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FF85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2"/>
  </p:normalViewPr>
  <p:slideViewPr>
    <p:cSldViewPr>
      <p:cViewPr>
        <p:scale>
          <a:sx n="60" d="100"/>
          <a:sy n="60" d="100"/>
        </p:scale>
        <p:origin x="-1090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D5A78-CD0E-4D09-AAF4-9511489BABC1}" type="datetimeFigureOut">
              <a:rPr lang="fr-FR" smtClean="0"/>
              <a:t>10/08/2020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8E800-8C43-4D8C-AA55-CDCADD9BB0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87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 err="1">
                <a:solidFill>
                  <a:srgbClr val="FF40FF"/>
                </a:solidFill>
              </a:rPr>
              <a:t>Www.AdrarPhysic.Fr</a:t>
            </a:r>
            <a:endParaRPr lang="fr-FR" sz="1200" b="1" dirty="0">
              <a:solidFill>
                <a:srgbClr val="FF40FF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8E800-8C43-4D8C-AA55-CDCADD9BB06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001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 err="1">
                <a:solidFill>
                  <a:srgbClr val="FF40FF"/>
                </a:solidFill>
              </a:rPr>
              <a:t>Www.AdrarPhysic.Fr</a:t>
            </a:r>
            <a:endParaRPr lang="fr-FR" sz="1200" b="1" dirty="0">
              <a:solidFill>
                <a:srgbClr val="FF40FF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8E800-8C43-4D8C-AA55-CDCADD9BB06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32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 err="1">
                <a:solidFill>
                  <a:srgbClr val="FF40FF"/>
                </a:solidFill>
              </a:rPr>
              <a:t>Www.AdrarPhysic.Fr</a:t>
            </a:r>
            <a:endParaRPr lang="fr-FR" sz="1200" b="1" dirty="0">
              <a:solidFill>
                <a:srgbClr val="FF40FF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8E800-8C43-4D8C-AA55-CDCADD9BB06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434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 err="1">
                <a:solidFill>
                  <a:srgbClr val="FF40FF"/>
                </a:solidFill>
              </a:rPr>
              <a:t>Www.AdrarPhysic.Fr</a:t>
            </a:r>
            <a:endParaRPr lang="fr-FR" sz="1200" b="1" dirty="0">
              <a:solidFill>
                <a:srgbClr val="FF40FF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8E800-8C43-4D8C-AA55-CDCADD9BB06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676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 err="1">
                <a:solidFill>
                  <a:srgbClr val="FF40FF"/>
                </a:solidFill>
              </a:rPr>
              <a:t>Www.AdrarPhysic.Fr</a:t>
            </a:r>
            <a:endParaRPr lang="fr-FR" sz="1200" b="1" dirty="0">
              <a:solidFill>
                <a:srgbClr val="FF40FF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8E800-8C43-4D8C-AA55-CDCADD9BB06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562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 err="1">
                <a:solidFill>
                  <a:srgbClr val="FF40FF"/>
                </a:solidFill>
              </a:rPr>
              <a:t>Www.AdrarPhysic.Fr</a:t>
            </a:r>
            <a:endParaRPr lang="fr-FR" sz="1200" b="1" dirty="0">
              <a:solidFill>
                <a:srgbClr val="FF40FF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8E800-8C43-4D8C-AA55-CDCADD9BB06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322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 err="1">
                <a:solidFill>
                  <a:srgbClr val="FF40FF"/>
                </a:solidFill>
              </a:rPr>
              <a:t>Www.AdrarPhysic.Fr</a:t>
            </a:r>
            <a:endParaRPr lang="fr-FR" sz="1200" b="1" dirty="0">
              <a:solidFill>
                <a:srgbClr val="FF40FF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8E800-8C43-4D8C-AA55-CDCADD9BB06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126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 err="1">
                <a:solidFill>
                  <a:srgbClr val="FF40FF"/>
                </a:solidFill>
              </a:rPr>
              <a:t>Www.AdrarPhysic.Fr</a:t>
            </a:r>
            <a:endParaRPr lang="fr-FR" sz="1200" b="1" dirty="0">
              <a:solidFill>
                <a:srgbClr val="FF40FF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8E800-8C43-4D8C-AA55-CDCADD9BB06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73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 err="1">
                <a:solidFill>
                  <a:srgbClr val="FF40FF"/>
                </a:solidFill>
              </a:rPr>
              <a:t>Www.AdrarPhysic.Fr</a:t>
            </a:r>
            <a:endParaRPr lang="fr-FR" sz="1200" b="1" dirty="0">
              <a:solidFill>
                <a:srgbClr val="FF40FF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8E800-8C43-4D8C-AA55-CDCADD9BB06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795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 err="1">
                <a:solidFill>
                  <a:srgbClr val="FF40FF"/>
                </a:solidFill>
              </a:rPr>
              <a:t>Www.AdrarPhysic.Fr</a:t>
            </a:r>
            <a:endParaRPr lang="fr-FR" sz="1200" b="1" dirty="0">
              <a:solidFill>
                <a:srgbClr val="FF40FF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8E800-8C43-4D8C-AA55-CDCADD9BB06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67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98A2-9D77-49CC-B4F8-0811C375A0BD}" type="datetime1">
              <a:rPr lang="fr-FR" smtClean="0"/>
              <a:t>10/08/2020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Ahmed katif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127-6FEE-46B2-B74D-F60A8BEA4B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38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0D05-A453-4488-93C0-268F4DE92BD1}" type="datetime1">
              <a:rPr lang="fr-FR" smtClean="0"/>
              <a:t>10/08/2020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Ahmed katif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127-6FEE-46B2-B74D-F60A8BEA4B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96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03B6-702F-4AA8-B58F-9685EAF86833}" type="datetime1">
              <a:rPr lang="fr-FR" smtClean="0"/>
              <a:t>10/08/2020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Ahmed katif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127-6FEE-46B2-B74D-F60A8BEA4B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75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15A7-21C8-4E34-9535-828C1C367A11}" type="datetime1">
              <a:rPr lang="fr-FR" smtClean="0"/>
              <a:t>10/08/2020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Ahmed katif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127-6FEE-46B2-B74D-F60A8BEA4B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65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E0EE-8438-43F2-8399-D46DE046AA46}" type="datetime1">
              <a:rPr lang="fr-FR" smtClean="0"/>
              <a:t>10/08/2020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Ahmed katif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127-6FEE-46B2-B74D-F60A8BEA4B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57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7B0E-E06E-4C2D-8395-AC7FD383C2C9}" type="datetime1">
              <a:rPr lang="fr-FR" smtClean="0"/>
              <a:t>10/08/2020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Ahmed katif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127-6FEE-46B2-B74D-F60A8BEA4B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04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8D53-165C-4346-9AF3-19737423441B}" type="datetime1">
              <a:rPr lang="fr-FR" smtClean="0"/>
              <a:t>10/08/2020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Ahmed katif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127-6FEE-46B2-B74D-F60A8BEA4B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02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0DA2-D5F5-4937-AB2B-D0B00C541418}" type="datetime1">
              <a:rPr lang="fr-FR" smtClean="0"/>
              <a:t>10/08/2020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Ahmed katif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127-6FEE-46B2-B74D-F60A8BEA4B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05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7E25-17DF-49D3-A957-31644A92FCF1}" type="datetime1">
              <a:rPr lang="fr-FR" smtClean="0"/>
              <a:t>10/08/2020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Ahmed katif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127-6FEE-46B2-B74D-F60A8BEA4B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488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62A3-0B91-456A-96B5-9386A9DA8BDC}" type="datetime1">
              <a:rPr lang="fr-FR" smtClean="0"/>
              <a:t>10/08/2020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Ahmed katif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127-6FEE-46B2-B74D-F60A8BEA4B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07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4F16-4CEA-4C05-8588-29B7548BDD7D}" type="datetime1">
              <a:rPr lang="fr-FR" smtClean="0"/>
              <a:t>10/08/2020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Ahmed katif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2127-6FEE-46B2-B74D-F60A8BEA4B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52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3986C-6D5A-46C9-8602-7E0EDD1E8056}" type="datetime1">
              <a:rPr lang="fr-FR" smtClean="0"/>
              <a:t>10/08/2020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Ahmed katif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2127-6FEE-46B2-B74D-F60A8BEA4B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59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drarphysic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drarphysic.f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drarphysic.f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drarphysic.f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1340768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Oxydation des métaux</a:t>
            </a:r>
            <a:br>
              <a:rPr lang="fr-FR" sz="36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fr-FR" sz="36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le fer et l’aluminium</a:t>
            </a:r>
            <a:r>
              <a:rPr lang="fr-FR" sz="3600" b="1" dirty="0">
                <a:solidFill>
                  <a:srgbClr val="FF0000"/>
                </a:solidFill>
                <a:latin typeface="Vijaya" pitchFamily="34" charset="0"/>
                <a:cs typeface="Vijaya" pitchFamily="34" charset="0"/>
              </a:rPr>
              <a:t/>
            </a:r>
            <a:br>
              <a:rPr lang="fr-FR" sz="3600" b="1" dirty="0">
                <a:solidFill>
                  <a:srgbClr val="FF0000"/>
                </a:solidFill>
                <a:latin typeface="Vijaya" pitchFamily="34" charset="0"/>
                <a:cs typeface="Vijaya" pitchFamily="34" charset="0"/>
              </a:rPr>
            </a:br>
            <a:endParaRPr lang="fr-FR" sz="3600" b="1" dirty="0">
              <a:solidFill>
                <a:srgbClr val="FF00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6752"/>
            <a:ext cx="9036496" cy="6120680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-</a:t>
            </a: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Le fer est  un métal de symbole chimique Fe, sa température de fusion est presque  1528 °C. ce métal est fréquemment utilisable dans l’industrie pour fabriquer des objets.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  parfois Dans l’air humide  ,surtout dans les villes côtières , les 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Objets en fer sont recouverts d’une  couche de rouille.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Comment expliquer ce phénomène? et la nécessité de repeindre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 ces objets?</a:t>
            </a: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5908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94933"/>
            <a:ext cx="2016224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0" y="764704"/>
            <a:ext cx="2555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introduction</a:t>
            </a:r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64342"/>
            <a:ext cx="3332990" cy="249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392822" y="116632"/>
            <a:ext cx="2895600" cy="365125"/>
          </a:xfrm>
        </p:spPr>
        <p:txBody>
          <a:bodyPr/>
          <a:lstStyle/>
          <a:p>
            <a:r>
              <a:rPr lang="fr-FR" sz="2400" b="1" dirty="0">
                <a:solidFill>
                  <a:srgbClr val="C00000"/>
                </a:solidFill>
              </a:rPr>
              <a:t>  prof   :Ahmed katif</a:t>
            </a:r>
          </a:p>
        </p:txBody>
      </p:sp>
    </p:spTree>
    <p:extLst>
      <p:ext uri="{BB962C8B-B14F-4D97-AF65-F5344CB8AC3E}">
        <p14:creationId xmlns:p14="http://schemas.microsoft.com/office/powerpoint/2010/main" val="1627691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741368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L’équation de la réaction chimique entre l’aluminium et le dioxygène de  l’air est: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4Al     +    3O</a:t>
            </a:r>
            <a:r>
              <a:rPr lang="fr-FR" baseline="-25000" dirty="0">
                <a:solidFill>
                  <a:srgbClr val="0000FF"/>
                </a:solidFill>
              </a:rPr>
              <a:t>2</a:t>
            </a:r>
            <a:r>
              <a:rPr lang="fr-FR" dirty="0">
                <a:solidFill>
                  <a:srgbClr val="0000FF"/>
                </a:solidFill>
              </a:rPr>
              <a:t>                     2Al</a:t>
            </a:r>
            <a:r>
              <a:rPr lang="fr-FR" sz="2400" dirty="0">
                <a:solidFill>
                  <a:srgbClr val="0000FF"/>
                </a:solidFill>
              </a:rPr>
              <a:t>2</a:t>
            </a:r>
            <a:r>
              <a:rPr lang="fr-FR" dirty="0">
                <a:solidFill>
                  <a:srgbClr val="0000FF"/>
                </a:solidFill>
              </a:rPr>
              <a:t>O</a:t>
            </a:r>
            <a:r>
              <a:rPr lang="fr-FR" sz="2000" dirty="0">
                <a:solidFill>
                  <a:srgbClr val="0000FF"/>
                </a:solidFill>
              </a:rPr>
              <a:t>3</a:t>
            </a:r>
            <a:r>
              <a:rPr lang="fr-FR" dirty="0">
                <a:solidFill>
                  <a:srgbClr val="0000FF"/>
                </a:solidFill>
              </a:rPr>
              <a:t>                </a:t>
            </a:r>
            <a:endParaRPr lang="fr-FR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u="sng" dirty="0">
                <a:solidFill>
                  <a:srgbClr val="FF0000"/>
                </a:solidFill>
              </a:rPr>
              <a:t>Remarque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00FF"/>
                </a:solidFill>
                <a:latin typeface="Harlow Solid Italic" pitchFamily="82" charset="0"/>
              </a:rPr>
              <a:t>Noter bien que  la couche d’oxyde d’aluminium qui se forme est imperméable  à l’air et protège le métal de la  détérioration et garde sa rigidité pendant longtemps</a:t>
            </a:r>
          </a:p>
          <a:p>
            <a:pPr marL="0" indent="0">
              <a:buNone/>
            </a:pPr>
            <a:endParaRPr lang="fr-FR" b="1" dirty="0">
              <a:solidFill>
                <a:srgbClr val="0000FF"/>
              </a:solidFill>
              <a:latin typeface="Harlow Solid Italic" pitchFamily="82" charset="0"/>
            </a:endParaRPr>
          </a:p>
          <a:p>
            <a:pPr marL="0" indent="0" algn="ctr">
              <a:buNone/>
            </a:pPr>
            <a:r>
              <a:rPr lang="fr-FR" b="1" dirty="0">
                <a:solidFill>
                  <a:srgbClr val="0000FF"/>
                </a:solidFill>
                <a:latin typeface="Harlow Solid Italic" pitchFamily="82" charset="0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Harlow Solid Italic" pitchFamily="82" charset="0"/>
              </a:rPr>
              <a:t>prof     Ahmed   katif.</a:t>
            </a:r>
          </a:p>
          <a:p>
            <a:pPr marL="0" indent="0">
              <a:buNone/>
            </a:pPr>
            <a:endParaRPr lang="fr-FR" b="1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411760" y="1500986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6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085810" cy="6597352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  <a:latin typeface="Vijaya" pitchFamily="34" charset="0"/>
                <a:cs typeface="Vijaya" pitchFamily="34" charset="0"/>
              </a:rPr>
              <a:t>I-oxydation du fer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  <a:latin typeface="Vijaya" pitchFamily="34" charset="0"/>
                <a:cs typeface="Vijaya" pitchFamily="34" charset="0"/>
              </a:rPr>
              <a:t>1)Quelles sont les conditions de la corrosion du fer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a)Expérience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On place des clous de fer identiques dans quatre tubes  à essais.</a:t>
            </a:r>
          </a:p>
          <a:p>
            <a:pPr lvl="0">
              <a:buFontTx/>
              <a:buChar char="-"/>
            </a:pP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les tubes à essais contiennent respectivement de:</a:t>
            </a:r>
          </a:p>
          <a:p>
            <a:pPr lvl="0">
              <a:buFont typeface="Wingdings" pitchFamily="2" charset="2"/>
              <a:buChar char="Ø"/>
            </a:pP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L’air sec « tube4 »</a:t>
            </a:r>
          </a:p>
          <a:p>
            <a:pPr lvl="0">
              <a:buFont typeface="Wingdings" pitchFamily="2" charset="2"/>
              <a:buChar char="Ø"/>
            </a:pP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de l’eau du robinet   « tube2 »</a:t>
            </a:r>
          </a:p>
          <a:p>
            <a:pPr lvl="0">
              <a:buFont typeface="Wingdings" pitchFamily="2" charset="2"/>
              <a:buChar char="Ø"/>
            </a:pP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De l’eau salée « tube1 »</a:t>
            </a:r>
          </a:p>
          <a:p>
            <a:pPr lvl="0">
              <a:buFont typeface="Wingdings" pitchFamily="2" charset="2"/>
              <a:buChar char="Ø"/>
            </a:pP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Dans  le tube 3 ,on a bouilli l’eau pour chasser les gaz dissous; ensuite on plonge le clous de fer dans cette eau recouvert par une couche d’huile imperméable à l’air.</a:t>
            </a:r>
          </a:p>
          <a:p>
            <a:pPr marL="0" indent="0">
              <a:buNone/>
            </a:pPr>
            <a:endParaRPr lang="fr-FR" b="1" dirty="0">
              <a:solidFill>
                <a:srgbClr val="0000FF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Ahmed katif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xmlns="" id="{578B5612-7EAF-5D4D-B589-D72541F0108F}"/>
              </a:ext>
            </a:extLst>
          </p:cNvPr>
          <p:cNvSpPr txBox="1">
            <a:spLocks/>
          </p:cNvSpPr>
          <p:nvPr/>
        </p:nvSpPr>
        <p:spPr>
          <a:xfrm>
            <a:off x="87411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err="1">
                <a:solidFill>
                  <a:srgbClr val="FF40FF"/>
                </a:solidFill>
              </a:rPr>
              <a:t>Www.AdrarPhysic.Fr</a:t>
            </a:r>
            <a:endParaRPr lang="fr-FR" sz="2400" b="1" dirty="0">
              <a:solidFill>
                <a:srgbClr val="FF4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4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16" y="95133"/>
            <a:ext cx="7740916" cy="222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60" y="2492896"/>
            <a:ext cx="9243956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Ahmed katif</a:t>
            </a:r>
          </a:p>
        </p:txBody>
      </p:sp>
    </p:spTree>
    <p:extLst>
      <p:ext uri="{BB962C8B-B14F-4D97-AF65-F5344CB8AC3E}">
        <p14:creationId xmlns:p14="http://schemas.microsoft.com/office/powerpoint/2010/main" val="214823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036496" cy="7218040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b)Observation</a:t>
            </a:r>
          </a:p>
          <a:p>
            <a:pPr>
              <a:buFont typeface="Wingdings" pitchFamily="2" charset="2"/>
              <a:buChar char="ü"/>
            </a:pP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Le clous dans l’air sec   « tube 4 » ne rouille pas.</a:t>
            </a:r>
          </a:p>
          <a:p>
            <a:pPr>
              <a:buFont typeface="Wingdings" pitchFamily="2" charset="2"/>
              <a:buChar char="ü"/>
            </a:pP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Le clous  en présence de l’eau et l’air rouille « tube2 ».</a:t>
            </a:r>
          </a:p>
          <a:p>
            <a:pPr>
              <a:buFont typeface="Wingdings" pitchFamily="2" charset="2"/>
              <a:buChar char="ü"/>
            </a:pP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La quantité de la rouille est plus abondante dans le tube 1 que dans le tube2.</a:t>
            </a:r>
          </a:p>
          <a:p>
            <a:pPr>
              <a:buFont typeface="Wingdings" pitchFamily="2" charset="2"/>
              <a:buChar char="ü"/>
            </a:pP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Le clous reste intact dans le tube rempli d’eau bouillie recouvert par la couche d’huile.</a:t>
            </a:r>
          </a:p>
          <a:p>
            <a:pPr>
              <a:buFont typeface="Wingdings" pitchFamily="2" charset="2"/>
              <a:buChar char="ü"/>
            </a:pP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La formation de la rouille est  une opération lente.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Remarque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L’analyse chimique de la rouille montre qu’elle se compose par des molécule </a:t>
            </a:r>
            <a:r>
              <a:rPr lang="fr-FR" b="1" u="sng" dirty="0">
                <a:solidFill>
                  <a:srgbClr val="FF0000"/>
                </a:solidFill>
                <a:latin typeface="Vijaya" pitchFamily="34" charset="0"/>
                <a:cs typeface="Vijaya" pitchFamily="34" charset="0"/>
              </a:rPr>
              <a:t>d’oxyde ferrique </a:t>
            </a: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de formule chimique </a:t>
            </a:r>
            <a:r>
              <a:rPr lang="fr-FR" b="1" dirty="0">
                <a:solidFill>
                  <a:srgbClr val="FF0000"/>
                </a:solidFill>
                <a:latin typeface="Vijaya" pitchFamily="34" charset="0"/>
                <a:cs typeface="Vijaya" pitchFamily="34" charset="0"/>
              </a:rPr>
              <a:t>Fe</a:t>
            </a:r>
            <a:r>
              <a:rPr lang="fr-FR" b="1" baseline="-25000" dirty="0">
                <a:solidFill>
                  <a:srgbClr val="FF0000"/>
                </a:solidFill>
                <a:latin typeface="Vijaya" pitchFamily="34" charset="0"/>
                <a:cs typeface="Vijaya" pitchFamily="34" charset="0"/>
              </a:rPr>
              <a:t>2</a:t>
            </a:r>
            <a:r>
              <a:rPr lang="fr-FR" b="1" dirty="0">
                <a:solidFill>
                  <a:srgbClr val="FF0000"/>
                </a:solidFill>
                <a:latin typeface="Vijaya" pitchFamily="34" charset="0"/>
                <a:cs typeface="Vijaya" pitchFamily="34" charset="0"/>
              </a:rPr>
              <a:t>O</a:t>
            </a:r>
            <a:r>
              <a:rPr lang="fr-FR" b="1" baseline="-25000" dirty="0">
                <a:solidFill>
                  <a:srgbClr val="FF0000"/>
                </a:solidFill>
                <a:latin typeface="Vijaya" pitchFamily="34" charset="0"/>
                <a:cs typeface="Vijaya" pitchFamily="34" charset="0"/>
              </a:rPr>
              <a:t>3.</a:t>
            </a:r>
          </a:p>
          <a:p>
            <a:pPr marL="0" indent="0">
              <a:buNone/>
            </a:pPr>
            <a:r>
              <a:rPr lang="fr-FR" b="1" baseline="-25000" dirty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       </a:t>
            </a:r>
            <a:r>
              <a:rPr lang="fr-FR" b="1" dirty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d’où vient l’oxygène? Quelle transformation a eu lieu?</a:t>
            </a:r>
            <a:endParaRPr lang="fr-FR" b="1" baseline="-25000" dirty="0">
              <a:solidFill>
                <a:srgbClr val="002060"/>
              </a:solidFill>
              <a:latin typeface="Vijaya" pitchFamily="34" charset="0"/>
              <a:cs typeface="Vijaya" pitchFamily="34" charset="0"/>
            </a:endParaRPr>
          </a:p>
          <a:p>
            <a:pPr marL="0" indent="0">
              <a:buNone/>
            </a:pPr>
            <a:endParaRPr lang="fr-FR" b="1" dirty="0">
              <a:solidFill>
                <a:srgbClr val="0000FF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Ahmed katif</a:t>
            </a:r>
          </a:p>
        </p:txBody>
      </p:sp>
    </p:spTree>
    <p:extLst>
      <p:ext uri="{BB962C8B-B14F-4D97-AF65-F5344CB8AC3E}">
        <p14:creationId xmlns:p14="http://schemas.microsoft.com/office/powerpoint/2010/main" val="307568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c)Conclusion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L’air et l’eau deux facteurs  qui interviennent dans la corrosion du fer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  <a:latin typeface="Vijaya" pitchFamily="34" charset="0"/>
                <a:cs typeface="Vijaya" pitchFamily="34" charset="0"/>
              </a:rPr>
              <a:t>Remarque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 Le sel </a:t>
            </a:r>
            <a:r>
              <a:rPr lang="fr-FR" sz="2800" b="1" dirty="0" err="1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utulisé</a:t>
            </a:r>
            <a:r>
              <a:rPr lang="fr-FR" sz="2800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  comme catalyseurs pour accélérer   la formation de la rouille. 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B050"/>
                </a:solidFill>
                <a:latin typeface="Vijaya" pitchFamily="34" charset="0"/>
                <a:cs typeface="Vijaya" pitchFamily="34" charset="0"/>
              </a:rPr>
              <a:t>2) Le rôle du dioxygène dans la formation de la rouille.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C00000"/>
                </a:solidFill>
                <a:latin typeface="Vijaya" pitchFamily="34" charset="0"/>
                <a:cs typeface="Vijaya" pitchFamily="34" charset="0"/>
              </a:rPr>
              <a:t>a) expérience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on met une même masse de paille de fer dans deux éprouvettes graduées et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 retournées sur une cuve remplie d'eau.</a:t>
            </a:r>
          </a:p>
          <a:p>
            <a:pPr marL="0" indent="0">
              <a:buNone/>
            </a:pPr>
            <a:endParaRPr lang="fr-FR" b="1" dirty="0">
              <a:solidFill>
                <a:srgbClr val="00B050"/>
              </a:solidFill>
              <a:latin typeface="Vijaya" pitchFamily="34" charset="0"/>
              <a:cs typeface="Vijaya" pitchFamily="34" charset="0"/>
            </a:endParaRPr>
          </a:p>
          <a:p>
            <a:pPr marL="0" indent="0">
              <a:buNone/>
            </a:pPr>
            <a:endParaRPr lang="fr-FR" b="1" dirty="0">
              <a:solidFill>
                <a:srgbClr val="00B050"/>
              </a:solidFill>
              <a:latin typeface="Vijaya" pitchFamily="34" charset="0"/>
              <a:cs typeface="Vijaya" pitchFamily="34" charset="0"/>
            </a:endParaRPr>
          </a:p>
          <a:p>
            <a:pPr marL="0" indent="0">
              <a:buNone/>
            </a:pPr>
            <a:endParaRPr lang="fr-FR" b="1" dirty="0">
              <a:latin typeface="Vijaya" pitchFamily="34" charset="0"/>
              <a:cs typeface="Vijaya" pitchFamily="34" charset="0"/>
            </a:endParaRPr>
          </a:p>
        </p:txBody>
      </p:sp>
      <p:pic>
        <p:nvPicPr>
          <p:cNvPr id="3077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4963"/>
            <a:ext cx="2520280" cy="255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42304"/>
            <a:ext cx="3456384" cy="264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Ahmed katif</a:t>
            </a:r>
          </a:p>
        </p:txBody>
      </p:sp>
    </p:spTree>
    <p:extLst>
      <p:ext uri="{BB962C8B-B14F-4D97-AF65-F5344CB8AC3E}">
        <p14:creationId xmlns:p14="http://schemas.microsoft.com/office/powerpoint/2010/main" val="1297569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C00000"/>
                </a:solidFill>
                <a:latin typeface="Vijaya" pitchFamily="34" charset="0"/>
                <a:cs typeface="Vijaya" pitchFamily="34" charset="0"/>
              </a:rPr>
              <a:t>b) observation</a:t>
            </a:r>
          </a:p>
          <a:p>
            <a:pPr marL="0" indent="0">
              <a:buNone/>
            </a:pPr>
            <a:r>
              <a:rPr lang="fr-FR" sz="3000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-Dans le tube 1, contient l’air au départ, le fer rouille  partiellement et L’eau monte et occupe presque le1/5 du volume total de l’éprouvette.</a:t>
            </a:r>
          </a:p>
          <a:p>
            <a:pPr marL="0" indent="0">
              <a:buNone/>
            </a:pPr>
            <a:r>
              <a:rPr lang="fr-FR" sz="3000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-Dans le tube 2 rempli uniquement par  le dioxygène, l’eau monte et occupe la totalité du volume de l’éprouvette et le fer rouille de plus.</a:t>
            </a:r>
          </a:p>
          <a:p>
            <a:pPr marL="0" indent="0">
              <a:buNone/>
            </a:pPr>
            <a:r>
              <a:rPr lang="fr-FR" sz="3000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L’eau ascendante dans l’éprouvette  occupe la place du dioxygène réagit avec le fer pour donner la rouille (l’oxyde ferrique) .</a:t>
            </a:r>
          </a:p>
          <a:p>
            <a:pPr marL="0" indent="0">
              <a:buNone/>
            </a:pPr>
            <a:r>
              <a:rPr lang="fr-FR" sz="3000" b="1" dirty="0">
                <a:solidFill>
                  <a:srgbClr val="C00000"/>
                </a:solidFill>
                <a:latin typeface="Vijaya" pitchFamily="34" charset="0"/>
                <a:cs typeface="Vijaya" pitchFamily="34" charset="0"/>
              </a:rPr>
              <a:t>c)Conclusion</a:t>
            </a:r>
          </a:p>
          <a:p>
            <a:pPr marL="0" indent="0">
              <a:buNone/>
            </a:pPr>
            <a:r>
              <a:rPr lang="fr-FR" sz="3000" b="1" dirty="0">
                <a:solidFill>
                  <a:srgbClr val="C00000"/>
                </a:solidFill>
                <a:latin typeface="Vijaya" pitchFamily="34" charset="0"/>
                <a:cs typeface="Vijaya" pitchFamily="34" charset="0"/>
              </a:rPr>
              <a:t>Dans un milieu humide  « présence de l’eau », le fer réagit avec le dioxygène pour donner la rouille  qui se compose essentiellement de l’oxyde ferrique  (le composé dominant </a:t>
            </a:r>
            <a:r>
              <a:rPr lang="fr-FR" sz="3000" b="1" dirty="0" err="1">
                <a:solidFill>
                  <a:srgbClr val="C00000"/>
                </a:solidFill>
                <a:latin typeface="Vijaya" pitchFamily="34" charset="0"/>
                <a:cs typeface="Vijaya" pitchFamily="34" charset="0"/>
              </a:rPr>
              <a:t>parmis</a:t>
            </a:r>
            <a:r>
              <a:rPr lang="fr-FR" sz="3000" b="1" dirty="0">
                <a:solidFill>
                  <a:srgbClr val="C00000"/>
                </a:solidFill>
                <a:latin typeface="Vijaya" pitchFamily="34" charset="0"/>
                <a:cs typeface="Vijaya" pitchFamily="34" charset="0"/>
              </a:rPr>
              <a:t> d’autres produits).</a:t>
            </a:r>
          </a:p>
          <a:p>
            <a:pPr marL="0" indent="0">
              <a:buNone/>
            </a:pPr>
            <a:r>
              <a:rPr lang="fr-FR" sz="3000" b="1" dirty="0">
                <a:solidFill>
                  <a:srgbClr val="C00000"/>
                </a:solidFill>
                <a:latin typeface="Vijaya" pitchFamily="34" charset="0"/>
                <a:cs typeface="Vijaya" pitchFamily="34" charset="0"/>
              </a:rPr>
              <a:t>le bilan de la réaction:</a:t>
            </a:r>
          </a:p>
          <a:p>
            <a:pPr marL="0" indent="0">
              <a:buNone/>
            </a:pPr>
            <a:endParaRPr lang="fr-FR" sz="3000" b="1" dirty="0">
              <a:solidFill>
                <a:srgbClr val="C00000"/>
              </a:solidFill>
              <a:latin typeface="Vijaya" pitchFamily="34" charset="0"/>
              <a:cs typeface="Vijaya" pitchFamily="34" charset="0"/>
            </a:endParaRPr>
          </a:p>
          <a:p>
            <a:pPr marL="0" indent="0">
              <a:buNone/>
            </a:pPr>
            <a:endParaRPr lang="fr-FR" sz="3000" b="1" dirty="0">
              <a:solidFill>
                <a:srgbClr val="0000FF"/>
              </a:solidFill>
              <a:latin typeface="Vijaya" pitchFamily="34" charset="0"/>
              <a:cs typeface="Vijaya" pitchFamily="34" charset="0"/>
            </a:endParaRPr>
          </a:p>
          <a:p>
            <a:pPr marL="0" indent="0">
              <a:buNone/>
            </a:pP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213" y="5733256"/>
            <a:ext cx="6084168" cy="92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99613" y="6324951"/>
            <a:ext cx="2895600" cy="365125"/>
          </a:xfrm>
        </p:spPr>
        <p:txBody>
          <a:bodyPr/>
          <a:lstStyle/>
          <a:p>
            <a:r>
              <a:rPr lang="fr-FR" dirty="0"/>
              <a:t>Ahmed katif</a:t>
            </a:r>
          </a:p>
        </p:txBody>
      </p:sp>
    </p:spTree>
    <p:extLst>
      <p:ext uri="{BB962C8B-B14F-4D97-AF65-F5344CB8AC3E}">
        <p14:creationId xmlns:p14="http://schemas.microsoft.com/office/powerpoint/2010/main" val="3243172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lvl="1">
              <a:buFontTx/>
              <a:buChar char="-"/>
            </a:pPr>
            <a:r>
              <a:rPr lang="fr-FR" b="1" dirty="0">
                <a:solidFill>
                  <a:srgbClr val="0000FF"/>
                </a:solidFill>
              </a:rPr>
              <a:t>l’équation chimique de la réaction est:</a:t>
            </a:r>
          </a:p>
          <a:p>
            <a:pPr marL="457200" lvl="1" indent="0">
              <a:buNone/>
            </a:pPr>
            <a:r>
              <a:rPr lang="fr-FR" dirty="0"/>
              <a:t>4Fe    +3O</a:t>
            </a:r>
            <a:r>
              <a:rPr lang="fr-FR" baseline="-25000" dirty="0"/>
              <a:t>2</a:t>
            </a:r>
            <a:r>
              <a:rPr lang="fr-FR" dirty="0"/>
              <a:t>                           </a:t>
            </a:r>
            <a:r>
              <a:rPr lang="fr-FR" b="1" dirty="0"/>
              <a:t>2 Fe</a:t>
            </a:r>
            <a:r>
              <a:rPr lang="fr-FR" b="1" baseline="-25000" dirty="0"/>
              <a:t>2</a:t>
            </a:r>
            <a:r>
              <a:rPr lang="fr-FR" b="1" dirty="0"/>
              <a:t>O</a:t>
            </a:r>
            <a:r>
              <a:rPr lang="fr-FR" b="1" baseline="-25000" dirty="0"/>
              <a:t>3</a:t>
            </a:r>
          </a:p>
          <a:p>
            <a:pPr marL="457200" lvl="1" indent="0">
              <a:buNone/>
            </a:pPr>
            <a:r>
              <a:rPr lang="fr-FR" sz="3200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la réaction de corrosion est  une   réaction d’oxydation car l’un des réactifs est le dioxygène.</a:t>
            </a:r>
          </a:p>
          <a:p>
            <a:pPr marL="457200" lvl="1" indent="0">
              <a:buNone/>
            </a:pPr>
            <a:r>
              <a:rPr lang="fr-FR" sz="3200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La rouille est un matériau poreux, perméable  à  l'air, qui permet l'oxydation lente et progressive vers le profondeur, cette réaction se poursuit Jusqu’à la disparition totale du fer.</a:t>
            </a:r>
          </a:p>
          <a:p>
            <a:pPr marL="457200" lvl="1" indent="0">
              <a:buNone/>
            </a:pPr>
            <a:r>
              <a:rPr lang="fr-FR" sz="3200" b="1" u="sng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 </a:t>
            </a:r>
            <a:r>
              <a:rPr lang="fr-FR" sz="3200" b="1" u="sng" dirty="0">
                <a:solidFill>
                  <a:srgbClr val="FF0000"/>
                </a:solidFill>
                <a:latin typeface="Vijaya" pitchFamily="34" charset="0"/>
                <a:cs typeface="Vijaya" pitchFamily="34" charset="0"/>
              </a:rPr>
              <a:t>Comment prévenir  la rouille et protéger le fer? </a:t>
            </a:r>
          </a:p>
          <a:p>
            <a:pPr marL="457200" lvl="1" indent="0">
              <a:buNone/>
            </a:pPr>
            <a:r>
              <a:rPr lang="fr-FR" sz="3200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1. peinture</a:t>
            </a:r>
          </a:p>
          <a:p>
            <a:pPr marL="457200" lvl="1" indent="0">
              <a:buNone/>
            </a:pPr>
            <a:r>
              <a:rPr lang="fr-FR" sz="3200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 2. Ajouter de l'huile ou de la graisse  «  vernis »</a:t>
            </a:r>
          </a:p>
          <a:p>
            <a:pPr marL="457200" lvl="1" indent="0">
              <a:buNone/>
            </a:pPr>
            <a:r>
              <a:rPr lang="fr-FR" sz="3200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3. Galvanisation - L'objet en fer ou en acier est recouvert d'une fine couche de zinc. Cela empêche l'oxygène et l'eau d'atteindre le métal de fer.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195736" y="764704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940152" y="6492875"/>
            <a:ext cx="2895600" cy="365125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Ahmed katif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xmlns="" id="{FA8D0D42-C95F-F944-9411-FC24ECB6376B}"/>
              </a:ext>
            </a:extLst>
          </p:cNvPr>
          <p:cNvSpPr txBox="1">
            <a:spLocks/>
          </p:cNvSpPr>
          <p:nvPr/>
        </p:nvSpPr>
        <p:spPr>
          <a:xfrm>
            <a:off x="87411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err="1">
                <a:solidFill>
                  <a:srgbClr val="FF40FF"/>
                </a:solidFill>
              </a:rPr>
              <a:t>Www.AdrarPhysic.Fr</a:t>
            </a:r>
            <a:endParaRPr lang="fr-FR" sz="2400" b="1" dirty="0">
              <a:solidFill>
                <a:srgbClr val="FF4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33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6552728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  <a:latin typeface="Vijaya" pitchFamily="34" charset="0"/>
                <a:cs typeface="Vijaya" pitchFamily="34" charset="0"/>
              </a:rPr>
              <a:t>II-Oxydation de l’aluminium</a:t>
            </a:r>
          </a:p>
          <a:p>
            <a:pPr marL="0" indent="0">
              <a:buNone/>
            </a:pPr>
            <a:r>
              <a:rPr lang="fr-FR" b="1" u="sng" dirty="0">
                <a:solidFill>
                  <a:srgbClr val="00B050"/>
                </a:solidFill>
                <a:latin typeface="Vijaya" pitchFamily="34" charset="0"/>
                <a:cs typeface="Vijaya" pitchFamily="34" charset="0"/>
              </a:rPr>
              <a:t>1)Carte d'identité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• Nom : Aluminium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• Symbole chimique : Al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• Couleur : Blanc lustré métallique «  argenté- gris »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• Température de fusion : 660,32 °C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• • Masse de 1 cm3 du métal : 2,6989 g/cm3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  <a:latin typeface="Vijaya" pitchFamily="34" charset="0"/>
                <a:cs typeface="Vijaya" pitchFamily="34" charset="0"/>
              </a:rPr>
              <a:t>2) Réaction entre l’aluminium et le dioxygène de l’air.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C00000"/>
                </a:solidFill>
                <a:latin typeface="Vijaya" pitchFamily="34" charset="0"/>
                <a:cs typeface="Vijaya" pitchFamily="34" charset="0"/>
              </a:rPr>
              <a:t>a)  </a:t>
            </a:r>
            <a:r>
              <a:rPr lang="fr-FR" b="1" dirty="0" err="1">
                <a:solidFill>
                  <a:srgbClr val="C00000"/>
                </a:solidFill>
                <a:latin typeface="Vijaya" pitchFamily="34" charset="0"/>
                <a:cs typeface="Vijaya" pitchFamily="34" charset="0"/>
              </a:rPr>
              <a:t>éxpérience</a:t>
            </a:r>
            <a:endParaRPr lang="fr-FR" b="1" dirty="0">
              <a:solidFill>
                <a:srgbClr val="C00000"/>
              </a:solidFill>
              <a:latin typeface="Vijaya" pitchFamily="34" charset="0"/>
              <a:cs typeface="Vijaya" pitchFamily="34" charset="0"/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Prenant un objet d’aluminium caractérisé par son éclat «  surface brillante »  et on expose pendant quelques jours à l’air.</a:t>
            </a:r>
          </a:p>
          <a:p>
            <a:pPr marL="0" indent="0">
              <a:buNone/>
            </a:pPr>
            <a:endParaRPr lang="fr-FR" b="1" dirty="0">
              <a:solidFill>
                <a:srgbClr val="FF00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fr-FR" dirty="0"/>
              <a:t>Ahmed katif</a:t>
            </a:r>
          </a:p>
        </p:txBody>
      </p:sp>
    </p:spTree>
    <p:extLst>
      <p:ext uri="{BB962C8B-B14F-4D97-AF65-F5344CB8AC3E}">
        <p14:creationId xmlns:p14="http://schemas.microsoft.com/office/powerpoint/2010/main" val="435174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66936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>
                <a:solidFill>
                  <a:srgbClr val="00B050"/>
                </a:solidFill>
              </a:rPr>
              <a:t>c)observation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L’aluminium ternit en présence de l’air, il se recouvre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D’une couche mince d’oxyde  d’aluminium ou (</a:t>
            </a:r>
            <a:r>
              <a:rPr lang="fr-FR" b="1" dirty="0">
                <a:solidFill>
                  <a:srgbClr val="FF0000"/>
                </a:solidFill>
                <a:latin typeface="Vijaya" pitchFamily="34" charset="0"/>
                <a:cs typeface="Vijaya" pitchFamily="34" charset="0"/>
              </a:rPr>
              <a:t>alumine</a:t>
            </a: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) de formule chimique    </a:t>
            </a:r>
            <a:r>
              <a:rPr lang="fr-FR" b="1" dirty="0">
                <a:solidFill>
                  <a:srgbClr val="FF0000"/>
                </a:solidFill>
                <a:latin typeface="Vijaya" pitchFamily="34" charset="0"/>
                <a:cs typeface="Vijaya" pitchFamily="34" charset="0"/>
              </a:rPr>
              <a:t>Al</a:t>
            </a:r>
            <a:r>
              <a:rPr lang="fr-FR" b="1" baseline="-25000" dirty="0">
                <a:solidFill>
                  <a:srgbClr val="FF0000"/>
                </a:solidFill>
                <a:latin typeface="Vijaya" pitchFamily="34" charset="0"/>
                <a:cs typeface="Vijaya" pitchFamily="34" charset="0"/>
              </a:rPr>
              <a:t>2</a:t>
            </a:r>
            <a:r>
              <a:rPr lang="fr-FR" b="1" dirty="0">
                <a:solidFill>
                  <a:srgbClr val="FF0000"/>
                </a:solidFill>
                <a:latin typeface="Vijaya" pitchFamily="34" charset="0"/>
                <a:cs typeface="Vijaya" pitchFamily="34" charset="0"/>
              </a:rPr>
              <a:t>O</a:t>
            </a:r>
            <a:r>
              <a:rPr lang="fr-FR" b="1" baseline="-25000" dirty="0">
                <a:solidFill>
                  <a:srgbClr val="FF0000"/>
                </a:solidFill>
                <a:latin typeface="Vijaya" pitchFamily="34" charset="0"/>
                <a:cs typeface="Vijaya" pitchFamily="34" charset="0"/>
              </a:rPr>
              <a:t>3  </a:t>
            </a:r>
            <a:r>
              <a:rPr lang="fr-FR" b="1" dirty="0">
                <a:solidFill>
                  <a:srgbClr val="FF0000"/>
                </a:solidFill>
                <a:latin typeface="Vijaya" pitchFamily="34" charset="0"/>
                <a:cs typeface="Vijaya" pitchFamily="34" charset="0"/>
              </a:rPr>
              <a:t> ,  </a:t>
            </a: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le métal perd son éclat</a:t>
            </a:r>
            <a:r>
              <a:rPr lang="fr-FR" b="1" dirty="0">
                <a:solidFill>
                  <a:srgbClr val="FF0000"/>
                </a:solidFill>
                <a:latin typeface="Vijaya" pitchFamily="34" charset="0"/>
                <a:cs typeface="Vijaya" pitchFamily="34" charset="0"/>
              </a:rPr>
              <a:t>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00FF"/>
                </a:solidFill>
                <a:latin typeface="Vijaya" pitchFamily="34" charset="0"/>
                <a:cs typeface="Vijaya" pitchFamily="34" charset="0"/>
              </a:rPr>
              <a:t>On dit que l’aluminium est oxydé et la réaction est une oxydation de l’aluminium.</a:t>
            </a:r>
          </a:p>
          <a:p>
            <a:pPr marL="0" indent="0">
              <a:buNone/>
            </a:pPr>
            <a:endParaRPr lang="fr-FR" b="1" dirty="0">
              <a:solidFill>
                <a:srgbClr val="FF0000"/>
              </a:solidFill>
              <a:latin typeface="Vijaya" pitchFamily="34" charset="0"/>
              <a:cs typeface="Vijaya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302965" y="824784"/>
            <a:ext cx="8841035" cy="2154479"/>
            <a:chOff x="107504" y="1017289"/>
            <a:chExt cx="8841035" cy="2154479"/>
          </a:xfrm>
        </p:grpSpPr>
        <p:pic>
          <p:nvPicPr>
            <p:cNvPr id="1026" name="Picture 2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1017289"/>
              <a:ext cx="2936379" cy="19796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017289"/>
              <a:ext cx="3168352" cy="21544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e 6"/>
            <p:cNvGrpSpPr/>
            <p:nvPr/>
          </p:nvGrpSpPr>
          <p:grpSpPr>
            <a:xfrm>
              <a:off x="3419872" y="1607011"/>
              <a:ext cx="2736304" cy="487517"/>
              <a:chOff x="3419872" y="1607011"/>
              <a:chExt cx="2736304" cy="487517"/>
            </a:xfrm>
          </p:grpSpPr>
          <p:cxnSp>
            <p:nvCxnSpPr>
              <p:cNvPr id="5" name="Connecteur droit avec flèche 4"/>
              <p:cNvCxnSpPr/>
              <p:nvPr/>
            </p:nvCxnSpPr>
            <p:spPr>
              <a:xfrm>
                <a:off x="3707904" y="2094528"/>
                <a:ext cx="216024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" name="ZoneTexte 5"/>
              <p:cNvSpPr txBox="1"/>
              <p:nvPr/>
            </p:nvSpPr>
            <p:spPr>
              <a:xfrm>
                <a:off x="3419872" y="1607011"/>
                <a:ext cx="27363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/>
                  <a:t>Après quelques jours</a:t>
                </a:r>
              </a:p>
            </p:txBody>
          </p:sp>
        </p:grpSp>
      </p:grp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5724128" y="6492875"/>
            <a:ext cx="2895600" cy="365125"/>
          </a:xfrm>
        </p:spPr>
        <p:txBody>
          <a:bodyPr/>
          <a:lstStyle/>
          <a:p>
            <a:r>
              <a:rPr lang="fr-FR" sz="1600" b="1" dirty="0">
                <a:solidFill>
                  <a:srgbClr val="C00000"/>
                </a:solidFill>
              </a:rPr>
              <a:t>Ahmed katif</a:t>
            </a:r>
          </a:p>
        </p:txBody>
      </p:sp>
    </p:spTree>
    <p:extLst>
      <p:ext uri="{BB962C8B-B14F-4D97-AF65-F5344CB8AC3E}">
        <p14:creationId xmlns:p14="http://schemas.microsoft.com/office/powerpoint/2010/main" val="16132473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519</Words>
  <Application>Microsoft Office PowerPoint</Application>
  <PresentationFormat>Affichage à l'écran (4:3)</PresentationFormat>
  <Paragraphs>107</Paragraphs>
  <Slides>10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Oxydation des métaux le fer et l’aluminium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Blue Ocean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katif</dc:creator>
  <cp:lastModifiedBy>hp</cp:lastModifiedBy>
  <cp:revision>76</cp:revision>
  <cp:lastPrinted>2019-10-01T22:08:18Z</cp:lastPrinted>
  <dcterms:created xsi:type="dcterms:W3CDTF">2019-09-22T19:24:42Z</dcterms:created>
  <dcterms:modified xsi:type="dcterms:W3CDTF">2020-08-10T15:07:41Z</dcterms:modified>
</cp:coreProperties>
</file>