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1" r:id="rId5"/>
    <p:sldId id="272" r:id="rId6"/>
    <p:sldId id="273" r:id="rId7"/>
    <p:sldId id="274" r:id="rId8"/>
    <p:sldId id="275" r:id="rId9"/>
    <p:sldId id="276" r:id="rId10"/>
    <p:sldId id="277" r:id="rId11"/>
    <p:sldId id="258" r:id="rId12"/>
    <p:sldId id="259" r:id="rId13"/>
    <p:sldId id="260" r:id="rId14"/>
    <p:sldId id="262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4660"/>
  </p:normalViewPr>
  <p:slideViewPr>
    <p:cSldViewPr snapToGrid="0">
      <p:cViewPr varScale="1">
        <p:scale>
          <a:sx n="64" d="100"/>
          <a:sy n="64" d="100"/>
        </p:scale>
        <p:origin x="-5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09BE-7F43-42E1-836A-93738AB8776A}" type="datetimeFigureOut">
              <a:rPr lang="fr-FR" smtClean="0"/>
              <a:pPr/>
              <a:t>13/01/2020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3049-4BB7-458D-88FF-DF17B15C08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52970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09BE-7F43-42E1-836A-93738AB8776A}" type="datetimeFigureOut">
              <a:rPr lang="fr-FR" smtClean="0"/>
              <a:pPr/>
              <a:t>13/01/2020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3049-4BB7-458D-88FF-DF17B15C08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8680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09BE-7F43-42E1-836A-93738AB8776A}" type="datetimeFigureOut">
              <a:rPr lang="fr-FR" smtClean="0"/>
              <a:pPr/>
              <a:t>13/01/2020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3049-4BB7-458D-88FF-DF17B15C08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7967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09BE-7F43-42E1-836A-93738AB8776A}" type="datetimeFigureOut">
              <a:rPr lang="fr-FR" smtClean="0"/>
              <a:pPr/>
              <a:t>13/01/2020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3049-4BB7-458D-88FF-DF17B15C08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0782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09BE-7F43-42E1-836A-93738AB8776A}" type="datetimeFigureOut">
              <a:rPr lang="fr-FR" smtClean="0"/>
              <a:pPr/>
              <a:t>13/01/2020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3049-4BB7-458D-88FF-DF17B15C08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64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09BE-7F43-42E1-836A-93738AB8776A}" type="datetimeFigureOut">
              <a:rPr lang="fr-FR" smtClean="0"/>
              <a:pPr/>
              <a:t>13/01/2020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3049-4BB7-458D-88FF-DF17B15C08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0979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09BE-7F43-42E1-836A-93738AB8776A}" type="datetimeFigureOut">
              <a:rPr lang="fr-FR" smtClean="0"/>
              <a:pPr/>
              <a:t>13/01/2020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3049-4BB7-458D-88FF-DF17B15C08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7992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09BE-7F43-42E1-836A-93738AB8776A}" type="datetimeFigureOut">
              <a:rPr lang="fr-FR" smtClean="0"/>
              <a:pPr/>
              <a:t>13/01/2020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3049-4BB7-458D-88FF-DF17B15C08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97790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09BE-7F43-42E1-836A-93738AB8776A}" type="datetimeFigureOut">
              <a:rPr lang="fr-FR" smtClean="0"/>
              <a:pPr/>
              <a:t>13/01/2020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3049-4BB7-458D-88FF-DF17B15C08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8174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09BE-7F43-42E1-836A-93738AB8776A}" type="datetimeFigureOut">
              <a:rPr lang="fr-FR" smtClean="0"/>
              <a:pPr/>
              <a:t>13/01/2020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3049-4BB7-458D-88FF-DF17B15C08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8130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09BE-7F43-42E1-836A-93738AB8776A}" type="datetimeFigureOut">
              <a:rPr lang="fr-FR" smtClean="0"/>
              <a:pPr/>
              <a:t>13/01/2020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3049-4BB7-458D-88FF-DF17B15C08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0348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109BE-7F43-42E1-836A-93738AB8776A}" type="datetimeFigureOut">
              <a:rPr lang="fr-FR" smtClean="0"/>
              <a:pPr/>
              <a:t>13/01/2020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43049-4BB7-458D-88FF-DF17B15C08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4524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71595" y="1300156"/>
            <a:ext cx="9758363" cy="4573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Exercice :</a:t>
            </a:r>
            <a:endParaRPr lang="fr-F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isole deux races pures de drosophiles, l’une aux ailes longues et corps noir, l’autre aux ailes vestigiales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corps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gris. Les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individus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F1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tous des ailes longues et un corps gris.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Ils donnent, par croisement entre eux, une génération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F2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 comporte :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1178 mouches aux ailes longues et corps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gris;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578 mouches aux ailes longues et corps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noir;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592 mouches aux ailes vestigiales et corps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gris ;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93655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97151" y="533885"/>
            <a:ext cx="7022444" cy="561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4242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14375" y="700088"/>
            <a:ext cx="962977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Exercice </a:t>
            </a:r>
            <a:endParaRPr lang="fr-FR" sz="2000" b="1" dirty="0">
              <a:solidFill>
                <a:srgbClr val="FF0000"/>
              </a:solidFill>
            </a:endParaRPr>
          </a:p>
          <a:p>
            <a:endParaRPr lang="fr-FR" dirty="0" smtClean="0"/>
          </a:p>
          <a:p>
            <a:r>
              <a:rPr lang="fr-FR" dirty="0" smtClean="0"/>
              <a:t>Dans </a:t>
            </a:r>
            <a:r>
              <a:rPr lang="fr-FR" dirty="0"/>
              <a:t>le cadre de l’étude de la transmission de certains caractères héréditaires, on propose les données suivantes : </a:t>
            </a:r>
          </a:p>
          <a:p>
            <a:r>
              <a:rPr lang="fr-FR" dirty="0"/>
              <a:t>On suit la transmission de deux caractères, la taille de poil et la couleur des yeux, chez drosophiles, en réalisant le croisement suivent :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Entre des drosophiles des phénotypes mutés (poil de petite taille et yeux violets[s, m]). Voilà les résultats obtenu :</a:t>
            </a:r>
          </a:p>
          <a:p>
            <a:r>
              <a:rPr lang="fr-FR" dirty="0"/>
              <a:t>4/16 drosophiles aux poils de petite taille et yeux violets</a:t>
            </a:r>
          </a:p>
          <a:p>
            <a:r>
              <a:rPr lang="fr-FR" dirty="0"/>
              <a:t>2/16 drosophiles aux poils de petite taille et yeux normaux (m+)</a:t>
            </a:r>
          </a:p>
          <a:p>
            <a:r>
              <a:rPr lang="fr-FR" dirty="0"/>
              <a:t>2/16 drosophiles aux poils normaux (s+) et yeux violets</a:t>
            </a:r>
          </a:p>
          <a:p>
            <a:r>
              <a:rPr lang="fr-FR" dirty="0"/>
              <a:t>1/16 drosophiles aux poils normaux et yeux normaux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Sachant que les deux gènes portes par deux chromosomes différents et non sexuels.</a:t>
            </a:r>
          </a:p>
          <a:p>
            <a:r>
              <a:rPr lang="fr-FR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Expliquez</a:t>
            </a:r>
            <a:r>
              <a:rPr lang="fr-FR" dirty="0"/>
              <a:t> les résultats du croisement, et </a:t>
            </a:r>
            <a:r>
              <a:rPr lang="fr-FR" b="1" dirty="0"/>
              <a:t>donnez </a:t>
            </a:r>
            <a:r>
              <a:rPr lang="fr-FR" dirty="0"/>
              <a:t>les fréquences théoriques des phénotypes en vous </a:t>
            </a:r>
            <a:r>
              <a:rPr lang="fr-FR" b="1" dirty="0"/>
              <a:t>aidant</a:t>
            </a:r>
            <a:r>
              <a:rPr lang="fr-FR" dirty="0"/>
              <a:t> d’un échiquier de croisement, et puis </a:t>
            </a:r>
            <a:r>
              <a:rPr lang="fr-FR" b="1" dirty="0"/>
              <a:t>comparez</a:t>
            </a:r>
            <a:r>
              <a:rPr lang="fr-FR" dirty="0"/>
              <a:t> les fréquences théoriques et fréquences expérimentales.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899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9457236"/>
              </p:ext>
            </p:extLst>
          </p:nvPr>
        </p:nvGraphicFramePr>
        <p:xfrm>
          <a:off x="1828801" y="1171588"/>
          <a:ext cx="7686684" cy="33147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2937"/>
                <a:gridCol w="1243112"/>
                <a:gridCol w="1343025"/>
                <a:gridCol w="971550"/>
                <a:gridCol w="900113"/>
                <a:gridCol w="857252"/>
                <a:gridCol w="928695"/>
              </a:tblGrid>
              <a:tr h="413936">
                <a:tc rowSpan="2"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200" dirty="0">
                          <a:effectLst/>
                          <a:latin typeface="Comic Sans MS" panose="030F0702030302020204" pitchFamily="66" charset="0"/>
                        </a:rPr>
                        <a:t>Croisement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 rowSpan="2"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200" dirty="0">
                          <a:effectLst/>
                          <a:latin typeface="Comic Sans MS" panose="030F0702030302020204" pitchFamily="66" charset="0"/>
                        </a:rPr>
                        <a:t>Parent 1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 rowSpan="2"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200" dirty="0">
                          <a:effectLst/>
                          <a:latin typeface="Comic Sans MS" panose="030F0702030302020204" pitchFamily="66" charset="0"/>
                        </a:rPr>
                        <a:t>Parent 2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 gridSpan="4"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200" dirty="0">
                          <a:effectLst/>
                          <a:latin typeface="Comic Sans MS" panose="030F0702030302020204" pitchFamily="66" charset="0"/>
                        </a:rPr>
                        <a:t>La descendance 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801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200" dirty="0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200" dirty="0" err="1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200" dirty="0" err="1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200" dirty="0" err="1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</a:tr>
              <a:tr h="348964"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  <a:latin typeface="Comic Sans MS" panose="030F0702030302020204" pitchFamily="66" charset="0"/>
                        </a:rPr>
                        <a:t>1</a:t>
                      </a:r>
                      <a:endParaRPr lang="fr-FR" sz="11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dirty="0">
                          <a:effectLst/>
                          <a:latin typeface="Comic Sans MS" panose="030F0702030302020204" pitchFamily="66" charset="0"/>
                        </a:rPr>
                        <a:t>89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31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29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11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</a:tr>
              <a:tr h="348964"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  <a:latin typeface="Comic Sans MS" panose="030F0702030302020204" pitchFamily="66" charset="0"/>
                        </a:rPr>
                        <a:t>2</a:t>
                      </a:r>
                      <a:endParaRPr lang="fr-FR" sz="11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18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dirty="0">
                          <a:effectLst/>
                          <a:latin typeface="Comic Sans MS" panose="030F0702030302020204" pitchFamily="66" charset="0"/>
                        </a:rPr>
                        <a:t>19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</a:tr>
              <a:tr h="348964"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  <a:latin typeface="Comic Sans MS" panose="030F0702030302020204" pitchFamily="66" charset="0"/>
                        </a:rPr>
                        <a:t>3</a:t>
                      </a:r>
                      <a:endParaRPr lang="fr-FR" sz="11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err="1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20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dirty="0"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dirty="0">
                          <a:effectLst/>
                          <a:latin typeface="Comic Sans MS" panose="030F0702030302020204" pitchFamily="66" charset="0"/>
                        </a:rPr>
                        <a:t>21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</a:tr>
              <a:tr h="348964"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  <a:latin typeface="Comic Sans MS" panose="030F0702030302020204" pitchFamily="66" charset="0"/>
                        </a:rPr>
                        <a:t>4</a:t>
                      </a:r>
                      <a:endParaRPr lang="fr-FR" sz="11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err="1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dirty="0">
                          <a:effectLst/>
                          <a:latin typeface="Comic Sans MS" panose="030F0702030302020204" pitchFamily="66" charset="0"/>
                        </a:rPr>
                        <a:t>28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</a:tr>
              <a:tr h="348964"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  <a:latin typeface="Comic Sans MS" panose="030F0702030302020204" pitchFamily="66" charset="0"/>
                        </a:rPr>
                        <a:t>5</a:t>
                      </a:r>
                      <a:endParaRPr lang="fr-FR" sz="11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err="1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32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dirty="0"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dirty="0">
                          <a:effectLst/>
                          <a:latin typeface="Comic Sans MS" panose="030F0702030302020204" pitchFamily="66" charset="0"/>
                        </a:rPr>
                        <a:t>11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</a:tr>
              <a:tr h="348964"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  <a:latin typeface="Comic Sans MS" panose="030F0702030302020204" pitchFamily="66" charset="0"/>
                        </a:rPr>
                        <a:t>6</a:t>
                      </a:r>
                      <a:endParaRPr lang="fr-FR" sz="11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46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16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dirty="0">
                          <a:effectLst/>
                          <a:latin typeface="Comic Sans MS" panose="030F0702030302020204" pitchFamily="66" charset="0"/>
                        </a:rPr>
                        <a:t>0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</a:tr>
              <a:tr h="348964"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  <a:latin typeface="Comic Sans MS" panose="030F0702030302020204" pitchFamily="66" charset="0"/>
                        </a:rPr>
                        <a:t>7</a:t>
                      </a:r>
                      <a:endParaRPr lang="fr-FR" sz="11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b="1" dirty="0" err="1">
                          <a:effectLst/>
                          <a:latin typeface="Comic Sans MS" panose="030F0702030302020204" pitchFamily="66" charset="0"/>
                        </a:rPr>
                        <a:t>Nc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30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31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fr-FR" sz="1200" b="1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  <a:tc>
                  <a:txBody>
                    <a:bodyPr/>
                    <a:lstStyle/>
                    <a:p>
                      <a:pPr marL="457200" marR="36195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dirty="0">
                          <a:effectLst/>
                          <a:latin typeface="Comic Sans MS" panose="030F0702030302020204" pitchFamily="66" charset="0"/>
                        </a:rPr>
                        <a:t>11</a:t>
                      </a:r>
                      <a:endParaRPr lang="fr-FR" sz="1200" b="1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811" marR="60811" marT="0" marB="0" anchor="ctr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500188" y="4743450"/>
            <a:ext cx="877252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dirty="0"/>
              <a:t>A l’aide des résultats du croisement n°1, </a:t>
            </a:r>
            <a:r>
              <a:rPr lang="fr-FR" b="1" dirty="0"/>
              <a:t>déduisez</a:t>
            </a:r>
            <a:r>
              <a:rPr lang="fr-FR" dirty="0"/>
              <a:t>, en </a:t>
            </a:r>
            <a:r>
              <a:rPr lang="fr-FR" b="1" dirty="0"/>
              <a:t>justifiant</a:t>
            </a:r>
            <a:r>
              <a:rPr lang="fr-FR" dirty="0"/>
              <a:t> votre réponse, comment se transmettent les caractères étudiés.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/>
              <a:t>Donnez</a:t>
            </a:r>
            <a:r>
              <a:rPr lang="fr-FR" dirty="0"/>
              <a:t> les génotypes des parents des croisements 2,3,4,5,6,7.</a:t>
            </a:r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42963" y="457200"/>
            <a:ext cx="23860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Exercice</a:t>
            </a:r>
            <a:endParaRPr lang="fr-F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2386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2329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50509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85988" y="504029"/>
            <a:ext cx="7615754" cy="569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87235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643188" y="1628775"/>
            <a:ext cx="11444287" cy="471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557338" y="1000125"/>
            <a:ext cx="9229725" cy="2773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Exercice </a:t>
            </a: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Chez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Drosophila , le gauchement des ailes vers le haut est provoqué par l’action d’un gène G. On croise un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mâle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avec une femelle G et en F1 on compte 207 mouches présentant le phénotype G et 101 mouches 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normales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Interprétez ces résultats. 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4600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75908" y="1014413"/>
            <a:ext cx="8781872" cy="54578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75908" y="346160"/>
            <a:ext cx="1183529" cy="498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Exercice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03153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57251" y="528633"/>
            <a:ext cx="1060132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Exercice 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Croisons des drosophiles sauvages mâles (ailes longues, yeux rouges) de race pure avec des  drosophiles  femelles  aux  ailes  atrophiées  (mutation  vestigial: 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vg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et  aux  yeux  bruns (mutation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brown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bw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Les descendants de 1ère génération (F1) sont tous de type sauvage.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Croisons des mâles de F1 avec des femelles aux ailes vestigiales et aux yeux bruns. Nous obtenons deux sortes de mouches :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495 drosophiles de type sauvage,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508 drosophiles aux ailes vestigiales et aux yeux bruns.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Croisons des femelles de F1 avec des mâles aux ailes vestigiales et aux yeux bruns. Nous obtenons quatre sortes de mouches :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712 drosophiles de type sauvage,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298 drosophiles aux ailes longues et aux yeux bruns,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300 drosophiles aux ailes vestigiales et aux yeux normaux,   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669 drosophiles aux ailes vestigiales et aux yeux bruns.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 Interprétez ces résultats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Expliquer quelle serait la descendance obtenue en croisant entre eux des mâles et des femelles de F1.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61897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0178" y="1009312"/>
            <a:ext cx="8011643" cy="483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34305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33073" y="1361786"/>
            <a:ext cx="7725853" cy="413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6423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4494" y="1028365"/>
            <a:ext cx="7783011" cy="48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18240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6889" y="966444"/>
            <a:ext cx="7678222" cy="492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56065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420</Words>
  <Application>Microsoft Office PowerPoint</Application>
  <PresentationFormat>Personnalisé</PresentationFormat>
  <Paragraphs>97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UCEF</dc:creator>
  <cp:lastModifiedBy>adil</cp:lastModifiedBy>
  <cp:revision>10</cp:revision>
  <dcterms:created xsi:type="dcterms:W3CDTF">2017-03-18T13:10:35Z</dcterms:created>
  <dcterms:modified xsi:type="dcterms:W3CDTF">2020-01-13T16:55:37Z</dcterms:modified>
</cp:coreProperties>
</file>