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6" r:id="rId2"/>
    <p:sldId id="258" r:id="rId3"/>
    <p:sldId id="259" r:id="rId4"/>
    <p:sldId id="270" r:id="rId5"/>
    <p:sldId id="260" r:id="rId6"/>
    <p:sldId id="261" r:id="rId7"/>
    <p:sldId id="262" r:id="rId8"/>
    <p:sldId id="263" r:id="rId9"/>
    <p:sldId id="264" r:id="rId10"/>
    <p:sldId id="265" r:id="rId11"/>
    <p:sldId id="271" r:id="rId12"/>
    <p:sldId id="272" r:id="rId13"/>
    <p:sldId id="273" r:id="rId14"/>
    <p:sldId id="274" r:id="rId15"/>
    <p:sldId id="275" r:id="rId16"/>
    <p:sldId id="280" r:id="rId17"/>
    <p:sldId id="281" r:id="rId18"/>
    <p:sldId id="282" r:id="rId19"/>
    <p:sldId id="283" r:id="rId20"/>
    <p:sldId id="284" r:id="rId21"/>
    <p:sldId id="285" r:id="rId22"/>
    <p:sldId id="286" r:id="rId23"/>
    <p:sldId id="287" r:id="rId24"/>
    <p:sldId id="288" r:id="rId25"/>
    <p:sldId id="289" r:id="rId26"/>
    <p:sldId id="290" r:id="rId27"/>
    <p:sldId id="267" r:id="rId28"/>
    <p:sldId id="291" r:id="rId29"/>
    <p:sldId id="298" r:id="rId30"/>
    <p:sldId id="292" r:id="rId31"/>
    <p:sldId id="293" r:id="rId32"/>
    <p:sldId id="296" r:id="rId33"/>
    <p:sldId id="294" r:id="rId34"/>
    <p:sldId id="295" r:id="rId35"/>
    <p:sldId id="297" r:id="rId36"/>
    <p:sldId id="299" r:id="rId37"/>
    <p:sldId id="300" r:id="rId38"/>
    <p:sldId id="301" r:id="rId39"/>
    <p:sldId id="269" r:id="rId40"/>
    <p:sldId id="268" r:id="rId41"/>
    <p:sldId id="278" r:id="rId42"/>
    <p:sldId id="279" r:id="rId4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333" autoAdjust="0"/>
  </p:normalViewPr>
  <p:slideViewPr>
    <p:cSldViewPr>
      <p:cViewPr>
        <p:scale>
          <a:sx n="51" d="100"/>
          <a:sy n="51" d="100"/>
        </p:scale>
        <p:origin x="-1842" y="-3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DCE618-5159-4480-9504-E0F59F7984A2}" type="datetimeFigureOut">
              <a:rPr lang="fr-FR" smtClean="0"/>
              <a:pPr/>
              <a:t>09/04/2019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CF38FA-1FC2-43D5-A1F7-F492DD3F656B}"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0CF38FA-1FC2-43D5-A1F7-F492DD3F656B}" type="slidenum">
              <a:rPr lang="fr-FR" smtClean="0"/>
              <a:pPr/>
              <a:t>16</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smtClean="0">
                <a:solidFill>
                  <a:schemeClr val="tx1"/>
                </a:solidFill>
                <a:latin typeface="+mn-lt"/>
                <a:ea typeface="+mn-ea"/>
                <a:cs typeface="+mn-cs"/>
              </a:rPr>
              <a:t>Une question centrale est de savoir si la loi de Hardy-Weinberg établie pour une population théorique idéale s'applique également aux </a:t>
            </a:r>
            <a:r>
              <a:rPr lang="fr-FR" sz="1200" b="1" kern="1200" dirty="0" smtClean="0">
                <a:solidFill>
                  <a:schemeClr val="tx1"/>
                </a:solidFill>
                <a:latin typeface="+mn-lt"/>
                <a:ea typeface="+mn-ea"/>
                <a:cs typeface="+mn-cs"/>
              </a:rPr>
              <a:t>populations naturelles</a:t>
            </a:r>
            <a:r>
              <a:rPr lang="fr-FR" sz="1200" kern="1200" dirty="0" smtClean="0">
                <a:solidFill>
                  <a:schemeClr val="tx1"/>
                </a:solidFill>
                <a:latin typeface="+mn-lt"/>
                <a:ea typeface="+mn-ea"/>
                <a:cs typeface="+mn-cs"/>
              </a:rPr>
              <a:t>. Cette loi s'appuie en effet sur un raisonnement probabiliste, ne s'applique en théorie qu'à des populations d'effectif infini, et suppose remplies toute une série de conditions qui ne sont jamais respectées dans la nature (absence de mutation, migration, sélection). L'application de la loi de Hardy-Weinberg, peut être vérifiée pour des caractères </a:t>
            </a:r>
            <a:r>
              <a:rPr lang="fr-FR" sz="1200" kern="1200" dirty="0" err="1" smtClean="0">
                <a:solidFill>
                  <a:schemeClr val="tx1"/>
                </a:solidFill>
                <a:latin typeface="+mn-lt"/>
                <a:ea typeface="+mn-ea"/>
                <a:cs typeface="+mn-cs"/>
              </a:rPr>
              <a:t>codominants</a:t>
            </a:r>
            <a:r>
              <a:rPr lang="fr-FR" sz="1200" kern="1200" dirty="0" smtClean="0">
                <a:solidFill>
                  <a:schemeClr val="tx1"/>
                </a:solidFill>
                <a:latin typeface="+mn-lt"/>
                <a:ea typeface="+mn-ea"/>
                <a:cs typeface="+mn-cs"/>
              </a:rPr>
              <a:t>, pour lesquels le calcul des fréquences </a:t>
            </a:r>
            <a:r>
              <a:rPr lang="fr-FR" sz="1200" kern="1200" dirty="0" err="1" smtClean="0">
                <a:solidFill>
                  <a:schemeClr val="tx1"/>
                </a:solidFill>
                <a:latin typeface="+mn-lt"/>
                <a:ea typeface="+mn-ea"/>
                <a:cs typeface="+mn-cs"/>
              </a:rPr>
              <a:t>alléliques</a:t>
            </a:r>
            <a:r>
              <a:rPr lang="fr-FR" sz="1200" kern="1200" dirty="0" smtClean="0">
                <a:solidFill>
                  <a:schemeClr val="tx1"/>
                </a:solidFill>
                <a:latin typeface="+mn-lt"/>
                <a:ea typeface="+mn-ea"/>
                <a:cs typeface="+mn-cs"/>
              </a:rPr>
              <a:t> est possible. C'est le </a:t>
            </a:r>
            <a:r>
              <a:rPr lang="fr-FR" sz="1200" b="1" kern="1200" dirty="0" smtClean="0">
                <a:solidFill>
                  <a:schemeClr val="tx1"/>
                </a:solidFill>
                <a:latin typeface="+mn-lt"/>
                <a:ea typeface="+mn-ea"/>
                <a:cs typeface="+mn-cs"/>
              </a:rPr>
              <a:t>test de l'équilibre</a:t>
            </a:r>
            <a:r>
              <a:rPr lang="fr-FR" sz="1200" kern="1200" dirty="0" smtClean="0">
                <a:solidFill>
                  <a:schemeClr val="tx1"/>
                </a:solidFill>
                <a:latin typeface="+mn-lt"/>
                <a:ea typeface="+mn-ea"/>
                <a:cs typeface="+mn-cs"/>
              </a:rPr>
              <a:t>. </a:t>
            </a:r>
            <a:endParaRPr lang="fr-FR" dirty="0" smtClean="0"/>
          </a:p>
          <a:p>
            <a:r>
              <a:rPr lang="fr-FR" sz="1200" kern="1200" dirty="0" smtClean="0">
                <a:solidFill>
                  <a:schemeClr val="tx1"/>
                </a:solidFill>
                <a:latin typeface="+mn-lt"/>
                <a:ea typeface="+mn-ea"/>
                <a:cs typeface="+mn-cs"/>
              </a:rPr>
              <a:t> </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50CF38FA-1FC2-43D5-A1F7-F492DD3F656B}" type="slidenum">
              <a:rPr lang="fr-FR" smtClean="0"/>
              <a:pPr/>
              <a:t>17</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Les mutation ont un effet sur les populations constitués</a:t>
            </a:r>
            <a:r>
              <a:rPr lang="fr-FR" baseline="0" dirty="0" smtClean="0"/>
              <a:t> par un faible nombre d’</a:t>
            </a:r>
            <a:r>
              <a:rPr lang="fr-FR" baseline="0" dirty="0" err="1" smtClean="0"/>
              <a:t>idividus</a:t>
            </a:r>
            <a:endParaRPr lang="fr-FR" baseline="0" dirty="0" smtClean="0"/>
          </a:p>
          <a:p>
            <a:r>
              <a:rPr lang="fr-FR" baseline="0" dirty="0" smtClean="0"/>
              <a:t>Mutations sont rares 10-6 sont effet n’apparait sur la population qu’</a:t>
            </a:r>
            <a:r>
              <a:rPr lang="fr-FR" baseline="0" dirty="0" err="1" smtClean="0"/>
              <a:t>apres</a:t>
            </a:r>
            <a:r>
              <a:rPr lang="fr-FR" baseline="0" dirty="0" smtClean="0"/>
              <a:t> plusieurs générations et accumulation de mutations qui </a:t>
            </a:r>
            <a:r>
              <a:rPr lang="fr-FR" baseline="0" dirty="0" err="1" smtClean="0"/>
              <a:t>fot</a:t>
            </a:r>
            <a:r>
              <a:rPr lang="fr-FR" baseline="0" dirty="0" smtClean="0"/>
              <a:t> </a:t>
            </a:r>
            <a:r>
              <a:rPr lang="fr-FR" baseline="0" dirty="0" err="1" smtClean="0"/>
              <a:t>apparaitres</a:t>
            </a:r>
            <a:r>
              <a:rPr lang="fr-FR" baseline="0" dirty="0" smtClean="0"/>
              <a:t> de nouveau allèles et par la suite diversité du pool </a:t>
            </a:r>
            <a:r>
              <a:rPr lang="fr-FR" baseline="0" dirty="0" err="1" smtClean="0"/>
              <a:t>genetique</a:t>
            </a:r>
            <a:r>
              <a:rPr lang="fr-FR" baseline="0" dirty="0" smtClean="0"/>
              <a:t> de la population</a:t>
            </a:r>
          </a:p>
          <a:p>
            <a:r>
              <a:rPr lang="fr-FR" baseline="0" dirty="0" smtClean="0"/>
              <a:t>Taux de mutation</a:t>
            </a:r>
            <a:endParaRPr lang="fr-FR" dirty="0"/>
          </a:p>
        </p:txBody>
      </p:sp>
      <p:sp>
        <p:nvSpPr>
          <p:cNvPr id="4" name="Espace réservé du numéro de diapositive 3"/>
          <p:cNvSpPr>
            <a:spLocks noGrp="1"/>
          </p:cNvSpPr>
          <p:nvPr>
            <p:ph type="sldNum" sz="quarter" idx="10"/>
          </p:nvPr>
        </p:nvSpPr>
        <p:spPr/>
        <p:txBody>
          <a:bodyPr/>
          <a:lstStyle/>
          <a:p>
            <a:fld id="{50CF38FA-1FC2-43D5-A1F7-F492DD3F656B}" type="slidenum">
              <a:rPr lang="fr-FR" smtClean="0"/>
              <a:pPr/>
              <a:t>23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La phalène du Bouleau (</a:t>
            </a:r>
            <a:r>
              <a:rPr lang="fr-FR" dirty="0" err="1" smtClean="0"/>
              <a:t>Biston</a:t>
            </a:r>
            <a:r>
              <a:rPr lang="fr-FR" dirty="0" smtClean="0"/>
              <a:t> </a:t>
            </a:r>
            <a:r>
              <a:rPr lang="fr-FR" dirty="0" err="1" smtClean="0"/>
              <a:t>betularia</a:t>
            </a:r>
            <a:r>
              <a:rPr lang="fr-FR" dirty="0" smtClean="0"/>
              <a:t>) est un papillon de nuit d’environ 15 mm de long, dont les principaux prédateurs sont les oiseaux. Il  existe naturellement  deux formes interfécondes :</a:t>
            </a:r>
          </a:p>
          <a:p>
            <a:r>
              <a:rPr lang="fr-FR" dirty="0" smtClean="0"/>
              <a:t>-une forme  claire [</a:t>
            </a:r>
            <a:r>
              <a:rPr lang="fr-FR" dirty="0" err="1" smtClean="0"/>
              <a:t>typica</a:t>
            </a:r>
            <a:r>
              <a:rPr lang="fr-FR" dirty="0" smtClean="0"/>
              <a:t>], </a:t>
            </a:r>
          </a:p>
          <a:p>
            <a:r>
              <a:rPr lang="fr-FR" dirty="0" smtClean="0"/>
              <a:t>- une forme  noire (</a:t>
            </a:r>
            <a:r>
              <a:rPr lang="fr-FR" dirty="0" err="1" smtClean="0"/>
              <a:t>carbonaria</a:t>
            </a:r>
            <a:r>
              <a:rPr lang="fr-FR" dirty="0" smtClean="0"/>
              <a:t>]. Les phénotypes sont en page 110 de votre livre</a:t>
            </a:r>
          </a:p>
          <a:p>
            <a:endParaRPr lang="fr-FR" dirty="0"/>
          </a:p>
        </p:txBody>
      </p:sp>
      <p:sp>
        <p:nvSpPr>
          <p:cNvPr id="4" name="Espace réservé du numéro de diapositive 3"/>
          <p:cNvSpPr>
            <a:spLocks noGrp="1"/>
          </p:cNvSpPr>
          <p:nvPr>
            <p:ph type="sldNum" sz="quarter" idx="10"/>
          </p:nvPr>
        </p:nvSpPr>
        <p:spPr/>
        <p:txBody>
          <a:bodyPr/>
          <a:lstStyle/>
          <a:p>
            <a:fld id="{50CF38FA-1FC2-43D5-A1F7-F492DD3F656B}" type="slidenum">
              <a:rPr lang="fr-FR" smtClean="0"/>
              <a:pPr/>
              <a:t>24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smtClean="0">
                <a:solidFill>
                  <a:schemeClr val="tx1"/>
                </a:solidFill>
                <a:latin typeface="+mn-lt"/>
                <a:ea typeface="+mn-ea"/>
                <a:cs typeface="+mn-cs"/>
              </a:rPr>
              <a:t>les phénotypes (c’est-à-dire les individus) sont soumis aux contraintes de l’environnement, à une sélection naturelle. Dans le cas des Phalènes, l’homochromie est une réponse adaptative à la pression des prédateurs. Elle favorise la survie de la forme sombre ou claire en fonction des variations du milieu de vie. Sachant que le phénotype est induit par le génotype, les Phalènes les mieux adaptées à un environnement vont </a:t>
            </a:r>
            <a:r>
              <a:rPr lang="fr-FR" sz="1200" kern="1200" dirty="0" err="1" smtClean="0">
                <a:solidFill>
                  <a:schemeClr val="tx1"/>
                </a:solidFill>
                <a:latin typeface="+mn-lt"/>
                <a:ea typeface="+mn-ea"/>
                <a:cs typeface="+mn-cs"/>
              </a:rPr>
              <a:t>transmettrent</a:t>
            </a:r>
            <a:r>
              <a:rPr lang="fr-FR" sz="1200" kern="1200" dirty="0" smtClean="0">
                <a:solidFill>
                  <a:schemeClr val="tx1"/>
                </a:solidFill>
                <a:latin typeface="+mn-lt"/>
                <a:ea typeface="+mn-ea"/>
                <a:cs typeface="+mn-cs"/>
              </a:rPr>
              <a:t> leurs gènes à leurs descendants. Exemple, en l’absence de pollution, les individus du phénotype sombre sont éliminés et ne se reproduisent donc pas. Leur génotype tend à disparaître. Ainsi la sélection naturelle influence indirectement le patrimoine génétique d’une espèce. </a:t>
            </a:r>
            <a:endParaRPr lang="fr-FR" dirty="0"/>
          </a:p>
        </p:txBody>
      </p:sp>
      <p:sp>
        <p:nvSpPr>
          <p:cNvPr id="4" name="Espace réservé du numéro de diapositive 3"/>
          <p:cNvSpPr>
            <a:spLocks noGrp="1"/>
          </p:cNvSpPr>
          <p:nvPr>
            <p:ph type="sldNum" sz="quarter" idx="10"/>
          </p:nvPr>
        </p:nvSpPr>
        <p:spPr/>
        <p:txBody>
          <a:bodyPr/>
          <a:lstStyle/>
          <a:p>
            <a:fld id="{50CF38FA-1FC2-43D5-A1F7-F492DD3F656B}" type="slidenum">
              <a:rPr lang="fr-FR" smtClean="0"/>
              <a:pPr/>
              <a:t>28</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ectangle à coins arrondis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ous-titr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p:txBody>
          <a:bodyPr/>
          <a:lstStyle/>
          <a:p>
            <a:fld id="{CE819C41-2FD2-41B1-A903-9F0794820786}" type="datetimeFigureOut">
              <a:rPr lang="fr-FR" smtClean="0"/>
              <a:pPr/>
              <a:t>09/04/2019</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29" name="Espace réservé du numéro de diapositive 28"/>
          <p:cNvSpPr>
            <a:spLocks noGrp="1"/>
          </p:cNvSpPr>
          <p:nvPr>
            <p:ph type="sldNum" sz="quarter" idx="12"/>
          </p:nvPr>
        </p:nvSpPr>
        <p:spPr/>
        <p:txBody>
          <a:bodyPr lIns="0" tIns="0" rIns="0" bIns="0">
            <a:noAutofit/>
          </a:bodyPr>
          <a:lstStyle>
            <a:lvl1pPr>
              <a:defRPr sz="1400">
                <a:solidFill>
                  <a:srgbClr val="FFFFFF"/>
                </a:solidFill>
              </a:defRPr>
            </a:lvl1pPr>
          </a:lstStyle>
          <a:p>
            <a:fld id="{56B1D61F-8D4F-40B5-A853-65EBFCCD8E11}" type="slidenum">
              <a:rPr lang="fr-FR" smtClean="0"/>
              <a:pPr/>
              <a:t>‹N°›</a:t>
            </a:fld>
            <a:endParaRPr lang="fr-FR"/>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CE819C41-2FD2-41B1-A903-9F0794820786}" type="datetimeFigureOut">
              <a:rPr lang="fr-FR" smtClean="0"/>
              <a:pPr/>
              <a:t>09/04/2019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6B1D61F-8D4F-40B5-A853-65EBFCCD8E11}"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1"/>
            <a:ext cx="201168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914400" y="274640"/>
            <a:ext cx="55626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CE819C41-2FD2-41B1-A903-9F0794820786}" type="datetimeFigureOut">
              <a:rPr lang="fr-FR" smtClean="0"/>
              <a:pPr/>
              <a:t>09/04/2019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6B1D61F-8D4F-40B5-A853-65EBFCCD8E11}"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4" name="Espace réservé de la date 3"/>
          <p:cNvSpPr>
            <a:spLocks noGrp="1"/>
          </p:cNvSpPr>
          <p:nvPr>
            <p:ph type="dt" sz="half" idx="10"/>
          </p:nvPr>
        </p:nvSpPr>
        <p:spPr/>
        <p:txBody>
          <a:bodyPr/>
          <a:lstStyle/>
          <a:p>
            <a:fld id="{CE819C41-2FD2-41B1-A903-9F0794820786}" type="datetimeFigureOut">
              <a:rPr lang="fr-FR" smtClean="0"/>
              <a:pPr/>
              <a:t>09/04/2019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6B1D61F-8D4F-40B5-A853-65EBFCCD8E11}" type="slidenum">
              <a:rPr lang="fr-FR" smtClean="0"/>
              <a:pPr/>
              <a:t>‹N°›</a:t>
            </a:fld>
            <a:endParaRPr lang="fr-FR"/>
          </a:p>
        </p:txBody>
      </p:sp>
      <p:sp>
        <p:nvSpPr>
          <p:cNvPr id="8" name="Espace réservé du contenu 7"/>
          <p:cNvSpPr>
            <a:spLocks noGrp="1"/>
          </p:cNvSpPr>
          <p:nvPr>
            <p:ph sz="quarter" idx="1"/>
          </p:nvPr>
        </p:nvSpPr>
        <p:spPr>
          <a:xfrm>
            <a:off x="914400" y="1447800"/>
            <a:ext cx="777240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ectangle à coins arrondis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CE819C41-2FD2-41B1-A903-9F0794820786}" type="datetimeFigureOut">
              <a:rPr lang="fr-FR" smtClean="0"/>
              <a:pPr/>
              <a:t>09/04/2019</a:t>
            </a:fld>
            <a:endParaRPr lang="fr-FR"/>
          </a:p>
        </p:txBody>
      </p:sp>
      <p:sp>
        <p:nvSpPr>
          <p:cNvPr id="5" name="Espace réservé du pied de page 4"/>
          <p:cNvSpPr>
            <a:spLocks noGrp="1"/>
          </p:cNvSpPr>
          <p:nvPr>
            <p:ph type="ftr" sz="quarter" idx="11"/>
          </p:nvPr>
        </p:nvSpPr>
        <p:spPr>
          <a:xfrm>
            <a:off x="800100" y="6172200"/>
            <a:ext cx="4000500" cy="457200"/>
          </a:xfrm>
        </p:spPr>
        <p:txBody>
          <a:bodyPr/>
          <a:lstStyle/>
          <a:p>
            <a:endParaRPr lang="fr-F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146304" y="6208776"/>
            <a:ext cx="457200" cy="457200"/>
          </a:xfrm>
        </p:spPr>
        <p:txBody>
          <a:bodyPr/>
          <a:lstStyle/>
          <a:p>
            <a:fld id="{56B1D61F-8D4F-40B5-A853-65EBFCCD8E11}"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CE819C41-2FD2-41B1-A903-9F0794820786}" type="datetimeFigureOut">
              <a:rPr lang="fr-FR" smtClean="0"/>
              <a:pPr/>
              <a:t>09/04/2019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6B1D61F-8D4F-40B5-A853-65EBFCCD8E11}" type="slidenum">
              <a:rPr lang="fr-FR" smtClean="0"/>
              <a:pPr/>
              <a:t>‹N°›</a:t>
            </a:fld>
            <a:endParaRPr lang="fr-FR"/>
          </a:p>
        </p:txBody>
      </p:sp>
      <p:sp>
        <p:nvSpPr>
          <p:cNvPr id="9" name="Espace réservé du contenu 8"/>
          <p:cNvSpPr>
            <a:spLocks noGrp="1"/>
          </p:cNvSpPr>
          <p:nvPr>
            <p:ph sz="quarter" idx="1"/>
          </p:nvPr>
        </p:nvSpPr>
        <p:spPr>
          <a:xfrm>
            <a:off x="914400" y="1447800"/>
            <a:ext cx="374904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933950" y="1447800"/>
            <a:ext cx="374904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914400" y="273050"/>
            <a:ext cx="7772400" cy="1143000"/>
          </a:xfrm>
        </p:spPr>
        <p:txBody>
          <a:bodyPr anchor="b" anchorCtr="0"/>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7" name="Espace réservé de la date 6"/>
          <p:cNvSpPr>
            <a:spLocks noGrp="1"/>
          </p:cNvSpPr>
          <p:nvPr>
            <p:ph type="dt" sz="half" idx="10"/>
          </p:nvPr>
        </p:nvSpPr>
        <p:spPr/>
        <p:txBody>
          <a:bodyPr/>
          <a:lstStyle/>
          <a:p>
            <a:fld id="{CE819C41-2FD2-41B1-A903-9F0794820786}" type="datetimeFigureOut">
              <a:rPr lang="fr-FR" smtClean="0"/>
              <a:pPr/>
              <a:t>09/04/2019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6B1D61F-8D4F-40B5-A853-65EBFCCD8E11}" type="slidenum">
              <a:rPr lang="fr-FR" smtClean="0"/>
              <a:pPr/>
              <a:t>‹N°›</a:t>
            </a:fld>
            <a:endParaRPr lang="fr-FR"/>
          </a:p>
        </p:txBody>
      </p:sp>
      <p:sp>
        <p:nvSpPr>
          <p:cNvPr id="11" name="Espace réservé du contenu 10"/>
          <p:cNvSpPr>
            <a:spLocks noGrp="1"/>
          </p:cNvSpPr>
          <p:nvPr>
            <p:ph sz="half" idx="2"/>
          </p:nvPr>
        </p:nvSpPr>
        <p:spPr>
          <a:xfrm>
            <a:off x="914400" y="2247900"/>
            <a:ext cx="3733800" cy="38862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4"/>
          </p:nvPr>
        </p:nvSpPr>
        <p:spPr>
          <a:xfrm>
            <a:off x="4953000" y="2247900"/>
            <a:ext cx="3733800" cy="38862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CE819C41-2FD2-41B1-A903-9F0794820786}" type="datetimeFigureOut">
              <a:rPr lang="fr-FR" smtClean="0"/>
              <a:pPr/>
              <a:t>09/04/2019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6B1D61F-8D4F-40B5-A853-65EBFCCD8E11}"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E819C41-2FD2-41B1-A903-9F0794820786}" type="datetimeFigureOut">
              <a:rPr lang="fr-FR" smtClean="0"/>
              <a:pPr/>
              <a:t>09/04/2019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6B1D61F-8D4F-40B5-A853-65EBFCCD8E11}"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ectangle à coins arrondis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914400" y="273050"/>
            <a:ext cx="7772400" cy="1143000"/>
          </a:xfrm>
        </p:spPr>
        <p:txBody>
          <a:bodyPr anchor="b" anchorCtr="0"/>
          <a:lstStyle>
            <a:lvl1pPr algn="l">
              <a:buNone/>
              <a:defRPr sz="4000" b="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CE819C41-2FD2-41B1-A903-9F0794820786}" type="datetimeFigureOut">
              <a:rPr lang="fr-FR" smtClean="0"/>
              <a:pPr/>
              <a:t>09/04/2019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6B1D61F-8D4F-40B5-A853-65EBFCCD8E11}" type="slidenum">
              <a:rPr lang="fr-FR" smtClean="0"/>
              <a:pPr/>
              <a:t>‹N°›</a:t>
            </a:fld>
            <a:endParaRPr lang="fr-FR"/>
          </a:p>
        </p:txBody>
      </p:sp>
      <p:sp>
        <p:nvSpPr>
          <p:cNvPr id="11" name="Espace réservé du contenu 10"/>
          <p:cNvSpPr>
            <a:spLocks noGrp="1"/>
          </p:cNvSpPr>
          <p:nvPr>
            <p:ph sz="quarter" idx="1"/>
          </p:nvPr>
        </p:nvSpPr>
        <p:spPr>
          <a:xfrm>
            <a:off x="2971800" y="1600200"/>
            <a:ext cx="5715000" cy="44958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CE819C41-2FD2-41B1-A903-9F0794820786}" type="datetimeFigureOut">
              <a:rPr lang="fr-FR" smtClean="0"/>
              <a:pPr/>
              <a:t>09/04/2019</a:t>
            </a:fld>
            <a:endParaRPr lang="fr-FR"/>
          </a:p>
        </p:txBody>
      </p:sp>
      <p:sp>
        <p:nvSpPr>
          <p:cNvPr id="6" name="Espace réservé du pied de page 5"/>
          <p:cNvSpPr>
            <a:spLocks noGrp="1"/>
          </p:cNvSpPr>
          <p:nvPr>
            <p:ph type="ftr" sz="quarter" idx="11"/>
          </p:nvPr>
        </p:nvSpPr>
        <p:spPr>
          <a:xfrm>
            <a:off x="914400" y="6172200"/>
            <a:ext cx="3886200" cy="457200"/>
          </a:xfrm>
        </p:spPr>
        <p:txBody>
          <a:bodyPr/>
          <a:lstStyle/>
          <a:p>
            <a:endParaRPr lang="fr-FR"/>
          </a:p>
        </p:txBody>
      </p:sp>
      <p:sp>
        <p:nvSpPr>
          <p:cNvPr id="7" name="Espace réservé du numéro de diapositive 6"/>
          <p:cNvSpPr>
            <a:spLocks noGrp="1"/>
          </p:cNvSpPr>
          <p:nvPr>
            <p:ph type="sldNum" sz="quarter" idx="12"/>
          </p:nvPr>
        </p:nvSpPr>
        <p:spPr>
          <a:xfrm>
            <a:off x="146304" y="6208776"/>
            <a:ext cx="457200" cy="457200"/>
          </a:xfrm>
        </p:spPr>
        <p:txBody>
          <a:bodyPr/>
          <a:lstStyle/>
          <a:p>
            <a:fld id="{56B1D61F-8D4F-40B5-A853-65EBFCCD8E11}" type="slidenum">
              <a:rPr lang="fr-FR" smtClean="0"/>
              <a:pPr/>
              <a:t>‹N°›</a:t>
            </a:fld>
            <a:endParaRPr lang="fr-FR"/>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Espace réservé pour une image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fr-FR" smtClean="0"/>
              <a:t>Cliquez sur l'icône pour ajouter une image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ectangle à coins arrondis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Espace réservé du titre 21"/>
          <p:cNvSpPr>
            <a:spLocks noGrp="1"/>
          </p:cNvSpPr>
          <p:nvPr>
            <p:ph type="title"/>
          </p:nvPr>
        </p:nvSpPr>
        <p:spPr>
          <a:xfrm>
            <a:off x="914400" y="274638"/>
            <a:ext cx="7772400" cy="1143000"/>
          </a:xfrm>
          <a:prstGeom prst="rect">
            <a:avLst/>
          </a:prstGeom>
        </p:spPr>
        <p:txBody>
          <a:bodyPr bIns="91440" anchor="b" anchorCtr="0">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CE819C41-2FD2-41B1-A903-9F0794820786}" type="datetimeFigureOut">
              <a:rPr lang="fr-FR" smtClean="0"/>
              <a:pPr/>
              <a:t>09/04/2019</a:t>
            </a:fld>
            <a:endParaRPr lang="fr-FR"/>
          </a:p>
        </p:txBody>
      </p:sp>
      <p:sp>
        <p:nvSpPr>
          <p:cNvPr id="3" name="Espace réservé du pied de page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fr-FR"/>
          </a:p>
        </p:txBody>
      </p:sp>
      <p:sp>
        <p:nvSpPr>
          <p:cNvPr id="23" name="Espace réservé du numéro de diapositive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56B1D61F-8D4F-40B5-A853-65EBFCCD8E11}"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s>
</file>

<file path=ppt/slides/_rels/slide41.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a:spLocks noChangeArrowheads="1"/>
          </p:cNvSpPr>
          <p:nvPr/>
        </p:nvSpPr>
        <p:spPr bwMode="auto">
          <a:xfrm>
            <a:off x="2627784" y="1556792"/>
            <a:ext cx="4248472" cy="132343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fr-FR" sz="4000" b="1" dirty="0" smtClean="0">
                <a:solidFill>
                  <a:schemeClr val="bg1"/>
                </a:solidFill>
              </a:rPr>
              <a:t>La génétique des populations</a:t>
            </a:r>
            <a:endParaRPr lang="fr-FR" sz="40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332656"/>
            <a:ext cx="8667757" cy="461665"/>
          </a:xfrm>
          <a:prstGeom prst="rect">
            <a:avLst/>
          </a:prstGeom>
        </p:spPr>
        <p:txBody>
          <a:bodyPr wrap="none">
            <a:spAutoFit/>
          </a:bodyPr>
          <a:lstStyle/>
          <a:p>
            <a:r>
              <a:rPr lang="fr-FR" sz="2400" b="1" dirty="0" smtClean="0">
                <a:solidFill>
                  <a:srgbClr val="FF0000"/>
                </a:solidFill>
              </a:rPr>
              <a:t>Calcul des fréquences phénotypique</a:t>
            </a:r>
            <a:r>
              <a:rPr lang="fr-FR" sz="2400" b="1" i="1" dirty="0" smtClean="0">
                <a:solidFill>
                  <a:srgbClr val="FF0000"/>
                </a:solidFill>
              </a:rPr>
              <a:t>s</a:t>
            </a:r>
            <a:r>
              <a:rPr lang="fr-FR" sz="2400" b="1" dirty="0" smtClean="0">
                <a:solidFill>
                  <a:srgbClr val="FF0000"/>
                </a:solidFill>
              </a:rPr>
              <a:t> génotypiques et </a:t>
            </a:r>
            <a:r>
              <a:rPr lang="fr-FR" sz="2400" b="1" dirty="0" err="1" smtClean="0">
                <a:solidFill>
                  <a:srgbClr val="FF0000"/>
                </a:solidFill>
              </a:rPr>
              <a:t>alléliques</a:t>
            </a:r>
            <a:r>
              <a:rPr lang="fr-FR" sz="2400" b="1" dirty="0" smtClean="0">
                <a:solidFill>
                  <a:srgbClr val="FF0000"/>
                </a:solidFill>
              </a:rPr>
              <a:t> </a:t>
            </a:r>
            <a:endParaRPr lang="fr-FR" sz="2400" b="1" dirty="0">
              <a:solidFill>
                <a:srgbClr val="FF0000"/>
              </a:solidFill>
            </a:endParaRPr>
          </a:p>
        </p:txBody>
      </p:sp>
      <p:sp>
        <p:nvSpPr>
          <p:cNvPr id="3" name="Rectangle 2"/>
          <p:cNvSpPr/>
          <p:nvPr/>
        </p:nvSpPr>
        <p:spPr>
          <a:xfrm>
            <a:off x="571380" y="908720"/>
            <a:ext cx="7719742" cy="461665"/>
          </a:xfrm>
          <a:prstGeom prst="rect">
            <a:avLst/>
          </a:prstGeom>
        </p:spPr>
        <p:txBody>
          <a:bodyPr wrap="none">
            <a:spAutoFit/>
          </a:bodyPr>
          <a:lstStyle/>
          <a:p>
            <a:r>
              <a:rPr lang="fr-FR" sz="2400" b="1" dirty="0" smtClean="0"/>
              <a:t>Soit la populations  hypothétiques suivante de 13 </a:t>
            </a:r>
            <a:r>
              <a:rPr lang="fr-FR" sz="2400" dirty="0" smtClean="0"/>
              <a:t>individus</a:t>
            </a:r>
            <a:endParaRPr lang="fr-FR" sz="2400" b="1" dirty="0"/>
          </a:p>
        </p:txBody>
      </p:sp>
      <p:grpSp>
        <p:nvGrpSpPr>
          <p:cNvPr id="4" name="Groupe 20"/>
          <p:cNvGrpSpPr>
            <a:grpSpLocks/>
          </p:cNvGrpSpPr>
          <p:nvPr/>
        </p:nvGrpSpPr>
        <p:grpSpPr bwMode="auto">
          <a:xfrm>
            <a:off x="1979712" y="1412776"/>
            <a:ext cx="5113337" cy="3071813"/>
            <a:chOff x="179388" y="3429000"/>
            <a:chExt cx="5113337" cy="3071813"/>
          </a:xfrm>
        </p:grpSpPr>
        <p:sp>
          <p:nvSpPr>
            <p:cNvPr id="5" name="Rectangle à coins arrondis 4"/>
            <p:cNvSpPr>
              <a:spLocks noChangeArrowheads="1"/>
            </p:cNvSpPr>
            <p:nvPr/>
          </p:nvSpPr>
          <p:spPr bwMode="auto">
            <a:xfrm>
              <a:off x="179388" y="3429000"/>
              <a:ext cx="5113337" cy="3071813"/>
            </a:xfrm>
            <a:prstGeom prst="roundRect">
              <a:avLst>
                <a:gd name="adj" fmla="val 16667"/>
              </a:avLst>
            </a:prstGeom>
            <a:solidFill>
              <a:srgbClr val="C00000"/>
            </a:solidFill>
            <a:ln w="57150" algn="ctr">
              <a:solidFill>
                <a:schemeClr val="tx1"/>
              </a:solidFill>
              <a:round/>
              <a:headEnd/>
              <a:tailEnd/>
            </a:ln>
          </p:spPr>
          <p:txBody>
            <a:bodyPr anchor="ctr"/>
            <a:lstStyle/>
            <a:p>
              <a:pPr algn="ctr" rtl="1" fontAlgn="auto">
                <a:spcBef>
                  <a:spcPts val="0"/>
                </a:spcBef>
                <a:spcAft>
                  <a:spcPts val="0"/>
                </a:spcAft>
                <a:defRPr/>
              </a:pPr>
              <a:endParaRPr lang="fr-FR" dirty="0">
                <a:latin typeface="+mn-lt"/>
              </a:endParaRPr>
            </a:p>
          </p:txBody>
        </p:sp>
        <p:sp>
          <p:nvSpPr>
            <p:cNvPr id="6" name="Ellipse 13"/>
            <p:cNvSpPr>
              <a:spLocks noChangeArrowheads="1"/>
            </p:cNvSpPr>
            <p:nvPr/>
          </p:nvSpPr>
          <p:spPr bwMode="auto">
            <a:xfrm>
              <a:off x="2268538" y="5589588"/>
              <a:ext cx="701675" cy="468312"/>
            </a:xfrm>
            <a:prstGeom prst="ellipse">
              <a:avLst/>
            </a:prstGeom>
            <a:solidFill>
              <a:schemeClr val="accent3"/>
            </a:solidFill>
            <a:ln w="25400" algn="ctr">
              <a:solidFill>
                <a:schemeClr val="tx1"/>
              </a:solidFill>
              <a:round/>
              <a:headEnd/>
              <a:tailEnd/>
            </a:ln>
          </p:spPr>
          <p:txBody>
            <a:bodyPr anchor="ctr"/>
            <a:lstStyle/>
            <a:p>
              <a:pPr algn="ctr" rtl="1">
                <a:defRPr/>
              </a:pPr>
              <a:r>
                <a:rPr lang="fr-FR" sz="1600" b="1" dirty="0">
                  <a:latin typeface="Calibri" pitchFamily="34" charset="0"/>
                  <a:cs typeface="Arial" pitchFamily="34" charset="0"/>
                </a:rPr>
                <a:t>AA</a:t>
              </a:r>
            </a:p>
          </p:txBody>
        </p:sp>
        <p:sp>
          <p:nvSpPr>
            <p:cNvPr id="7" name="Ellipse 13"/>
            <p:cNvSpPr>
              <a:spLocks noChangeArrowheads="1"/>
            </p:cNvSpPr>
            <p:nvPr/>
          </p:nvSpPr>
          <p:spPr bwMode="auto">
            <a:xfrm>
              <a:off x="3635375" y="3644900"/>
              <a:ext cx="701675" cy="468313"/>
            </a:xfrm>
            <a:prstGeom prst="ellipse">
              <a:avLst/>
            </a:prstGeom>
            <a:solidFill>
              <a:schemeClr val="accent3"/>
            </a:solidFill>
            <a:ln w="25400" algn="ctr">
              <a:solidFill>
                <a:schemeClr val="tx1"/>
              </a:solidFill>
              <a:round/>
              <a:headEnd/>
              <a:tailEnd/>
            </a:ln>
          </p:spPr>
          <p:txBody>
            <a:bodyPr anchor="ctr"/>
            <a:lstStyle/>
            <a:p>
              <a:pPr algn="ctr" rtl="1">
                <a:defRPr/>
              </a:pPr>
              <a:r>
                <a:rPr lang="fr-FR" sz="1600" b="1" dirty="0">
                  <a:latin typeface="Calibri" pitchFamily="34" charset="0"/>
                  <a:cs typeface="Arial" pitchFamily="34" charset="0"/>
                </a:rPr>
                <a:t>AA</a:t>
              </a:r>
            </a:p>
          </p:txBody>
        </p:sp>
        <p:sp>
          <p:nvSpPr>
            <p:cNvPr id="8" name="Ellipse 13"/>
            <p:cNvSpPr>
              <a:spLocks noChangeArrowheads="1"/>
            </p:cNvSpPr>
            <p:nvPr/>
          </p:nvSpPr>
          <p:spPr bwMode="auto">
            <a:xfrm>
              <a:off x="2555875" y="3789363"/>
              <a:ext cx="701675" cy="468312"/>
            </a:xfrm>
            <a:prstGeom prst="ellipse">
              <a:avLst/>
            </a:prstGeom>
            <a:solidFill>
              <a:schemeClr val="accent3"/>
            </a:solidFill>
            <a:ln w="25400" algn="ctr">
              <a:solidFill>
                <a:schemeClr val="tx1"/>
              </a:solidFill>
              <a:round/>
              <a:headEnd/>
              <a:tailEnd/>
            </a:ln>
          </p:spPr>
          <p:txBody>
            <a:bodyPr anchor="ctr"/>
            <a:lstStyle/>
            <a:p>
              <a:pPr algn="ctr" rtl="1">
                <a:defRPr/>
              </a:pPr>
              <a:r>
                <a:rPr lang="fr-FR" sz="1600" b="1" dirty="0">
                  <a:latin typeface="Calibri" pitchFamily="34" charset="0"/>
                  <a:cs typeface="Arial" pitchFamily="34" charset="0"/>
                </a:rPr>
                <a:t>AA</a:t>
              </a:r>
            </a:p>
          </p:txBody>
        </p:sp>
        <p:sp>
          <p:nvSpPr>
            <p:cNvPr id="9" name="Ellipse 13"/>
            <p:cNvSpPr>
              <a:spLocks noChangeArrowheads="1"/>
            </p:cNvSpPr>
            <p:nvPr/>
          </p:nvSpPr>
          <p:spPr bwMode="auto">
            <a:xfrm>
              <a:off x="3924300" y="4797425"/>
              <a:ext cx="701675" cy="468313"/>
            </a:xfrm>
            <a:prstGeom prst="ellipse">
              <a:avLst/>
            </a:prstGeom>
            <a:solidFill>
              <a:schemeClr val="accent3"/>
            </a:solidFill>
            <a:ln w="25400" algn="ctr">
              <a:solidFill>
                <a:schemeClr val="tx1"/>
              </a:solidFill>
              <a:round/>
              <a:headEnd/>
              <a:tailEnd/>
            </a:ln>
          </p:spPr>
          <p:txBody>
            <a:bodyPr anchor="ctr"/>
            <a:lstStyle/>
            <a:p>
              <a:pPr algn="ctr" rtl="1">
                <a:defRPr/>
              </a:pPr>
              <a:r>
                <a:rPr lang="fr-FR" sz="1600" b="1" dirty="0">
                  <a:latin typeface="Calibri" pitchFamily="34" charset="0"/>
                  <a:cs typeface="Arial" pitchFamily="34" charset="0"/>
                </a:rPr>
                <a:t>AA</a:t>
              </a:r>
            </a:p>
          </p:txBody>
        </p:sp>
        <p:sp>
          <p:nvSpPr>
            <p:cNvPr id="10" name="Ellipse 13"/>
            <p:cNvSpPr>
              <a:spLocks noChangeArrowheads="1"/>
            </p:cNvSpPr>
            <p:nvPr/>
          </p:nvSpPr>
          <p:spPr bwMode="auto">
            <a:xfrm>
              <a:off x="1547813" y="3860800"/>
              <a:ext cx="701675" cy="468313"/>
            </a:xfrm>
            <a:prstGeom prst="ellipse">
              <a:avLst/>
            </a:prstGeom>
            <a:solidFill>
              <a:schemeClr val="accent3"/>
            </a:solidFill>
            <a:ln w="25400" algn="ctr">
              <a:solidFill>
                <a:schemeClr val="tx1"/>
              </a:solidFill>
              <a:round/>
              <a:headEnd/>
              <a:tailEnd/>
            </a:ln>
          </p:spPr>
          <p:txBody>
            <a:bodyPr anchor="ctr"/>
            <a:lstStyle/>
            <a:p>
              <a:pPr algn="ctr" rtl="1">
                <a:defRPr/>
              </a:pPr>
              <a:r>
                <a:rPr lang="fr-FR" sz="1600" b="1" dirty="0">
                  <a:latin typeface="Calibri" pitchFamily="34" charset="0"/>
                  <a:cs typeface="Arial" pitchFamily="34" charset="0"/>
                </a:rPr>
                <a:t>AA</a:t>
              </a:r>
            </a:p>
          </p:txBody>
        </p:sp>
        <p:sp>
          <p:nvSpPr>
            <p:cNvPr id="11" name="Ellipse 15"/>
            <p:cNvSpPr>
              <a:spLocks noChangeArrowheads="1"/>
            </p:cNvSpPr>
            <p:nvPr/>
          </p:nvSpPr>
          <p:spPr bwMode="auto">
            <a:xfrm>
              <a:off x="539750" y="3933825"/>
              <a:ext cx="706438" cy="468313"/>
            </a:xfrm>
            <a:prstGeom prst="ellipse">
              <a:avLst/>
            </a:prstGeom>
            <a:solidFill>
              <a:schemeClr val="bg1"/>
            </a:solidFill>
            <a:ln w="25400" algn="ctr">
              <a:solidFill>
                <a:schemeClr val="tx1"/>
              </a:solidFill>
              <a:round/>
              <a:headEnd/>
              <a:tailEnd/>
            </a:ln>
          </p:spPr>
          <p:txBody>
            <a:bodyPr anchor="ctr"/>
            <a:lstStyle/>
            <a:p>
              <a:pPr algn="ctr" rtl="1"/>
              <a:r>
                <a:rPr lang="fr-FR" b="1">
                  <a:latin typeface="Calibri" pitchFamily="34" charset="0"/>
                </a:rPr>
                <a:t>Aa</a:t>
              </a:r>
            </a:p>
          </p:txBody>
        </p:sp>
        <p:sp>
          <p:nvSpPr>
            <p:cNvPr id="12" name="Ellipse 15"/>
            <p:cNvSpPr>
              <a:spLocks noChangeArrowheads="1"/>
            </p:cNvSpPr>
            <p:nvPr/>
          </p:nvSpPr>
          <p:spPr bwMode="auto">
            <a:xfrm>
              <a:off x="2195513" y="4797425"/>
              <a:ext cx="706437" cy="468313"/>
            </a:xfrm>
            <a:prstGeom prst="ellipse">
              <a:avLst/>
            </a:prstGeom>
            <a:solidFill>
              <a:schemeClr val="bg1"/>
            </a:solidFill>
            <a:ln w="25400" algn="ctr">
              <a:solidFill>
                <a:schemeClr val="tx1"/>
              </a:solidFill>
              <a:round/>
              <a:headEnd/>
              <a:tailEnd/>
            </a:ln>
          </p:spPr>
          <p:txBody>
            <a:bodyPr anchor="ctr"/>
            <a:lstStyle/>
            <a:p>
              <a:pPr algn="ctr" rtl="1"/>
              <a:r>
                <a:rPr lang="fr-FR" b="1">
                  <a:latin typeface="Calibri" pitchFamily="34" charset="0"/>
                </a:rPr>
                <a:t>Aa</a:t>
              </a:r>
            </a:p>
          </p:txBody>
        </p:sp>
        <p:sp>
          <p:nvSpPr>
            <p:cNvPr id="13" name="Ellipse 15"/>
            <p:cNvSpPr>
              <a:spLocks noChangeArrowheads="1"/>
            </p:cNvSpPr>
            <p:nvPr/>
          </p:nvSpPr>
          <p:spPr bwMode="auto">
            <a:xfrm>
              <a:off x="1116013" y="5661025"/>
              <a:ext cx="706437" cy="468313"/>
            </a:xfrm>
            <a:prstGeom prst="ellipse">
              <a:avLst/>
            </a:prstGeom>
            <a:solidFill>
              <a:schemeClr val="bg1"/>
            </a:solidFill>
            <a:ln w="25400" algn="ctr">
              <a:solidFill>
                <a:schemeClr val="tx1"/>
              </a:solidFill>
              <a:round/>
              <a:headEnd/>
              <a:tailEnd/>
            </a:ln>
          </p:spPr>
          <p:txBody>
            <a:bodyPr anchor="ctr"/>
            <a:lstStyle/>
            <a:p>
              <a:pPr algn="ctr" rtl="1"/>
              <a:r>
                <a:rPr lang="fr-FR" b="1">
                  <a:latin typeface="Calibri" pitchFamily="34" charset="0"/>
                </a:rPr>
                <a:t>Aa</a:t>
              </a:r>
            </a:p>
          </p:txBody>
        </p:sp>
        <p:sp>
          <p:nvSpPr>
            <p:cNvPr id="14" name="Ellipse 15"/>
            <p:cNvSpPr>
              <a:spLocks noChangeArrowheads="1"/>
            </p:cNvSpPr>
            <p:nvPr/>
          </p:nvSpPr>
          <p:spPr bwMode="auto">
            <a:xfrm>
              <a:off x="3203575" y="5084763"/>
              <a:ext cx="706438" cy="468312"/>
            </a:xfrm>
            <a:prstGeom prst="ellipse">
              <a:avLst/>
            </a:prstGeom>
            <a:solidFill>
              <a:schemeClr val="bg1"/>
            </a:solidFill>
            <a:ln w="25400" algn="ctr">
              <a:solidFill>
                <a:schemeClr val="tx1"/>
              </a:solidFill>
              <a:round/>
              <a:headEnd/>
              <a:tailEnd/>
            </a:ln>
          </p:spPr>
          <p:txBody>
            <a:bodyPr anchor="ctr"/>
            <a:lstStyle/>
            <a:p>
              <a:pPr algn="ctr" rtl="1"/>
              <a:r>
                <a:rPr lang="fr-FR" b="1">
                  <a:latin typeface="Calibri" pitchFamily="34" charset="0"/>
                </a:rPr>
                <a:t>Aa</a:t>
              </a:r>
            </a:p>
          </p:txBody>
        </p:sp>
        <p:sp>
          <p:nvSpPr>
            <p:cNvPr id="15" name="Ellipse 8"/>
            <p:cNvSpPr>
              <a:spLocks noChangeArrowheads="1"/>
            </p:cNvSpPr>
            <p:nvPr/>
          </p:nvSpPr>
          <p:spPr bwMode="auto">
            <a:xfrm>
              <a:off x="1331913" y="4652963"/>
              <a:ext cx="615950" cy="503237"/>
            </a:xfrm>
            <a:prstGeom prst="ellipse">
              <a:avLst/>
            </a:prstGeom>
            <a:solidFill>
              <a:srgbClr val="FFFF00"/>
            </a:solidFill>
            <a:ln w="25400" algn="ctr">
              <a:solidFill>
                <a:schemeClr val="tx1"/>
              </a:solidFill>
              <a:round/>
              <a:headEnd/>
              <a:tailEnd/>
            </a:ln>
          </p:spPr>
          <p:txBody>
            <a:bodyPr anchor="ctr"/>
            <a:lstStyle/>
            <a:p>
              <a:pPr algn="ctr" rtl="1"/>
              <a:r>
                <a:rPr lang="fr-FR" sz="1600" b="1">
                  <a:latin typeface="Calibri" pitchFamily="34" charset="0"/>
                </a:rPr>
                <a:t>aa</a:t>
              </a:r>
              <a:endParaRPr lang="fr-FR" sz="1400" b="1">
                <a:latin typeface="Calibri" pitchFamily="34" charset="0"/>
              </a:endParaRPr>
            </a:p>
          </p:txBody>
        </p:sp>
        <p:sp>
          <p:nvSpPr>
            <p:cNvPr id="16" name="Ellipse 8"/>
            <p:cNvSpPr>
              <a:spLocks noChangeArrowheads="1"/>
            </p:cNvSpPr>
            <p:nvPr/>
          </p:nvSpPr>
          <p:spPr bwMode="auto">
            <a:xfrm>
              <a:off x="3203575" y="4292600"/>
              <a:ext cx="615950" cy="503238"/>
            </a:xfrm>
            <a:prstGeom prst="ellipse">
              <a:avLst/>
            </a:prstGeom>
            <a:solidFill>
              <a:srgbClr val="FFFF00"/>
            </a:solidFill>
            <a:ln w="25400" algn="ctr">
              <a:solidFill>
                <a:schemeClr val="tx1"/>
              </a:solidFill>
              <a:round/>
              <a:headEnd/>
              <a:tailEnd/>
            </a:ln>
          </p:spPr>
          <p:txBody>
            <a:bodyPr anchor="ctr"/>
            <a:lstStyle/>
            <a:p>
              <a:pPr algn="ctr" rtl="1"/>
              <a:r>
                <a:rPr lang="fr-FR" sz="1600" b="1">
                  <a:latin typeface="Calibri" pitchFamily="34" charset="0"/>
                </a:rPr>
                <a:t>aa</a:t>
              </a:r>
              <a:endParaRPr lang="fr-FR" sz="1400" b="1">
                <a:latin typeface="Calibri" pitchFamily="34" charset="0"/>
              </a:endParaRPr>
            </a:p>
          </p:txBody>
        </p:sp>
        <p:sp>
          <p:nvSpPr>
            <p:cNvPr id="17" name="Ellipse 8"/>
            <p:cNvSpPr>
              <a:spLocks noChangeArrowheads="1"/>
            </p:cNvSpPr>
            <p:nvPr/>
          </p:nvSpPr>
          <p:spPr bwMode="auto">
            <a:xfrm>
              <a:off x="3492500" y="5661025"/>
              <a:ext cx="615950" cy="503238"/>
            </a:xfrm>
            <a:prstGeom prst="ellipse">
              <a:avLst/>
            </a:prstGeom>
            <a:solidFill>
              <a:srgbClr val="FFFF00"/>
            </a:solidFill>
            <a:ln w="25400" algn="ctr">
              <a:solidFill>
                <a:schemeClr val="tx1"/>
              </a:solidFill>
              <a:round/>
              <a:headEnd/>
              <a:tailEnd/>
            </a:ln>
          </p:spPr>
          <p:txBody>
            <a:bodyPr anchor="ctr"/>
            <a:lstStyle/>
            <a:p>
              <a:pPr algn="ctr" rtl="1"/>
              <a:r>
                <a:rPr lang="fr-FR" sz="1600" b="1">
                  <a:latin typeface="Calibri" pitchFamily="34" charset="0"/>
                </a:rPr>
                <a:t>aa</a:t>
              </a:r>
              <a:endParaRPr lang="fr-FR" sz="1400" b="1">
                <a:latin typeface="Calibri" pitchFamily="34" charset="0"/>
              </a:endParaRPr>
            </a:p>
          </p:txBody>
        </p:sp>
        <p:sp>
          <p:nvSpPr>
            <p:cNvPr id="18" name="Ellipse 13"/>
            <p:cNvSpPr>
              <a:spLocks noChangeArrowheads="1"/>
            </p:cNvSpPr>
            <p:nvPr/>
          </p:nvSpPr>
          <p:spPr bwMode="auto">
            <a:xfrm>
              <a:off x="4572000" y="4076700"/>
              <a:ext cx="701675" cy="468313"/>
            </a:xfrm>
            <a:prstGeom prst="ellipse">
              <a:avLst/>
            </a:prstGeom>
            <a:solidFill>
              <a:schemeClr val="accent3"/>
            </a:solidFill>
            <a:ln w="25400" algn="ctr">
              <a:solidFill>
                <a:schemeClr val="tx1"/>
              </a:solidFill>
              <a:round/>
              <a:headEnd/>
              <a:tailEnd/>
            </a:ln>
          </p:spPr>
          <p:txBody>
            <a:bodyPr anchor="ctr"/>
            <a:lstStyle/>
            <a:p>
              <a:pPr algn="ctr" rtl="1">
                <a:defRPr/>
              </a:pPr>
              <a:r>
                <a:rPr lang="fr-FR" sz="1600" b="1" dirty="0">
                  <a:latin typeface="Calibri" pitchFamily="34" charset="0"/>
                  <a:cs typeface="Arial" pitchFamily="34" charset="0"/>
                </a:rPr>
                <a:t>AA</a:t>
              </a:r>
            </a:p>
          </p:txBody>
        </p:sp>
      </p:grpSp>
      <p:sp>
        <p:nvSpPr>
          <p:cNvPr id="19" name="ZoneTexte 18"/>
          <p:cNvSpPr txBox="1"/>
          <p:nvPr/>
        </p:nvSpPr>
        <p:spPr>
          <a:xfrm>
            <a:off x="323528" y="4653136"/>
            <a:ext cx="3703258"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fr-FR" sz="2400" b="1" dirty="0" smtClean="0"/>
              <a:t>Fréquences phénotypiques</a:t>
            </a:r>
            <a:endParaRPr lang="fr-FR" sz="2400" b="1" dirty="0"/>
          </a:p>
        </p:txBody>
      </p:sp>
      <p:sp>
        <p:nvSpPr>
          <p:cNvPr id="20" name="ZoneTexte 19"/>
          <p:cNvSpPr txBox="1"/>
          <p:nvPr/>
        </p:nvSpPr>
        <p:spPr>
          <a:xfrm>
            <a:off x="0" y="5301208"/>
            <a:ext cx="914400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FR" b="1" dirty="0" smtClean="0"/>
              <a:t>Fréquence d’un phénotype= </a:t>
            </a:r>
            <a:r>
              <a:rPr lang="fr-FR" b="1" dirty="0" err="1" smtClean="0"/>
              <a:t>Nbr</a:t>
            </a:r>
            <a:r>
              <a:rPr lang="fr-FR" b="1" dirty="0" smtClean="0"/>
              <a:t> d’individus ayant ce phénotype/ </a:t>
            </a:r>
            <a:r>
              <a:rPr lang="fr-FR" b="1" dirty="0" err="1" smtClean="0"/>
              <a:t>Nbr</a:t>
            </a:r>
            <a:r>
              <a:rPr lang="fr-FR" b="1" dirty="0" smtClean="0"/>
              <a:t> totale des individus</a:t>
            </a:r>
            <a:endParaRPr lang="fr-FR" b="1" dirty="0"/>
          </a:p>
        </p:txBody>
      </p:sp>
      <p:sp>
        <p:nvSpPr>
          <p:cNvPr id="21" name="ZoneTexte 12"/>
          <p:cNvSpPr txBox="1">
            <a:spLocks noChangeArrowheads="1"/>
          </p:cNvSpPr>
          <p:nvPr/>
        </p:nvSpPr>
        <p:spPr bwMode="auto">
          <a:xfrm>
            <a:off x="827584" y="5991746"/>
            <a:ext cx="3146425" cy="460375"/>
          </a:xfrm>
          <a:prstGeom prst="rect">
            <a:avLst/>
          </a:prstGeom>
          <a:noFill/>
          <a:ln w="9525">
            <a:noFill/>
            <a:miter lim="800000"/>
            <a:headEnd/>
            <a:tailEnd/>
          </a:ln>
        </p:spPr>
        <p:txBody>
          <a:bodyPr wrap="none">
            <a:spAutoFit/>
          </a:bodyPr>
          <a:lstStyle/>
          <a:p>
            <a:pPr>
              <a:buFont typeface="Arial" charset="0"/>
              <a:buChar char="•"/>
            </a:pPr>
            <a:r>
              <a:rPr lang="fr-FR" sz="2400" b="1" dirty="0"/>
              <a:t> f [A] = 10/13 = 0,77 </a:t>
            </a:r>
          </a:p>
        </p:txBody>
      </p:sp>
      <p:sp>
        <p:nvSpPr>
          <p:cNvPr id="22" name="ZoneTexte 13"/>
          <p:cNvSpPr txBox="1">
            <a:spLocks noChangeArrowheads="1"/>
          </p:cNvSpPr>
          <p:nvPr/>
        </p:nvSpPr>
        <p:spPr bwMode="auto">
          <a:xfrm>
            <a:off x="4067944" y="6021288"/>
            <a:ext cx="2838450" cy="461962"/>
          </a:xfrm>
          <a:prstGeom prst="rect">
            <a:avLst/>
          </a:prstGeom>
          <a:noFill/>
          <a:ln w="9525">
            <a:noFill/>
            <a:miter lim="800000"/>
            <a:headEnd/>
            <a:tailEnd/>
          </a:ln>
        </p:spPr>
        <p:txBody>
          <a:bodyPr wrap="none">
            <a:spAutoFit/>
          </a:bodyPr>
          <a:lstStyle/>
          <a:p>
            <a:pPr>
              <a:buFont typeface="Arial" charset="0"/>
              <a:buChar char="•"/>
            </a:pPr>
            <a:r>
              <a:rPr lang="fr-FR" sz="2400" b="1" dirty="0"/>
              <a:t> f [a] = 3/13 = 0,23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checkerboard(across)">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checkerboard(across)">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20"/>
          <p:cNvGrpSpPr>
            <a:grpSpLocks/>
          </p:cNvGrpSpPr>
          <p:nvPr/>
        </p:nvGrpSpPr>
        <p:grpSpPr bwMode="auto">
          <a:xfrm>
            <a:off x="3995167" y="69155"/>
            <a:ext cx="5113337" cy="3071813"/>
            <a:chOff x="179388" y="3429000"/>
            <a:chExt cx="5113337" cy="3071813"/>
          </a:xfrm>
        </p:grpSpPr>
        <p:sp>
          <p:nvSpPr>
            <p:cNvPr id="3" name="Rectangle à coins arrondis 2"/>
            <p:cNvSpPr>
              <a:spLocks noChangeArrowheads="1"/>
            </p:cNvSpPr>
            <p:nvPr/>
          </p:nvSpPr>
          <p:spPr bwMode="auto">
            <a:xfrm>
              <a:off x="179388" y="3429000"/>
              <a:ext cx="5113337" cy="3071813"/>
            </a:xfrm>
            <a:prstGeom prst="roundRect">
              <a:avLst>
                <a:gd name="adj" fmla="val 16667"/>
              </a:avLst>
            </a:prstGeom>
            <a:solidFill>
              <a:srgbClr val="C00000"/>
            </a:solidFill>
            <a:ln w="57150" algn="ctr">
              <a:solidFill>
                <a:schemeClr val="tx1"/>
              </a:solidFill>
              <a:round/>
              <a:headEnd/>
              <a:tailEnd/>
            </a:ln>
          </p:spPr>
          <p:txBody>
            <a:bodyPr anchor="ctr"/>
            <a:lstStyle/>
            <a:p>
              <a:pPr algn="ctr" rtl="1" fontAlgn="auto">
                <a:spcBef>
                  <a:spcPts val="0"/>
                </a:spcBef>
                <a:spcAft>
                  <a:spcPts val="0"/>
                </a:spcAft>
                <a:defRPr/>
              </a:pPr>
              <a:endParaRPr lang="fr-FR" dirty="0">
                <a:latin typeface="+mn-lt"/>
              </a:endParaRPr>
            </a:p>
          </p:txBody>
        </p:sp>
        <p:sp>
          <p:nvSpPr>
            <p:cNvPr id="4" name="Ellipse 13"/>
            <p:cNvSpPr>
              <a:spLocks noChangeArrowheads="1"/>
            </p:cNvSpPr>
            <p:nvPr/>
          </p:nvSpPr>
          <p:spPr bwMode="auto">
            <a:xfrm>
              <a:off x="2268538" y="5589588"/>
              <a:ext cx="701675" cy="468312"/>
            </a:xfrm>
            <a:prstGeom prst="ellipse">
              <a:avLst/>
            </a:prstGeom>
            <a:solidFill>
              <a:schemeClr val="accent3"/>
            </a:solidFill>
            <a:ln w="25400" algn="ctr">
              <a:solidFill>
                <a:schemeClr val="tx1"/>
              </a:solidFill>
              <a:round/>
              <a:headEnd/>
              <a:tailEnd/>
            </a:ln>
          </p:spPr>
          <p:txBody>
            <a:bodyPr anchor="ctr"/>
            <a:lstStyle/>
            <a:p>
              <a:pPr algn="ctr" rtl="1">
                <a:defRPr/>
              </a:pPr>
              <a:r>
                <a:rPr lang="fr-FR" sz="1600" b="1" dirty="0">
                  <a:latin typeface="Calibri" pitchFamily="34" charset="0"/>
                  <a:cs typeface="Arial" pitchFamily="34" charset="0"/>
                </a:rPr>
                <a:t>AA</a:t>
              </a:r>
            </a:p>
          </p:txBody>
        </p:sp>
        <p:sp>
          <p:nvSpPr>
            <p:cNvPr id="5" name="Ellipse 13"/>
            <p:cNvSpPr>
              <a:spLocks noChangeArrowheads="1"/>
            </p:cNvSpPr>
            <p:nvPr/>
          </p:nvSpPr>
          <p:spPr bwMode="auto">
            <a:xfrm>
              <a:off x="3635375" y="3644900"/>
              <a:ext cx="701675" cy="468313"/>
            </a:xfrm>
            <a:prstGeom prst="ellipse">
              <a:avLst/>
            </a:prstGeom>
            <a:solidFill>
              <a:schemeClr val="accent3"/>
            </a:solidFill>
            <a:ln w="25400" algn="ctr">
              <a:solidFill>
                <a:schemeClr val="tx1"/>
              </a:solidFill>
              <a:round/>
              <a:headEnd/>
              <a:tailEnd/>
            </a:ln>
          </p:spPr>
          <p:txBody>
            <a:bodyPr anchor="ctr"/>
            <a:lstStyle/>
            <a:p>
              <a:pPr algn="ctr" rtl="1">
                <a:defRPr/>
              </a:pPr>
              <a:r>
                <a:rPr lang="fr-FR" sz="1600" b="1" dirty="0">
                  <a:latin typeface="Calibri" pitchFamily="34" charset="0"/>
                  <a:cs typeface="Arial" pitchFamily="34" charset="0"/>
                </a:rPr>
                <a:t>AA</a:t>
              </a:r>
            </a:p>
          </p:txBody>
        </p:sp>
        <p:sp>
          <p:nvSpPr>
            <p:cNvPr id="6" name="Ellipse 13"/>
            <p:cNvSpPr>
              <a:spLocks noChangeArrowheads="1"/>
            </p:cNvSpPr>
            <p:nvPr/>
          </p:nvSpPr>
          <p:spPr bwMode="auto">
            <a:xfrm>
              <a:off x="2555875" y="3789363"/>
              <a:ext cx="701675" cy="468312"/>
            </a:xfrm>
            <a:prstGeom prst="ellipse">
              <a:avLst/>
            </a:prstGeom>
            <a:solidFill>
              <a:schemeClr val="accent3"/>
            </a:solidFill>
            <a:ln w="25400" algn="ctr">
              <a:solidFill>
                <a:schemeClr val="tx1"/>
              </a:solidFill>
              <a:round/>
              <a:headEnd/>
              <a:tailEnd/>
            </a:ln>
          </p:spPr>
          <p:txBody>
            <a:bodyPr anchor="ctr"/>
            <a:lstStyle/>
            <a:p>
              <a:pPr algn="ctr" rtl="1">
                <a:defRPr/>
              </a:pPr>
              <a:r>
                <a:rPr lang="fr-FR" sz="1600" b="1" dirty="0">
                  <a:latin typeface="Calibri" pitchFamily="34" charset="0"/>
                  <a:cs typeface="Arial" pitchFamily="34" charset="0"/>
                </a:rPr>
                <a:t>AA</a:t>
              </a:r>
            </a:p>
          </p:txBody>
        </p:sp>
        <p:sp>
          <p:nvSpPr>
            <p:cNvPr id="7" name="Ellipse 13"/>
            <p:cNvSpPr>
              <a:spLocks noChangeArrowheads="1"/>
            </p:cNvSpPr>
            <p:nvPr/>
          </p:nvSpPr>
          <p:spPr bwMode="auto">
            <a:xfrm>
              <a:off x="3924300" y="4797425"/>
              <a:ext cx="701675" cy="468313"/>
            </a:xfrm>
            <a:prstGeom prst="ellipse">
              <a:avLst/>
            </a:prstGeom>
            <a:solidFill>
              <a:schemeClr val="accent3"/>
            </a:solidFill>
            <a:ln w="25400" algn="ctr">
              <a:solidFill>
                <a:schemeClr val="tx1"/>
              </a:solidFill>
              <a:round/>
              <a:headEnd/>
              <a:tailEnd/>
            </a:ln>
          </p:spPr>
          <p:txBody>
            <a:bodyPr anchor="ctr"/>
            <a:lstStyle/>
            <a:p>
              <a:pPr algn="ctr" rtl="1">
                <a:defRPr/>
              </a:pPr>
              <a:r>
                <a:rPr lang="fr-FR" sz="1600" b="1" dirty="0">
                  <a:latin typeface="Calibri" pitchFamily="34" charset="0"/>
                  <a:cs typeface="Arial" pitchFamily="34" charset="0"/>
                </a:rPr>
                <a:t>AA</a:t>
              </a:r>
            </a:p>
          </p:txBody>
        </p:sp>
        <p:sp>
          <p:nvSpPr>
            <p:cNvPr id="8" name="Ellipse 13"/>
            <p:cNvSpPr>
              <a:spLocks noChangeArrowheads="1"/>
            </p:cNvSpPr>
            <p:nvPr/>
          </p:nvSpPr>
          <p:spPr bwMode="auto">
            <a:xfrm>
              <a:off x="1547813" y="3860800"/>
              <a:ext cx="701675" cy="468313"/>
            </a:xfrm>
            <a:prstGeom prst="ellipse">
              <a:avLst/>
            </a:prstGeom>
            <a:solidFill>
              <a:schemeClr val="accent3"/>
            </a:solidFill>
            <a:ln w="25400" algn="ctr">
              <a:solidFill>
                <a:schemeClr val="tx1"/>
              </a:solidFill>
              <a:round/>
              <a:headEnd/>
              <a:tailEnd/>
            </a:ln>
          </p:spPr>
          <p:txBody>
            <a:bodyPr anchor="ctr"/>
            <a:lstStyle/>
            <a:p>
              <a:pPr algn="ctr" rtl="1">
                <a:defRPr/>
              </a:pPr>
              <a:r>
                <a:rPr lang="fr-FR" sz="1600" b="1" dirty="0">
                  <a:latin typeface="Calibri" pitchFamily="34" charset="0"/>
                  <a:cs typeface="Arial" pitchFamily="34" charset="0"/>
                </a:rPr>
                <a:t>AA</a:t>
              </a:r>
            </a:p>
          </p:txBody>
        </p:sp>
        <p:sp>
          <p:nvSpPr>
            <p:cNvPr id="9" name="Ellipse 15"/>
            <p:cNvSpPr>
              <a:spLocks noChangeArrowheads="1"/>
            </p:cNvSpPr>
            <p:nvPr/>
          </p:nvSpPr>
          <p:spPr bwMode="auto">
            <a:xfrm>
              <a:off x="539750" y="3933825"/>
              <a:ext cx="706438" cy="468313"/>
            </a:xfrm>
            <a:prstGeom prst="ellipse">
              <a:avLst/>
            </a:prstGeom>
            <a:solidFill>
              <a:schemeClr val="bg1"/>
            </a:solidFill>
            <a:ln w="25400" algn="ctr">
              <a:solidFill>
                <a:schemeClr val="tx1"/>
              </a:solidFill>
              <a:round/>
              <a:headEnd/>
              <a:tailEnd/>
            </a:ln>
          </p:spPr>
          <p:txBody>
            <a:bodyPr anchor="ctr"/>
            <a:lstStyle/>
            <a:p>
              <a:pPr algn="ctr" rtl="1"/>
              <a:r>
                <a:rPr lang="fr-FR" b="1">
                  <a:latin typeface="Calibri" pitchFamily="34" charset="0"/>
                </a:rPr>
                <a:t>Aa</a:t>
              </a:r>
            </a:p>
          </p:txBody>
        </p:sp>
        <p:sp>
          <p:nvSpPr>
            <p:cNvPr id="10" name="Ellipse 15"/>
            <p:cNvSpPr>
              <a:spLocks noChangeArrowheads="1"/>
            </p:cNvSpPr>
            <p:nvPr/>
          </p:nvSpPr>
          <p:spPr bwMode="auto">
            <a:xfrm>
              <a:off x="2195513" y="4797425"/>
              <a:ext cx="706437" cy="468313"/>
            </a:xfrm>
            <a:prstGeom prst="ellipse">
              <a:avLst/>
            </a:prstGeom>
            <a:solidFill>
              <a:schemeClr val="bg1"/>
            </a:solidFill>
            <a:ln w="25400" algn="ctr">
              <a:solidFill>
                <a:schemeClr val="tx1"/>
              </a:solidFill>
              <a:round/>
              <a:headEnd/>
              <a:tailEnd/>
            </a:ln>
          </p:spPr>
          <p:txBody>
            <a:bodyPr anchor="ctr"/>
            <a:lstStyle/>
            <a:p>
              <a:pPr algn="ctr" rtl="1"/>
              <a:r>
                <a:rPr lang="fr-FR" b="1">
                  <a:latin typeface="Calibri" pitchFamily="34" charset="0"/>
                </a:rPr>
                <a:t>Aa</a:t>
              </a:r>
            </a:p>
          </p:txBody>
        </p:sp>
        <p:sp>
          <p:nvSpPr>
            <p:cNvPr id="11" name="Ellipse 15"/>
            <p:cNvSpPr>
              <a:spLocks noChangeArrowheads="1"/>
            </p:cNvSpPr>
            <p:nvPr/>
          </p:nvSpPr>
          <p:spPr bwMode="auto">
            <a:xfrm>
              <a:off x="1116013" y="5661025"/>
              <a:ext cx="706437" cy="468313"/>
            </a:xfrm>
            <a:prstGeom prst="ellipse">
              <a:avLst/>
            </a:prstGeom>
            <a:solidFill>
              <a:schemeClr val="bg1"/>
            </a:solidFill>
            <a:ln w="25400" algn="ctr">
              <a:solidFill>
                <a:schemeClr val="tx1"/>
              </a:solidFill>
              <a:round/>
              <a:headEnd/>
              <a:tailEnd/>
            </a:ln>
          </p:spPr>
          <p:txBody>
            <a:bodyPr anchor="ctr"/>
            <a:lstStyle/>
            <a:p>
              <a:pPr algn="ctr" rtl="1"/>
              <a:r>
                <a:rPr lang="fr-FR" b="1">
                  <a:latin typeface="Calibri" pitchFamily="34" charset="0"/>
                </a:rPr>
                <a:t>Aa</a:t>
              </a:r>
            </a:p>
          </p:txBody>
        </p:sp>
        <p:sp>
          <p:nvSpPr>
            <p:cNvPr id="12" name="Ellipse 15"/>
            <p:cNvSpPr>
              <a:spLocks noChangeArrowheads="1"/>
            </p:cNvSpPr>
            <p:nvPr/>
          </p:nvSpPr>
          <p:spPr bwMode="auto">
            <a:xfrm>
              <a:off x="3203575" y="5084763"/>
              <a:ext cx="706438" cy="468312"/>
            </a:xfrm>
            <a:prstGeom prst="ellipse">
              <a:avLst/>
            </a:prstGeom>
            <a:solidFill>
              <a:schemeClr val="bg1"/>
            </a:solidFill>
            <a:ln w="25400" algn="ctr">
              <a:solidFill>
                <a:schemeClr val="tx1"/>
              </a:solidFill>
              <a:round/>
              <a:headEnd/>
              <a:tailEnd/>
            </a:ln>
          </p:spPr>
          <p:txBody>
            <a:bodyPr anchor="ctr"/>
            <a:lstStyle/>
            <a:p>
              <a:pPr algn="ctr" rtl="1"/>
              <a:r>
                <a:rPr lang="fr-FR" b="1">
                  <a:latin typeface="Calibri" pitchFamily="34" charset="0"/>
                </a:rPr>
                <a:t>Aa</a:t>
              </a:r>
            </a:p>
          </p:txBody>
        </p:sp>
        <p:sp>
          <p:nvSpPr>
            <p:cNvPr id="13" name="Ellipse 8"/>
            <p:cNvSpPr>
              <a:spLocks noChangeArrowheads="1"/>
            </p:cNvSpPr>
            <p:nvPr/>
          </p:nvSpPr>
          <p:spPr bwMode="auto">
            <a:xfrm>
              <a:off x="1331913" y="4652963"/>
              <a:ext cx="615950" cy="503237"/>
            </a:xfrm>
            <a:prstGeom prst="ellipse">
              <a:avLst/>
            </a:prstGeom>
            <a:solidFill>
              <a:srgbClr val="FFFF00"/>
            </a:solidFill>
            <a:ln w="25400" algn="ctr">
              <a:solidFill>
                <a:schemeClr val="tx1"/>
              </a:solidFill>
              <a:round/>
              <a:headEnd/>
              <a:tailEnd/>
            </a:ln>
          </p:spPr>
          <p:txBody>
            <a:bodyPr anchor="ctr"/>
            <a:lstStyle/>
            <a:p>
              <a:pPr algn="ctr" rtl="1"/>
              <a:r>
                <a:rPr lang="fr-FR" sz="1600" b="1">
                  <a:latin typeface="Calibri" pitchFamily="34" charset="0"/>
                </a:rPr>
                <a:t>aa</a:t>
              </a:r>
              <a:endParaRPr lang="fr-FR" sz="1400" b="1">
                <a:latin typeface="Calibri" pitchFamily="34" charset="0"/>
              </a:endParaRPr>
            </a:p>
          </p:txBody>
        </p:sp>
        <p:sp>
          <p:nvSpPr>
            <p:cNvPr id="14" name="Ellipse 8"/>
            <p:cNvSpPr>
              <a:spLocks noChangeArrowheads="1"/>
            </p:cNvSpPr>
            <p:nvPr/>
          </p:nvSpPr>
          <p:spPr bwMode="auto">
            <a:xfrm>
              <a:off x="3203575" y="4292600"/>
              <a:ext cx="615950" cy="503238"/>
            </a:xfrm>
            <a:prstGeom prst="ellipse">
              <a:avLst/>
            </a:prstGeom>
            <a:solidFill>
              <a:srgbClr val="FFFF00"/>
            </a:solidFill>
            <a:ln w="25400" algn="ctr">
              <a:solidFill>
                <a:schemeClr val="tx1"/>
              </a:solidFill>
              <a:round/>
              <a:headEnd/>
              <a:tailEnd/>
            </a:ln>
          </p:spPr>
          <p:txBody>
            <a:bodyPr anchor="ctr"/>
            <a:lstStyle/>
            <a:p>
              <a:pPr algn="ctr" rtl="1"/>
              <a:r>
                <a:rPr lang="fr-FR" sz="1600" b="1">
                  <a:latin typeface="Calibri" pitchFamily="34" charset="0"/>
                </a:rPr>
                <a:t>aa</a:t>
              </a:r>
              <a:endParaRPr lang="fr-FR" sz="1400" b="1">
                <a:latin typeface="Calibri" pitchFamily="34" charset="0"/>
              </a:endParaRPr>
            </a:p>
          </p:txBody>
        </p:sp>
        <p:sp>
          <p:nvSpPr>
            <p:cNvPr id="15" name="Ellipse 8"/>
            <p:cNvSpPr>
              <a:spLocks noChangeArrowheads="1"/>
            </p:cNvSpPr>
            <p:nvPr/>
          </p:nvSpPr>
          <p:spPr bwMode="auto">
            <a:xfrm>
              <a:off x="3492500" y="5661025"/>
              <a:ext cx="615950" cy="503238"/>
            </a:xfrm>
            <a:prstGeom prst="ellipse">
              <a:avLst/>
            </a:prstGeom>
            <a:solidFill>
              <a:srgbClr val="FFFF00"/>
            </a:solidFill>
            <a:ln w="25400" algn="ctr">
              <a:solidFill>
                <a:schemeClr val="tx1"/>
              </a:solidFill>
              <a:round/>
              <a:headEnd/>
              <a:tailEnd/>
            </a:ln>
          </p:spPr>
          <p:txBody>
            <a:bodyPr anchor="ctr"/>
            <a:lstStyle/>
            <a:p>
              <a:pPr algn="ctr" rtl="1"/>
              <a:r>
                <a:rPr lang="fr-FR" sz="1600" b="1">
                  <a:latin typeface="Calibri" pitchFamily="34" charset="0"/>
                </a:rPr>
                <a:t>aa</a:t>
              </a:r>
              <a:endParaRPr lang="fr-FR" sz="1400" b="1">
                <a:latin typeface="Calibri" pitchFamily="34" charset="0"/>
              </a:endParaRPr>
            </a:p>
          </p:txBody>
        </p:sp>
        <p:sp>
          <p:nvSpPr>
            <p:cNvPr id="16" name="Ellipse 13"/>
            <p:cNvSpPr>
              <a:spLocks noChangeArrowheads="1"/>
            </p:cNvSpPr>
            <p:nvPr/>
          </p:nvSpPr>
          <p:spPr bwMode="auto">
            <a:xfrm>
              <a:off x="4572000" y="4076700"/>
              <a:ext cx="701675" cy="468313"/>
            </a:xfrm>
            <a:prstGeom prst="ellipse">
              <a:avLst/>
            </a:prstGeom>
            <a:solidFill>
              <a:schemeClr val="accent3"/>
            </a:solidFill>
            <a:ln w="25400" algn="ctr">
              <a:solidFill>
                <a:schemeClr val="tx1"/>
              </a:solidFill>
              <a:round/>
              <a:headEnd/>
              <a:tailEnd/>
            </a:ln>
          </p:spPr>
          <p:txBody>
            <a:bodyPr anchor="ctr"/>
            <a:lstStyle/>
            <a:p>
              <a:pPr algn="ctr" rtl="1">
                <a:defRPr/>
              </a:pPr>
              <a:r>
                <a:rPr lang="fr-FR" sz="1600" b="1" dirty="0">
                  <a:latin typeface="Calibri" pitchFamily="34" charset="0"/>
                  <a:cs typeface="Arial" pitchFamily="34" charset="0"/>
                </a:rPr>
                <a:t>AA</a:t>
              </a:r>
            </a:p>
          </p:txBody>
        </p:sp>
      </p:grpSp>
      <p:sp>
        <p:nvSpPr>
          <p:cNvPr id="17" name="ZoneTexte 16"/>
          <p:cNvSpPr txBox="1"/>
          <p:nvPr/>
        </p:nvSpPr>
        <p:spPr>
          <a:xfrm>
            <a:off x="269014" y="260648"/>
            <a:ext cx="3510898"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fr-FR" sz="2400" b="1" dirty="0" smtClean="0"/>
              <a:t>Fréquences génotypiques</a:t>
            </a:r>
            <a:endParaRPr lang="fr-FR" sz="2400" b="1" dirty="0"/>
          </a:p>
        </p:txBody>
      </p:sp>
      <p:sp>
        <p:nvSpPr>
          <p:cNvPr id="18" name="ZoneTexte 17"/>
          <p:cNvSpPr txBox="1"/>
          <p:nvPr/>
        </p:nvSpPr>
        <p:spPr>
          <a:xfrm>
            <a:off x="35496" y="3501008"/>
            <a:ext cx="914400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FR" b="1" dirty="0" smtClean="0"/>
              <a:t>Fréquence d’un génotype= </a:t>
            </a:r>
            <a:r>
              <a:rPr lang="fr-FR" b="1" dirty="0" err="1" smtClean="0"/>
              <a:t>Nbr</a:t>
            </a:r>
            <a:r>
              <a:rPr lang="fr-FR" b="1" dirty="0" smtClean="0"/>
              <a:t> d’individus ayant ce génotype/ </a:t>
            </a:r>
            <a:r>
              <a:rPr lang="fr-FR" b="1" dirty="0" err="1" smtClean="0"/>
              <a:t>Nbr</a:t>
            </a:r>
            <a:r>
              <a:rPr lang="fr-FR" b="1" dirty="0" smtClean="0"/>
              <a:t> totale des individus</a:t>
            </a:r>
            <a:endParaRPr lang="fr-FR" b="1" dirty="0"/>
          </a:p>
        </p:txBody>
      </p:sp>
      <p:sp>
        <p:nvSpPr>
          <p:cNvPr id="19" name="ZoneTexte 11"/>
          <p:cNvSpPr txBox="1">
            <a:spLocks noChangeArrowheads="1"/>
          </p:cNvSpPr>
          <p:nvPr/>
        </p:nvSpPr>
        <p:spPr bwMode="auto">
          <a:xfrm>
            <a:off x="1691680" y="4149080"/>
            <a:ext cx="2895600" cy="1200150"/>
          </a:xfrm>
          <a:prstGeom prst="rect">
            <a:avLst/>
          </a:prstGeom>
          <a:noFill/>
          <a:ln w="9525">
            <a:noFill/>
            <a:miter lim="800000"/>
            <a:headEnd/>
            <a:tailEnd/>
          </a:ln>
        </p:spPr>
        <p:txBody>
          <a:bodyPr wrap="none">
            <a:spAutoFit/>
          </a:bodyPr>
          <a:lstStyle/>
          <a:p>
            <a:pPr>
              <a:buFont typeface="Wingdings" pitchFamily="2" charset="2"/>
              <a:buChar char="q"/>
            </a:pPr>
            <a:r>
              <a:rPr lang="fr-FR" sz="2400" b="1" dirty="0"/>
              <a:t>f(AA) = D = 6/13 </a:t>
            </a:r>
          </a:p>
          <a:p>
            <a:pPr>
              <a:buFont typeface="Wingdings" pitchFamily="2" charset="2"/>
              <a:buChar char="q"/>
            </a:pPr>
            <a:r>
              <a:rPr lang="fr-FR" sz="2400" b="1" dirty="0"/>
              <a:t>f(Aa) = H = 4/13 </a:t>
            </a:r>
          </a:p>
          <a:p>
            <a:pPr>
              <a:buFont typeface="Wingdings" pitchFamily="2" charset="2"/>
              <a:buChar char="q"/>
            </a:pPr>
            <a:r>
              <a:rPr lang="fr-FR" sz="2400" b="1" dirty="0"/>
              <a:t>f(</a:t>
            </a:r>
            <a:r>
              <a:rPr lang="fr-FR" sz="2400" b="1" dirty="0" err="1"/>
              <a:t>aa</a:t>
            </a:r>
            <a:r>
              <a:rPr lang="fr-FR" sz="2400" b="1" dirty="0"/>
              <a:t>) = R = 3/13 </a:t>
            </a:r>
          </a:p>
        </p:txBody>
      </p:sp>
      <p:sp>
        <p:nvSpPr>
          <p:cNvPr id="20" name="ZoneTexte 13"/>
          <p:cNvSpPr txBox="1">
            <a:spLocks noChangeArrowheads="1"/>
          </p:cNvSpPr>
          <p:nvPr/>
        </p:nvSpPr>
        <p:spPr bwMode="auto">
          <a:xfrm>
            <a:off x="5462588" y="4437112"/>
            <a:ext cx="3681412" cy="460375"/>
          </a:xfrm>
          <a:prstGeom prst="rect">
            <a:avLst/>
          </a:prstGeom>
          <a:noFill/>
          <a:ln w="9525">
            <a:noFill/>
            <a:miter lim="800000"/>
            <a:headEnd/>
            <a:tailEnd/>
          </a:ln>
        </p:spPr>
        <p:txBody>
          <a:bodyPr wrap="none">
            <a:spAutoFit/>
          </a:bodyPr>
          <a:lstStyle/>
          <a:p>
            <a:r>
              <a:rPr lang="fr-FR" sz="2400" b="1" dirty="0"/>
              <a:t>f(AA) + f(Aa) +  f(</a:t>
            </a:r>
            <a:r>
              <a:rPr lang="fr-FR" sz="2400" b="1" dirty="0" err="1"/>
              <a:t>aa</a:t>
            </a:r>
            <a:r>
              <a:rPr lang="fr-FR" sz="2400" b="1" dirty="0"/>
              <a:t>) = 1 </a:t>
            </a:r>
            <a:endParaRPr lang="fr-F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checkerboard(across)">
                                      <p:cBhvr>
                                        <p:cTn id="12" dur="5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9">
                                            <p:txEl>
                                              <p:pRg st="1" end="1"/>
                                            </p:txEl>
                                          </p:spTgt>
                                        </p:tgtEl>
                                        <p:attrNameLst>
                                          <p:attrName>style.visibility</p:attrName>
                                        </p:attrNameLst>
                                      </p:cBhvr>
                                      <p:to>
                                        <p:strVal val="visible"/>
                                      </p:to>
                                    </p:set>
                                    <p:animEffect transition="in" filter="box(in)">
                                      <p:cBhvr>
                                        <p:cTn id="17" dur="500"/>
                                        <p:tgtEl>
                                          <p:spTgt spid="1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9">
                                            <p:txEl>
                                              <p:pRg st="2" end="2"/>
                                            </p:txEl>
                                          </p:spTgt>
                                        </p:tgtEl>
                                        <p:attrNameLst>
                                          <p:attrName>style.visibility</p:attrName>
                                        </p:attrNameLst>
                                      </p:cBhvr>
                                      <p:to>
                                        <p:strVal val="visible"/>
                                      </p:to>
                                    </p:set>
                                    <p:animEffect transition="in" filter="box(in)">
                                      <p:cBhvr>
                                        <p:cTn id="22" dur="500"/>
                                        <p:tgtEl>
                                          <p:spTgt spid="1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checkerboard(across)">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69014" y="260648"/>
            <a:ext cx="2988319"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fr-FR" sz="2400" b="1" dirty="0" smtClean="0"/>
              <a:t>Fréquences </a:t>
            </a:r>
            <a:r>
              <a:rPr lang="fr-FR" sz="2400" b="1" dirty="0" err="1" smtClean="0"/>
              <a:t>alléliques</a:t>
            </a:r>
            <a:endParaRPr lang="fr-FR" sz="2400" b="1" dirty="0"/>
          </a:p>
        </p:txBody>
      </p:sp>
      <p:sp>
        <p:nvSpPr>
          <p:cNvPr id="3" name="ZoneTexte 2"/>
          <p:cNvSpPr txBox="1"/>
          <p:nvPr/>
        </p:nvSpPr>
        <p:spPr>
          <a:xfrm>
            <a:off x="323528" y="2060848"/>
            <a:ext cx="2664296" cy="523220"/>
          </a:xfrm>
          <a:prstGeom prst="rect">
            <a:avLst/>
          </a:prstGeom>
          <a:noFill/>
        </p:spPr>
        <p:txBody>
          <a:bodyPr wrap="square" rtlCol="0">
            <a:spAutoFit/>
          </a:bodyPr>
          <a:lstStyle/>
          <a:p>
            <a:r>
              <a:rPr lang="fr-FR" sz="2400" b="1" dirty="0" smtClean="0">
                <a:solidFill>
                  <a:srgbClr val="FF0000"/>
                </a:solidFill>
              </a:rPr>
              <a:t>2 </a:t>
            </a:r>
            <a:r>
              <a:rPr lang="fr-FR" sz="2800" b="1" dirty="0" smtClean="0">
                <a:solidFill>
                  <a:srgbClr val="FF0000"/>
                </a:solidFill>
              </a:rPr>
              <a:t>méthodes:</a:t>
            </a:r>
            <a:endParaRPr lang="fr-FR" sz="2400" b="1" dirty="0">
              <a:solidFill>
                <a:srgbClr val="FF0000"/>
              </a:solidFill>
            </a:endParaRPr>
          </a:p>
        </p:txBody>
      </p:sp>
      <p:sp>
        <p:nvSpPr>
          <p:cNvPr id="4" name="ZoneTexte 3"/>
          <p:cNvSpPr txBox="1"/>
          <p:nvPr/>
        </p:nvSpPr>
        <p:spPr>
          <a:xfrm>
            <a:off x="72008" y="2636912"/>
            <a:ext cx="8748464" cy="523220"/>
          </a:xfrm>
          <a:prstGeom prst="rect">
            <a:avLst/>
          </a:prstGeom>
          <a:noFill/>
        </p:spPr>
        <p:txBody>
          <a:bodyPr wrap="square" rtlCol="0">
            <a:spAutoFit/>
          </a:bodyPr>
          <a:lstStyle/>
          <a:p>
            <a:r>
              <a:rPr lang="fr-FR" sz="2800" b="1" u="sng" dirty="0" smtClean="0">
                <a:solidFill>
                  <a:srgbClr val="C00000"/>
                </a:solidFill>
              </a:rPr>
              <a:t>1</a:t>
            </a:r>
            <a:r>
              <a:rPr lang="fr-FR" sz="2800" b="1" u="sng" baseline="30000" dirty="0" smtClean="0">
                <a:solidFill>
                  <a:srgbClr val="C00000"/>
                </a:solidFill>
              </a:rPr>
              <a:t>er</a:t>
            </a:r>
            <a:r>
              <a:rPr lang="fr-FR" sz="2800" b="1" u="sng" dirty="0" smtClean="0">
                <a:solidFill>
                  <a:srgbClr val="C00000"/>
                </a:solidFill>
              </a:rPr>
              <a:t> méthode: calcule à partir du nombre des génotypes</a:t>
            </a:r>
            <a:endParaRPr lang="fr-FR" sz="2800" b="1" u="sng" dirty="0">
              <a:solidFill>
                <a:srgbClr val="C00000"/>
              </a:solidFill>
            </a:endParaRPr>
          </a:p>
        </p:txBody>
      </p:sp>
      <p:sp>
        <p:nvSpPr>
          <p:cNvPr id="5" name="ZoneTexte 4"/>
          <p:cNvSpPr txBox="1"/>
          <p:nvPr/>
        </p:nvSpPr>
        <p:spPr>
          <a:xfrm>
            <a:off x="755576" y="3212976"/>
            <a:ext cx="2781274" cy="400110"/>
          </a:xfrm>
          <a:prstGeom prst="rect">
            <a:avLst/>
          </a:prstGeom>
          <a:noFill/>
        </p:spPr>
        <p:txBody>
          <a:bodyPr wrap="none" rtlCol="0">
            <a:spAutoFit/>
          </a:bodyPr>
          <a:lstStyle/>
          <a:p>
            <a:r>
              <a:rPr lang="fr-FR" sz="2000" b="1" dirty="0" smtClean="0"/>
              <a:t>Exemple pour l’allèle A:</a:t>
            </a:r>
            <a:endParaRPr lang="fr-FR" sz="2000" b="1" dirty="0"/>
          </a:p>
        </p:txBody>
      </p:sp>
      <p:sp>
        <p:nvSpPr>
          <p:cNvPr id="6" name="ZoneTexte 5"/>
          <p:cNvSpPr txBox="1"/>
          <p:nvPr/>
        </p:nvSpPr>
        <p:spPr>
          <a:xfrm>
            <a:off x="0" y="1124744"/>
            <a:ext cx="914400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FR" b="1" dirty="0" smtClean="0"/>
              <a:t>Fréquence d’un allèle= </a:t>
            </a:r>
            <a:r>
              <a:rPr lang="fr-FR" b="1" dirty="0" err="1" smtClean="0"/>
              <a:t>Nbr</a:t>
            </a:r>
            <a:r>
              <a:rPr lang="fr-FR" b="1" dirty="0" smtClean="0"/>
              <a:t> de l’allèle en question dans la population/ </a:t>
            </a:r>
            <a:r>
              <a:rPr lang="fr-FR" b="1" dirty="0" err="1" smtClean="0"/>
              <a:t>Nbr</a:t>
            </a:r>
            <a:r>
              <a:rPr lang="fr-FR" b="1" dirty="0" smtClean="0"/>
              <a:t> totale des allèles</a:t>
            </a:r>
            <a:endParaRPr lang="fr-FR" b="1" dirty="0"/>
          </a:p>
        </p:txBody>
      </p:sp>
      <p:sp>
        <p:nvSpPr>
          <p:cNvPr id="7" name="ZoneTexte 6"/>
          <p:cNvSpPr txBox="1"/>
          <p:nvPr/>
        </p:nvSpPr>
        <p:spPr>
          <a:xfrm>
            <a:off x="1907704" y="1691516"/>
            <a:ext cx="7147278" cy="369332"/>
          </a:xfrm>
          <a:prstGeom prst="rect">
            <a:avLst/>
          </a:prstGeom>
          <a:noFill/>
        </p:spPr>
        <p:txBody>
          <a:bodyPr wrap="none" rtlCol="0">
            <a:spAutoFit/>
          </a:bodyPr>
          <a:lstStyle/>
          <a:p>
            <a:r>
              <a:rPr lang="fr-FR" b="1" dirty="0" err="1" smtClean="0">
                <a:solidFill>
                  <a:srgbClr val="C00000"/>
                </a:solidFill>
              </a:rPr>
              <a:t>Nbr</a:t>
            </a:r>
            <a:r>
              <a:rPr lang="fr-FR" b="1" dirty="0" smtClean="0">
                <a:solidFill>
                  <a:srgbClr val="C00000"/>
                </a:solidFill>
              </a:rPr>
              <a:t> totale des allèles= 2N    </a:t>
            </a:r>
            <a:r>
              <a:rPr lang="fr-FR" b="1" dirty="0" smtClean="0"/>
              <a:t>( avec N </a:t>
            </a:r>
            <a:r>
              <a:rPr lang="fr-FR" b="1" dirty="0" err="1" smtClean="0"/>
              <a:t>nbr</a:t>
            </a:r>
            <a:r>
              <a:rPr lang="fr-FR" b="1" dirty="0" smtClean="0"/>
              <a:t> des individus de la population)</a:t>
            </a:r>
            <a:endParaRPr lang="fr-FR" dirty="0"/>
          </a:p>
        </p:txBody>
      </p:sp>
      <p:sp>
        <p:nvSpPr>
          <p:cNvPr id="8" name="ZoneTexte 7"/>
          <p:cNvSpPr txBox="1"/>
          <p:nvPr/>
        </p:nvSpPr>
        <p:spPr>
          <a:xfrm>
            <a:off x="179512" y="3645024"/>
            <a:ext cx="5931367" cy="400110"/>
          </a:xfrm>
          <a:prstGeom prst="rect">
            <a:avLst/>
          </a:prstGeom>
          <a:noFill/>
        </p:spPr>
        <p:txBody>
          <a:bodyPr wrap="none" rtlCol="0">
            <a:spAutoFit/>
          </a:bodyPr>
          <a:lstStyle/>
          <a:p>
            <a:r>
              <a:rPr lang="fr-FR" sz="2000" b="1" dirty="0" smtClean="0"/>
              <a:t>6 individus  ayant un génotype AA  donc : 6 x </a:t>
            </a:r>
            <a:r>
              <a:rPr lang="fr-FR" sz="2000" b="1" dirty="0" smtClean="0">
                <a:solidFill>
                  <a:srgbClr val="C00000"/>
                </a:solidFill>
              </a:rPr>
              <a:t>2 </a:t>
            </a:r>
            <a:r>
              <a:rPr lang="fr-FR" sz="2000" b="1" dirty="0" smtClean="0"/>
              <a:t>= </a:t>
            </a:r>
            <a:r>
              <a:rPr lang="fr-FR" sz="2000" b="1" dirty="0" smtClean="0">
                <a:solidFill>
                  <a:srgbClr val="7030A0"/>
                </a:solidFill>
              </a:rPr>
              <a:t>12A </a:t>
            </a:r>
            <a:endParaRPr lang="fr-FR" sz="2000" b="1" dirty="0">
              <a:solidFill>
                <a:srgbClr val="7030A0"/>
              </a:solidFill>
            </a:endParaRPr>
          </a:p>
        </p:txBody>
      </p:sp>
      <p:sp>
        <p:nvSpPr>
          <p:cNvPr id="9" name="ZoneTexte 8"/>
          <p:cNvSpPr txBox="1"/>
          <p:nvPr/>
        </p:nvSpPr>
        <p:spPr>
          <a:xfrm>
            <a:off x="179512" y="4077072"/>
            <a:ext cx="5807295" cy="400110"/>
          </a:xfrm>
          <a:prstGeom prst="rect">
            <a:avLst/>
          </a:prstGeom>
          <a:noFill/>
        </p:spPr>
        <p:txBody>
          <a:bodyPr wrap="none" rtlCol="0">
            <a:spAutoFit/>
          </a:bodyPr>
          <a:lstStyle/>
          <a:p>
            <a:r>
              <a:rPr lang="fr-FR" sz="2000" b="1" dirty="0" smtClean="0"/>
              <a:t>4 individus  ayant un génotype Aa  donc : 4 x </a:t>
            </a:r>
            <a:r>
              <a:rPr lang="fr-FR" sz="2000" b="1" dirty="0" smtClean="0">
                <a:solidFill>
                  <a:srgbClr val="C00000"/>
                </a:solidFill>
              </a:rPr>
              <a:t>1 </a:t>
            </a:r>
            <a:r>
              <a:rPr lang="fr-FR" sz="2000" b="1" dirty="0" smtClean="0"/>
              <a:t>= </a:t>
            </a:r>
            <a:r>
              <a:rPr lang="fr-FR" sz="2000" b="1" dirty="0" smtClean="0">
                <a:solidFill>
                  <a:srgbClr val="7030A0"/>
                </a:solidFill>
              </a:rPr>
              <a:t>4A </a:t>
            </a:r>
            <a:endParaRPr lang="fr-FR" sz="2000" b="1" dirty="0">
              <a:solidFill>
                <a:srgbClr val="7030A0"/>
              </a:solidFill>
            </a:endParaRPr>
          </a:p>
        </p:txBody>
      </p:sp>
      <p:sp>
        <p:nvSpPr>
          <p:cNvPr id="10" name="ZoneTexte 9"/>
          <p:cNvSpPr txBox="1">
            <a:spLocks noChangeArrowheads="1"/>
          </p:cNvSpPr>
          <p:nvPr/>
        </p:nvSpPr>
        <p:spPr bwMode="auto">
          <a:xfrm>
            <a:off x="1012073" y="4509120"/>
            <a:ext cx="5000087" cy="461665"/>
          </a:xfrm>
          <a:prstGeom prst="rect">
            <a:avLst/>
          </a:prstGeom>
          <a:noFill/>
          <a:ln w="9525">
            <a:noFill/>
            <a:miter lim="800000"/>
            <a:headEnd/>
            <a:tailEnd/>
          </a:ln>
        </p:spPr>
        <p:txBody>
          <a:bodyPr wrap="none">
            <a:spAutoFit/>
          </a:bodyPr>
          <a:lstStyle/>
          <a:p>
            <a:pPr algn="r" rtl="1"/>
            <a:r>
              <a:rPr lang="fr-FR" sz="2400" b="1" dirty="0" smtClean="0"/>
              <a:t>)/(</a:t>
            </a:r>
            <a:r>
              <a:rPr lang="fr-FR" sz="2400" b="1" dirty="0">
                <a:solidFill>
                  <a:srgbClr val="FF0000"/>
                </a:solidFill>
              </a:rPr>
              <a:t>2</a:t>
            </a:r>
            <a:r>
              <a:rPr lang="fr-FR" sz="2400" b="1" dirty="0"/>
              <a:t>x13)  = 0,62   </a:t>
            </a:r>
            <a:r>
              <a:rPr lang="ar-MA" sz="2400" b="1" dirty="0"/>
              <a:t> </a:t>
            </a:r>
            <a:r>
              <a:rPr lang="fr-FR" sz="2400" b="1" dirty="0"/>
              <a:t>  f(A)=p= ((</a:t>
            </a:r>
            <a:r>
              <a:rPr lang="fr-FR" sz="2400" b="1" dirty="0">
                <a:solidFill>
                  <a:srgbClr val="FF0000"/>
                </a:solidFill>
              </a:rPr>
              <a:t>2</a:t>
            </a:r>
            <a:r>
              <a:rPr lang="fr-FR" sz="2400" b="1" dirty="0"/>
              <a:t>x6) +4</a:t>
            </a:r>
          </a:p>
        </p:txBody>
      </p:sp>
      <p:grpSp>
        <p:nvGrpSpPr>
          <p:cNvPr id="15" name="Groupe 14"/>
          <p:cNvGrpSpPr/>
          <p:nvPr/>
        </p:nvGrpSpPr>
        <p:grpSpPr>
          <a:xfrm>
            <a:off x="0" y="5075892"/>
            <a:ext cx="9396536" cy="657364"/>
            <a:chOff x="0" y="5013176"/>
            <a:chExt cx="9396536" cy="657364"/>
          </a:xfrm>
        </p:grpSpPr>
        <p:sp>
          <p:nvSpPr>
            <p:cNvPr id="11" name="ZoneTexte 10"/>
            <p:cNvSpPr txBox="1"/>
            <p:nvPr/>
          </p:nvSpPr>
          <p:spPr>
            <a:xfrm>
              <a:off x="0" y="5013176"/>
              <a:ext cx="9396536" cy="369332"/>
            </a:xfrm>
            <a:prstGeom prst="rect">
              <a:avLst/>
            </a:prstGeom>
            <a:noFill/>
          </p:spPr>
          <p:txBody>
            <a:bodyPr wrap="square" rtlCol="0">
              <a:spAutoFit/>
            </a:bodyPr>
            <a:lstStyle/>
            <a:p>
              <a:r>
                <a:rPr lang="fr-FR" b="1" dirty="0" smtClean="0"/>
                <a:t>Fréquence d’un allèle=</a:t>
              </a:r>
              <a:r>
                <a:rPr lang="fr-FR" b="1" dirty="0" smtClean="0">
                  <a:solidFill>
                    <a:srgbClr val="FF0000"/>
                  </a:solidFill>
                </a:rPr>
                <a:t>2</a:t>
              </a:r>
              <a:r>
                <a:rPr lang="fr-FR" b="1" dirty="0" smtClean="0"/>
                <a:t> x </a:t>
              </a:r>
              <a:r>
                <a:rPr lang="fr-FR" b="1" dirty="0" err="1" smtClean="0"/>
                <a:t>Nbr</a:t>
              </a:r>
              <a:r>
                <a:rPr lang="fr-FR" b="1" dirty="0" smtClean="0"/>
                <a:t> des Homozygotes dans la population+ </a:t>
              </a:r>
              <a:r>
                <a:rPr lang="fr-FR" b="1" dirty="0" err="1" smtClean="0"/>
                <a:t>Nbr</a:t>
              </a:r>
              <a:r>
                <a:rPr lang="fr-FR" b="1" dirty="0" smtClean="0"/>
                <a:t> des  Hétérozygotes</a:t>
              </a:r>
            </a:p>
          </p:txBody>
        </p:sp>
        <p:cxnSp>
          <p:nvCxnSpPr>
            <p:cNvPr id="13" name="Connecteur droit 12"/>
            <p:cNvCxnSpPr/>
            <p:nvPr/>
          </p:nvCxnSpPr>
          <p:spPr>
            <a:xfrm>
              <a:off x="2339752" y="5301208"/>
              <a:ext cx="6804248"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5220072" y="5301208"/>
              <a:ext cx="864096" cy="369332"/>
            </a:xfrm>
            <a:prstGeom prst="rect">
              <a:avLst/>
            </a:prstGeom>
            <a:noFill/>
          </p:spPr>
          <p:txBody>
            <a:bodyPr wrap="square" rtlCol="0">
              <a:spAutoFit/>
            </a:bodyPr>
            <a:lstStyle/>
            <a:p>
              <a:r>
                <a:rPr lang="fr-FR" dirty="0" smtClean="0"/>
                <a:t>2 N</a:t>
              </a:r>
              <a:endParaRPr lang="fr-FR" dirty="0"/>
            </a:p>
          </p:txBody>
        </p:sp>
      </p:grpSp>
      <p:sp>
        <p:nvSpPr>
          <p:cNvPr id="16" name="ZoneTexte 10"/>
          <p:cNvSpPr txBox="1">
            <a:spLocks noChangeArrowheads="1"/>
          </p:cNvSpPr>
          <p:nvPr/>
        </p:nvSpPr>
        <p:spPr bwMode="auto">
          <a:xfrm>
            <a:off x="35496" y="5847655"/>
            <a:ext cx="6700617" cy="461665"/>
          </a:xfrm>
          <a:prstGeom prst="rect">
            <a:avLst/>
          </a:prstGeom>
          <a:noFill/>
          <a:ln w="9525">
            <a:noFill/>
            <a:miter lim="800000"/>
            <a:headEnd/>
            <a:tailEnd/>
          </a:ln>
        </p:spPr>
        <p:txBody>
          <a:bodyPr wrap="none">
            <a:spAutoFit/>
          </a:bodyPr>
          <a:lstStyle/>
          <a:p>
            <a:pPr algn="r" rtl="1"/>
            <a:r>
              <a:rPr lang="fr-FR" sz="2400" b="1" dirty="0" smtClean="0"/>
              <a:t>De la même façon :f(a</a:t>
            </a:r>
            <a:r>
              <a:rPr lang="fr-FR" sz="2400" b="1" dirty="0"/>
              <a:t>)=q= ((</a:t>
            </a:r>
            <a:r>
              <a:rPr lang="fr-FR" sz="2400" b="1" dirty="0">
                <a:solidFill>
                  <a:srgbClr val="FF0000"/>
                </a:solidFill>
              </a:rPr>
              <a:t>2</a:t>
            </a:r>
            <a:r>
              <a:rPr lang="fr-FR" sz="2400" b="1" dirty="0"/>
              <a:t>x3)+4)/(</a:t>
            </a:r>
            <a:r>
              <a:rPr lang="fr-FR" sz="2400" b="1" dirty="0">
                <a:solidFill>
                  <a:srgbClr val="FF0000"/>
                </a:solidFill>
              </a:rPr>
              <a:t>2</a:t>
            </a:r>
            <a:r>
              <a:rPr lang="fr-FR" sz="2400" b="1" dirty="0"/>
              <a:t>x13)=0,38</a:t>
            </a:r>
          </a:p>
        </p:txBody>
      </p:sp>
      <p:sp>
        <p:nvSpPr>
          <p:cNvPr id="17" name="ZoneTexte 16"/>
          <p:cNvSpPr txBox="1">
            <a:spLocks noChangeArrowheads="1"/>
          </p:cNvSpPr>
          <p:nvPr/>
        </p:nvSpPr>
        <p:spPr bwMode="auto">
          <a:xfrm>
            <a:off x="6228184" y="6208985"/>
            <a:ext cx="2798762" cy="460375"/>
          </a:xfrm>
          <a:prstGeom prst="rect">
            <a:avLst/>
          </a:prstGeom>
          <a:noFill/>
          <a:ln w="9525">
            <a:noFill/>
            <a:miter lim="800000"/>
            <a:headEnd/>
            <a:tailEnd/>
          </a:ln>
        </p:spPr>
        <p:txBody>
          <a:bodyPr wrap="none">
            <a:spAutoFit/>
          </a:bodyPr>
          <a:lstStyle/>
          <a:p>
            <a:r>
              <a:rPr lang="fr-FR" sz="2400" b="1" dirty="0">
                <a:solidFill>
                  <a:srgbClr val="FF0000"/>
                </a:solidFill>
              </a:rPr>
              <a:t>f(A)+f(a) = p+q = 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ox(i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checkerboard(across)">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5496" y="404664"/>
            <a:ext cx="9071992" cy="523220"/>
          </a:xfrm>
          <a:prstGeom prst="rect">
            <a:avLst/>
          </a:prstGeom>
          <a:noFill/>
        </p:spPr>
        <p:txBody>
          <a:bodyPr wrap="square" rtlCol="0">
            <a:spAutoFit/>
          </a:bodyPr>
          <a:lstStyle/>
          <a:p>
            <a:r>
              <a:rPr lang="fr-FR" sz="2800" b="1" u="sng" dirty="0" smtClean="0">
                <a:solidFill>
                  <a:srgbClr val="C00000"/>
                </a:solidFill>
              </a:rPr>
              <a:t>2</a:t>
            </a:r>
            <a:r>
              <a:rPr lang="fr-FR" sz="2800" b="1" u="sng" baseline="30000" dirty="0" smtClean="0">
                <a:solidFill>
                  <a:srgbClr val="C00000"/>
                </a:solidFill>
              </a:rPr>
              <a:t>eme</a:t>
            </a:r>
            <a:r>
              <a:rPr lang="fr-FR" sz="2800" b="1" u="sng" dirty="0" smtClean="0">
                <a:solidFill>
                  <a:srgbClr val="C00000"/>
                </a:solidFill>
              </a:rPr>
              <a:t> méthode: calcule à partir des fréquences génotypiques</a:t>
            </a:r>
            <a:endParaRPr lang="fr-FR" sz="2800" b="1" u="sng" dirty="0">
              <a:solidFill>
                <a:srgbClr val="C00000"/>
              </a:solidFill>
            </a:endParaRPr>
          </a:p>
        </p:txBody>
      </p:sp>
      <p:sp>
        <p:nvSpPr>
          <p:cNvPr id="3" name="ZoneTexte 15"/>
          <p:cNvSpPr txBox="1">
            <a:spLocks noChangeArrowheads="1"/>
          </p:cNvSpPr>
          <p:nvPr/>
        </p:nvSpPr>
        <p:spPr bwMode="auto">
          <a:xfrm>
            <a:off x="1259632" y="1628800"/>
            <a:ext cx="2140266" cy="461665"/>
          </a:xfrm>
          <a:prstGeom prst="rect">
            <a:avLst/>
          </a:prstGeom>
          <a:noFill/>
          <a:ln w="9525">
            <a:noFill/>
            <a:miter lim="800000"/>
            <a:headEnd/>
            <a:tailEnd/>
          </a:ln>
        </p:spPr>
        <p:txBody>
          <a:bodyPr wrap="none">
            <a:spAutoFit/>
          </a:bodyPr>
          <a:lstStyle/>
          <a:p>
            <a:pPr algn="r" rtl="1"/>
            <a:r>
              <a:rPr lang="fr-FR" sz="2400" b="1" dirty="0" smtClean="0"/>
              <a:t>Pour l’allèle A: </a:t>
            </a:r>
            <a:endParaRPr lang="fr-FR" sz="2400" b="1" dirty="0"/>
          </a:p>
        </p:txBody>
      </p:sp>
      <p:sp>
        <p:nvSpPr>
          <p:cNvPr id="4" name="ZoneTexte 16"/>
          <p:cNvSpPr txBox="1">
            <a:spLocks noChangeArrowheads="1"/>
          </p:cNvSpPr>
          <p:nvPr/>
        </p:nvSpPr>
        <p:spPr bwMode="auto">
          <a:xfrm>
            <a:off x="539552" y="2132856"/>
            <a:ext cx="3667125" cy="1938337"/>
          </a:xfrm>
          <a:prstGeom prst="rect">
            <a:avLst/>
          </a:prstGeom>
          <a:noFill/>
          <a:ln w="9525">
            <a:noFill/>
            <a:miter lim="800000"/>
            <a:headEnd/>
            <a:tailEnd/>
          </a:ln>
        </p:spPr>
        <p:txBody>
          <a:bodyPr wrap="none">
            <a:spAutoFit/>
          </a:bodyPr>
          <a:lstStyle/>
          <a:p>
            <a:r>
              <a:rPr lang="fr-FR" sz="2400" b="1" dirty="0"/>
              <a:t>f(A)=p= ((</a:t>
            </a:r>
            <a:r>
              <a:rPr lang="fr-FR" sz="2400" b="1" dirty="0">
                <a:solidFill>
                  <a:srgbClr val="FF0000"/>
                </a:solidFill>
              </a:rPr>
              <a:t>2</a:t>
            </a:r>
            <a:r>
              <a:rPr lang="fr-FR" sz="2400" b="1" dirty="0"/>
              <a:t>x6) + 4)/ 2N</a:t>
            </a:r>
          </a:p>
          <a:p>
            <a:r>
              <a:rPr lang="fr-FR" sz="2400" b="1" dirty="0"/>
              <a:t>           = (</a:t>
            </a:r>
            <a:r>
              <a:rPr lang="fr-FR" sz="2400" b="1" dirty="0">
                <a:solidFill>
                  <a:srgbClr val="FF0000"/>
                </a:solidFill>
              </a:rPr>
              <a:t>2</a:t>
            </a:r>
            <a:r>
              <a:rPr lang="fr-FR" sz="2400" b="1" dirty="0"/>
              <a:t>x6)/2N  + 4/2N</a:t>
            </a:r>
          </a:p>
          <a:p>
            <a:r>
              <a:rPr lang="fr-FR" sz="2400" b="1" dirty="0"/>
              <a:t>           = 6/N   + ½  4/N</a:t>
            </a:r>
          </a:p>
          <a:p>
            <a:r>
              <a:rPr lang="fr-FR" sz="2400" b="1" dirty="0"/>
              <a:t>           = f(AA) + ½ f(Aa)</a:t>
            </a:r>
          </a:p>
          <a:p>
            <a:r>
              <a:rPr lang="fr-FR" sz="2400" b="1" dirty="0">
                <a:solidFill>
                  <a:srgbClr val="FF0000"/>
                </a:solidFill>
              </a:rPr>
              <a:t> f(A)=p = D + H/2</a:t>
            </a:r>
          </a:p>
        </p:txBody>
      </p:sp>
      <p:sp>
        <p:nvSpPr>
          <p:cNvPr id="6" name="ZoneTexte 18"/>
          <p:cNvSpPr txBox="1">
            <a:spLocks noChangeArrowheads="1"/>
          </p:cNvSpPr>
          <p:nvPr/>
        </p:nvSpPr>
        <p:spPr bwMode="auto">
          <a:xfrm>
            <a:off x="4860032" y="2492896"/>
            <a:ext cx="2941896" cy="1323439"/>
          </a:xfrm>
          <a:prstGeom prst="rect">
            <a:avLst/>
          </a:prstGeom>
          <a:noFill/>
          <a:ln w="9525">
            <a:noFill/>
            <a:miter lim="800000"/>
            <a:headEnd/>
            <a:tailEnd/>
          </a:ln>
        </p:spPr>
        <p:txBody>
          <a:bodyPr wrap="none">
            <a:spAutoFit/>
          </a:bodyPr>
          <a:lstStyle/>
          <a:p>
            <a:pPr algn="r" rtl="1"/>
            <a:endParaRPr lang="ar-MA" sz="2000" b="1" dirty="0"/>
          </a:p>
          <a:p>
            <a:pPr algn="r" rtl="1"/>
            <a:r>
              <a:rPr lang="fr-FR" sz="2000" b="1" dirty="0"/>
              <a:t>f(a) = q= f(</a:t>
            </a:r>
            <a:r>
              <a:rPr lang="fr-FR" sz="2000" b="1" dirty="0" err="1"/>
              <a:t>aa</a:t>
            </a:r>
            <a:r>
              <a:rPr lang="fr-FR" sz="2000" b="1" dirty="0"/>
              <a:t>)+ f(Aa) / 2 </a:t>
            </a:r>
            <a:br>
              <a:rPr lang="fr-FR" sz="2000" b="1" dirty="0"/>
            </a:br>
            <a:r>
              <a:rPr lang="fr-FR" sz="2000" b="1" dirty="0"/>
              <a:t>= </a:t>
            </a:r>
            <a:r>
              <a:rPr lang="fr-FR" sz="2000" b="1" dirty="0">
                <a:solidFill>
                  <a:srgbClr val="FF0000"/>
                </a:solidFill>
              </a:rPr>
              <a:t>R + H/2             </a:t>
            </a:r>
            <a:endParaRPr lang="ar-MA" sz="2000" b="1" dirty="0">
              <a:solidFill>
                <a:srgbClr val="FF0000"/>
              </a:solidFill>
            </a:endParaRPr>
          </a:p>
          <a:p>
            <a:pPr algn="r" rtl="1"/>
            <a:endParaRPr lang="fr-FR" sz="2000" b="1" dirty="0"/>
          </a:p>
        </p:txBody>
      </p:sp>
      <p:cxnSp>
        <p:nvCxnSpPr>
          <p:cNvPr id="7" name="Connecteur droit 6"/>
          <p:cNvCxnSpPr/>
          <p:nvPr/>
        </p:nvCxnSpPr>
        <p:spPr>
          <a:xfrm>
            <a:off x="4356100" y="1700238"/>
            <a:ext cx="0" cy="24479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ZoneTexte 23"/>
          <p:cNvSpPr txBox="1">
            <a:spLocks noChangeArrowheads="1"/>
          </p:cNvSpPr>
          <p:nvPr/>
        </p:nvSpPr>
        <p:spPr bwMode="auto">
          <a:xfrm>
            <a:off x="2987675" y="4292625"/>
            <a:ext cx="2968625" cy="461963"/>
          </a:xfrm>
          <a:prstGeom prst="rect">
            <a:avLst/>
          </a:prstGeom>
          <a:noFill/>
          <a:ln w="9525">
            <a:noFill/>
            <a:miter lim="800000"/>
            <a:headEnd/>
            <a:tailEnd/>
          </a:ln>
        </p:spPr>
        <p:txBody>
          <a:bodyPr wrap="none">
            <a:spAutoFit/>
          </a:bodyPr>
          <a:lstStyle/>
          <a:p>
            <a:r>
              <a:rPr lang="fr-FR" sz="2400" b="1"/>
              <a:t>f(A) + f(a) = p+q = 1</a:t>
            </a:r>
          </a:p>
        </p:txBody>
      </p:sp>
      <p:sp>
        <p:nvSpPr>
          <p:cNvPr id="9" name="ZoneTexte 8"/>
          <p:cNvSpPr txBox="1"/>
          <p:nvPr/>
        </p:nvSpPr>
        <p:spPr>
          <a:xfrm>
            <a:off x="4427984" y="1671191"/>
            <a:ext cx="4504503" cy="461665"/>
          </a:xfrm>
          <a:prstGeom prst="rect">
            <a:avLst/>
          </a:prstGeom>
          <a:noFill/>
        </p:spPr>
        <p:txBody>
          <a:bodyPr wrap="none" rtlCol="0">
            <a:spAutoFit/>
          </a:bodyPr>
          <a:lstStyle/>
          <a:p>
            <a:r>
              <a:rPr lang="fr-FR" sz="2400" b="1" dirty="0" smtClean="0"/>
              <a:t>De la même façon pour l’allèle 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heckerboard(across)">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checkerboard(across)">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checkerboard(across)">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box(in)">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box(in)">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checkerboard(across)">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6">
                                            <p:txEl>
                                              <p:pRg st="1" end="1"/>
                                            </p:txEl>
                                          </p:spTgt>
                                        </p:tgtEl>
                                        <p:attrNameLst>
                                          <p:attrName>style.visibility</p:attrName>
                                        </p:attrNameLst>
                                      </p:cBhvr>
                                      <p:to>
                                        <p:strVal val="visible"/>
                                      </p:to>
                                    </p:set>
                                    <p:animEffect transition="in" filter="box(in)">
                                      <p:cBhvr>
                                        <p:cTn id="42" dur="500"/>
                                        <p:tgtEl>
                                          <p:spTgt spid="6">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animEffect transition="in" filter="box(in)">
                                      <p:cBhvr>
                                        <p:cTn id="47" dur="500"/>
                                        <p:tgtEl>
                                          <p:spTgt spid="6">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checkerboard(across)">
                                      <p:cBhvr>
                                        <p:cTn id="5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60648"/>
            <a:ext cx="6199326" cy="584775"/>
          </a:xfrm>
          <a:prstGeom prst="rect">
            <a:avLst/>
          </a:prstGeom>
        </p:spPr>
        <p:txBody>
          <a:bodyPr wrap="none">
            <a:spAutoFit/>
          </a:bodyPr>
          <a:lstStyle/>
          <a:p>
            <a:r>
              <a:rPr lang="fr-FR" sz="3200" b="1" i="1" dirty="0" smtClean="0">
                <a:solidFill>
                  <a:srgbClr val="FF0000"/>
                </a:solidFill>
              </a:rPr>
              <a:t>La loi d’équilibre de Hardy-Weinberg</a:t>
            </a:r>
            <a:endParaRPr lang="fr-FR" sz="3200" dirty="0">
              <a:solidFill>
                <a:srgbClr val="FF0000"/>
              </a:solidFill>
            </a:endParaRPr>
          </a:p>
        </p:txBody>
      </p:sp>
      <p:sp>
        <p:nvSpPr>
          <p:cNvPr id="3" name="Rectangle 2"/>
          <p:cNvSpPr/>
          <p:nvPr/>
        </p:nvSpPr>
        <p:spPr>
          <a:xfrm>
            <a:off x="-36512" y="836712"/>
            <a:ext cx="8532440" cy="461665"/>
          </a:xfrm>
          <a:prstGeom prst="rect">
            <a:avLst/>
          </a:prstGeom>
        </p:spPr>
        <p:txBody>
          <a:bodyPr wrap="square">
            <a:spAutoFit/>
          </a:bodyPr>
          <a:lstStyle/>
          <a:p>
            <a:r>
              <a:rPr lang="fr-FR" sz="2400" b="1" dirty="0" smtClean="0">
                <a:solidFill>
                  <a:srgbClr val="7030A0"/>
                </a:solidFill>
              </a:rPr>
              <a:t> loi établie pour une population théorique idéale</a:t>
            </a:r>
            <a:endParaRPr lang="fr-FR" sz="2400" b="1" dirty="0">
              <a:solidFill>
                <a:srgbClr val="7030A0"/>
              </a:solidFill>
            </a:endParaRPr>
          </a:p>
        </p:txBody>
      </p:sp>
      <p:sp>
        <p:nvSpPr>
          <p:cNvPr id="4" name="Rectangle 3"/>
          <p:cNvSpPr/>
          <p:nvPr/>
        </p:nvSpPr>
        <p:spPr>
          <a:xfrm>
            <a:off x="395536" y="1196752"/>
            <a:ext cx="9144000" cy="707886"/>
          </a:xfrm>
          <a:prstGeom prst="rect">
            <a:avLst/>
          </a:prstGeom>
        </p:spPr>
        <p:txBody>
          <a:bodyPr wrap="square">
            <a:spAutoFit/>
          </a:bodyPr>
          <a:lstStyle/>
          <a:p>
            <a:r>
              <a:rPr lang="fr-FR" sz="2000" b="1" dirty="0" smtClean="0"/>
              <a:t>La notion d'équilibre dans le modèle de Hardy-Weinberg est soumise aux hypothèses/conditions suivantes :</a:t>
            </a:r>
            <a:endParaRPr lang="fr-FR" sz="2000" b="1" dirty="0"/>
          </a:p>
        </p:txBody>
      </p:sp>
      <p:sp>
        <p:nvSpPr>
          <p:cNvPr id="5" name="Rectangle 4"/>
          <p:cNvSpPr/>
          <p:nvPr/>
        </p:nvSpPr>
        <p:spPr>
          <a:xfrm>
            <a:off x="148856" y="2136339"/>
            <a:ext cx="8995144" cy="3170099"/>
          </a:xfrm>
          <a:prstGeom prst="rect">
            <a:avLst/>
          </a:prstGeom>
        </p:spPr>
        <p:txBody>
          <a:bodyPr wrap="square">
            <a:spAutoFit/>
          </a:bodyPr>
          <a:lstStyle/>
          <a:p>
            <a:pPr marL="457200" indent="-457200">
              <a:buFont typeface="+mj-lt"/>
              <a:buAutoNum type="arabicParenR"/>
            </a:pPr>
            <a:r>
              <a:rPr lang="fr-FR" sz="2000" b="1" dirty="0" smtClean="0"/>
              <a:t>La population est </a:t>
            </a:r>
            <a:r>
              <a:rPr lang="fr-FR" sz="2000" b="1" dirty="0" err="1" smtClean="0"/>
              <a:t>panmictique</a:t>
            </a:r>
            <a:r>
              <a:rPr lang="fr-FR" sz="2000" b="1" dirty="0" smtClean="0"/>
              <a:t> (les couples se forment au hasard (panmixie), et leurs gamètes se </a:t>
            </a:r>
            <a:r>
              <a:rPr lang="fr-FR" sz="2000" b="1" dirty="0" err="1" smtClean="0"/>
              <a:t>recontrent</a:t>
            </a:r>
            <a:r>
              <a:rPr lang="fr-FR" sz="2000" b="1" dirty="0" smtClean="0"/>
              <a:t> au hasard (</a:t>
            </a:r>
            <a:r>
              <a:rPr lang="fr-FR" sz="2000" b="1" dirty="0" err="1" smtClean="0"/>
              <a:t>pangamie</a:t>
            </a:r>
            <a:r>
              <a:rPr lang="fr-FR" sz="2000" b="1" dirty="0" smtClean="0"/>
              <a:t>)). </a:t>
            </a:r>
          </a:p>
          <a:p>
            <a:pPr marL="457200" indent="-457200">
              <a:buFont typeface="+mj-lt"/>
              <a:buAutoNum type="arabicParenR"/>
            </a:pPr>
            <a:endParaRPr lang="fr-FR" sz="2000" b="1" dirty="0" smtClean="0"/>
          </a:p>
          <a:p>
            <a:pPr marL="457200" indent="-457200">
              <a:buFont typeface="+mj-lt"/>
              <a:buAutoNum type="arabicParenR"/>
            </a:pPr>
            <a:r>
              <a:rPr lang="fr-FR" sz="2000" b="1" dirty="0" smtClean="0"/>
              <a:t>La population est "infinie"</a:t>
            </a:r>
          </a:p>
          <a:p>
            <a:pPr marL="457200" indent="-457200">
              <a:buFont typeface="+mj-lt"/>
              <a:buAutoNum type="arabicParenR"/>
            </a:pPr>
            <a:endParaRPr lang="fr-FR" sz="2000" b="1" dirty="0" smtClean="0"/>
          </a:p>
          <a:p>
            <a:pPr marL="457200" indent="-457200">
              <a:buFont typeface="+mj-lt"/>
              <a:buAutoNum type="arabicParenR"/>
            </a:pPr>
            <a:r>
              <a:rPr lang="fr-FR" sz="2000" b="1" dirty="0" smtClean="0"/>
              <a:t>Il ne doit y avoir ni sélection, ni mutation, ni migration (pas de perte/gain d'allèle). </a:t>
            </a:r>
          </a:p>
          <a:p>
            <a:pPr marL="457200" indent="-457200">
              <a:buFont typeface="+mj-lt"/>
              <a:buAutoNum type="arabicParenR"/>
            </a:pPr>
            <a:endParaRPr lang="fr-FR" sz="2000" b="1" dirty="0" smtClean="0"/>
          </a:p>
          <a:p>
            <a:pPr marL="457200" indent="-457200">
              <a:buFont typeface="+mj-lt"/>
              <a:buAutoNum type="arabicParenR"/>
            </a:pPr>
            <a:r>
              <a:rPr lang="fr-FR" sz="2000" b="1" dirty="0" smtClean="0"/>
              <a:t>Les générations successives sont discrètes (pas de croisement entre générations différentes).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ox(in)">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box(in)">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box(in)">
                                      <p:cBhvr>
                                        <p:cTn id="2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260648"/>
            <a:ext cx="8892480" cy="461665"/>
          </a:xfrm>
          <a:prstGeom prst="rect">
            <a:avLst/>
          </a:prstGeom>
        </p:spPr>
        <p:txBody>
          <a:bodyPr wrap="square">
            <a:spAutoFit/>
          </a:bodyPr>
          <a:lstStyle/>
          <a:p>
            <a:pPr algn="just"/>
            <a:r>
              <a:rPr lang="fr-FR" sz="2400" b="1" dirty="0" smtClean="0"/>
              <a:t>un l’exemple</a:t>
            </a:r>
            <a:endParaRPr lang="fr-FR" sz="2400" b="1" dirty="0"/>
          </a:p>
        </p:txBody>
      </p:sp>
      <p:sp>
        <p:nvSpPr>
          <p:cNvPr id="3" name="ZoneTexte 2"/>
          <p:cNvSpPr txBox="1"/>
          <p:nvPr/>
        </p:nvSpPr>
        <p:spPr>
          <a:xfrm>
            <a:off x="179512" y="1052736"/>
            <a:ext cx="8568952" cy="193899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fr-FR" sz="2400" b="1" dirty="0" smtClean="0"/>
              <a:t>Soit une population (P</a:t>
            </a:r>
            <a:r>
              <a:rPr lang="fr-FR" sz="2400" b="1" baseline="-25000" dirty="0" smtClean="0"/>
              <a:t>0</a:t>
            </a:r>
            <a:r>
              <a:rPr lang="fr-FR" sz="2400" b="1" dirty="0" smtClean="0"/>
              <a:t>) de H-W constituée de 1661 individus réparties comme suit:</a:t>
            </a:r>
          </a:p>
          <a:p>
            <a:pPr>
              <a:buFont typeface="Wingdings" pitchFamily="2" charset="2"/>
              <a:buChar char="q"/>
            </a:pPr>
            <a:r>
              <a:rPr lang="fr-FR" sz="2400" b="1" dirty="0" smtClean="0"/>
              <a:t> 598 individus de génotype RR</a:t>
            </a:r>
          </a:p>
          <a:p>
            <a:pPr>
              <a:buFont typeface="Wingdings" pitchFamily="2" charset="2"/>
              <a:buChar char="q"/>
            </a:pPr>
            <a:r>
              <a:rPr lang="fr-FR" sz="2400" b="1" dirty="0" smtClean="0"/>
              <a:t> 797 individus de génotype Rb</a:t>
            </a:r>
          </a:p>
          <a:p>
            <a:pPr>
              <a:buFont typeface="Wingdings" pitchFamily="2" charset="2"/>
              <a:buChar char="q"/>
            </a:pPr>
            <a:r>
              <a:rPr lang="fr-FR" sz="2400" b="1" dirty="0" smtClean="0"/>
              <a:t> 266 individus de génotype </a:t>
            </a:r>
            <a:r>
              <a:rPr lang="fr-FR" sz="2400" b="1" dirty="0" err="1" smtClean="0"/>
              <a:t>bb</a:t>
            </a:r>
            <a:endParaRPr lang="fr-FR" sz="2400" b="1" dirty="0" smtClean="0"/>
          </a:p>
        </p:txBody>
      </p:sp>
      <p:sp>
        <p:nvSpPr>
          <p:cNvPr id="4" name="Rectangle 3"/>
          <p:cNvSpPr/>
          <p:nvPr/>
        </p:nvSpPr>
        <p:spPr>
          <a:xfrm>
            <a:off x="323528" y="3429000"/>
            <a:ext cx="8352928" cy="369332"/>
          </a:xfrm>
          <a:prstGeom prst="rect">
            <a:avLst/>
          </a:prstGeom>
        </p:spPr>
        <p:txBody>
          <a:bodyPr wrap="square">
            <a:spAutoFit/>
          </a:bodyPr>
          <a:lstStyle/>
          <a:p>
            <a:r>
              <a:rPr lang="fr-FR" b="1" dirty="0" smtClean="0"/>
              <a:t>Calculons les fréquences génotypiques et </a:t>
            </a:r>
            <a:r>
              <a:rPr lang="fr-FR" b="1" dirty="0" err="1" smtClean="0"/>
              <a:t>alléliques</a:t>
            </a:r>
            <a:r>
              <a:rPr lang="fr-FR" b="1" dirty="0" smtClean="0"/>
              <a:t>  deux générations successives</a:t>
            </a:r>
            <a:endParaRPr lang="fr-FR" dirty="0"/>
          </a:p>
        </p:txBody>
      </p:sp>
      <p:sp>
        <p:nvSpPr>
          <p:cNvPr id="8" name="ZoneTexte 7"/>
          <p:cNvSpPr txBox="1"/>
          <p:nvPr/>
        </p:nvSpPr>
        <p:spPr>
          <a:xfrm>
            <a:off x="38188" y="4211796"/>
            <a:ext cx="4799071" cy="369332"/>
          </a:xfrm>
          <a:prstGeom prst="rect">
            <a:avLst/>
          </a:prstGeom>
          <a:noFill/>
        </p:spPr>
        <p:txBody>
          <a:bodyPr wrap="none" rtlCol="0">
            <a:spAutoFit/>
          </a:bodyPr>
          <a:lstStyle/>
          <a:p>
            <a:r>
              <a:rPr lang="fr-FR" b="1" dirty="0" smtClean="0">
                <a:solidFill>
                  <a:srgbClr val="FF0000"/>
                </a:solidFill>
              </a:rPr>
              <a:t>Fréquences génotypiques dans la population P</a:t>
            </a:r>
            <a:r>
              <a:rPr lang="fr-FR" b="1" baseline="-25000" dirty="0" smtClean="0">
                <a:solidFill>
                  <a:srgbClr val="FF0000"/>
                </a:solidFill>
              </a:rPr>
              <a:t>0</a:t>
            </a:r>
            <a:endParaRPr lang="fr-FR" b="1" baseline="-25000" dirty="0">
              <a:solidFill>
                <a:srgbClr val="FF0000"/>
              </a:solidFill>
            </a:endParaRPr>
          </a:p>
        </p:txBody>
      </p:sp>
      <p:sp>
        <p:nvSpPr>
          <p:cNvPr id="9" name="ZoneTexte 8"/>
          <p:cNvSpPr txBox="1"/>
          <p:nvPr/>
        </p:nvSpPr>
        <p:spPr>
          <a:xfrm>
            <a:off x="971600" y="4509120"/>
            <a:ext cx="3166251" cy="923330"/>
          </a:xfrm>
          <a:prstGeom prst="rect">
            <a:avLst/>
          </a:prstGeom>
          <a:noFill/>
        </p:spPr>
        <p:txBody>
          <a:bodyPr wrap="none" rtlCol="0">
            <a:spAutoFit/>
          </a:bodyPr>
          <a:lstStyle/>
          <a:p>
            <a:pPr>
              <a:buFont typeface="Wingdings" pitchFamily="2" charset="2"/>
              <a:buChar char="q"/>
            </a:pPr>
            <a:r>
              <a:rPr lang="fr-FR" b="1" dirty="0" smtClean="0"/>
              <a:t>f(RR)=D</a:t>
            </a:r>
            <a:r>
              <a:rPr lang="fr-FR" b="1" baseline="-25000" dirty="0" smtClean="0"/>
              <a:t>0 </a:t>
            </a:r>
            <a:r>
              <a:rPr lang="fr-FR" b="1" dirty="0" smtClean="0"/>
              <a:t>= 598/ 1661 = 0,36</a:t>
            </a:r>
          </a:p>
          <a:p>
            <a:pPr>
              <a:buFont typeface="Wingdings" pitchFamily="2" charset="2"/>
              <a:buChar char="q"/>
            </a:pPr>
            <a:r>
              <a:rPr lang="fr-FR" b="1" dirty="0" smtClean="0"/>
              <a:t>f(Rb) =H</a:t>
            </a:r>
            <a:r>
              <a:rPr lang="fr-FR" b="1" baseline="-25000" dirty="0" smtClean="0"/>
              <a:t>0</a:t>
            </a:r>
            <a:r>
              <a:rPr lang="fr-FR" b="1" dirty="0" smtClean="0"/>
              <a:t>= 797 / 1661 = 0,48</a:t>
            </a:r>
          </a:p>
          <a:p>
            <a:pPr>
              <a:buFont typeface="Wingdings" pitchFamily="2" charset="2"/>
              <a:buChar char="q"/>
            </a:pPr>
            <a:r>
              <a:rPr lang="fr-FR" b="1" dirty="0" smtClean="0"/>
              <a:t>f(</a:t>
            </a:r>
            <a:r>
              <a:rPr lang="fr-FR" b="1" dirty="0" err="1" smtClean="0"/>
              <a:t>bb</a:t>
            </a:r>
            <a:r>
              <a:rPr lang="fr-FR" b="1" dirty="0" smtClean="0"/>
              <a:t>) =R</a:t>
            </a:r>
            <a:r>
              <a:rPr lang="fr-FR" b="1" baseline="-25000" dirty="0" smtClean="0"/>
              <a:t>0</a:t>
            </a:r>
            <a:r>
              <a:rPr lang="fr-FR" b="1" dirty="0" smtClean="0"/>
              <a:t>= 266 / 1661 =  0,16</a:t>
            </a:r>
            <a:endParaRPr lang="fr-FR" b="1" dirty="0"/>
          </a:p>
        </p:txBody>
      </p:sp>
      <p:sp>
        <p:nvSpPr>
          <p:cNvPr id="10" name="ZoneTexte 9"/>
          <p:cNvSpPr txBox="1"/>
          <p:nvPr/>
        </p:nvSpPr>
        <p:spPr>
          <a:xfrm>
            <a:off x="0" y="5373216"/>
            <a:ext cx="4407938" cy="369332"/>
          </a:xfrm>
          <a:prstGeom prst="rect">
            <a:avLst/>
          </a:prstGeom>
          <a:noFill/>
        </p:spPr>
        <p:txBody>
          <a:bodyPr wrap="none" rtlCol="0">
            <a:spAutoFit/>
          </a:bodyPr>
          <a:lstStyle/>
          <a:p>
            <a:r>
              <a:rPr lang="fr-FR" b="1" dirty="0" smtClean="0">
                <a:solidFill>
                  <a:srgbClr val="FF0000"/>
                </a:solidFill>
              </a:rPr>
              <a:t>Fréquences </a:t>
            </a:r>
            <a:r>
              <a:rPr lang="fr-FR" b="1" dirty="0" err="1" smtClean="0">
                <a:solidFill>
                  <a:srgbClr val="FF0000"/>
                </a:solidFill>
              </a:rPr>
              <a:t>alléliques</a:t>
            </a:r>
            <a:r>
              <a:rPr lang="fr-FR" b="1" dirty="0" smtClean="0">
                <a:solidFill>
                  <a:srgbClr val="FF0000"/>
                </a:solidFill>
              </a:rPr>
              <a:t> dans la population P</a:t>
            </a:r>
            <a:r>
              <a:rPr lang="fr-FR" b="1" baseline="-25000" dirty="0" smtClean="0">
                <a:solidFill>
                  <a:srgbClr val="FF0000"/>
                </a:solidFill>
              </a:rPr>
              <a:t>0</a:t>
            </a:r>
            <a:endParaRPr lang="fr-FR" b="1" baseline="-25000" dirty="0">
              <a:solidFill>
                <a:srgbClr val="FF0000"/>
              </a:solidFill>
            </a:endParaRPr>
          </a:p>
        </p:txBody>
      </p:sp>
      <p:sp>
        <p:nvSpPr>
          <p:cNvPr id="11" name="ZoneTexte 10"/>
          <p:cNvSpPr txBox="1"/>
          <p:nvPr/>
        </p:nvSpPr>
        <p:spPr>
          <a:xfrm>
            <a:off x="1115616" y="5661248"/>
            <a:ext cx="3090911" cy="646331"/>
          </a:xfrm>
          <a:prstGeom prst="rect">
            <a:avLst/>
          </a:prstGeom>
          <a:noFill/>
        </p:spPr>
        <p:txBody>
          <a:bodyPr wrap="none" rtlCol="0">
            <a:spAutoFit/>
          </a:bodyPr>
          <a:lstStyle/>
          <a:p>
            <a:pPr>
              <a:buFont typeface="Wingdings" pitchFamily="2" charset="2"/>
              <a:buChar char="q"/>
            </a:pPr>
            <a:r>
              <a:rPr lang="fr-FR" b="1" dirty="0" smtClean="0"/>
              <a:t> f(R) =p</a:t>
            </a:r>
            <a:r>
              <a:rPr lang="fr-FR" b="1" baseline="-25000" dirty="0" smtClean="0"/>
              <a:t>0</a:t>
            </a:r>
            <a:r>
              <a:rPr lang="fr-FR" b="1" dirty="0" smtClean="0"/>
              <a:t>=  D</a:t>
            </a:r>
            <a:r>
              <a:rPr lang="fr-FR" b="1" baseline="-25000" dirty="0" smtClean="0"/>
              <a:t>0</a:t>
            </a:r>
            <a:r>
              <a:rPr lang="fr-FR" b="1" dirty="0" smtClean="0"/>
              <a:t> + H</a:t>
            </a:r>
            <a:r>
              <a:rPr lang="fr-FR" b="1" baseline="-25000" dirty="0" smtClean="0"/>
              <a:t>0</a:t>
            </a:r>
            <a:r>
              <a:rPr lang="fr-FR" b="1" dirty="0" smtClean="0"/>
              <a:t>/2  = 0,6 </a:t>
            </a:r>
          </a:p>
          <a:p>
            <a:pPr>
              <a:buFont typeface="Wingdings" pitchFamily="2" charset="2"/>
              <a:buChar char="q"/>
            </a:pPr>
            <a:r>
              <a:rPr lang="fr-FR" b="1" dirty="0" smtClean="0"/>
              <a:t> f(b) =q</a:t>
            </a:r>
            <a:r>
              <a:rPr lang="fr-FR" b="1" baseline="-25000" dirty="0" smtClean="0"/>
              <a:t>0</a:t>
            </a:r>
            <a:r>
              <a:rPr lang="fr-FR" b="1" dirty="0" smtClean="0"/>
              <a:t> = R</a:t>
            </a:r>
            <a:r>
              <a:rPr lang="fr-FR" b="1" baseline="-25000" dirty="0" smtClean="0"/>
              <a:t>0</a:t>
            </a:r>
            <a:r>
              <a:rPr lang="fr-FR" b="1" dirty="0" smtClean="0"/>
              <a:t> + H</a:t>
            </a:r>
            <a:r>
              <a:rPr lang="fr-FR" b="1" baseline="-25000" dirty="0" smtClean="0"/>
              <a:t>0</a:t>
            </a:r>
            <a:r>
              <a:rPr lang="fr-FR" b="1" dirty="0" smtClean="0"/>
              <a:t>/2 =  0,4</a:t>
            </a:r>
            <a:endParaRPr lang="fr-F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edge">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edge">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7504" y="188640"/>
            <a:ext cx="9017918" cy="369332"/>
          </a:xfrm>
          <a:prstGeom prst="rect">
            <a:avLst/>
          </a:prstGeom>
          <a:noFill/>
        </p:spPr>
        <p:txBody>
          <a:bodyPr wrap="none" rtlCol="0">
            <a:spAutoFit/>
          </a:bodyPr>
          <a:lstStyle/>
          <a:p>
            <a:r>
              <a:rPr lang="fr-FR" b="1" dirty="0" smtClean="0">
                <a:solidFill>
                  <a:srgbClr val="FF0000"/>
                </a:solidFill>
              </a:rPr>
              <a:t>Fréquences génotypiques dans la population P</a:t>
            </a:r>
            <a:r>
              <a:rPr lang="fr-FR" b="1" baseline="-25000" dirty="0" smtClean="0">
                <a:solidFill>
                  <a:srgbClr val="FF0000"/>
                </a:solidFill>
              </a:rPr>
              <a:t>1</a:t>
            </a:r>
            <a:r>
              <a:rPr lang="fr-FR" b="1" dirty="0" smtClean="0">
                <a:solidFill>
                  <a:srgbClr val="FF0000"/>
                </a:solidFill>
              </a:rPr>
              <a:t> issus des croisements entre individus de P</a:t>
            </a:r>
            <a:r>
              <a:rPr lang="fr-FR" b="1" baseline="-25000" dirty="0" smtClean="0">
                <a:solidFill>
                  <a:srgbClr val="FF0000"/>
                </a:solidFill>
              </a:rPr>
              <a:t>0</a:t>
            </a:r>
            <a:endParaRPr lang="fr-FR" b="1" baseline="-25000" dirty="0">
              <a:solidFill>
                <a:srgbClr val="FF0000"/>
              </a:solidFill>
            </a:endParaRPr>
          </a:p>
        </p:txBody>
      </p:sp>
      <p:graphicFrame>
        <p:nvGraphicFramePr>
          <p:cNvPr id="3" name="Tableau 2"/>
          <p:cNvGraphicFramePr>
            <a:graphicFrameLocks noGrp="1"/>
          </p:cNvGraphicFramePr>
          <p:nvPr/>
        </p:nvGraphicFramePr>
        <p:xfrm>
          <a:off x="1187624" y="672088"/>
          <a:ext cx="6096000" cy="2468880"/>
        </p:xfrm>
        <a:graphic>
          <a:graphicData uri="http://schemas.openxmlformats.org/drawingml/2006/table">
            <a:tbl>
              <a:tblPr firstRow="1" bandRow="1">
                <a:tableStyleId>{5940675A-B579-460E-94D1-54222C63F5DA}</a:tableStyleId>
              </a:tblPr>
              <a:tblGrid>
                <a:gridCol w="2032000"/>
                <a:gridCol w="2032000"/>
                <a:gridCol w="2032000"/>
              </a:tblGrid>
              <a:tr h="370840">
                <a:tc>
                  <a:txBody>
                    <a:bodyPr/>
                    <a:lstStyle/>
                    <a:p>
                      <a:endParaRPr lang="fr-FR" sz="2400" b="1" dirty="0" smtClean="0"/>
                    </a:p>
                    <a:p>
                      <a:endParaRPr lang="fr-FR" sz="2400" b="1" dirty="0"/>
                    </a:p>
                  </a:txBody>
                  <a:tcPr/>
                </a:tc>
                <a:tc>
                  <a:txBody>
                    <a:bodyPr/>
                    <a:lstStyle/>
                    <a:p>
                      <a:r>
                        <a:rPr lang="fr-FR" sz="2400" b="1" dirty="0" smtClean="0"/>
                        <a:t>R  (p</a:t>
                      </a:r>
                      <a:r>
                        <a:rPr lang="fr-FR" sz="2400" b="1" baseline="-25000" dirty="0" smtClean="0"/>
                        <a:t>0</a:t>
                      </a:r>
                      <a:r>
                        <a:rPr lang="fr-FR" sz="2400" b="1" dirty="0" smtClean="0"/>
                        <a:t> = 0,6)</a:t>
                      </a:r>
                      <a:endParaRPr lang="fr-FR" sz="2400" b="1" dirty="0"/>
                    </a:p>
                  </a:txBody>
                  <a:tcPr/>
                </a:tc>
                <a:tc>
                  <a:txBody>
                    <a:bodyPr/>
                    <a:lstStyle/>
                    <a:p>
                      <a:r>
                        <a:rPr lang="fr-FR" sz="2400" b="1" baseline="0" dirty="0" smtClean="0"/>
                        <a:t> b  (q</a:t>
                      </a:r>
                      <a:r>
                        <a:rPr lang="fr-FR" sz="2400" b="1" baseline="-25000" dirty="0" smtClean="0"/>
                        <a:t>0</a:t>
                      </a:r>
                      <a:r>
                        <a:rPr lang="fr-FR" sz="2400" b="1" baseline="0" dirty="0" smtClean="0"/>
                        <a:t> = 0,4)</a:t>
                      </a:r>
                      <a:endParaRPr lang="fr-FR" sz="2400" b="1"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400" b="1" dirty="0" smtClean="0"/>
                        <a:t>R  (p</a:t>
                      </a:r>
                      <a:r>
                        <a:rPr lang="fr-FR" sz="2400" b="1" baseline="-25000" dirty="0" smtClean="0"/>
                        <a:t>0</a:t>
                      </a:r>
                      <a:r>
                        <a:rPr lang="fr-FR" sz="2400" b="1" dirty="0" smtClean="0"/>
                        <a:t> = 0,6)</a:t>
                      </a:r>
                    </a:p>
                  </a:txBody>
                  <a:tcPr/>
                </a:tc>
                <a:tc>
                  <a:txBody>
                    <a:bodyPr/>
                    <a:lstStyle/>
                    <a:p>
                      <a:r>
                        <a:rPr lang="fr-FR" sz="2400" b="1" dirty="0" smtClean="0"/>
                        <a:t>RR </a:t>
                      </a:r>
                    </a:p>
                    <a:p>
                      <a:r>
                        <a:rPr lang="fr-FR" sz="2400" b="1" dirty="0" smtClean="0"/>
                        <a:t>(p</a:t>
                      </a:r>
                      <a:r>
                        <a:rPr lang="fr-FR" sz="2400" b="1" baseline="-25000" dirty="0" smtClean="0"/>
                        <a:t>0</a:t>
                      </a:r>
                      <a:r>
                        <a:rPr lang="fr-FR" sz="2400" b="1" baseline="30000" dirty="0" smtClean="0"/>
                        <a:t>2</a:t>
                      </a:r>
                      <a:r>
                        <a:rPr lang="fr-FR" sz="2400" b="1" dirty="0" smtClean="0"/>
                        <a:t> = 0,36)</a:t>
                      </a:r>
                      <a:endParaRPr lang="fr-FR" sz="2400" b="1" dirty="0"/>
                    </a:p>
                  </a:txBody>
                  <a:tcPr/>
                </a:tc>
                <a:tc>
                  <a:txBody>
                    <a:bodyPr/>
                    <a:lstStyle/>
                    <a:p>
                      <a:r>
                        <a:rPr lang="fr-FR" sz="2400" b="1" dirty="0" smtClean="0"/>
                        <a:t>Rb</a:t>
                      </a:r>
                    </a:p>
                    <a:p>
                      <a:r>
                        <a:rPr lang="fr-FR" sz="2400" b="1" baseline="0" dirty="0" smtClean="0"/>
                        <a:t> p</a:t>
                      </a:r>
                      <a:r>
                        <a:rPr lang="fr-FR" sz="2400" b="1" baseline="-25000" dirty="0" smtClean="0"/>
                        <a:t>0</a:t>
                      </a:r>
                      <a:r>
                        <a:rPr lang="fr-FR" sz="2400" b="1" dirty="0" smtClean="0"/>
                        <a:t>q</a:t>
                      </a:r>
                      <a:r>
                        <a:rPr lang="fr-FR" sz="2400" b="1" baseline="-25000" dirty="0" smtClean="0"/>
                        <a:t>0</a:t>
                      </a:r>
                      <a:r>
                        <a:rPr lang="fr-FR" sz="2400" b="1" dirty="0" smtClean="0"/>
                        <a:t> = 0,24</a:t>
                      </a:r>
                      <a:endParaRPr lang="fr-FR" sz="2400" b="1"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400" b="1" baseline="0" dirty="0" smtClean="0"/>
                        <a:t> b  (q</a:t>
                      </a:r>
                      <a:r>
                        <a:rPr lang="fr-FR" sz="2400" b="1" baseline="-25000" dirty="0" smtClean="0"/>
                        <a:t>0</a:t>
                      </a:r>
                      <a:r>
                        <a:rPr lang="fr-FR" sz="2400" b="1" baseline="0" dirty="0" smtClean="0"/>
                        <a:t> = 0,4)</a:t>
                      </a:r>
                      <a:endParaRPr lang="fr-FR" sz="2400" b="1" dirty="0" smtClean="0"/>
                    </a:p>
                  </a:txBody>
                  <a:tcPr/>
                </a:tc>
                <a:tc>
                  <a:txBody>
                    <a:bodyPr/>
                    <a:lstStyle/>
                    <a:p>
                      <a:r>
                        <a:rPr lang="fr-FR" sz="2400" b="1" dirty="0" smtClean="0"/>
                        <a:t>Rb</a:t>
                      </a:r>
                    </a:p>
                    <a:p>
                      <a:r>
                        <a:rPr lang="fr-FR" sz="2400" b="1" baseline="0" dirty="0" smtClean="0"/>
                        <a:t>( p</a:t>
                      </a:r>
                      <a:r>
                        <a:rPr lang="fr-FR" sz="2400" b="1" baseline="-25000" dirty="0" smtClean="0"/>
                        <a:t>0</a:t>
                      </a:r>
                      <a:r>
                        <a:rPr lang="fr-FR" sz="2400" b="1" dirty="0" smtClean="0"/>
                        <a:t>q</a:t>
                      </a:r>
                      <a:r>
                        <a:rPr lang="fr-FR" sz="2400" b="1" baseline="-25000" dirty="0" smtClean="0"/>
                        <a:t>0</a:t>
                      </a:r>
                      <a:r>
                        <a:rPr lang="fr-FR" sz="2400" b="1" dirty="0" smtClean="0"/>
                        <a:t> = 0,24)</a:t>
                      </a:r>
                    </a:p>
                  </a:txBody>
                  <a:tcPr/>
                </a:tc>
                <a:tc>
                  <a:txBody>
                    <a:bodyPr/>
                    <a:lstStyle/>
                    <a:p>
                      <a:r>
                        <a:rPr lang="fr-FR" sz="2400" b="1" baseline="0" dirty="0" smtClean="0"/>
                        <a:t> </a:t>
                      </a:r>
                      <a:r>
                        <a:rPr lang="fr-FR" sz="2400" b="1" baseline="0" dirty="0" err="1" smtClean="0"/>
                        <a:t>bb</a:t>
                      </a:r>
                      <a:endParaRPr lang="fr-FR" sz="2400" b="1" baseline="0" dirty="0" smtClean="0"/>
                    </a:p>
                    <a:p>
                      <a:r>
                        <a:rPr lang="fr-FR" sz="2400" b="1" baseline="0" dirty="0" smtClean="0"/>
                        <a:t> (q</a:t>
                      </a:r>
                      <a:r>
                        <a:rPr lang="fr-FR" sz="2400" b="1" baseline="-25000" dirty="0" smtClean="0"/>
                        <a:t>0</a:t>
                      </a:r>
                      <a:r>
                        <a:rPr lang="fr-FR" sz="2400" b="1" baseline="30000" dirty="0" smtClean="0"/>
                        <a:t>2</a:t>
                      </a:r>
                      <a:r>
                        <a:rPr lang="fr-FR" sz="2400" b="1" baseline="0" dirty="0" smtClean="0"/>
                        <a:t> = 0,16)</a:t>
                      </a:r>
                      <a:endParaRPr lang="fr-FR" sz="2400" b="1" dirty="0" smtClean="0"/>
                    </a:p>
                  </a:txBody>
                  <a:tcPr/>
                </a:tc>
              </a:tr>
            </a:tbl>
          </a:graphicData>
        </a:graphic>
      </p:graphicFrame>
      <p:grpSp>
        <p:nvGrpSpPr>
          <p:cNvPr id="6" name="Groupe 5"/>
          <p:cNvGrpSpPr/>
          <p:nvPr/>
        </p:nvGrpSpPr>
        <p:grpSpPr>
          <a:xfrm>
            <a:off x="2987824" y="620688"/>
            <a:ext cx="360040" cy="513348"/>
            <a:chOff x="2987824" y="1052736"/>
            <a:chExt cx="360040" cy="513348"/>
          </a:xfrm>
        </p:grpSpPr>
        <p:sp>
          <p:nvSpPr>
            <p:cNvPr id="4" name="Rectangle 3"/>
            <p:cNvSpPr/>
            <p:nvPr/>
          </p:nvSpPr>
          <p:spPr>
            <a:xfrm>
              <a:off x="3059832" y="1196752"/>
              <a:ext cx="288032" cy="369332"/>
            </a:xfrm>
            <a:prstGeom prst="rect">
              <a:avLst/>
            </a:prstGeom>
          </p:spPr>
          <p:txBody>
            <a:bodyPr wrap="square">
              <a:spAutoFit/>
            </a:bodyPr>
            <a:lstStyle/>
            <a:p>
              <a:r>
                <a:rPr lang="fr-FR" dirty="0" smtClean="0"/>
                <a:t>⃝</a:t>
              </a:r>
              <a:endParaRPr lang="fr-FR" dirty="0"/>
            </a:p>
          </p:txBody>
        </p:sp>
        <p:sp>
          <p:nvSpPr>
            <p:cNvPr id="5" name="Rectangle 4"/>
            <p:cNvSpPr/>
            <p:nvPr/>
          </p:nvSpPr>
          <p:spPr>
            <a:xfrm>
              <a:off x="2987824" y="1052736"/>
              <a:ext cx="335348" cy="369332"/>
            </a:xfrm>
            <a:prstGeom prst="rect">
              <a:avLst/>
            </a:prstGeom>
          </p:spPr>
          <p:txBody>
            <a:bodyPr wrap="none">
              <a:spAutoFit/>
            </a:bodyPr>
            <a:lstStyle/>
            <a:p>
              <a:r>
                <a:rPr lang="fr-FR" dirty="0" smtClean="0"/>
                <a:t>↗</a:t>
              </a:r>
              <a:endParaRPr lang="fr-FR" dirty="0"/>
            </a:p>
          </p:txBody>
        </p:sp>
      </p:grpSp>
      <p:grpSp>
        <p:nvGrpSpPr>
          <p:cNvPr id="31" name="Groupe 30"/>
          <p:cNvGrpSpPr/>
          <p:nvPr/>
        </p:nvGrpSpPr>
        <p:grpSpPr>
          <a:xfrm>
            <a:off x="1310092" y="1052736"/>
            <a:ext cx="278287" cy="432048"/>
            <a:chOff x="1310092" y="1052736"/>
            <a:chExt cx="278287" cy="432048"/>
          </a:xfrm>
        </p:grpSpPr>
        <p:sp>
          <p:nvSpPr>
            <p:cNvPr id="7" name="Rectangle 6"/>
            <p:cNvSpPr/>
            <p:nvPr/>
          </p:nvSpPr>
          <p:spPr>
            <a:xfrm>
              <a:off x="1403648" y="1052736"/>
              <a:ext cx="184731" cy="369332"/>
            </a:xfrm>
            <a:prstGeom prst="rect">
              <a:avLst/>
            </a:prstGeom>
          </p:spPr>
          <p:txBody>
            <a:bodyPr wrap="none">
              <a:spAutoFit/>
            </a:bodyPr>
            <a:lstStyle/>
            <a:p>
              <a:r>
                <a:rPr lang="fr-FR" dirty="0" smtClean="0"/>
                <a:t>⃝</a:t>
              </a:r>
              <a:endParaRPr lang="fr-FR" dirty="0"/>
            </a:p>
          </p:txBody>
        </p:sp>
        <p:grpSp>
          <p:nvGrpSpPr>
            <p:cNvPr id="17" name="Groupe 16"/>
            <p:cNvGrpSpPr/>
            <p:nvPr/>
          </p:nvGrpSpPr>
          <p:grpSpPr>
            <a:xfrm>
              <a:off x="1310092" y="1340768"/>
              <a:ext cx="116774" cy="144016"/>
              <a:chOff x="1310092" y="1772816"/>
              <a:chExt cx="116774" cy="144016"/>
            </a:xfrm>
          </p:grpSpPr>
          <p:cxnSp>
            <p:nvCxnSpPr>
              <p:cNvPr id="9" name="Connecteur droit 8"/>
              <p:cNvCxnSpPr/>
              <p:nvPr/>
            </p:nvCxnSpPr>
            <p:spPr>
              <a:xfrm>
                <a:off x="1378527" y="1772816"/>
                <a:ext cx="0"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1310092" y="1834776"/>
                <a:ext cx="116774" cy="40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19" name="Connecteur droit 18"/>
          <p:cNvCxnSpPr/>
          <p:nvPr/>
        </p:nvCxnSpPr>
        <p:spPr>
          <a:xfrm>
            <a:off x="1187624" y="692696"/>
            <a:ext cx="2016224" cy="7920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38188" y="3212976"/>
            <a:ext cx="4799071" cy="369332"/>
          </a:xfrm>
          <a:prstGeom prst="rect">
            <a:avLst/>
          </a:prstGeom>
          <a:noFill/>
        </p:spPr>
        <p:txBody>
          <a:bodyPr wrap="none" rtlCol="0">
            <a:spAutoFit/>
          </a:bodyPr>
          <a:lstStyle/>
          <a:p>
            <a:r>
              <a:rPr lang="fr-FR" b="1" dirty="0" smtClean="0">
                <a:solidFill>
                  <a:srgbClr val="FF0000"/>
                </a:solidFill>
              </a:rPr>
              <a:t>Fréquences génotypiques dans la population P</a:t>
            </a:r>
            <a:r>
              <a:rPr lang="fr-FR" b="1" baseline="-25000" dirty="0" smtClean="0">
                <a:solidFill>
                  <a:srgbClr val="FF0000"/>
                </a:solidFill>
              </a:rPr>
              <a:t>1</a:t>
            </a:r>
            <a:endParaRPr lang="fr-FR" b="1" baseline="-25000" dirty="0">
              <a:solidFill>
                <a:srgbClr val="FF0000"/>
              </a:solidFill>
            </a:endParaRPr>
          </a:p>
        </p:txBody>
      </p:sp>
      <p:sp>
        <p:nvSpPr>
          <p:cNvPr id="21" name="ZoneTexte 20"/>
          <p:cNvSpPr txBox="1"/>
          <p:nvPr/>
        </p:nvSpPr>
        <p:spPr>
          <a:xfrm>
            <a:off x="1979712" y="3585790"/>
            <a:ext cx="3765774" cy="923330"/>
          </a:xfrm>
          <a:prstGeom prst="rect">
            <a:avLst/>
          </a:prstGeom>
          <a:noFill/>
        </p:spPr>
        <p:txBody>
          <a:bodyPr wrap="none" rtlCol="0">
            <a:spAutoFit/>
          </a:bodyPr>
          <a:lstStyle/>
          <a:p>
            <a:pPr>
              <a:buFont typeface="Wingdings" pitchFamily="2" charset="2"/>
              <a:buChar char="q"/>
            </a:pPr>
            <a:r>
              <a:rPr lang="fr-FR" b="1" dirty="0" smtClean="0"/>
              <a:t> f(RR) =D</a:t>
            </a:r>
            <a:r>
              <a:rPr lang="fr-FR" b="1" baseline="-25000" dirty="0" smtClean="0"/>
              <a:t>1</a:t>
            </a:r>
            <a:r>
              <a:rPr lang="fr-FR" b="1" dirty="0" smtClean="0"/>
              <a:t>= p</a:t>
            </a:r>
            <a:r>
              <a:rPr lang="fr-FR" b="1" baseline="-25000" dirty="0" smtClean="0"/>
              <a:t>0</a:t>
            </a:r>
            <a:r>
              <a:rPr lang="fr-FR" b="1" baseline="30000" dirty="0" smtClean="0"/>
              <a:t>2  </a:t>
            </a:r>
            <a:r>
              <a:rPr lang="fr-FR" b="1" dirty="0" smtClean="0"/>
              <a:t>= 0,6 x 0,6 = 0,36</a:t>
            </a:r>
          </a:p>
          <a:p>
            <a:pPr>
              <a:buFont typeface="Wingdings" pitchFamily="2" charset="2"/>
              <a:buChar char="q"/>
            </a:pPr>
            <a:r>
              <a:rPr lang="fr-FR" b="1" dirty="0" smtClean="0"/>
              <a:t> f(Rb) = H</a:t>
            </a:r>
            <a:r>
              <a:rPr lang="fr-FR" b="1" baseline="-25000" dirty="0" smtClean="0"/>
              <a:t>1</a:t>
            </a:r>
            <a:r>
              <a:rPr lang="fr-FR" b="1" dirty="0" smtClean="0"/>
              <a:t>=2p</a:t>
            </a:r>
            <a:r>
              <a:rPr lang="fr-FR" b="1" baseline="-25000" dirty="0" smtClean="0"/>
              <a:t>0</a:t>
            </a:r>
            <a:r>
              <a:rPr lang="fr-FR" b="1" dirty="0" smtClean="0"/>
              <a:t>q</a:t>
            </a:r>
            <a:r>
              <a:rPr lang="fr-FR" b="1" baseline="-25000" dirty="0" smtClean="0"/>
              <a:t>0</a:t>
            </a:r>
            <a:r>
              <a:rPr lang="fr-FR" b="1" dirty="0" smtClean="0"/>
              <a:t> = 2 x 0,24 = 0,48</a:t>
            </a:r>
          </a:p>
          <a:p>
            <a:pPr>
              <a:buFont typeface="Wingdings" pitchFamily="2" charset="2"/>
              <a:buChar char="q"/>
            </a:pPr>
            <a:r>
              <a:rPr lang="fr-FR" b="1" dirty="0" smtClean="0"/>
              <a:t> f(</a:t>
            </a:r>
            <a:r>
              <a:rPr lang="fr-FR" b="1" dirty="0" err="1" smtClean="0"/>
              <a:t>bb</a:t>
            </a:r>
            <a:r>
              <a:rPr lang="fr-FR" b="1" dirty="0" smtClean="0"/>
              <a:t>) = R</a:t>
            </a:r>
            <a:r>
              <a:rPr lang="fr-FR" b="1" baseline="-25000" dirty="0" smtClean="0"/>
              <a:t>1</a:t>
            </a:r>
            <a:r>
              <a:rPr lang="fr-FR" b="1" dirty="0" smtClean="0"/>
              <a:t>=q</a:t>
            </a:r>
            <a:r>
              <a:rPr lang="fr-FR" b="1" baseline="-25000" dirty="0" smtClean="0"/>
              <a:t>0</a:t>
            </a:r>
            <a:r>
              <a:rPr lang="fr-FR" b="1" baseline="30000" dirty="0" smtClean="0"/>
              <a:t>2</a:t>
            </a:r>
            <a:r>
              <a:rPr lang="fr-FR" b="1" dirty="0" smtClean="0"/>
              <a:t> = 0,4 x 0,4 = 0,16</a:t>
            </a:r>
          </a:p>
        </p:txBody>
      </p:sp>
      <p:sp>
        <p:nvSpPr>
          <p:cNvPr id="22" name="ZoneTexte 21"/>
          <p:cNvSpPr txBox="1"/>
          <p:nvPr/>
        </p:nvSpPr>
        <p:spPr>
          <a:xfrm>
            <a:off x="0" y="4437112"/>
            <a:ext cx="4407938" cy="369332"/>
          </a:xfrm>
          <a:prstGeom prst="rect">
            <a:avLst/>
          </a:prstGeom>
          <a:noFill/>
        </p:spPr>
        <p:txBody>
          <a:bodyPr wrap="none" rtlCol="0">
            <a:spAutoFit/>
          </a:bodyPr>
          <a:lstStyle/>
          <a:p>
            <a:r>
              <a:rPr lang="fr-FR" b="1" dirty="0" smtClean="0">
                <a:solidFill>
                  <a:srgbClr val="FF0000"/>
                </a:solidFill>
              </a:rPr>
              <a:t>Fréquences </a:t>
            </a:r>
            <a:r>
              <a:rPr lang="fr-FR" b="1" dirty="0" err="1" smtClean="0">
                <a:solidFill>
                  <a:srgbClr val="FF0000"/>
                </a:solidFill>
              </a:rPr>
              <a:t>alléliques</a:t>
            </a:r>
            <a:r>
              <a:rPr lang="fr-FR" b="1" dirty="0" smtClean="0">
                <a:solidFill>
                  <a:srgbClr val="FF0000"/>
                </a:solidFill>
              </a:rPr>
              <a:t> dans la population P</a:t>
            </a:r>
            <a:r>
              <a:rPr lang="fr-FR" b="1" baseline="-25000" dirty="0" smtClean="0">
                <a:solidFill>
                  <a:srgbClr val="FF0000"/>
                </a:solidFill>
              </a:rPr>
              <a:t>1</a:t>
            </a:r>
            <a:endParaRPr lang="fr-FR" b="1" baseline="-25000" dirty="0">
              <a:solidFill>
                <a:srgbClr val="FF0000"/>
              </a:solidFill>
            </a:endParaRPr>
          </a:p>
        </p:txBody>
      </p:sp>
      <p:sp>
        <p:nvSpPr>
          <p:cNvPr id="23" name="ZoneTexte 22"/>
          <p:cNvSpPr txBox="1"/>
          <p:nvPr/>
        </p:nvSpPr>
        <p:spPr>
          <a:xfrm>
            <a:off x="1979712" y="4726885"/>
            <a:ext cx="3384376" cy="646331"/>
          </a:xfrm>
          <a:prstGeom prst="rect">
            <a:avLst/>
          </a:prstGeom>
          <a:noFill/>
        </p:spPr>
        <p:txBody>
          <a:bodyPr wrap="square" rtlCol="0">
            <a:spAutoFit/>
          </a:bodyPr>
          <a:lstStyle/>
          <a:p>
            <a:pPr>
              <a:buFont typeface="Wingdings" pitchFamily="2" charset="2"/>
              <a:buChar char="q"/>
            </a:pPr>
            <a:r>
              <a:rPr lang="fr-FR" b="1" dirty="0" smtClean="0"/>
              <a:t>f(R) = p</a:t>
            </a:r>
            <a:r>
              <a:rPr lang="fr-FR" b="1" baseline="-25000" dirty="0" smtClean="0"/>
              <a:t>1</a:t>
            </a:r>
            <a:r>
              <a:rPr lang="fr-FR" b="1" dirty="0" smtClean="0"/>
              <a:t> = D</a:t>
            </a:r>
            <a:r>
              <a:rPr lang="fr-FR" b="1" baseline="-25000" dirty="0" smtClean="0"/>
              <a:t>1</a:t>
            </a:r>
            <a:r>
              <a:rPr lang="fr-FR" b="1" dirty="0" smtClean="0"/>
              <a:t> + H</a:t>
            </a:r>
            <a:r>
              <a:rPr lang="fr-FR" b="1" baseline="-25000" dirty="0" smtClean="0"/>
              <a:t>1</a:t>
            </a:r>
            <a:r>
              <a:rPr lang="fr-FR" b="1" dirty="0" smtClean="0"/>
              <a:t>/2  = 0,6</a:t>
            </a:r>
          </a:p>
          <a:p>
            <a:pPr>
              <a:buFont typeface="Wingdings" pitchFamily="2" charset="2"/>
              <a:buChar char="q"/>
            </a:pPr>
            <a:r>
              <a:rPr lang="fr-FR" b="1" dirty="0" smtClean="0"/>
              <a:t>f(b) = q</a:t>
            </a:r>
            <a:r>
              <a:rPr lang="fr-FR" b="1" baseline="-25000" dirty="0" smtClean="0"/>
              <a:t>1</a:t>
            </a:r>
            <a:r>
              <a:rPr lang="fr-FR" b="1" dirty="0" smtClean="0"/>
              <a:t> = R</a:t>
            </a:r>
            <a:r>
              <a:rPr lang="fr-FR" b="1" baseline="-25000" dirty="0" smtClean="0"/>
              <a:t>1</a:t>
            </a:r>
            <a:r>
              <a:rPr lang="fr-FR" b="1" dirty="0" smtClean="0"/>
              <a:t> + H</a:t>
            </a:r>
            <a:r>
              <a:rPr lang="fr-FR" b="1" baseline="-25000" dirty="0" smtClean="0"/>
              <a:t>1</a:t>
            </a:r>
            <a:r>
              <a:rPr lang="fr-FR" b="1" dirty="0" smtClean="0"/>
              <a:t>/2  = 0,4</a:t>
            </a:r>
            <a:endParaRPr lang="fr-FR" b="1" dirty="0"/>
          </a:p>
        </p:txBody>
      </p:sp>
      <p:sp>
        <p:nvSpPr>
          <p:cNvPr id="24" name="Rectangle 23"/>
          <p:cNvSpPr/>
          <p:nvPr/>
        </p:nvSpPr>
        <p:spPr>
          <a:xfrm>
            <a:off x="72008" y="5457998"/>
            <a:ext cx="8964488" cy="101566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fr-FR" sz="2000" dirty="0" smtClean="0"/>
              <a:t>Dans une population qui satisfait toute les conditions  de </a:t>
            </a:r>
            <a:r>
              <a:rPr lang="fr-FR" sz="2000" b="1" dirty="0" smtClean="0"/>
              <a:t>la  population théorique idéale</a:t>
            </a:r>
            <a:r>
              <a:rPr lang="fr-FR" sz="2000" dirty="0" smtClean="0"/>
              <a:t> les </a:t>
            </a:r>
            <a:r>
              <a:rPr lang="fr-FR" sz="2000" u="sng" dirty="0" smtClean="0"/>
              <a:t>fréquences </a:t>
            </a:r>
            <a:r>
              <a:rPr lang="fr-FR" sz="2000" u="sng" dirty="0" err="1" smtClean="0"/>
              <a:t>alléliques</a:t>
            </a:r>
            <a:r>
              <a:rPr lang="fr-FR" sz="2000" u="sng" dirty="0" smtClean="0"/>
              <a:t> et génotypiques </a:t>
            </a:r>
            <a:r>
              <a:rPr lang="fr-FR" sz="2000" dirty="0" smtClean="0"/>
              <a:t>restent </a:t>
            </a:r>
            <a:r>
              <a:rPr lang="fr-FR" sz="2000" b="1" dirty="0" smtClean="0"/>
              <a:t>stables</a:t>
            </a:r>
            <a:r>
              <a:rPr lang="fr-FR" sz="2000" dirty="0" smtClean="0"/>
              <a:t> de génération en génération. On dit que la population est </a:t>
            </a:r>
            <a:r>
              <a:rPr lang="fr-FR" sz="2000" b="1" dirty="0" smtClean="0"/>
              <a:t>en équilibre de Hardy-Weinberg</a:t>
            </a:r>
            <a:endParaRPr lang="fr-FR" sz="2000" b="1" dirty="0"/>
          </a:p>
        </p:txBody>
      </p:sp>
      <p:sp>
        <p:nvSpPr>
          <p:cNvPr id="26" name="ZoneTexte 25"/>
          <p:cNvSpPr txBox="1"/>
          <p:nvPr/>
        </p:nvSpPr>
        <p:spPr>
          <a:xfrm>
            <a:off x="6948264" y="3501008"/>
            <a:ext cx="954107" cy="923330"/>
          </a:xfrm>
          <a:prstGeom prst="rect">
            <a:avLst/>
          </a:prstGeom>
          <a:noFill/>
        </p:spPr>
        <p:txBody>
          <a:bodyPr wrap="none" rtlCol="0">
            <a:spAutoFit/>
          </a:bodyPr>
          <a:lstStyle/>
          <a:p>
            <a:r>
              <a:rPr lang="fr-FR" b="1" dirty="0" smtClean="0">
                <a:solidFill>
                  <a:srgbClr val="7030A0"/>
                </a:solidFill>
              </a:rPr>
              <a:t>D</a:t>
            </a:r>
            <a:r>
              <a:rPr lang="fr-FR" b="1" baseline="-25000" dirty="0" smtClean="0">
                <a:solidFill>
                  <a:srgbClr val="7030A0"/>
                </a:solidFill>
              </a:rPr>
              <a:t>1</a:t>
            </a:r>
            <a:r>
              <a:rPr lang="fr-FR" b="1" dirty="0" smtClean="0">
                <a:solidFill>
                  <a:srgbClr val="7030A0"/>
                </a:solidFill>
              </a:rPr>
              <a:t>= D</a:t>
            </a:r>
            <a:r>
              <a:rPr lang="fr-FR" b="1" baseline="-25000" dirty="0" smtClean="0">
                <a:solidFill>
                  <a:srgbClr val="7030A0"/>
                </a:solidFill>
              </a:rPr>
              <a:t>0</a:t>
            </a:r>
          </a:p>
          <a:p>
            <a:r>
              <a:rPr lang="fr-FR" b="1" dirty="0" smtClean="0">
                <a:solidFill>
                  <a:srgbClr val="7030A0"/>
                </a:solidFill>
              </a:rPr>
              <a:t>H</a:t>
            </a:r>
            <a:r>
              <a:rPr lang="fr-FR" b="1" baseline="-25000" dirty="0" smtClean="0">
                <a:solidFill>
                  <a:srgbClr val="7030A0"/>
                </a:solidFill>
              </a:rPr>
              <a:t>1</a:t>
            </a:r>
            <a:r>
              <a:rPr lang="fr-FR" b="1" dirty="0" smtClean="0">
                <a:solidFill>
                  <a:srgbClr val="7030A0"/>
                </a:solidFill>
              </a:rPr>
              <a:t> = H</a:t>
            </a:r>
            <a:r>
              <a:rPr lang="fr-FR" b="1" baseline="-25000" dirty="0" smtClean="0">
                <a:solidFill>
                  <a:srgbClr val="7030A0"/>
                </a:solidFill>
              </a:rPr>
              <a:t>0</a:t>
            </a:r>
          </a:p>
          <a:p>
            <a:r>
              <a:rPr lang="fr-FR" b="1" dirty="0" smtClean="0">
                <a:solidFill>
                  <a:srgbClr val="7030A0"/>
                </a:solidFill>
              </a:rPr>
              <a:t>R</a:t>
            </a:r>
            <a:r>
              <a:rPr lang="fr-FR" b="1" baseline="-25000" dirty="0" smtClean="0">
                <a:solidFill>
                  <a:srgbClr val="7030A0"/>
                </a:solidFill>
              </a:rPr>
              <a:t>1</a:t>
            </a:r>
            <a:r>
              <a:rPr lang="fr-FR" b="1" dirty="0" smtClean="0">
                <a:solidFill>
                  <a:srgbClr val="7030A0"/>
                </a:solidFill>
              </a:rPr>
              <a:t> = R</a:t>
            </a:r>
            <a:r>
              <a:rPr lang="fr-FR" b="1" baseline="-25000" dirty="0" smtClean="0">
                <a:solidFill>
                  <a:srgbClr val="7030A0"/>
                </a:solidFill>
              </a:rPr>
              <a:t>0</a:t>
            </a:r>
            <a:endParaRPr lang="fr-FR" baseline="-25000" dirty="0">
              <a:solidFill>
                <a:srgbClr val="7030A0"/>
              </a:solidFill>
            </a:endParaRPr>
          </a:p>
        </p:txBody>
      </p:sp>
      <p:cxnSp>
        <p:nvCxnSpPr>
          <p:cNvPr id="28" name="Connecteur droit 27"/>
          <p:cNvCxnSpPr/>
          <p:nvPr/>
        </p:nvCxnSpPr>
        <p:spPr>
          <a:xfrm flipH="1">
            <a:off x="6156176" y="3501008"/>
            <a:ext cx="504056" cy="93610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9" name="ZoneTexte 28"/>
          <p:cNvSpPr txBox="1"/>
          <p:nvPr/>
        </p:nvSpPr>
        <p:spPr>
          <a:xfrm>
            <a:off x="6876256" y="4509120"/>
            <a:ext cx="981359" cy="707886"/>
          </a:xfrm>
          <a:prstGeom prst="rect">
            <a:avLst/>
          </a:prstGeom>
          <a:noFill/>
        </p:spPr>
        <p:txBody>
          <a:bodyPr wrap="none" rtlCol="0">
            <a:spAutoFit/>
          </a:bodyPr>
          <a:lstStyle/>
          <a:p>
            <a:r>
              <a:rPr lang="fr-FR" sz="2000" b="1" dirty="0" smtClean="0">
                <a:solidFill>
                  <a:srgbClr val="7030A0"/>
                </a:solidFill>
              </a:rPr>
              <a:t> p</a:t>
            </a:r>
            <a:r>
              <a:rPr lang="fr-FR" sz="2000" b="1" baseline="-25000" dirty="0" smtClean="0">
                <a:solidFill>
                  <a:srgbClr val="7030A0"/>
                </a:solidFill>
              </a:rPr>
              <a:t>1</a:t>
            </a:r>
            <a:r>
              <a:rPr lang="fr-FR" sz="2000" b="1" dirty="0" smtClean="0">
                <a:solidFill>
                  <a:srgbClr val="7030A0"/>
                </a:solidFill>
              </a:rPr>
              <a:t> = p</a:t>
            </a:r>
            <a:r>
              <a:rPr lang="fr-FR" sz="2000" b="1" baseline="-25000" dirty="0" smtClean="0">
                <a:solidFill>
                  <a:srgbClr val="7030A0"/>
                </a:solidFill>
              </a:rPr>
              <a:t>0</a:t>
            </a:r>
          </a:p>
          <a:p>
            <a:r>
              <a:rPr lang="fr-FR" sz="2000" b="1" dirty="0" smtClean="0">
                <a:solidFill>
                  <a:srgbClr val="7030A0"/>
                </a:solidFill>
              </a:rPr>
              <a:t> q</a:t>
            </a:r>
            <a:r>
              <a:rPr lang="fr-FR" sz="2000" b="1" baseline="-25000" dirty="0" smtClean="0">
                <a:solidFill>
                  <a:srgbClr val="7030A0"/>
                </a:solidFill>
              </a:rPr>
              <a:t>1</a:t>
            </a:r>
            <a:r>
              <a:rPr lang="fr-FR" sz="2000" b="1" dirty="0" smtClean="0">
                <a:solidFill>
                  <a:srgbClr val="7030A0"/>
                </a:solidFill>
              </a:rPr>
              <a:t> = q</a:t>
            </a:r>
            <a:r>
              <a:rPr lang="fr-FR" sz="2000" b="1" baseline="-25000" dirty="0" smtClean="0">
                <a:solidFill>
                  <a:srgbClr val="7030A0"/>
                </a:solidFill>
              </a:rPr>
              <a:t>0</a:t>
            </a:r>
            <a:endParaRPr lang="fr-FR" sz="2000" b="1" baseline="-25000" dirty="0">
              <a:solidFill>
                <a:srgbClr val="7030A0"/>
              </a:solidFill>
            </a:endParaRPr>
          </a:p>
        </p:txBody>
      </p:sp>
      <p:cxnSp>
        <p:nvCxnSpPr>
          <p:cNvPr id="30" name="Connecteur droit 29"/>
          <p:cNvCxnSpPr/>
          <p:nvPr/>
        </p:nvCxnSpPr>
        <p:spPr>
          <a:xfrm flipH="1">
            <a:off x="5940152" y="4437112"/>
            <a:ext cx="504056" cy="936104"/>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edge">
                                      <p:cBhvr>
                                        <p:cTn id="7" dur="2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edge">
                                      <p:cBhvr>
                                        <p:cTn id="12" dur="2000"/>
                                        <p:tgtEl>
                                          <p:spTgt spid="28"/>
                                        </p:tgtEl>
                                      </p:cBhvr>
                                    </p:animEffect>
                                  </p:childTnLst>
                                </p:cTn>
                              </p:par>
                              <p:par>
                                <p:cTn id="13" presetID="20"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edge">
                                      <p:cBhvr>
                                        <p:cTn id="15" dur="20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edge">
                                      <p:cBhvr>
                                        <p:cTn id="20" dur="20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20" presetClass="entr" presetSubtype="0"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edge">
                                      <p:cBhvr>
                                        <p:cTn id="25" dur="2000"/>
                                        <p:tgtEl>
                                          <p:spTgt spid="30"/>
                                        </p:tgtEl>
                                      </p:cBhvr>
                                    </p:animEffect>
                                  </p:childTnLst>
                                </p:cTn>
                              </p:par>
                              <p:par>
                                <p:cTn id="26" presetID="20" presetClass="entr" presetSubtype="0"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edge">
                                      <p:cBhvr>
                                        <p:cTn id="28" dur="20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20"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edge">
                                      <p:cBhvr>
                                        <p:cTn id="33"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4" grpId="0" animBg="1"/>
      <p:bldP spid="26" grpId="0"/>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260648"/>
            <a:ext cx="7848872" cy="461665"/>
          </a:xfrm>
          <a:prstGeom prst="rect">
            <a:avLst/>
          </a:prstGeom>
        </p:spPr>
        <p:txBody>
          <a:bodyPr wrap="square">
            <a:spAutoFit/>
          </a:bodyPr>
          <a:lstStyle/>
          <a:p>
            <a:r>
              <a:rPr lang="fr-FR" sz="2400" b="1" dirty="0" smtClean="0">
                <a:solidFill>
                  <a:srgbClr val="FF0000"/>
                </a:solidFill>
              </a:rPr>
              <a:t>Application et utilisation du modèle de Hardy-Weinberg</a:t>
            </a:r>
            <a:endParaRPr lang="fr-FR" sz="2400" dirty="0">
              <a:solidFill>
                <a:srgbClr val="FF0000"/>
              </a:solidFill>
            </a:endParaRPr>
          </a:p>
        </p:txBody>
      </p:sp>
      <p:sp>
        <p:nvSpPr>
          <p:cNvPr id="3" name="Rectangle 2"/>
          <p:cNvSpPr/>
          <p:nvPr/>
        </p:nvSpPr>
        <p:spPr>
          <a:xfrm>
            <a:off x="818517" y="692696"/>
            <a:ext cx="2529347" cy="461665"/>
          </a:xfrm>
          <a:prstGeom prst="rect">
            <a:avLst/>
          </a:prstGeom>
        </p:spPr>
        <p:txBody>
          <a:bodyPr wrap="none">
            <a:spAutoFit/>
          </a:bodyPr>
          <a:lstStyle/>
          <a:p>
            <a:r>
              <a:rPr lang="fr-FR" sz="2400" b="1" dirty="0" smtClean="0"/>
              <a:t>Test de l'équilibre</a:t>
            </a:r>
            <a:endParaRPr lang="fr-FR" sz="2400" dirty="0"/>
          </a:p>
        </p:txBody>
      </p:sp>
      <p:sp>
        <p:nvSpPr>
          <p:cNvPr id="4" name="Rectangle 3"/>
          <p:cNvSpPr/>
          <p:nvPr/>
        </p:nvSpPr>
        <p:spPr>
          <a:xfrm>
            <a:off x="36512" y="980728"/>
            <a:ext cx="9144000" cy="830997"/>
          </a:xfrm>
          <a:prstGeom prst="rect">
            <a:avLst/>
          </a:prstGeom>
        </p:spPr>
        <p:txBody>
          <a:bodyPr wrap="square">
            <a:spAutoFit/>
          </a:bodyPr>
          <a:lstStyle/>
          <a:p>
            <a:r>
              <a:rPr lang="fr-FR" sz="2400" dirty="0" smtClean="0"/>
              <a:t>Une question centrale est de savoir si la loi de H-W établie pour une population théorique idéale s'applique également aux </a:t>
            </a:r>
            <a:r>
              <a:rPr lang="fr-FR" sz="2400" b="1" dirty="0" smtClean="0"/>
              <a:t>populations naturelles</a:t>
            </a:r>
            <a:endParaRPr lang="fr-FR" sz="2400" dirty="0"/>
          </a:p>
        </p:txBody>
      </p:sp>
      <p:sp>
        <p:nvSpPr>
          <p:cNvPr id="5" name="Rectangle 4"/>
          <p:cNvSpPr/>
          <p:nvPr/>
        </p:nvSpPr>
        <p:spPr>
          <a:xfrm>
            <a:off x="827584" y="1772816"/>
            <a:ext cx="2297745" cy="400110"/>
          </a:xfrm>
          <a:prstGeom prst="rect">
            <a:avLst/>
          </a:prstGeom>
        </p:spPr>
        <p:txBody>
          <a:bodyPr wrap="none">
            <a:spAutoFit/>
          </a:bodyPr>
          <a:lstStyle/>
          <a:p>
            <a:r>
              <a:rPr lang="fr-FR" sz="2000" b="1" dirty="0" smtClean="0"/>
              <a:t>Le principe du test:</a:t>
            </a:r>
            <a:endParaRPr lang="fr-FR" sz="2000" b="1" dirty="0"/>
          </a:p>
        </p:txBody>
      </p:sp>
      <p:sp>
        <p:nvSpPr>
          <p:cNvPr id="6" name="ZoneTexte 5"/>
          <p:cNvSpPr txBox="1"/>
          <p:nvPr/>
        </p:nvSpPr>
        <p:spPr>
          <a:xfrm>
            <a:off x="251520" y="2132856"/>
            <a:ext cx="8823890" cy="3139321"/>
          </a:xfrm>
          <a:prstGeom prst="rect">
            <a:avLst/>
          </a:prstGeom>
          <a:noFill/>
        </p:spPr>
        <p:txBody>
          <a:bodyPr wrap="none" rtlCol="0">
            <a:spAutoFit/>
          </a:bodyPr>
          <a:lstStyle/>
          <a:p>
            <a:pPr marL="342900" indent="-342900">
              <a:buAutoNum type="arabicParenR"/>
            </a:pPr>
            <a:r>
              <a:rPr lang="fr-FR" dirty="0" smtClean="0">
                <a:latin typeface="Times New Roman" pitchFamily="18" charset="0"/>
                <a:cs typeface="Times New Roman" pitchFamily="18" charset="0"/>
              </a:rPr>
              <a:t>calcul des fréquences </a:t>
            </a:r>
            <a:r>
              <a:rPr lang="fr-FR" dirty="0" err="1" smtClean="0">
                <a:latin typeface="Times New Roman" pitchFamily="18" charset="0"/>
                <a:cs typeface="Times New Roman" pitchFamily="18" charset="0"/>
              </a:rPr>
              <a:t>alléliques</a:t>
            </a:r>
            <a:r>
              <a:rPr lang="fr-FR" dirty="0" smtClean="0">
                <a:latin typeface="Times New Roman" pitchFamily="18" charset="0"/>
                <a:cs typeface="Times New Roman" pitchFamily="18" charset="0"/>
              </a:rPr>
              <a:t> réelles parmi les N individus échantillonnés</a:t>
            </a:r>
          </a:p>
          <a:p>
            <a:pPr marL="342900" indent="-342900"/>
            <a:r>
              <a:rPr lang="fr-FR" dirty="0" smtClean="0">
                <a:latin typeface="Times New Roman" pitchFamily="18" charset="0"/>
                <a:cs typeface="Times New Roman" pitchFamily="18" charset="0"/>
              </a:rPr>
              <a:t>                          soit p= f(A) et q = f(a)</a:t>
            </a:r>
          </a:p>
          <a:p>
            <a:pPr marL="342900" indent="-342900"/>
            <a:endParaRPr lang="fr-FR" dirty="0" smtClean="0">
              <a:latin typeface="Times New Roman" pitchFamily="18" charset="0"/>
              <a:cs typeface="Times New Roman" pitchFamily="18" charset="0"/>
            </a:endParaRPr>
          </a:p>
          <a:p>
            <a:pPr marL="342900" indent="-342900">
              <a:buFont typeface="+mj-lt"/>
              <a:buAutoNum type="arabicParenR" startAt="2"/>
            </a:pPr>
            <a:r>
              <a:rPr lang="fr-FR" dirty="0" smtClean="0">
                <a:latin typeface="Times New Roman" pitchFamily="18" charset="0"/>
                <a:cs typeface="Times New Roman" pitchFamily="18" charset="0"/>
              </a:rPr>
              <a:t> calcul des effectifs génotypiques attendus dans une population théorique idéale qui aurait</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 le même effectif et les mêmes fréquences </a:t>
            </a:r>
            <a:r>
              <a:rPr lang="fr-FR" dirty="0" err="1" smtClean="0">
                <a:latin typeface="Times New Roman" pitchFamily="18" charset="0"/>
                <a:cs typeface="Times New Roman" pitchFamily="18" charset="0"/>
              </a:rPr>
              <a:t>alléliques</a:t>
            </a:r>
            <a:r>
              <a:rPr lang="fr-FR" dirty="0" smtClean="0">
                <a:latin typeface="Times New Roman" pitchFamily="18" charset="0"/>
                <a:cs typeface="Times New Roman" pitchFamily="18" charset="0"/>
              </a:rPr>
              <a:t> que la population étudiée soit:</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                          </a:t>
            </a:r>
            <a:r>
              <a:rPr lang="fr-FR" b="1" dirty="0" smtClean="0">
                <a:latin typeface="Times New Roman" pitchFamily="18" charset="0"/>
                <a:cs typeface="Times New Roman" pitchFamily="18" charset="0"/>
              </a:rPr>
              <a:t>AA = p</a:t>
            </a:r>
            <a:r>
              <a:rPr lang="fr-FR" b="1" baseline="30000" dirty="0" smtClean="0">
                <a:latin typeface="Times New Roman" pitchFamily="18" charset="0"/>
                <a:cs typeface="Times New Roman" pitchFamily="18" charset="0"/>
              </a:rPr>
              <a:t>2</a:t>
            </a:r>
            <a:r>
              <a:rPr lang="fr-FR" b="1" dirty="0" smtClean="0">
                <a:latin typeface="Times New Roman" pitchFamily="18" charset="0"/>
                <a:cs typeface="Times New Roman" pitchFamily="18" charset="0"/>
              </a:rPr>
              <a:t>x N;    </a:t>
            </a:r>
            <a:r>
              <a:rPr lang="fr-FR" dirty="0" smtClean="0">
                <a:latin typeface="Times New Roman" pitchFamily="18" charset="0"/>
                <a:cs typeface="Times New Roman" pitchFamily="18" charset="0"/>
              </a:rPr>
              <a:t> </a:t>
            </a:r>
            <a:r>
              <a:rPr lang="fr-FR" b="1" dirty="0" smtClean="0">
                <a:latin typeface="Times New Roman" pitchFamily="18" charset="0"/>
                <a:cs typeface="Times New Roman" pitchFamily="18" charset="0"/>
              </a:rPr>
              <a:t>Aa = 2 </a:t>
            </a:r>
            <a:r>
              <a:rPr lang="fr-FR" b="1" dirty="0" err="1" smtClean="0">
                <a:latin typeface="Times New Roman" pitchFamily="18" charset="0"/>
                <a:cs typeface="Times New Roman" pitchFamily="18" charset="0"/>
              </a:rPr>
              <a:t>pq</a:t>
            </a:r>
            <a:r>
              <a:rPr lang="fr-FR" b="1" dirty="0" smtClean="0">
                <a:latin typeface="Times New Roman" pitchFamily="18" charset="0"/>
                <a:cs typeface="Times New Roman" pitchFamily="18" charset="0"/>
              </a:rPr>
              <a:t> </a:t>
            </a:r>
            <a:r>
              <a:rPr lang="fr-FR" b="1" dirty="0" err="1" smtClean="0">
                <a:latin typeface="Times New Roman" pitchFamily="18" charset="0"/>
                <a:cs typeface="Times New Roman" pitchFamily="18" charset="0"/>
              </a:rPr>
              <a:t>xN</a:t>
            </a:r>
            <a:r>
              <a:rPr lang="fr-FR" b="1" dirty="0" smtClean="0">
                <a:latin typeface="Times New Roman" pitchFamily="18" charset="0"/>
                <a:cs typeface="Times New Roman" pitchFamily="18" charset="0"/>
              </a:rPr>
              <a:t>;        </a:t>
            </a:r>
            <a:r>
              <a:rPr lang="fr-FR" b="1" dirty="0" err="1" smtClean="0">
                <a:latin typeface="Times New Roman" pitchFamily="18" charset="0"/>
                <a:cs typeface="Times New Roman" pitchFamily="18" charset="0"/>
              </a:rPr>
              <a:t>aa</a:t>
            </a:r>
            <a:r>
              <a:rPr lang="fr-FR" b="1" dirty="0" smtClean="0">
                <a:latin typeface="Times New Roman" pitchFamily="18" charset="0"/>
                <a:cs typeface="Times New Roman" pitchFamily="18" charset="0"/>
              </a:rPr>
              <a:t> = q</a:t>
            </a:r>
            <a:r>
              <a:rPr lang="fr-FR" b="1" baseline="30000" dirty="0" smtClean="0">
                <a:latin typeface="Times New Roman" pitchFamily="18" charset="0"/>
                <a:cs typeface="Times New Roman" pitchFamily="18" charset="0"/>
              </a:rPr>
              <a:t>2</a:t>
            </a:r>
            <a:r>
              <a:rPr lang="fr-FR" b="1" dirty="0" smtClean="0">
                <a:latin typeface="Times New Roman" pitchFamily="18" charset="0"/>
                <a:cs typeface="Times New Roman" pitchFamily="18" charset="0"/>
              </a:rPr>
              <a:t>xN</a:t>
            </a:r>
          </a:p>
          <a:p>
            <a:pPr marL="342900" indent="-342900"/>
            <a:endParaRPr lang="fr-FR" b="1" dirty="0" smtClean="0">
              <a:latin typeface="Times New Roman" pitchFamily="18" charset="0"/>
              <a:cs typeface="Times New Roman" pitchFamily="18" charset="0"/>
            </a:endParaRPr>
          </a:p>
          <a:p>
            <a:pPr marL="342900" indent="-342900">
              <a:buFont typeface="+mj-lt"/>
              <a:buAutoNum type="arabicParenR" startAt="3"/>
            </a:pPr>
            <a:r>
              <a:rPr lang="fr-FR" b="1" dirty="0" smtClean="0">
                <a:latin typeface="Times New Roman" pitchFamily="18" charset="0"/>
                <a:cs typeface="Times New Roman" pitchFamily="18" charset="0"/>
              </a:rPr>
              <a:t> </a:t>
            </a:r>
            <a:r>
              <a:rPr lang="fr-FR" dirty="0" smtClean="0">
                <a:latin typeface="Times New Roman" pitchFamily="18" charset="0"/>
                <a:cs typeface="Times New Roman" pitchFamily="18" charset="0"/>
              </a:rPr>
              <a:t>comparaison des effectifs observés et des effectifs par un test statistique du Chi Deux</a:t>
            </a:r>
          </a:p>
          <a:p>
            <a:pPr marL="342900" indent="-342900"/>
            <a:endParaRPr lang="fr-FR" b="1" dirty="0" smtClean="0"/>
          </a:p>
          <a:p>
            <a:pPr marL="342900" indent="-342900"/>
            <a:endParaRPr lang="fr-FR" b="1" dirty="0" smtClean="0"/>
          </a:p>
          <a:p>
            <a:pPr marL="342900" indent="-342900">
              <a:buAutoNum type="arabicParenR"/>
            </a:pPr>
            <a:endParaRPr lang="fr-FR" dirty="0" smtClean="0"/>
          </a:p>
        </p:txBody>
      </p:sp>
      <p:sp>
        <p:nvSpPr>
          <p:cNvPr id="26626" name="AutoShape 2" descr="http://gen-net-pop.univ-lyon1.fr/cours/chap3/par3b_fichiers/image003.gif"/>
          <p:cNvSpPr>
            <a:spLocks noChangeAspect="1" noChangeArrowheads="1"/>
          </p:cNvSpPr>
          <p:nvPr/>
        </p:nvSpPr>
        <p:spPr bwMode="auto">
          <a:xfrm>
            <a:off x="155575" y="-198438"/>
            <a:ext cx="2781300" cy="4191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6627" name="Picture 3" descr="C:\Users\moussa\Desktop\mocef\Mohammed Reda Chbani_fichiers\image003.gif"/>
          <p:cNvPicPr>
            <a:picLocks noChangeAspect="1" noChangeArrowheads="1"/>
          </p:cNvPicPr>
          <p:nvPr/>
        </p:nvPicPr>
        <p:blipFill>
          <a:blip r:embed="rId3" cstate="print"/>
          <a:srcRect/>
          <a:stretch>
            <a:fillRect/>
          </a:stretch>
        </p:blipFill>
        <p:spPr bwMode="auto">
          <a:xfrm>
            <a:off x="2077906" y="4365104"/>
            <a:ext cx="4214914" cy="720080"/>
          </a:xfrm>
          <a:prstGeom prst="rect">
            <a:avLst/>
          </a:prstGeom>
          <a:noFill/>
        </p:spPr>
      </p:pic>
      <p:sp>
        <p:nvSpPr>
          <p:cNvPr id="26628" name="Rectangle 4"/>
          <p:cNvSpPr>
            <a:spLocks noChangeArrowheads="1"/>
          </p:cNvSpPr>
          <p:nvPr/>
        </p:nvSpPr>
        <p:spPr bwMode="auto">
          <a:xfrm>
            <a:off x="35496" y="5457998"/>
            <a:ext cx="936104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fr-FR" sz="1800" b="0" i="0" u="none" strike="noStrike" cap="none" normalizeH="0" baseline="0" dirty="0" smtClean="0">
                <a:ln>
                  <a:noFill/>
                </a:ln>
                <a:solidFill>
                  <a:schemeClr val="tx1"/>
                </a:solidFill>
                <a:effectLst/>
                <a:latin typeface="Times New Roman" pitchFamily="18" charset="0"/>
                <a:cs typeface="Times New Roman" pitchFamily="18" charset="0"/>
              </a:rPr>
              <a:t>la </a:t>
            </a:r>
            <a:r>
              <a:rPr kumimoji="0" lang="fr-FR" sz="1800" b="0" i="0" strike="noStrike" cap="none" normalizeH="0" baseline="0" dirty="0" smtClean="0">
                <a:ln>
                  <a:noFill/>
                </a:ln>
                <a:solidFill>
                  <a:schemeClr val="tx1"/>
                </a:solidFill>
                <a:effectLst/>
                <a:latin typeface="Times New Roman" pitchFamily="18" charset="0"/>
                <a:cs typeface="Times New Roman" pitchFamily="18" charset="0"/>
              </a:rPr>
              <a:t>valeur X</a:t>
            </a:r>
            <a:r>
              <a:rPr kumimoji="0" lang="fr-FR" sz="1800" b="0" i="0" strike="noStrike" cap="none" normalizeH="0" baseline="30000" dirty="0" smtClean="0">
                <a:ln>
                  <a:noFill/>
                </a:ln>
                <a:solidFill>
                  <a:schemeClr val="tx1"/>
                </a:solidFill>
                <a:effectLst/>
                <a:latin typeface="Times New Roman" pitchFamily="18" charset="0"/>
                <a:cs typeface="Times New Roman" pitchFamily="18" charset="0"/>
              </a:rPr>
              <a:t>2</a:t>
            </a:r>
            <a:r>
              <a:rPr kumimoji="0" lang="fr-FR" sz="1800" b="0" i="0" strike="noStrike" cap="none" normalizeH="0" baseline="0" dirty="0" smtClean="0">
                <a:ln>
                  <a:noFill/>
                </a:ln>
                <a:solidFill>
                  <a:schemeClr val="tx1"/>
                </a:solidFill>
                <a:effectLst/>
                <a:latin typeface="Times New Roman" pitchFamily="18" charset="0"/>
                <a:cs typeface="Times New Roman" pitchFamily="18" charset="0"/>
              </a:rPr>
              <a:t> est comparée à une </a:t>
            </a:r>
            <a:r>
              <a:rPr kumimoji="0" lang="fr-FR" sz="1800" b="1" i="0" strike="noStrike" cap="none" normalizeH="0" baseline="0" dirty="0" smtClean="0">
                <a:ln>
                  <a:noFill/>
                </a:ln>
                <a:solidFill>
                  <a:schemeClr val="tx1"/>
                </a:solidFill>
                <a:effectLst/>
                <a:latin typeface="Times New Roman" pitchFamily="18" charset="0"/>
                <a:cs typeface="Times New Roman" pitchFamily="18" charset="0"/>
              </a:rPr>
              <a:t>valeur seuil</a:t>
            </a:r>
            <a:r>
              <a:rPr kumimoji="0" lang="fr-FR" sz="1800" b="0" i="0" strike="noStrike" cap="none" normalizeH="0" baseline="0" dirty="0" smtClean="0">
                <a:ln>
                  <a:noFill/>
                </a:ln>
                <a:solidFill>
                  <a:schemeClr val="tx1"/>
                </a:solidFill>
                <a:effectLst/>
                <a:latin typeface="Times New Roman" pitchFamily="18" charset="0"/>
                <a:cs typeface="Times New Roman" pitchFamily="18" charset="0"/>
              </a:rPr>
              <a:t>, lue dans une table </a:t>
            </a:r>
            <a:r>
              <a:rPr lang="fr-FR" dirty="0" smtClean="0">
                <a:latin typeface="Times New Roman" pitchFamily="18" charset="0"/>
                <a:cs typeface="Times New Roman" pitchFamily="18" charset="0"/>
              </a:rPr>
              <a:t>X</a:t>
            </a:r>
            <a:r>
              <a:rPr lang="fr-FR" baseline="30000" dirty="0" smtClean="0">
                <a:latin typeface="Times New Roman" pitchFamily="18" charset="0"/>
                <a:cs typeface="Times New Roman" pitchFamily="18" charset="0"/>
              </a:rPr>
              <a:t>2</a:t>
            </a:r>
            <a:r>
              <a:rPr kumimoji="0" lang="fr-FR" sz="1800" b="0" i="0" strike="noStrike" cap="none" normalizeH="0" baseline="0" dirty="0" smtClean="0">
                <a:ln>
                  <a:noFill/>
                </a:ln>
                <a:solidFill>
                  <a:schemeClr val="tx1"/>
                </a:solidFill>
                <a:effectLst/>
                <a:latin typeface="Times New Roman" pitchFamily="18" charset="0"/>
                <a:cs typeface="Times New Roman" pitchFamily="18" charset="0"/>
              </a:rPr>
              <a:t> en fonction de 2 paramètres : </a:t>
            </a:r>
          </a:p>
          <a:p>
            <a:pPr lvl="0" fontAlgn="base">
              <a:spcBef>
                <a:spcPct val="0"/>
              </a:spcBef>
              <a:spcAft>
                <a:spcPct val="0"/>
              </a:spcAft>
              <a:buFont typeface="Wingdings" pitchFamily="2" charset="2"/>
              <a:buChar char="q"/>
            </a:pPr>
            <a:r>
              <a:rPr kumimoji="0" lang="fr-FR" sz="1800" b="0" i="0" strike="noStrike" cap="none" normalizeH="0" baseline="0" dirty="0" smtClean="0">
                <a:ln>
                  <a:noFill/>
                </a:ln>
                <a:solidFill>
                  <a:schemeClr val="tx1"/>
                </a:solidFill>
                <a:effectLst/>
                <a:latin typeface="Times New Roman" pitchFamily="18" charset="0"/>
                <a:cs typeface="Times New Roman" pitchFamily="18" charset="0"/>
              </a:rPr>
              <a:t>un risque a choisi par l'utilisateur qui est en général 5% </a:t>
            </a:r>
          </a:p>
          <a:p>
            <a:pPr lvl="0" fontAlgn="base">
              <a:spcBef>
                <a:spcPct val="0"/>
              </a:spcBef>
              <a:spcAft>
                <a:spcPct val="0"/>
              </a:spcAft>
              <a:buFont typeface="Wingdings" pitchFamily="2" charset="2"/>
              <a:buChar char="q"/>
            </a:pPr>
            <a:r>
              <a:rPr kumimoji="0" lang="fr-FR" sz="1800" b="0" i="0" strike="noStrike" cap="none" normalizeH="0" baseline="0" dirty="0" smtClean="0">
                <a:ln>
                  <a:noFill/>
                </a:ln>
                <a:solidFill>
                  <a:schemeClr val="tx1"/>
                </a:solidFill>
                <a:effectLst/>
                <a:latin typeface="Times New Roman" pitchFamily="18" charset="0"/>
                <a:cs typeface="Times New Roman" pitchFamily="18" charset="0"/>
              </a:rPr>
              <a:t>un nombre de degrés de liberté </a:t>
            </a:r>
            <a:r>
              <a:rPr kumimoji="0" lang="fr-FR" sz="1800" b="0" i="0" strike="noStrike" cap="none" normalizeH="0" baseline="0" dirty="0" err="1" smtClean="0">
                <a:ln>
                  <a:noFill/>
                </a:ln>
                <a:solidFill>
                  <a:schemeClr val="tx1"/>
                </a:solidFill>
                <a:effectLst/>
                <a:latin typeface="Times New Roman" pitchFamily="18" charset="0"/>
                <a:cs typeface="Times New Roman" pitchFamily="18" charset="0"/>
              </a:rPr>
              <a:t>ddl</a:t>
            </a:r>
            <a:r>
              <a:rPr kumimoji="0" lang="fr-FR" sz="1800" b="0" i="0" strike="noStrike" cap="none" normalizeH="0" baseline="0" dirty="0" smtClean="0">
                <a:ln>
                  <a:noFill/>
                </a:ln>
                <a:solidFill>
                  <a:schemeClr val="tx1"/>
                </a:solidFill>
                <a:effectLst/>
                <a:latin typeface="Times New Roman" pitchFamily="18" charset="0"/>
                <a:cs typeface="Times New Roman" pitchFamily="18" charset="0"/>
              </a:rPr>
              <a:t>  (</a:t>
            </a:r>
            <a:r>
              <a:rPr lang="fr-FR" b="1" dirty="0" err="1" smtClean="0">
                <a:latin typeface="Times New Roman" pitchFamily="18" charset="0"/>
                <a:cs typeface="Times New Roman" pitchFamily="18" charset="0"/>
              </a:rPr>
              <a:t>ddl</a:t>
            </a:r>
            <a:r>
              <a:rPr lang="fr-FR" b="1" dirty="0" smtClean="0">
                <a:latin typeface="Times New Roman" pitchFamily="18" charset="0"/>
                <a:cs typeface="Times New Roman" pitchFamily="18" charset="0"/>
              </a:rPr>
              <a:t>= le nombre de génotypes</a:t>
            </a:r>
            <a:r>
              <a:rPr kumimoji="0" lang="fr-FR" sz="1800" b="1" i="0" strike="noStrike" cap="none" normalizeH="0" baseline="0" dirty="0" smtClean="0">
                <a:ln>
                  <a:noFill/>
                </a:ln>
                <a:solidFill>
                  <a:schemeClr val="tx1"/>
                </a:solidFill>
                <a:effectLst/>
                <a:latin typeface="Times New Roman" pitchFamily="18" charset="0"/>
                <a:cs typeface="Times New Roman" pitchFamily="18" charset="0"/>
              </a:rPr>
              <a:t> - </a:t>
            </a:r>
            <a:r>
              <a:rPr lang="fr-FR" b="1" dirty="0" smtClean="0">
                <a:latin typeface="Times New Roman" pitchFamily="18" charset="0"/>
                <a:cs typeface="Times New Roman" pitchFamily="18" charset="0"/>
              </a:rPr>
              <a:t>nombre d'allèles</a:t>
            </a:r>
            <a:r>
              <a:rPr lang="fr-FR" dirty="0" smtClean="0">
                <a:latin typeface="Times New Roman" pitchFamily="18" charset="0"/>
                <a:cs typeface="Times New Roman" pitchFamily="18" charset="0"/>
              </a:rPr>
              <a:t>)</a:t>
            </a:r>
            <a:endParaRPr kumimoji="0" lang="fr-FR" sz="1800" b="0" i="0"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6629" name="AutoShape 5" descr="http://gen-net-pop.univ-lyon1.fr/cours/chap3/par3b_fichiers/image006.gif"/>
          <p:cNvSpPr>
            <a:spLocks noChangeAspect="1" noChangeArrowheads="1"/>
          </p:cNvSpPr>
          <p:nvPr/>
        </p:nvSpPr>
        <p:spPr bwMode="auto">
          <a:xfrm>
            <a:off x="6678613" y="-274638"/>
            <a:ext cx="190500" cy="2286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edge">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edge">
                                      <p:cBhvr>
                                        <p:cTn id="22" dur="20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wedge">
                                      <p:cBhvr>
                                        <p:cTn id="27" dur="20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wedge">
                                      <p:cBhvr>
                                        <p:cTn id="32" dur="2000"/>
                                        <p:tgtEl>
                                          <p:spTgt spid="6">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wedge">
                                      <p:cBhvr>
                                        <p:cTn id="37" dur="20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0" presetClass="entr" presetSubtype="0" fill="hold" nodeType="clickEffect">
                                  <p:stCondLst>
                                    <p:cond delay="0"/>
                                  </p:stCondLst>
                                  <p:childTnLst>
                                    <p:set>
                                      <p:cBhvr>
                                        <p:cTn id="41" dur="1" fill="hold">
                                          <p:stCondLst>
                                            <p:cond delay="0"/>
                                          </p:stCondLst>
                                        </p:cTn>
                                        <p:tgtEl>
                                          <p:spTgt spid="26627"/>
                                        </p:tgtEl>
                                        <p:attrNameLst>
                                          <p:attrName>style.visibility</p:attrName>
                                        </p:attrNameLst>
                                      </p:cBhvr>
                                      <p:to>
                                        <p:strVal val="visible"/>
                                      </p:to>
                                    </p:set>
                                    <p:animEffect transition="in" filter="wedge">
                                      <p:cBhvr>
                                        <p:cTn id="42" dur="2000"/>
                                        <p:tgtEl>
                                          <p:spTgt spid="26627"/>
                                        </p:tgtEl>
                                      </p:cBhvr>
                                    </p:animEffect>
                                  </p:childTnLst>
                                </p:cTn>
                              </p:par>
                            </p:childTnLst>
                          </p:cTn>
                        </p:par>
                      </p:childTnLst>
                    </p:cTn>
                  </p:par>
                  <p:par>
                    <p:cTn id="43" fill="hold">
                      <p:stCondLst>
                        <p:cond delay="indefinite"/>
                      </p:stCondLst>
                      <p:childTnLst>
                        <p:par>
                          <p:cTn id="44" fill="hold">
                            <p:stCondLst>
                              <p:cond delay="0"/>
                            </p:stCondLst>
                            <p:childTnLst>
                              <p:par>
                                <p:cTn id="45" presetID="20" presetClass="entr" presetSubtype="0" fill="hold" grpId="0" nodeType="clickEffect">
                                  <p:stCondLst>
                                    <p:cond delay="0"/>
                                  </p:stCondLst>
                                  <p:childTnLst>
                                    <p:set>
                                      <p:cBhvr>
                                        <p:cTn id="46" dur="1" fill="hold">
                                          <p:stCondLst>
                                            <p:cond delay="0"/>
                                          </p:stCondLst>
                                        </p:cTn>
                                        <p:tgtEl>
                                          <p:spTgt spid="26628"/>
                                        </p:tgtEl>
                                        <p:attrNameLst>
                                          <p:attrName>style.visibility</p:attrName>
                                        </p:attrNameLst>
                                      </p:cBhvr>
                                      <p:to>
                                        <p:strVal val="visible"/>
                                      </p:to>
                                    </p:set>
                                    <p:animEffect transition="in" filter="wedge">
                                      <p:cBhvr>
                                        <p:cTn id="47" dur="2000"/>
                                        <p:tgtEl>
                                          <p:spTgt spid="26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2662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437112"/>
            <a:ext cx="8568952" cy="1631216"/>
          </a:xfrm>
          <a:prstGeom prst="rect">
            <a:avLst/>
          </a:prstGeom>
        </p:spPr>
        <p:txBody>
          <a:bodyPr wrap="square">
            <a:spAutoFit/>
          </a:bodyPr>
          <a:lstStyle/>
          <a:p>
            <a:pPr>
              <a:buFont typeface="Wingdings" pitchFamily="2" charset="2"/>
              <a:buChar char="q"/>
            </a:pPr>
            <a:r>
              <a:rPr lang="fr-FR" sz="2000" b="1" dirty="0" smtClean="0"/>
              <a:t>si X</a:t>
            </a:r>
            <a:r>
              <a:rPr lang="fr-FR" sz="2000" b="1" baseline="30000" dirty="0" smtClean="0"/>
              <a:t>2</a:t>
            </a:r>
            <a:r>
              <a:rPr lang="fr-FR" sz="2000" b="1" dirty="0" smtClean="0"/>
              <a:t> calculé est inférieur à X</a:t>
            </a:r>
            <a:r>
              <a:rPr lang="fr-FR" sz="2000" b="1" baseline="30000" dirty="0" smtClean="0"/>
              <a:t>2</a:t>
            </a:r>
            <a:r>
              <a:rPr lang="fr-FR" sz="2000" b="1" dirty="0" smtClean="0"/>
              <a:t> seuil ;on conclue que la population suit la loi de Hardy-Weinberg, donc équilibre </a:t>
            </a:r>
          </a:p>
          <a:p>
            <a:endParaRPr lang="fr-FR" sz="2000" b="1" dirty="0" smtClean="0"/>
          </a:p>
          <a:p>
            <a:pPr>
              <a:buFont typeface="Wingdings" pitchFamily="2" charset="2"/>
              <a:buChar char="q"/>
            </a:pPr>
            <a:r>
              <a:rPr lang="fr-FR" sz="2000" b="1" dirty="0" smtClean="0"/>
              <a:t> si X</a:t>
            </a:r>
            <a:r>
              <a:rPr lang="fr-FR" sz="2000" b="1" baseline="30000" dirty="0" smtClean="0"/>
              <a:t>2</a:t>
            </a:r>
            <a:r>
              <a:rPr lang="fr-FR" sz="2000" b="1" dirty="0" smtClean="0"/>
              <a:t> calculé est supérieur à X</a:t>
            </a:r>
            <a:r>
              <a:rPr lang="fr-FR" sz="2000" b="1" baseline="30000" dirty="0" smtClean="0"/>
              <a:t>2</a:t>
            </a:r>
            <a:r>
              <a:rPr lang="fr-FR" sz="2000" b="1" dirty="0" smtClean="0"/>
              <a:t> seuil, on conclut que la population ne suit pas la loi de Hardy-Weinberg avec un risque a = 5% de se tromper.</a:t>
            </a:r>
            <a:endParaRPr lang="fr-FR" sz="2000" b="1" dirty="0"/>
          </a:p>
        </p:txBody>
      </p:sp>
      <p:graphicFrame>
        <p:nvGraphicFramePr>
          <p:cNvPr id="3" name="Tableau 2"/>
          <p:cNvGraphicFramePr>
            <a:graphicFrameLocks noGrp="1"/>
          </p:cNvGraphicFramePr>
          <p:nvPr/>
        </p:nvGraphicFramePr>
        <p:xfrm>
          <a:off x="683568" y="188640"/>
          <a:ext cx="7361237" cy="3994392"/>
        </p:xfrm>
        <a:graphic>
          <a:graphicData uri="http://schemas.openxmlformats.org/drawingml/2006/table">
            <a:tbl>
              <a:tblPr/>
              <a:tblGrid>
                <a:gridCol w="881062"/>
                <a:gridCol w="539750"/>
                <a:gridCol w="541338"/>
                <a:gridCol w="539750"/>
                <a:gridCol w="539750"/>
                <a:gridCol w="539750"/>
                <a:gridCol w="539750"/>
                <a:gridCol w="539750"/>
                <a:gridCol w="541337"/>
                <a:gridCol w="539750"/>
                <a:gridCol w="539750"/>
                <a:gridCol w="539750"/>
                <a:gridCol w="539750"/>
              </a:tblGrid>
              <a:tr h="714375">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dirty="0" smtClean="0">
                          <a:ln>
                            <a:noFill/>
                          </a:ln>
                          <a:solidFill>
                            <a:srgbClr val="FFFFFF"/>
                          </a:solidFill>
                          <a:effectLst/>
                          <a:latin typeface="Calibri" pitchFamily="34" charset="0"/>
                          <a:cs typeface="Arial" pitchFamily="34" charset="0"/>
                        </a:rPr>
                        <a:t>          </a:t>
                      </a:r>
                      <a:r>
                        <a:rPr kumimoji="0" lang="fr-FR" sz="1600" b="0" i="0" u="none" strike="noStrike" cap="none" normalizeH="0" baseline="0" dirty="0" smtClean="0">
                          <a:ln>
                            <a:noFill/>
                          </a:ln>
                          <a:solidFill>
                            <a:srgbClr val="FFFFFF"/>
                          </a:solidFill>
                          <a:effectLst/>
                          <a:latin typeface="Calibri" pitchFamily="34" charset="0"/>
                          <a:cs typeface="Arial" pitchFamily="34" charset="0"/>
                        </a:rPr>
                        <a:t>α</a:t>
                      </a:r>
                      <a:endParaRPr kumimoji="0" lang="fr-FR" sz="16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15000"/>
                        </a:lnSpc>
                        <a:spcBef>
                          <a:spcPct val="0"/>
                        </a:spcBef>
                        <a:spcAft>
                          <a:spcPts val="1000"/>
                        </a:spcAft>
                        <a:buClrTx/>
                        <a:buSzTx/>
                        <a:buFontTx/>
                        <a:buNone/>
                        <a:tabLst/>
                      </a:pPr>
                      <a:r>
                        <a:rPr kumimoji="0" lang="fr-FR" sz="1600" b="0" i="0" u="none" strike="noStrike" cap="none" normalizeH="0" baseline="0" dirty="0" smtClean="0">
                          <a:ln>
                            <a:noFill/>
                          </a:ln>
                          <a:solidFill>
                            <a:srgbClr val="FFFFFF"/>
                          </a:solidFill>
                          <a:effectLst/>
                          <a:latin typeface="Calibri" pitchFamily="34" charset="0"/>
                          <a:cs typeface="Arial" pitchFamily="34" charset="0"/>
                        </a:rPr>
                        <a:t> </a:t>
                      </a:r>
                      <a:r>
                        <a:rPr kumimoji="0" lang="fr-FR" sz="1600" b="0" i="0" u="none" strike="noStrike" cap="none" normalizeH="0" baseline="0" dirty="0" err="1" smtClean="0">
                          <a:ln>
                            <a:noFill/>
                          </a:ln>
                          <a:solidFill>
                            <a:srgbClr val="FFFFFF"/>
                          </a:solidFill>
                          <a:effectLst/>
                          <a:latin typeface="Calibri" pitchFamily="34" charset="0"/>
                          <a:cs typeface="Arial" pitchFamily="34" charset="0"/>
                        </a:rPr>
                        <a:t>ddl</a:t>
                      </a:r>
                      <a:endParaRPr kumimoji="0" lang="fr-FR" sz="1600" b="0" i="0" u="none" strike="noStrike" cap="none" normalizeH="0" baseline="0" dirty="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a:noFill/>
                    </a:lnBlToTr>
                    <a:solidFill>
                      <a:srgbClr val="FF0000"/>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dirty="0" smtClean="0">
                          <a:ln>
                            <a:noFill/>
                          </a:ln>
                          <a:solidFill>
                            <a:srgbClr val="FFFFFF"/>
                          </a:solidFill>
                          <a:effectLst/>
                          <a:latin typeface="Calibri" pitchFamily="34" charset="0"/>
                          <a:cs typeface="Arial" pitchFamily="34" charset="0"/>
                        </a:rPr>
                        <a:t>0.95</a:t>
                      </a:r>
                      <a:endParaRPr kumimoji="0" lang="fr-FR" sz="800" b="0" i="0" u="none" strike="noStrike" cap="none" normalizeH="0" baseline="0" dirty="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gridSpan="2">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fr-FR" sz="1400" b="0" i="0" u="none" strike="noStrike" cap="none" normalizeH="0" baseline="0" smtClean="0">
                          <a:ln>
                            <a:noFill/>
                          </a:ln>
                          <a:solidFill>
                            <a:schemeClr val="bg1"/>
                          </a:solidFill>
                          <a:effectLst/>
                          <a:latin typeface="Calibri" pitchFamily="34" charset="0"/>
                          <a:cs typeface="Arial" pitchFamily="34" charset="0"/>
                        </a:rPr>
                        <a:t>0.90</a:t>
                      </a: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hMerge="1">
                  <a:txBody>
                    <a:bodyPr/>
                    <a:lstStyle/>
                    <a:p>
                      <a:endParaRPr lang="fr-FR"/>
                    </a:p>
                  </a:txBody>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dirty="0" smtClean="0">
                          <a:ln>
                            <a:noFill/>
                          </a:ln>
                          <a:solidFill>
                            <a:srgbClr val="FFFFFF"/>
                          </a:solidFill>
                          <a:effectLst/>
                          <a:latin typeface="Calibri" pitchFamily="34" charset="0"/>
                          <a:cs typeface="Arial" pitchFamily="34" charset="0"/>
                        </a:rPr>
                        <a:t>0.50</a:t>
                      </a:r>
                      <a:endParaRPr kumimoji="0" lang="fr-FR" sz="800" b="0" i="0" u="none" strike="noStrike" cap="none" normalizeH="0" baseline="0" dirty="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hMerge="1">
                  <a:txBody>
                    <a:bodyPr/>
                    <a:lstStyle/>
                    <a:p>
                      <a:endParaRPr lang="fr-FR"/>
                    </a:p>
                  </a:txBody>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rgbClr val="FFFFFF"/>
                          </a:solidFill>
                          <a:effectLst/>
                          <a:latin typeface="Calibri" pitchFamily="34" charset="0"/>
                          <a:cs typeface="Arial" pitchFamily="34" charset="0"/>
                        </a:rPr>
                        <a:t>0.10</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hMerge="1">
                  <a:txBody>
                    <a:bodyPr/>
                    <a:lstStyle/>
                    <a:p>
                      <a:endParaRPr lang="fr-FR"/>
                    </a:p>
                  </a:txBody>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dirty="0" smtClean="0">
                          <a:ln>
                            <a:noFill/>
                          </a:ln>
                          <a:solidFill>
                            <a:srgbClr val="FFFFFF"/>
                          </a:solidFill>
                          <a:effectLst/>
                          <a:latin typeface="Calibri" pitchFamily="34" charset="0"/>
                          <a:cs typeface="Arial" pitchFamily="34" charset="0"/>
                        </a:rPr>
                        <a:t>0.05</a:t>
                      </a:r>
                      <a:endParaRPr kumimoji="0" lang="fr-FR" sz="800" b="0" i="0" u="none" strike="noStrike" cap="none" normalizeH="0" baseline="0" dirty="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hMerge="1">
                  <a:txBody>
                    <a:bodyPr/>
                    <a:lstStyle/>
                    <a:p>
                      <a:endParaRPr lang="fr-FR"/>
                    </a:p>
                  </a:txBody>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1" i="0" u="none" strike="noStrike" cap="none" normalizeH="0" baseline="0" smtClean="0">
                          <a:ln>
                            <a:noFill/>
                          </a:ln>
                          <a:solidFill>
                            <a:srgbClr val="FFFFFF"/>
                          </a:solidFill>
                          <a:effectLst/>
                          <a:latin typeface="Calibri" pitchFamily="34" charset="0"/>
                          <a:cs typeface="Arial" pitchFamily="34" charset="0"/>
                        </a:rPr>
                        <a:t>0.01</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hMerge="1">
                  <a:txBody>
                    <a:bodyPr/>
                    <a:lstStyle/>
                    <a:p>
                      <a:endParaRPr lang="fr-FR"/>
                    </a:p>
                  </a:txBody>
                  <a:tcPr/>
                </a:tc>
                <a:tc>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rgbClr val="FFFFFF"/>
                          </a:solidFill>
                          <a:effectLst/>
                          <a:latin typeface="Calibri" pitchFamily="34" charset="0"/>
                          <a:cs typeface="Arial" pitchFamily="34" charset="0"/>
                        </a:rPr>
                        <a:t>0.001</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r>
              <a:tr h="265113">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1" i="0" u="none" strike="noStrike" cap="none" normalizeH="0" baseline="0" dirty="0" smtClean="0">
                          <a:ln>
                            <a:noFill/>
                          </a:ln>
                          <a:solidFill>
                            <a:schemeClr val="bg1"/>
                          </a:solidFill>
                          <a:effectLst/>
                          <a:latin typeface="Calibri" pitchFamily="34" charset="0"/>
                          <a:cs typeface="Arial" pitchFamily="34" charset="0"/>
                        </a:rPr>
                        <a:t>1</a:t>
                      </a:r>
                      <a:endParaRPr kumimoji="0" lang="fr-FR" sz="800" b="0" i="0" u="none" strike="noStrike" cap="none" normalizeH="0" baseline="0" dirty="0" smtClean="0">
                        <a:ln>
                          <a:noFill/>
                        </a:ln>
                        <a:solidFill>
                          <a:schemeClr val="bg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4F6228"/>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0,004</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0,02</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0,45</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2,71</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1" i="0" u="none" strike="noStrike" cap="none" normalizeH="0" baseline="0" dirty="0" smtClean="0">
                          <a:ln>
                            <a:noFill/>
                          </a:ln>
                          <a:solidFill>
                            <a:schemeClr val="tx1"/>
                          </a:solidFill>
                          <a:effectLst/>
                          <a:latin typeface="Calibri" pitchFamily="34" charset="0"/>
                          <a:cs typeface="Arial" pitchFamily="34" charset="0"/>
                        </a:rPr>
                        <a:t>3,84</a:t>
                      </a:r>
                      <a:endParaRPr kumimoji="0" lang="fr-FR" sz="800" b="0" i="0" u="none" strike="noStrike" cap="none" normalizeH="0" baseline="0" dirty="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gridSpan="2">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ar-MA" sz="1300" b="0" i="0" u="none" strike="noStrike" cap="none" normalizeH="0" baseline="0" dirty="0" smtClean="0">
                          <a:ln>
                            <a:noFill/>
                          </a:ln>
                          <a:solidFill>
                            <a:schemeClr val="tx1"/>
                          </a:solidFill>
                          <a:effectLst/>
                          <a:latin typeface="Calibri" pitchFamily="34" charset="0"/>
                          <a:cs typeface="Arial" pitchFamily="34" charset="0"/>
                        </a:rPr>
                        <a:t>6.64</a:t>
                      </a:r>
                      <a:endParaRPr kumimoji="0" lang="fr-FR" sz="800" b="0" i="0" u="none" strike="noStrike" cap="none" normalizeH="0" baseline="0" dirty="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10.83</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r>
              <a:tr h="265113">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1" i="0" u="none" strike="noStrike" cap="none" normalizeH="0" baseline="0" smtClean="0">
                          <a:ln>
                            <a:noFill/>
                          </a:ln>
                          <a:solidFill>
                            <a:schemeClr val="bg1"/>
                          </a:solidFill>
                          <a:effectLst/>
                          <a:latin typeface="Calibri" pitchFamily="34" charset="0"/>
                          <a:cs typeface="Arial" pitchFamily="34" charset="0"/>
                        </a:rPr>
                        <a:t>2</a:t>
                      </a:r>
                      <a:endParaRPr kumimoji="0" lang="fr-FR" sz="800" b="0" i="0" u="none" strike="noStrike" cap="none" normalizeH="0" baseline="0" smtClean="0">
                        <a:ln>
                          <a:noFill/>
                        </a:ln>
                        <a:solidFill>
                          <a:schemeClr val="bg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4F6228"/>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0,10</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0,21</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1,39</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dirty="0" smtClean="0">
                          <a:ln>
                            <a:noFill/>
                          </a:ln>
                          <a:solidFill>
                            <a:schemeClr val="tx1"/>
                          </a:solidFill>
                          <a:effectLst/>
                          <a:latin typeface="Calibri" pitchFamily="34" charset="0"/>
                          <a:cs typeface="Arial" pitchFamily="34" charset="0"/>
                        </a:rPr>
                        <a:t>4,61</a:t>
                      </a:r>
                      <a:endParaRPr kumimoji="0" lang="fr-FR" sz="800" b="0" i="0" u="none" strike="noStrike" cap="none" normalizeH="0" baseline="0" dirty="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5,99</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gridSpan="2">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ar-MA" sz="1300" b="0" i="0" u="none" strike="noStrike" cap="none" normalizeH="0" baseline="0" dirty="0" smtClean="0">
                          <a:ln>
                            <a:noFill/>
                          </a:ln>
                          <a:solidFill>
                            <a:schemeClr val="tx1"/>
                          </a:solidFill>
                          <a:effectLst/>
                          <a:latin typeface="Calibri" pitchFamily="34" charset="0"/>
                          <a:cs typeface="Arial" pitchFamily="34" charset="0"/>
                        </a:rPr>
                        <a:t>9.21</a:t>
                      </a:r>
                      <a:endParaRPr kumimoji="0" lang="fr-FR" sz="800" b="0" i="0" u="none" strike="noStrike" cap="none" normalizeH="0" baseline="0" dirty="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13.82</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r>
              <a:tr h="265113">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1" i="0" u="none" strike="noStrike" cap="none" normalizeH="0" baseline="0" dirty="0" smtClean="0">
                          <a:ln>
                            <a:noFill/>
                          </a:ln>
                          <a:solidFill>
                            <a:schemeClr val="bg1"/>
                          </a:solidFill>
                          <a:effectLst/>
                          <a:latin typeface="Calibri" pitchFamily="34" charset="0"/>
                          <a:cs typeface="Arial" pitchFamily="34" charset="0"/>
                        </a:rPr>
                        <a:t>3</a:t>
                      </a:r>
                      <a:endParaRPr kumimoji="0" lang="fr-FR" sz="800" b="0" i="0" u="none" strike="noStrike" cap="none" normalizeH="0" baseline="0" dirty="0" smtClean="0">
                        <a:ln>
                          <a:noFill/>
                        </a:ln>
                        <a:solidFill>
                          <a:schemeClr val="bg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4F6228"/>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0,35</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0,58</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2,37</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6,25</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dirty="0" smtClean="0">
                          <a:ln>
                            <a:noFill/>
                          </a:ln>
                          <a:solidFill>
                            <a:schemeClr val="tx1"/>
                          </a:solidFill>
                          <a:effectLst/>
                          <a:latin typeface="Calibri" pitchFamily="34" charset="0"/>
                          <a:cs typeface="Arial" pitchFamily="34" charset="0"/>
                        </a:rPr>
                        <a:t>7,81</a:t>
                      </a:r>
                      <a:endParaRPr kumimoji="0" lang="fr-FR" sz="800" b="0" i="0" u="none" strike="noStrike" cap="none" normalizeH="0" baseline="0" dirty="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gridSpan="2">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ar-MA" sz="1300" b="0" i="0" u="none" strike="noStrike" cap="none" normalizeH="0" baseline="0" smtClean="0">
                          <a:ln>
                            <a:noFill/>
                          </a:ln>
                          <a:solidFill>
                            <a:schemeClr val="tx1"/>
                          </a:solidFill>
                          <a:effectLst/>
                          <a:latin typeface="Calibri" pitchFamily="34" charset="0"/>
                          <a:cs typeface="Arial" pitchFamily="34" charset="0"/>
                        </a:rPr>
                        <a:t>11.34</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16.27</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r>
              <a:tr h="265113">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1" i="0" u="none" strike="noStrike" cap="none" normalizeH="0" baseline="0" smtClean="0">
                          <a:ln>
                            <a:noFill/>
                          </a:ln>
                          <a:solidFill>
                            <a:schemeClr val="bg1"/>
                          </a:solidFill>
                          <a:effectLst/>
                          <a:latin typeface="Calibri" pitchFamily="34" charset="0"/>
                          <a:cs typeface="Arial" pitchFamily="34" charset="0"/>
                        </a:rPr>
                        <a:t>4</a:t>
                      </a:r>
                      <a:endParaRPr kumimoji="0" lang="fr-FR" sz="800" b="0" i="0" u="none" strike="noStrike" cap="none" normalizeH="0" baseline="0" smtClean="0">
                        <a:ln>
                          <a:noFill/>
                        </a:ln>
                        <a:solidFill>
                          <a:schemeClr val="bg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4F6228"/>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0,71</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1,06</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3,36</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7,78</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9,49</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gridSpan="2">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ar-MA" sz="1300" b="0" i="0" u="none" strike="noStrike" cap="none" normalizeH="0" baseline="0" smtClean="0">
                          <a:ln>
                            <a:noFill/>
                          </a:ln>
                          <a:solidFill>
                            <a:schemeClr val="tx1"/>
                          </a:solidFill>
                          <a:effectLst/>
                          <a:latin typeface="Calibri" pitchFamily="34" charset="0"/>
                          <a:cs typeface="Arial" pitchFamily="34" charset="0"/>
                        </a:rPr>
                        <a:t>13.28</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18.47</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r>
              <a:tr h="265113">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1" i="0" u="none" strike="noStrike" cap="none" normalizeH="0" baseline="0" smtClean="0">
                          <a:ln>
                            <a:noFill/>
                          </a:ln>
                          <a:solidFill>
                            <a:schemeClr val="bg1"/>
                          </a:solidFill>
                          <a:effectLst/>
                          <a:latin typeface="Calibri" pitchFamily="34" charset="0"/>
                          <a:cs typeface="Arial" pitchFamily="34" charset="0"/>
                        </a:rPr>
                        <a:t>5</a:t>
                      </a:r>
                      <a:endParaRPr kumimoji="0" lang="fr-FR" sz="800" b="0" i="0" u="none" strike="noStrike" cap="none" normalizeH="0" baseline="0" smtClean="0">
                        <a:ln>
                          <a:noFill/>
                        </a:ln>
                        <a:solidFill>
                          <a:schemeClr val="bg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4F6228"/>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1,15</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1,61</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4,35</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dirty="0" smtClean="0">
                          <a:ln>
                            <a:noFill/>
                          </a:ln>
                          <a:solidFill>
                            <a:schemeClr val="tx1"/>
                          </a:solidFill>
                          <a:effectLst/>
                          <a:latin typeface="Calibri" pitchFamily="34" charset="0"/>
                          <a:cs typeface="Arial" pitchFamily="34" charset="0"/>
                        </a:rPr>
                        <a:t>9,24</a:t>
                      </a:r>
                      <a:endParaRPr kumimoji="0" lang="fr-FR" sz="800" b="0" i="0" u="none" strike="noStrike" cap="none" normalizeH="0" baseline="0" dirty="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dirty="0" smtClean="0">
                          <a:ln>
                            <a:noFill/>
                          </a:ln>
                          <a:solidFill>
                            <a:schemeClr val="tx1"/>
                          </a:solidFill>
                          <a:effectLst/>
                          <a:latin typeface="Calibri" pitchFamily="34" charset="0"/>
                          <a:cs typeface="Arial" pitchFamily="34" charset="0"/>
                        </a:rPr>
                        <a:t>11,07</a:t>
                      </a:r>
                      <a:endParaRPr kumimoji="0" lang="fr-FR" sz="800" b="0" i="0" u="none" strike="noStrike" cap="none" normalizeH="0" baseline="0" dirty="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gridSpan="2">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ar-MA" sz="1300" b="0" i="0" u="none" strike="noStrike" cap="none" normalizeH="0" baseline="0" smtClean="0">
                          <a:ln>
                            <a:noFill/>
                          </a:ln>
                          <a:solidFill>
                            <a:schemeClr val="tx1"/>
                          </a:solidFill>
                          <a:effectLst/>
                          <a:latin typeface="Calibri" pitchFamily="34" charset="0"/>
                          <a:cs typeface="Arial" pitchFamily="34" charset="0"/>
                        </a:rPr>
                        <a:t>15.09</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dirty="0" smtClean="0">
                          <a:ln>
                            <a:noFill/>
                          </a:ln>
                          <a:solidFill>
                            <a:schemeClr val="tx1"/>
                          </a:solidFill>
                          <a:effectLst/>
                          <a:latin typeface="Calibri" pitchFamily="34" charset="0"/>
                          <a:cs typeface="Arial" pitchFamily="34" charset="0"/>
                        </a:rPr>
                        <a:t>20.52</a:t>
                      </a:r>
                      <a:endParaRPr kumimoji="0" lang="fr-FR" sz="800" b="0" i="0" u="none" strike="noStrike" cap="none" normalizeH="0" baseline="0" dirty="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r>
              <a:tr h="265113">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1" i="0" u="none" strike="noStrike" cap="none" normalizeH="0" baseline="0" smtClean="0">
                          <a:ln>
                            <a:noFill/>
                          </a:ln>
                          <a:solidFill>
                            <a:schemeClr val="bg1"/>
                          </a:solidFill>
                          <a:effectLst/>
                          <a:latin typeface="Calibri" pitchFamily="34" charset="0"/>
                          <a:cs typeface="Arial" pitchFamily="34" charset="0"/>
                        </a:rPr>
                        <a:t>6</a:t>
                      </a:r>
                      <a:endParaRPr kumimoji="0" lang="fr-FR" sz="800" b="0" i="0" u="none" strike="noStrike" cap="none" normalizeH="0" baseline="0" smtClean="0">
                        <a:ln>
                          <a:noFill/>
                        </a:ln>
                        <a:solidFill>
                          <a:schemeClr val="bg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4F6228"/>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1,64</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2,20</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5,35</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10,64</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12,59</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16.81</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22.46</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r>
              <a:tr h="265113">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bg1"/>
                          </a:solidFill>
                          <a:effectLst/>
                          <a:latin typeface="Calibri" pitchFamily="34" charset="0"/>
                          <a:cs typeface="Arial" pitchFamily="34" charset="0"/>
                        </a:rPr>
                        <a:t>7</a:t>
                      </a:r>
                      <a:endParaRPr kumimoji="0" lang="fr-FR" sz="800" b="0" i="0" u="none" strike="noStrike" cap="none" normalizeH="0" baseline="0" smtClean="0">
                        <a:ln>
                          <a:noFill/>
                        </a:ln>
                        <a:solidFill>
                          <a:schemeClr val="bg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4F6228"/>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2,17</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2,83</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6,35</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12,02</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14,07</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18.48</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24.32</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r>
              <a:tr h="265113">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1" i="0" u="none" strike="noStrike" cap="none" normalizeH="0" baseline="0" smtClean="0">
                          <a:ln>
                            <a:noFill/>
                          </a:ln>
                          <a:solidFill>
                            <a:schemeClr val="bg1"/>
                          </a:solidFill>
                          <a:effectLst/>
                          <a:latin typeface="Calibri" pitchFamily="34" charset="0"/>
                          <a:cs typeface="Arial" pitchFamily="34" charset="0"/>
                        </a:rPr>
                        <a:t>8</a:t>
                      </a:r>
                      <a:endParaRPr kumimoji="0" lang="fr-FR" sz="800" b="0" i="0" u="none" strike="noStrike" cap="none" normalizeH="0" baseline="0" smtClean="0">
                        <a:ln>
                          <a:noFill/>
                        </a:ln>
                        <a:solidFill>
                          <a:schemeClr val="bg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4F6228"/>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2,73</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3,49</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7,34</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13,36</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15,51</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20.09</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26.12</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r>
              <a:tr h="265113">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1" i="0" u="none" strike="noStrike" cap="none" normalizeH="0" baseline="0" smtClean="0">
                          <a:ln>
                            <a:noFill/>
                          </a:ln>
                          <a:solidFill>
                            <a:schemeClr val="bg1"/>
                          </a:solidFill>
                          <a:effectLst/>
                          <a:latin typeface="Calibri" pitchFamily="34" charset="0"/>
                          <a:cs typeface="Arial" pitchFamily="34" charset="0"/>
                        </a:rPr>
                        <a:t>9</a:t>
                      </a:r>
                      <a:endParaRPr kumimoji="0" lang="fr-FR" sz="800" b="0" i="0" u="none" strike="noStrike" cap="none" normalizeH="0" baseline="0" smtClean="0">
                        <a:ln>
                          <a:noFill/>
                        </a:ln>
                        <a:solidFill>
                          <a:schemeClr val="bg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F6228"/>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3,33</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4,17</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8,34</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14,68</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16,92</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21.67</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27.88</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5275">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1" i="0" u="none" strike="noStrike" cap="none" normalizeH="0" baseline="0" smtClean="0">
                          <a:ln>
                            <a:noFill/>
                          </a:ln>
                          <a:solidFill>
                            <a:schemeClr val="bg1"/>
                          </a:solidFill>
                          <a:effectLst/>
                          <a:latin typeface="Calibri" pitchFamily="34" charset="0"/>
                          <a:cs typeface="Arial" pitchFamily="34" charset="0"/>
                        </a:rPr>
                        <a:t>10</a:t>
                      </a:r>
                      <a:endParaRPr kumimoji="0" lang="fr-FR" sz="800" b="0" i="0" u="none" strike="noStrike" cap="none" normalizeH="0" baseline="0" smtClean="0">
                        <a:ln>
                          <a:noFill/>
                        </a:ln>
                        <a:solidFill>
                          <a:schemeClr val="bg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4F6228"/>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dirty="0" smtClean="0">
                          <a:ln>
                            <a:noFill/>
                          </a:ln>
                          <a:solidFill>
                            <a:schemeClr val="tx1"/>
                          </a:solidFill>
                          <a:effectLst/>
                          <a:latin typeface="Calibri" pitchFamily="34" charset="0"/>
                          <a:cs typeface="Arial" pitchFamily="34" charset="0"/>
                        </a:rPr>
                        <a:t>3.94</a:t>
                      </a:r>
                      <a:endParaRPr kumimoji="0" lang="fr-FR" sz="800" b="0" i="0" u="none" strike="noStrike" cap="none" normalizeH="0" baseline="0" dirty="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400" b="0" i="0" u="none" strike="noStrike" cap="none" normalizeH="0" baseline="0" dirty="0" smtClean="0">
                          <a:ln>
                            <a:noFill/>
                          </a:ln>
                          <a:solidFill>
                            <a:schemeClr val="tx1"/>
                          </a:solidFill>
                          <a:effectLst/>
                          <a:latin typeface="Calibri" pitchFamily="34" charset="0"/>
                          <a:cs typeface="Arial" pitchFamily="34" charset="0"/>
                        </a:rPr>
                        <a:t>        </a:t>
                      </a:r>
                    </a:p>
                    <a:p>
                      <a:pPr marL="0" marR="0" lvl="0" indent="0" algn="ctr" defTabSz="914400" rtl="0" eaLnBrk="1" fontAlgn="base" latinLnBrk="0" hangingPunct="1">
                        <a:lnSpc>
                          <a:spcPct val="115000"/>
                        </a:lnSpc>
                        <a:spcBef>
                          <a:spcPct val="0"/>
                        </a:spcBef>
                        <a:spcAft>
                          <a:spcPts val="1000"/>
                        </a:spcAft>
                        <a:buClrTx/>
                        <a:buSzTx/>
                        <a:buFontTx/>
                        <a:buNone/>
                        <a:tabLst/>
                      </a:pPr>
                      <a:endParaRPr kumimoji="0" lang="fr-FR" sz="800" b="0" i="0" u="none" strike="noStrike" cap="none" normalizeH="0" baseline="0" dirty="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sz="1400" b="0" i="0" u="none" strike="noStrike" cap="none" normalizeH="0" baseline="0" smtClean="0">
                          <a:ln>
                            <a:noFill/>
                          </a:ln>
                          <a:solidFill>
                            <a:schemeClr val="tx1"/>
                          </a:solidFill>
                          <a:effectLst/>
                          <a:latin typeface="Calibri" pitchFamily="34" charset="0"/>
                          <a:cs typeface="Arial" pitchFamily="34" charset="0"/>
                        </a:rPr>
                        <a:t>4.86</a:t>
                      </a:r>
                      <a:endParaRPr kumimoji="0" lang="fr-FR" sz="1400" b="0" i="0" u="none" strike="noStrike" cap="none" normalizeH="0" baseline="0" smtClean="0">
                        <a:ln>
                          <a:noFill/>
                        </a:ln>
                        <a:solidFill>
                          <a:schemeClr val="tx1"/>
                        </a:solidFill>
                        <a:effectLst/>
                        <a:latin typeface="Calibri" pitchFamily="34" charset="0"/>
                        <a:ea typeface="PMingLiU" pitchFamily="18" charset="-120"/>
                        <a:cs typeface="Arial" pitchFamily="34" charset="0"/>
                      </a:endParaRPr>
                    </a:p>
                  </a:txBody>
                  <a:tcPr marL="67586" marR="67586" marT="33793" marB="33793"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dirty="0" smtClean="0">
                          <a:ln>
                            <a:noFill/>
                          </a:ln>
                          <a:solidFill>
                            <a:schemeClr val="tx1"/>
                          </a:solidFill>
                          <a:effectLst/>
                          <a:latin typeface="Calibri" pitchFamily="34" charset="0"/>
                          <a:cs typeface="Arial" pitchFamily="34" charset="0"/>
                        </a:rPr>
                        <a:t>  9.34</a:t>
                      </a:r>
                      <a:endParaRPr kumimoji="0" lang="fr-FR" sz="800" b="0" i="0" u="none" strike="noStrike" cap="none" normalizeH="0" baseline="0" dirty="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fr-FR" sz="800" b="0" i="0" u="none" strike="noStrike" cap="none" normalizeH="0" baseline="0" smtClean="0">
                        <a:ln>
                          <a:noFill/>
                        </a:ln>
                        <a:solidFill>
                          <a:schemeClr val="tx1"/>
                        </a:solidFill>
                        <a:effectLst/>
                        <a:latin typeface="Calibri" pitchFamily="34" charset="0"/>
                        <a:ea typeface="PMingLiU" pitchFamily="18" charset="-120"/>
                        <a:cs typeface="Arial" pitchFamily="34" charset="0"/>
                      </a:endParaRPr>
                    </a:p>
                  </a:txBody>
                  <a:tcPr marL="67586" marR="67586" marT="33793" marB="33793"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15.99</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fr-FR" sz="800" b="0" i="0" u="none" strike="noStrike" cap="none" normalizeH="0" baseline="0" dirty="0" smtClean="0">
                        <a:ln>
                          <a:noFill/>
                        </a:ln>
                        <a:solidFill>
                          <a:schemeClr val="tx1"/>
                        </a:solidFill>
                        <a:effectLst/>
                        <a:latin typeface="Calibri" pitchFamily="34" charset="0"/>
                        <a:ea typeface="PMingLiU" pitchFamily="18" charset="-120"/>
                        <a:cs typeface="Arial" pitchFamily="34" charset="0"/>
                      </a:endParaRPr>
                    </a:p>
                  </a:txBody>
                  <a:tcPr marL="67586" marR="67586" marT="33793" marB="33793"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dirty="0" smtClean="0">
                          <a:ln>
                            <a:noFill/>
                          </a:ln>
                          <a:solidFill>
                            <a:schemeClr val="tx1"/>
                          </a:solidFill>
                          <a:effectLst/>
                          <a:latin typeface="Calibri" pitchFamily="34" charset="0"/>
                          <a:cs typeface="Arial" pitchFamily="34" charset="0"/>
                        </a:rPr>
                        <a:t>18.31</a:t>
                      </a:r>
                      <a:endParaRPr kumimoji="0" lang="fr-FR" sz="800" b="0" i="0" u="none" strike="noStrike" cap="none" normalizeH="0" baseline="0" dirty="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fr-FR" sz="800" b="0" i="0" u="none" strike="noStrike" cap="none" normalizeH="0" baseline="0" dirty="0" smtClean="0">
                        <a:ln>
                          <a:noFill/>
                        </a:ln>
                        <a:solidFill>
                          <a:schemeClr val="tx1"/>
                        </a:solidFill>
                        <a:effectLst/>
                        <a:latin typeface="Calibri" pitchFamily="34" charset="0"/>
                        <a:ea typeface="PMingLiU" pitchFamily="18" charset="-120"/>
                        <a:cs typeface="Arial" pitchFamily="34" charset="0"/>
                      </a:endParaRPr>
                    </a:p>
                  </a:txBody>
                  <a:tcPr marL="67586" marR="67586" marT="33793" marB="33793"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23.21</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fr-FR" sz="800" b="0" i="0" u="none" strike="noStrike" cap="none" normalizeH="0" baseline="0" smtClean="0">
                        <a:ln>
                          <a:noFill/>
                        </a:ln>
                        <a:solidFill>
                          <a:schemeClr val="tx1"/>
                        </a:solidFill>
                        <a:effectLst/>
                        <a:latin typeface="Calibri" pitchFamily="34" charset="0"/>
                        <a:ea typeface="PMingLiU" pitchFamily="18" charset="-120"/>
                        <a:cs typeface="Arial" pitchFamily="34" charset="0"/>
                      </a:endParaRPr>
                    </a:p>
                  </a:txBody>
                  <a:tcPr marL="67586" marR="67586" marT="33793" marB="33793"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dirty="0" smtClean="0">
                          <a:ln>
                            <a:noFill/>
                          </a:ln>
                          <a:solidFill>
                            <a:schemeClr val="tx1"/>
                          </a:solidFill>
                          <a:effectLst/>
                          <a:latin typeface="Calibri" pitchFamily="34" charset="0"/>
                          <a:cs typeface="Arial" pitchFamily="34" charset="0"/>
                        </a:rPr>
                        <a:t>29.59</a:t>
                      </a:r>
                      <a:endParaRPr kumimoji="0" lang="fr-FR" sz="800" b="0" i="0" u="none" strike="noStrike" cap="none" normalizeH="0" baseline="0" dirty="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edge">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179348"/>
            <a:ext cx="1272849" cy="369332"/>
          </a:xfrm>
          <a:prstGeom prst="rect">
            <a:avLst/>
          </a:prstGeom>
          <a:noFill/>
        </p:spPr>
        <p:txBody>
          <a:bodyPr wrap="none" rtlCol="0">
            <a:spAutoFit/>
          </a:bodyPr>
          <a:lstStyle/>
          <a:p>
            <a:r>
              <a:rPr lang="fr-FR" dirty="0" smtClean="0"/>
              <a:t>Un exemple:</a:t>
            </a:r>
            <a:endParaRPr lang="fr-FR" dirty="0"/>
          </a:p>
        </p:txBody>
      </p:sp>
      <p:sp>
        <p:nvSpPr>
          <p:cNvPr id="3" name="Rectangle 2"/>
          <p:cNvSpPr/>
          <p:nvPr/>
        </p:nvSpPr>
        <p:spPr>
          <a:xfrm>
            <a:off x="179512" y="548680"/>
            <a:ext cx="8640960" cy="147732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fr-FR" dirty="0" smtClean="0">
                <a:latin typeface="Times New Roman" pitchFamily="18" charset="0"/>
                <a:cs typeface="Times New Roman" pitchFamily="18" charset="0"/>
              </a:rPr>
              <a:t>Chez l'homme, le groupe sanguin MN est déterminé par un gène à deux allèles </a:t>
            </a:r>
            <a:r>
              <a:rPr lang="fr-FR" dirty="0" err="1" smtClean="0">
                <a:latin typeface="Times New Roman" pitchFamily="18" charset="0"/>
                <a:cs typeface="Times New Roman" pitchFamily="18" charset="0"/>
              </a:rPr>
              <a:t>codominants</a:t>
            </a:r>
            <a:r>
              <a:rPr lang="fr-FR" dirty="0" smtClean="0">
                <a:latin typeface="Times New Roman" pitchFamily="18" charset="0"/>
                <a:cs typeface="Times New Roman" pitchFamily="18" charset="0"/>
              </a:rPr>
              <a:t> M et N, ce qui permet d'attribuer un génotype à chaque individu échantillonné, puis d'estimer les fréquences </a:t>
            </a:r>
            <a:r>
              <a:rPr lang="fr-FR" dirty="0" err="1" smtClean="0">
                <a:latin typeface="Times New Roman" pitchFamily="18" charset="0"/>
                <a:cs typeface="Times New Roman" pitchFamily="18" charset="0"/>
              </a:rPr>
              <a:t>alléliques</a:t>
            </a:r>
            <a:r>
              <a:rPr lang="fr-FR" dirty="0" smtClean="0">
                <a:latin typeface="Times New Roman" pitchFamily="18" charset="0"/>
                <a:cs typeface="Times New Roman" pitchFamily="18" charset="0"/>
              </a:rPr>
              <a:t> dans la population. Une étude portant sur 730 aborigènes australiens a donné les résultats suivants :</a:t>
            </a:r>
          </a:p>
          <a:p>
            <a:r>
              <a:rPr lang="nn-NO" b="1" dirty="0" smtClean="0">
                <a:latin typeface="Times New Roman" pitchFamily="18" charset="0"/>
                <a:cs typeface="Times New Roman" pitchFamily="18" charset="0"/>
              </a:rPr>
              <a:t>                               22 MM           216 MN          492 NN</a:t>
            </a:r>
            <a:endParaRPr lang="fr-FR" b="1" dirty="0">
              <a:latin typeface="Times New Roman" pitchFamily="18" charset="0"/>
              <a:cs typeface="Times New Roman" pitchFamily="18" charset="0"/>
            </a:endParaRPr>
          </a:p>
        </p:txBody>
      </p:sp>
      <p:sp>
        <p:nvSpPr>
          <p:cNvPr id="4" name="Rectangle 3"/>
          <p:cNvSpPr/>
          <p:nvPr/>
        </p:nvSpPr>
        <p:spPr>
          <a:xfrm>
            <a:off x="125760" y="2132856"/>
            <a:ext cx="6174432" cy="923330"/>
          </a:xfrm>
          <a:prstGeom prst="rect">
            <a:avLst/>
          </a:prstGeom>
        </p:spPr>
        <p:txBody>
          <a:bodyPr wrap="square">
            <a:spAutoFit/>
          </a:bodyPr>
          <a:lstStyle/>
          <a:p>
            <a:r>
              <a:rPr lang="fr-FR" dirty="0" smtClean="0">
                <a:latin typeface="Times New Roman" pitchFamily="18" charset="0"/>
                <a:cs typeface="Times New Roman" pitchFamily="18" charset="0"/>
              </a:rPr>
              <a:t>1- Calcul des fréquences p et q des allèles M et N: </a:t>
            </a:r>
          </a:p>
          <a:p>
            <a:r>
              <a:rPr lang="fr-FR" dirty="0" smtClean="0">
                <a:latin typeface="Times New Roman" pitchFamily="18" charset="0"/>
                <a:cs typeface="Times New Roman" pitchFamily="18" charset="0"/>
              </a:rPr>
              <a:t>                    p = (22 + 1/2 x 216) / 730 = 0,178 pour l'allèle M</a:t>
            </a:r>
          </a:p>
          <a:p>
            <a:r>
              <a:rPr lang="fr-FR" dirty="0" smtClean="0">
                <a:latin typeface="Times New Roman" pitchFamily="18" charset="0"/>
                <a:cs typeface="Times New Roman" pitchFamily="18" charset="0"/>
              </a:rPr>
              <a:t>                    q = 492 + 1/2 x 216) / 730 = 0,822 pour l'allèle N. </a:t>
            </a:r>
            <a:endParaRPr lang="fr-FR" dirty="0">
              <a:latin typeface="Times New Roman" pitchFamily="18" charset="0"/>
              <a:cs typeface="Times New Roman" pitchFamily="18" charset="0"/>
            </a:endParaRPr>
          </a:p>
        </p:txBody>
      </p:sp>
      <p:sp>
        <p:nvSpPr>
          <p:cNvPr id="39937" name="Rectangle 1"/>
          <p:cNvSpPr>
            <a:spLocks noChangeArrowheads="1"/>
          </p:cNvSpPr>
          <p:nvPr/>
        </p:nvSpPr>
        <p:spPr bwMode="auto">
          <a:xfrm>
            <a:off x="0" y="2988532"/>
            <a:ext cx="91440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52400" algn="justLow"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Times New Roman" pitchFamily="18" charset="0"/>
                <a:cs typeface="Times New Roman" pitchFamily="18" charset="0"/>
              </a:rPr>
              <a:t>2- Calcul des effectifs théoriques attendus des différentes catégories génotypiques: </a:t>
            </a:r>
          </a:p>
          <a:p>
            <a:pPr marL="0" marR="0" lvl="0" indent="152400" algn="justLow"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fr-FR" sz="1800" b="0" i="0" u="none" strike="noStrike" cap="none" normalizeH="0" dirty="0" smtClean="0">
                <a:ln>
                  <a:noFill/>
                </a:ln>
                <a:solidFill>
                  <a:schemeClr val="tx1"/>
                </a:solidFill>
                <a:effectLst/>
                <a:latin typeface="Times New Roman" pitchFamily="18" charset="0"/>
                <a:cs typeface="Times New Roman" pitchFamily="18" charset="0"/>
              </a:rPr>
              <a:t> </a:t>
            </a:r>
            <a:r>
              <a:rPr kumimoji="0" lang="fr-FR" sz="1800" b="0" i="0" u="none" strike="noStrike" cap="none" normalizeH="0" baseline="0" dirty="0" smtClean="0">
                <a:ln>
                  <a:noFill/>
                </a:ln>
                <a:solidFill>
                  <a:schemeClr val="tx1"/>
                </a:solidFill>
                <a:effectLst/>
                <a:latin typeface="Times New Roman" pitchFamily="18" charset="0"/>
                <a:cs typeface="Times New Roman" pitchFamily="18" charset="0"/>
              </a:rPr>
              <a:t>MM =p</a:t>
            </a:r>
            <a:r>
              <a:rPr kumimoji="0" lang="fr-FR" sz="1800" b="0" i="0" u="none" strike="noStrike" cap="none" normalizeH="0" baseline="30000" dirty="0" smtClean="0">
                <a:ln>
                  <a:noFill/>
                </a:ln>
                <a:solidFill>
                  <a:schemeClr val="tx1"/>
                </a:solidFill>
                <a:effectLst/>
                <a:latin typeface="Times New Roman" pitchFamily="18" charset="0"/>
                <a:cs typeface="Times New Roman" pitchFamily="18" charset="0"/>
              </a:rPr>
              <a:t>2</a:t>
            </a:r>
            <a:r>
              <a:rPr kumimoji="0" lang="fr-FR"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fr-FR" sz="1800" b="0" i="0" u="none" strike="noStrike" cap="none" normalizeH="0" baseline="-30000" dirty="0" smtClean="0">
                <a:ln>
                  <a:noFill/>
                </a:ln>
                <a:solidFill>
                  <a:schemeClr val="tx1"/>
                </a:solidFill>
                <a:effectLst/>
                <a:latin typeface="Times New Roman" pitchFamily="18" charset="0"/>
                <a:cs typeface="Times New Roman" pitchFamily="18" charset="0"/>
              </a:rPr>
              <a:t>  </a:t>
            </a:r>
            <a:r>
              <a:rPr kumimoji="0" lang="fr-FR" sz="1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fr-FR" sz="1800" b="0" i="0" u="none" strike="noStrike" cap="none" normalizeH="0" baseline="0" dirty="0" smtClean="0">
                <a:ln>
                  <a:noFill/>
                </a:ln>
                <a:solidFill>
                  <a:schemeClr val="tx1"/>
                </a:solidFill>
                <a:effectLst/>
                <a:latin typeface="Times New Roman" pitchFamily="18" charset="0"/>
                <a:cs typeface="Times New Roman" pitchFamily="18" charset="0"/>
              </a:rPr>
              <a:t> x 730 = (0,178)</a:t>
            </a:r>
            <a:r>
              <a:rPr kumimoji="0" lang="fr-FR" sz="1800" b="0" i="0" u="none" strike="noStrike" cap="none" normalizeH="0" baseline="30000" dirty="0" smtClean="0">
                <a:ln>
                  <a:noFill/>
                </a:ln>
                <a:solidFill>
                  <a:schemeClr val="tx1"/>
                </a:solidFill>
                <a:effectLst/>
                <a:latin typeface="Times New Roman" pitchFamily="18" charset="0"/>
                <a:cs typeface="Times New Roman" pitchFamily="18" charset="0"/>
              </a:rPr>
              <a:t>2</a:t>
            </a:r>
            <a:r>
              <a:rPr kumimoji="0" lang="fr-FR" sz="1800" b="0" i="0" u="none" strike="noStrike" cap="none" normalizeH="0" baseline="0" dirty="0" smtClean="0">
                <a:ln>
                  <a:noFill/>
                </a:ln>
                <a:solidFill>
                  <a:schemeClr val="tx1"/>
                </a:solidFill>
                <a:effectLst/>
                <a:latin typeface="Times New Roman" pitchFamily="18" charset="0"/>
                <a:cs typeface="Times New Roman" pitchFamily="18" charset="0"/>
              </a:rPr>
              <a:t> x 730 = 23,1</a:t>
            </a:r>
            <a:endParaRPr kumimoji="0" lang="fr-FR" sz="1800" b="0" i="0" u="none" strike="noStrike" cap="none" normalizeH="0" baseline="-30000" dirty="0" smtClean="0">
              <a:ln>
                <a:noFill/>
              </a:ln>
              <a:solidFill>
                <a:schemeClr val="tx1"/>
              </a:solidFill>
              <a:effectLst/>
              <a:latin typeface="Times New Roman" pitchFamily="18" charset="0"/>
              <a:cs typeface="Times New Roman" pitchFamily="18" charset="0"/>
            </a:endParaRPr>
          </a:p>
          <a:p>
            <a:pPr marL="0" marR="0" lvl="0" indent="152400" algn="justLow"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30000" dirty="0" smtClean="0">
                <a:ln>
                  <a:noFill/>
                </a:ln>
                <a:solidFill>
                  <a:schemeClr val="tx1"/>
                </a:solidFill>
                <a:effectLst/>
                <a:latin typeface="Times New Roman" pitchFamily="18" charset="0"/>
                <a:cs typeface="Times New Roman" pitchFamily="18" charset="0"/>
              </a:rPr>
              <a:t>                    </a:t>
            </a:r>
            <a:r>
              <a:rPr lang="de-DE" baseline="-30000" dirty="0" smtClean="0">
                <a:latin typeface="Times New Roman" pitchFamily="18" charset="0"/>
                <a:cs typeface="Times New Roman" pitchFamily="18" charset="0"/>
              </a:rPr>
              <a:t> </a:t>
            </a:r>
            <a:r>
              <a:rPr lang="de-DE" dirty="0" smtClean="0">
                <a:latin typeface="Times New Roman" pitchFamily="18" charset="0"/>
                <a:cs typeface="Times New Roman" pitchFamily="18" charset="0"/>
              </a:rPr>
              <a:t>     </a:t>
            </a:r>
            <a:r>
              <a:rPr kumimoji="0" lang="de-DE" sz="1800" b="0" i="0" u="none" strike="noStrike" cap="none" normalizeH="0" baseline="0" dirty="0" smtClean="0">
                <a:ln>
                  <a:noFill/>
                </a:ln>
                <a:solidFill>
                  <a:schemeClr val="tx1"/>
                </a:solidFill>
                <a:effectLst/>
                <a:latin typeface="Times New Roman" pitchFamily="18" charset="0"/>
                <a:cs typeface="Times New Roman" pitchFamily="18" charset="0"/>
              </a:rPr>
              <a:t>MN =2pq</a:t>
            </a:r>
            <a:r>
              <a:rPr kumimoji="0" lang="de-DE" sz="1800" b="0" i="0" u="none" strike="noStrike" cap="none" normalizeH="0" dirty="0" smtClean="0">
                <a:ln>
                  <a:noFill/>
                </a:ln>
                <a:solidFill>
                  <a:schemeClr val="tx1"/>
                </a:solidFill>
                <a:effectLst/>
                <a:latin typeface="Times New Roman" pitchFamily="18" charset="0"/>
                <a:cs typeface="Times New Roman" pitchFamily="18" charset="0"/>
              </a:rPr>
              <a:t> x </a:t>
            </a:r>
            <a:r>
              <a:rPr kumimoji="0" lang="de-DE" sz="1800" b="0" i="0" u="none" strike="noStrike" cap="none" normalizeH="0" baseline="0" dirty="0" smtClean="0">
                <a:ln>
                  <a:noFill/>
                </a:ln>
                <a:solidFill>
                  <a:schemeClr val="tx1"/>
                </a:solidFill>
                <a:effectLst/>
                <a:latin typeface="Times New Roman" pitchFamily="18" charset="0"/>
                <a:cs typeface="Times New Roman" pitchFamily="18" charset="0"/>
              </a:rPr>
              <a:t>730 = (2 x 0,178 x 0,822) x 730 = 213,6</a:t>
            </a:r>
            <a:endParaRPr kumimoji="0" lang="de-DE" sz="1800" b="0" i="0" u="none" strike="noStrike" cap="none" normalizeH="0" baseline="-30000" dirty="0" smtClean="0">
              <a:ln>
                <a:noFill/>
              </a:ln>
              <a:solidFill>
                <a:schemeClr val="tx1"/>
              </a:solidFill>
              <a:effectLst/>
              <a:latin typeface="Times New Roman" pitchFamily="18" charset="0"/>
              <a:cs typeface="Times New Roman" pitchFamily="18" charset="0"/>
            </a:endParaRPr>
          </a:p>
          <a:p>
            <a:pPr marL="0" marR="0" lvl="0" indent="152400" algn="justLow" defTabSz="914400" rtl="0" eaLnBrk="0" fontAlgn="base" latinLnBrk="0" hangingPunct="0">
              <a:lnSpc>
                <a:spcPct val="100000"/>
              </a:lnSpc>
              <a:spcBef>
                <a:spcPct val="0"/>
              </a:spcBef>
              <a:spcAft>
                <a:spcPct val="0"/>
              </a:spcAft>
              <a:buClrTx/>
              <a:buSzTx/>
              <a:buFontTx/>
              <a:buNone/>
              <a:tabLst/>
            </a:pPr>
            <a:r>
              <a:rPr kumimoji="0" lang="de-DE" sz="1800" b="0" i="0" u="none" strike="noStrike" cap="none" normalizeH="0" baseline="-30000" dirty="0" smtClean="0">
                <a:ln>
                  <a:noFill/>
                </a:ln>
                <a:solidFill>
                  <a:schemeClr val="tx1"/>
                </a:solidFill>
                <a:effectLst/>
                <a:latin typeface="Times New Roman" pitchFamily="18" charset="0"/>
                <a:cs typeface="Times New Roman" pitchFamily="18" charset="0"/>
              </a:rPr>
              <a:t>                   </a:t>
            </a:r>
            <a:r>
              <a:rPr lang="de-DE" baseline="-30000" dirty="0" smtClean="0">
                <a:latin typeface="Times New Roman" pitchFamily="18" charset="0"/>
                <a:cs typeface="Times New Roman" pitchFamily="18" charset="0"/>
              </a:rPr>
              <a:t> </a:t>
            </a:r>
            <a:r>
              <a:rPr lang="de-DE" dirty="0" smtClean="0">
                <a:latin typeface="Times New Roman" pitchFamily="18" charset="0"/>
                <a:cs typeface="Times New Roman" pitchFamily="18" charset="0"/>
              </a:rPr>
              <a:t>     </a:t>
            </a:r>
            <a:r>
              <a:rPr kumimoji="0" lang="de-DE" sz="1800" b="0" i="0" u="none" strike="noStrike" cap="none" normalizeH="0" baseline="0" dirty="0" smtClean="0">
                <a:ln>
                  <a:noFill/>
                </a:ln>
                <a:solidFill>
                  <a:schemeClr val="tx1"/>
                </a:solidFill>
                <a:effectLst/>
                <a:latin typeface="Times New Roman" pitchFamily="18" charset="0"/>
                <a:cs typeface="Times New Roman" pitchFamily="18" charset="0"/>
              </a:rPr>
              <a:t>N </a:t>
            </a:r>
            <a:r>
              <a:rPr kumimoji="0" lang="de-DE" sz="1800" b="0" i="0" u="none" strike="noStrike" cap="none" normalizeH="0" baseline="0" dirty="0" err="1" smtClean="0">
                <a:ln>
                  <a:noFill/>
                </a:ln>
                <a:solidFill>
                  <a:schemeClr val="tx1"/>
                </a:solidFill>
                <a:effectLst/>
                <a:latin typeface="Times New Roman" pitchFamily="18" charset="0"/>
                <a:cs typeface="Times New Roman" pitchFamily="18" charset="0"/>
              </a:rPr>
              <a:t>N</a:t>
            </a:r>
            <a:r>
              <a:rPr kumimoji="0" lang="de-DE" sz="1800" b="0" i="0" u="none" strike="noStrike" cap="none" normalizeH="0" baseline="0" dirty="0" smtClean="0">
                <a:ln>
                  <a:noFill/>
                </a:ln>
                <a:solidFill>
                  <a:schemeClr val="tx1"/>
                </a:solidFill>
                <a:effectLst/>
                <a:latin typeface="Times New Roman" pitchFamily="18" charset="0"/>
                <a:cs typeface="Times New Roman" pitchFamily="18" charset="0"/>
              </a:rPr>
              <a:t>= q</a:t>
            </a:r>
            <a:r>
              <a:rPr kumimoji="0" lang="de-DE" sz="1800" b="0" i="0" u="none" strike="noStrike" cap="none" normalizeH="0" baseline="30000" dirty="0" smtClean="0">
                <a:ln>
                  <a:noFill/>
                </a:ln>
                <a:solidFill>
                  <a:schemeClr val="tx1"/>
                </a:solidFill>
                <a:effectLst/>
                <a:latin typeface="Times New Roman" pitchFamily="18" charset="0"/>
                <a:cs typeface="Times New Roman" pitchFamily="18" charset="0"/>
              </a:rPr>
              <a:t>2</a:t>
            </a:r>
            <a:r>
              <a:rPr kumimoji="0" lang="de-DE" sz="1800" b="0" i="0" u="none" strike="noStrike" cap="none" normalizeH="0" dirty="0" smtClean="0">
                <a:ln>
                  <a:noFill/>
                </a:ln>
                <a:solidFill>
                  <a:schemeClr val="tx1"/>
                </a:solidFill>
                <a:effectLst/>
                <a:latin typeface="Times New Roman" pitchFamily="18" charset="0"/>
                <a:cs typeface="Times New Roman" pitchFamily="18" charset="0"/>
              </a:rPr>
              <a:t> x </a:t>
            </a:r>
            <a:r>
              <a:rPr kumimoji="0" lang="de-DE" sz="1800" b="0" i="0" u="none" strike="noStrike" cap="none" normalizeH="0" baseline="0" dirty="0" smtClean="0">
                <a:ln>
                  <a:noFill/>
                </a:ln>
                <a:solidFill>
                  <a:schemeClr val="tx1"/>
                </a:solidFill>
                <a:effectLst/>
                <a:latin typeface="Times New Roman" pitchFamily="18" charset="0"/>
                <a:cs typeface="Times New Roman" pitchFamily="18" charset="0"/>
              </a:rPr>
              <a:t>730 = (0,822)</a:t>
            </a:r>
            <a:r>
              <a:rPr kumimoji="0" lang="de-DE" sz="1800" b="0" i="0" u="none" strike="noStrike" cap="none" normalizeH="0" baseline="30000" dirty="0" smtClean="0">
                <a:ln>
                  <a:noFill/>
                </a:ln>
                <a:solidFill>
                  <a:schemeClr val="tx1"/>
                </a:solidFill>
                <a:effectLst/>
                <a:latin typeface="Times New Roman" pitchFamily="18" charset="0"/>
                <a:cs typeface="Times New Roman" pitchFamily="18" charset="0"/>
              </a:rPr>
              <a:t>2</a:t>
            </a:r>
            <a:r>
              <a:rPr kumimoji="0" lang="de-DE" sz="1800" b="0" i="0" u="none" strike="noStrike" cap="none" normalizeH="0" baseline="0" dirty="0" smtClean="0">
                <a:ln>
                  <a:noFill/>
                </a:ln>
                <a:solidFill>
                  <a:schemeClr val="tx1"/>
                </a:solidFill>
                <a:effectLst/>
                <a:latin typeface="Times New Roman" pitchFamily="18" charset="0"/>
                <a:cs typeface="Times New Roman" pitchFamily="18" charset="0"/>
              </a:rPr>
              <a:t> x 730 = 493,2</a:t>
            </a:r>
            <a:endParaRPr kumimoji="0" lang="de-DE" sz="1800" b="0" i="0" u="none" strike="noStrike" cap="none" normalizeH="0" baseline="-30000" dirty="0" smtClean="0">
              <a:ln>
                <a:noFill/>
              </a:ln>
              <a:solidFill>
                <a:schemeClr val="tx1"/>
              </a:solidFill>
              <a:effectLst/>
              <a:latin typeface="Times New Roman" pitchFamily="18" charset="0"/>
              <a:cs typeface="Times New Roman" pitchFamily="18" charset="0"/>
            </a:endParaRPr>
          </a:p>
          <a:p>
            <a:pPr marL="0" marR="0" lvl="0" indent="152400" algn="justLow" defTabSz="914400" rtl="0" eaLnBrk="0" fontAlgn="base" latinLnBrk="0" hangingPunct="0">
              <a:lnSpc>
                <a:spcPct val="100000"/>
              </a:lnSpc>
              <a:spcBef>
                <a:spcPct val="0"/>
              </a:spcBef>
              <a:spcAft>
                <a:spcPct val="0"/>
              </a:spcAft>
              <a:buClrTx/>
              <a:buSzTx/>
              <a:buFontTx/>
              <a:buNone/>
              <a:tabLst/>
            </a:pPr>
            <a:r>
              <a:rPr kumimoji="0" lang="de-DE" sz="1800" b="0" i="0" u="none" strike="noStrike" cap="none" normalizeH="0" baseline="-30000" dirty="0" smtClean="0">
                <a:ln>
                  <a:noFill/>
                </a:ln>
                <a:solidFill>
                  <a:schemeClr val="tx1"/>
                </a:solidFill>
                <a:effectLst/>
                <a:latin typeface="Arial" pitchFamily="34" charset="0"/>
                <a:cs typeface="Arial" pitchFamily="34" charset="0"/>
              </a:rPr>
              <a:t> </a:t>
            </a:r>
          </a:p>
        </p:txBody>
      </p:sp>
      <p:sp>
        <p:nvSpPr>
          <p:cNvPr id="39938" name="AutoShape 2" descr="http://gen-net-pop.univ-lyon1.fr/cours/chap3/par3b_fichiers/image012.gif"/>
          <p:cNvSpPr>
            <a:spLocks noChangeAspect="1" noChangeArrowheads="1"/>
          </p:cNvSpPr>
          <p:nvPr/>
        </p:nvSpPr>
        <p:spPr bwMode="auto">
          <a:xfrm>
            <a:off x="2198688" y="-136525"/>
            <a:ext cx="180975" cy="2286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9939" name="AutoShape 3" descr="http://gen-net-pop.univ-lyon1.fr/cours/chap3/par3b_fichiers/image015.gif"/>
          <p:cNvSpPr>
            <a:spLocks noChangeAspect="1" noChangeArrowheads="1"/>
          </p:cNvSpPr>
          <p:nvPr/>
        </p:nvSpPr>
        <p:spPr bwMode="auto">
          <a:xfrm>
            <a:off x="1555750" y="138113"/>
            <a:ext cx="276225" cy="180975"/>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9940" name="AutoShape 4" descr="http://gen-net-pop.univ-lyon1.fr/cours/chap3/par3b_fichiers/image018.gif"/>
          <p:cNvSpPr>
            <a:spLocks noChangeAspect="1" noChangeArrowheads="1"/>
          </p:cNvSpPr>
          <p:nvPr/>
        </p:nvSpPr>
        <p:spPr bwMode="auto">
          <a:xfrm>
            <a:off x="1581150" y="412750"/>
            <a:ext cx="180975" cy="2286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 name="Rectangle 8"/>
          <p:cNvSpPr/>
          <p:nvPr/>
        </p:nvSpPr>
        <p:spPr>
          <a:xfrm>
            <a:off x="179512" y="4365104"/>
            <a:ext cx="7545655" cy="646331"/>
          </a:xfrm>
          <a:prstGeom prst="rect">
            <a:avLst/>
          </a:prstGeom>
        </p:spPr>
        <p:txBody>
          <a:bodyPr wrap="none">
            <a:spAutoFit/>
          </a:bodyPr>
          <a:lstStyle/>
          <a:p>
            <a:r>
              <a:rPr lang="fr-FR" dirty="0" smtClean="0">
                <a:latin typeface="Times New Roman" pitchFamily="18" charset="0"/>
                <a:cs typeface="Times New Roman" pitchFamily="18" charset="0"/>
              </a:rPr>
              <a:t>3- Test du Chi deux:</a:t>
            </a:r>
          </a:p>
          <a:p>
            <a:r>
              <a:rPr lang="fr-FR" dirty="0" smtClean="0">
                <a:latin typeface="Times New Roman" pitchFamily="18" charset="0"/>
                <a:cs typeface="Times New Roman" pitchFamily="18" charset="0"/>
              </a:rPr>
              <a:t>              X</a:t>
            </a:r>
            <a:r>
              <a:rPr lang="fr-FR" baseline="30000" dirty="0" smtClean="0">
                <a:latin typeface="Times New Roman" pitchFamily="18" charset="0"/>
                <a:cs typeface="Times New Roman" pitchFamily="18" charset="0"/>
              </a:rPr>
              <a:t>2</a:t>
            </a:r>
            <a:r>
              <a:rPr lang="fr-FR" dirty="0" smtClean="0">
                <a:latin typeface="Times New Roman" pitchFamily="18" charset="0"/>
                <a:cs typeface="Times New Roman" pitchFamily="18" charset="0"/>
              </a:rPr>
              <a:t> = (22-23,1)</a:t>
            </a:r>
            <a:r>
              <a:rPr lang="fr-FR" baseline="30000" dirty="0" smtClean="0">
                <a:latin typeface="Times New Roman" pitchFamily="18" charset="0"/>
                <a:cs typeface="Times New Roman" pitchFamily="18" charset="0"/>
              </a:rPr>
              <a:t>2</a:t>
            </a:r>
            <a:r>
              <a:rPr lang="fr-FR" dirty="0" smtClean="0">
                <a:latin typeface="Times New Roman" pitchFamily="18" charset="0"/>
                <a:cs typeface="Times New Roman" pitchFamily="18" charset="0"/>
              </a:rPr>
              <a:t>/23,1 + (216-213,6)</a:t>
            </a:r>
            <a:r>
              <a:rPr lang="fr-FR" baseline="30000" dirty="0" smtClean="0">
                <a:latin typeface="Times New Roman" pitchFamily="18" charset="0"/>
                <a:cs typeface="Times New Roman" pitchFamily="18" charset="0"/>
              </a:rPr>
              <a:t>2</a:t>
            </a:r>
            <a:r>
              <a:rPr lang="fr-FR" dirty="0" smtClean="0">
                <a:latin typeface="Times New Roman" pitchFamily="18" charset="0"/>
                <a:cs typeface="Times New Roman" pitchFamily="18" charset="0"/>
              </a:rPr>
              <a:t>/213,6 + (492-493,2)</a:t>
            </a:r>
            <a:r>
              <a:rPr lang="fr-FR" baseline="30000" dirty="0" smtClean="0">
                <a:latin typeface="Times New Roman" pitchFamily="18" charset="0"/>
                <a:cs typeface="Times New Roman" pitchFamily="18" charset="0"/>
              </a:rPr>
              <a:t>2</a:t>
            </a:r>
            <a:r>
              <a:rPr lang="fr-FR" dirty="0" smtClean="0">
                <a:latin typeface="Times New Roman" pitchFamily="18" charset="0"/>
                <a:cs typeface="Times New Roman" pitchFamily="18" charset="0"/>
              </a:rPr>
              <a:t>/493 = </a:t>
            </a:r>
            <a:r>
              <a:rPr lang="fr-FR" b="1" dirty="0" smtClean="0">
                <a:latin typeface="Times New Roman" pitchFamily="18" charset="0"/>
                <a:cs typeface="Times New Roman" pitchFamily="18" charset="0"/>
              </a:rPr>
              <a:t>0,083 </a:t>
            </a:r>
            <a:endParaRPr lang="fr-FR" b="1" dirty="0">
              <a:latin typeface="Times New Roman" pitchFamily="18" charset="0"/>
              <a:cs typeface="Times New Roman" pitchFamily="18" charset="0"/>
            </a:endParaRPr>
          </a:p>
        </p:txBody>
      </p:sp>
      <p:sp>
        <p:nvSpPr>
          <p:cNvPr id="10" name="Rectangle 9"/>
          <p:cNvSpPr/>
          <p:nvPr/>
        </p:nvSpPr>
        <p:spPr>
          <a:xfrm>
            <a:off x="323528" y="5373216"/>
            <a:ext cx="2311787" cy="369332"/>
          </a:xfrm>
          <a:prstGeom prst="rect">
            <a:avLst/>
          </a:prstGeom>
        </p:spPr>
        <p:txBody>
          <a:bodyPr wrap="none">
            <a:spAutoFit/>
          </a:bodyPr>
          <a:lstStyle/>
          <a:p>
            <a:r>
              <a:rPr lang="fr-FR" dirty="0" smtClean="0"/>
              <a:t>degré de liberté = 3-2=1</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9937"/>
                                        </p:tgtEl>
                                        <p:attrNameLst>
                                          <p:attrName>style.visibility</p:attrName>
                                        </p:attrNameLst>
                                      </p:cBhvr>
                                      <p:to>
                                        <p:strVal val="visible"/>
                                      </p:to>
                                    </p:set>
                                    <p:animEffect transition="in" filter="wedge">
                                      <p:cBhvr>
                                        <p:cTn id="12" dur="2000"/>
                                        <p:tgtEl>
                                          <p:spTgt spid="39937"/>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edge">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edge">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9937"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lèche vers le bas 13"/>
          <p:cNvSpPr/>
          <p:nvPr/>
        </p:nvSpPr>
        <p:spPr>
          <a:xfrm flipH="1">
            <a:off x="2271713" y="2928938"/>
            <a:ext cx="500062" cy="1571625"/>
          </a:xfrm>
          <a:prstGeom prst="downArrow">
            <a:avLst/>
          </a:prstGeom>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5" name="Ellipse 14"/>
          <p:cNvSpPr/>
          <p:nvPr/>
        </p:nvSpPr>
        <p:spPr>
          <a:xfrm>
            <a:off x="2717800" y="1214438"/>
            <a:ext cx="2214563" cy="1928812"/>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solidFill>
                  <a:schemeClr val="bg1"/>
                </a:solidFill>
              </a:rPr>
              <a:t> </a:t>
            </a:r>
            <a:r>
              <a:rPr lang="fr-FR" dirty="0" err="1">
                <a:solidFill>
                  <a:schemeClr val="bg1"/>
                </a:solidFill>
              </a:rPr>
              <a:t>aa</a:t>
            </a:r>
            <a:r>
              <a:rPr lang="fr-FR" dirty="0">
                <a:solidFill>
                  <a:schemeClr val="bg1"/>
                </a:solidFill>
              </a:rPr>
              <a:t> AA </a:t>
            </a:r>
            <a:r>
              <a:rPr lang="fr-FR" dirty="0" err="1">
                <a:solidFill>
                  <a:schemeClr val="bg1"/>
                </a:solidFill>
              </a:rPr>
              <a:t>aa</a:t>
            </a:r>
            <a:r>
              <a:rPr lang="fr-FR" dirty="0">
                <a:solidFill>
                  <a:schemeClr val="bg1"/>
                </a:solidFill>
              </a:rPr>
              <a:t> </a:t>
            </a:r>
            <a:r>
              <a:rPr lang="fr-FR" dirty="0" err="1">
                <a:solidFill>
                  <a:schemeClr val="bg1"/>
                </a:solidFill>
              </a:rPr>
              <a:t>AA</a:t>
            </a:r>
            <a:r>
              <a:rPr lang="fr-FR" dirty="0">
                <a:solidFill>
                  <a:schemeClr val="bg1"/>
                </a:solidFill>
              </a:rPr>
              <a:t> </a:t>
            </a:r>
            <a:r>
              <a:rPr lang="fr-FR" dirty="0" err="1">
                <a:solidFill>
                  <a:schemeClr val="bg1"/>
                </a:solidFill>
              </a:rPr>
              <a:t>aa</a:t>
            </a:r>
            <a:r>
              <a:rPr lang="fr-FR" dirty="0">
                <a:solidFill>
                  <a:schemeClr val="bg1"/>
                </a:solidFill>
              </a:rPr>
              <a:t> </a:t>
            </a:r>
            <a:r>
              <a:rPr lang="fr-FR" dirty="0" err="1">
                <a:solidFill>
                  <a:schemeClr val="bg1"/>
                </a:solidFill>
              </a:rPr>
              <a:t>aaAa</a:t>
            </a:r>
            <a:r>
              <a:rPr lang="fr-FR" dirty="0">
                <a:solidFill>
                  <a:schemeClr val="bg1"/>
                </a:solidFill>
              </a:rPr>
              <a:t>  Aa  </a:t>
            </a:r>
            <a:r>
              <a:rPr lang="fr-FR" dirty="0" err="1">
                <a:solidFill>
                  <a:schemeClr val="bg1"/>
                </a:solidFill>
              </a:rPr>
              <a:t>Aa</a:t>
            </a:r>
            <a:r>
              <a:rPr lang="fr-FR" dirty="0">
                <a:solidFill>
                  <a:schemeClr val="bg1"/>
                </a:solidFill>
              </a:rPr>
              <a:t> </a:t>
            </a:r>
            <a:r>
              <a:rPr lang="fr-FR" dirty="0" err="1">
                <a:solidFill>
                  <a:schemeClr val="bg1"/>
                </a:solidFill>
              </a:rPr>
              <a:t>Aa</a:t>
            </a:r>
            <a:r>
              <a:rPr lang="fr-FR" dirty="0">
                <a:solidFill>
                  <a:schemeClr val="bg1"/>
                </a:solidFill>
              </a:rPr>
              <a:t> </a:t>
            </a:r>
            <a:r>
              <a:rPr lang="fr-FR" dirty="0" err="1">
                <a:solidFill>
                  <a:schemeClr val="bg1"/>
                </a:solidFill>
              </a:rPr>
              <a:t>Aa</a:t>
            </a:r>
            <a:r>
              <a:rPr lang="fr-FR" dirty="0">
                <a:solidFill>
                  <a:schemeClr val="bg1"/>
                </a:solidFill>
              </a:rPr>
              <a:t> </a:t>
            </a:r>
            <a:r>
              <a:rPr lang="fr-FR" dirty="0" err="1">
                <a:solidFill>
                  <a:schemeClr val="bg1"/>
                </a:solidFill>
              </a:rPr>
              <a:t>Aa</a:t>
            </a:r>
            <a:r>
              <a:rPr lang="fr-FR" dirty="0">
                <a:solidFill>
                  <a:schemeClr val="bg1"/>
                </a:solidFill>
              </a:rPr>
              <a:t> </a:t>
            </a:r>
            <a:r>
              <a:rPr lang="fr-FR" dirty="0" err="1">
                <a:solidFill>
                  <a:schemeClr val="bg1"/>
                </a:solidFill>
              </a:rPr>
              <a:t>Aa</a:t>
            </a:r>
            <a:r>
              <a:rPr lang="fr-FR" dirty="0">
                <a:solidFill>
                  <a:schemeClr val="bg1"/>
                </a:solidFill>
              </a:rPr>
              <a:t> </a:t>
            </a:r>
            <a:r>
              <a:rPr lang="fr-FR" dirty="0" err="1">
                <a:solidFill>
                  <a:schemeClr val="bg1"/>
                </a:solidFill>
              </a:rPr>
              <a:t>Aa</a:t>
            </a:r>
            <a:r>
              <a:rPr lang="fr-FR" dirty="0">
                <a:solidFill>
                  <a:schemeClr val="bg1"/>
                </a:solidFill>
              </a:rPr>
              <a:t> </a:t>
            </a:r>
            <a:r>
              <a:rPr lang="fr-FR" dirty="0" err="1">
                <a:solidFill>
                  <a:schemeClr val="bg1"/>
                </a:solidFill>
              </a:rPr>
              <a:t>Aa</a:t>
            </a:r>
            <a:r>
              <a:rPr lang="fr-FR" dirty="0">
                <a:solidFill>
                  <a:schemeClr val="bg1"/>
                </a:solidFill>
              </a:rPr>
              <a:t> </a:t>
            </a:r>
            <a:r>
              <a:rPr lang="fr-FR" dirty="0" err="1">
                <a:solidFill>
                  <a:schemeClr val="bg1"/>
                </a:solidFill>
              </a:rPr>
              <a:t>Aa</a:t>
            </a:r>
            <a:r>
              <a:rPr lang="fr-FR" dirty="0">
                <a:solidFill>
                  <a:schemeClr val="bg1"/>
                </a:solidFill>
              </a:rPr>
              <a:t> </a:t>
            </a:r>
            <a:r>
              <a:rPr lang="fr-FR" dirty="0" err="1">
                <a:solidFill>
                  <a:schemeClr val="bg1"/>
                </a:solidFill>
              </a:rPr>
              <a:t>Aa</a:t>
            </a:r>
            <a:r>
              <a:rPr lang="fr-FR" dirty="0">
                <a:solidFill>
                  <a:schemeClr val="bg1"/>
                </a:solidFill>
              </a:rPr>
              <a:t> </a:t>
            </a:r>
            <a:r>
              <a:rPr lang="fr-FR" dirty="0" err="1">
                <a:solidFill>
                  <a:schemeClr val="bg1"/>
                </a:solidFill>
              </a:rPr>
              <a:t>Aa</a:t>
            </a:r>
            <a:r>
              <a:rPr lang="fr-FR" dirty="0">
                <a:solidFill>
                  <a:schemeClr val="bg1"/>
                </a:solidFill>
              </a:rPr>
              <a:t> </a:t>
            </a:r>
            <a:r>
              <a:rPr lang="fr-FR" dirty="0" err="1">
                <a:solidFill>
                  <a:schemeClr val="bg1"/>
                </a:solidFill>
              </a:rPr>
              <a:t>Aa</a:t>
            </a:r>
            <a:r>
              <a:rPr lang="fr-FR" dirty="0">
                <a:solidFill>
                  <a:schemeClr val="bg1"/>
                </a:solidFill>
              </a:rPr>
              <a:t> </a:t>
            </a:r>
            <a:r>
              <a:rPr lang="fr-FR" dirty="0" err="1">
                <a:solidFill>
                  <a:schemeClr val="bg1"/>
                </a:solidFill>
              </a:rPr>
              <a:t>Aa</a:t>
            </a:r>
            <a:r>
              <a:rPr lang="fr-FR" dirty="0">
                <a:solidFill>
                  <a:schemeClr val="bg1"/>
                </a:solidFill>
              </a:rPr>
              <a:t> </a:t>
            </a:r>
            <a:r>
              <a:rPr lang="fr-FR" dirty="0" err="1">
                <a:solidFill>
                  <a:schemeClr val="bg1"/>
                </a:solidFill>
              </a:rPr>
              <a:t>Aa</a:t>
            </a:r>
            <a:r>
              <a:rPr lang="fr-FR" dirty="0">
                <a:solidFill>
                  <a:schemeClr val="bg1"/>
                </a:solidFill>
              </a:rPr>
              <a:t> </a:t>
            </a:r>
            <a:r>
              <a:rPr lang="fr-FR" dirty="0" err="1">
                <a:solidFill>
                  <a:schemeClr val="bg1"/>
                </a:solidFill>
              </a:rPr>
              <a:t>aa</a:t>
            </a:r>
            <a:r>
              <a:rPr lang="fr-FR" dirty="0">
                <a:solidFill>
                  <a:schemeClr val="bg1"/>
                </a:solidFill>
              </a:rPr>
              <a:t> </a:t>
            </a:r>
            <a:r>
              <a:rPr lang="fr-FR" dirty="0" err="1">
                <a:solidFill>
                  <a:schemeClr val="bg1"/>
                </a:solidFill>
              </a:rPr>
              <a:t>AA</a:t>
            </a:r>
            <a:r>
              <a:rPr lang="fr-FR" dirty="0">
                <a:solidFill>
                  <a:schemeClr val="bg1"/>
                </a:solidFill>
              </a:rPr>
              <a:t>…..</a:t>
            </a:r>
          </a:p>
        </p:txBody>
      </p:sp>
      <p:sp>
        <p:nvSpPr>
          <p:cNvPr id="17" name="Ellipse 16"/>
          <p:cNvSpPr/>
          <p:nvPr/>
        </p:nvSpPr>
        <p:spPr>
          <a:xfrm>
            <a:off x="125413" y="1071563"/>
            <a:ext cx="2286000" cy="2071687"/>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solidFill>
                  <a:schemeClr val="bg1"/>
                </a:solidFill>
              </a:rPr>
              <a:t> </a:t>
            </a:r>
            <a:r>
              <a:rPr lang="fr-FR" dirty="0" err="1">
                <a:solidFill>
                  <a:schemeClr val="bg1"/>
                </a:solidFill>
              </a:rPr>
              <a:t>aa</a:t>
            </a:r>
            <a:r>
              <a:rPr lang="fr-FR" dirty="0">
                <a:solidFill>
                  <a:schemeClr val="bg1"/>
                </a:solidFill>
              </a:rPr>
              <a:t> AA </a:t>
            </a:r>
            <a:r>
              <a:rPr lang="fr-FR" dirty="0" err="1">
                <a:solidFill>
                  <a:schemeClr val="bg1"/>
                </a:solidFill>
              </a:rPr>
              <a:t>aa</a:t>
            </a:r>
            <a:r>
              <a:rPr lang="fr-FR" dirty="0">
                <a:solidFill>
                  <a:schemeClr val="bg1"/>
                </a:solidFill>
              </a:rPr>
              <a:t> </a:t>
            </a:r>
            <a:r>
              <a:rPr lang="fr-FR" dirty="0" err="1">
                <a:solidFill>
                  <a:schemeClr val="bg1"/>
                </a:solidFill>
              </a:rPr>
              <a:t>AA</a:t>
            </a:r>
            <a:r>
              <a:rPr lang="fr-FR" dirty="0">
                <a:solidFill>
                  <a:schemeClr val="bg1"/>
                </a:solidFill>
              </a:rPr>
              <a:t> </a:t>
            </a:r>
            <a:r>
              <a:rPr lang="fr-FR" dirty="0" err="1">
                <a:solidFill>
                  <a:schemeClr val="bg1"/>
                </a:solidFill>
              </a:rPr>
              <a:t>aa</a:t>
            </a:r>
            <a:r>
              <a:rPr lang="fr-FR" dirty="0">
                <a:solidFill>
                  <a:schemeClr val="bg1"/>
                </a:solidFill>
              </a:rPr>
              <a:t> </a:t>
            </a:r>
            <a:r>
              <a:rPr lang="fr-FR" dirty="0" err="1">
                <a:solidFill>
                  <a:schemeClr val="bg1"/>
                </a:solidFill>
              </a:rPr>
              <a:t>aaAa</a:t>
            </a:r>
            <a:r>
              <a:rPr lang="fr-FR" dirty="0">
                <a:solidFill>
                  <a:schemeClr val="bg1"/>
                </a:solidFill>
              </a:rPr>
              <a:t>  Aa  </a:t>
            </a:r>
            <a:r>
              <a:rPr lang="fr-FR" dirty="0" err="1">
                <a:solidFill>
                  <a:schemeClr val="bg1"/>
                </a:solidFill>
              </a:rPr>
              <a:t>Aa</a:t>
            </a:r>
            <a:r>
              <a:rPr lang="fr-FR" dirty="0">
                <a:solidFill>
                  <a:schemeClr val="bg1"/>
                </a:solidFill>
              </a:rPr>
              <a:t> </a:t>
            </a:r>
            <a:r>
              <a:rPr lang="fr-FR" dirty="0" err="1">
                <a:solidFill>
                  <a:schemeClr val="bg1"/>
                </a:solidFill>
              </a:rPr>
              <a:t>Aa</a:t>
            </a:r>
            <a:r>
              <a:rPr lang="fr-FR" dirty="0">
                <a:solidFill>
                  <a:schemeClr val="bg1"/>
                </a:solidFill>
              </a:rPr>
              <a:t> </a:t>
            </a:r>
            <a:r>
              <a:rPr lang="fr-FR" dirty="0" err="1">
                <a:solidFill>
                  <a:schemeClr val="bg1"/>
                </a:solidFill>
              </a:rPr>
              <a:t>Aa</a:t>
            </a:r>
            <a:r>
              <a:rPr lang="fr-FR" dirty="0">
                <a:solidFill>
                  <a:schemeClr val="bg1"/>
                </a:solidFill>
              </a:rPr>
              <a:t> </a:t>
            </a:r>
            <a:r>
              <a:rPr lang="fr-FR" dirty="0" err="1">
                <a:solidFill>
                  <a:schemeClr val="bg1"/>
                </a:solidFill>
              </a:rPr>
              <a:t>Aa</a:t>
            </a:r>
            <a:r>
              <a:rPr lang="fr-FR" dirty="0">
                <a:solidFill>
                  <a:schemeClr val="bg1"/>
                </a:solidFill>
              </a:rPr>
              <a:t> </a:t>
            </a:r>
            <a:r>
              <a:rPr lang="fr-FR" dirty="0" err="1">
                <a:solidFill>
                  <a:schemeClr val="bg1"/>
                </a:solidFill>
              </a:rPr>
              <a:t>Aa</a:t>
            </a:r>
            <a:r>
              <a:rPr lang="fr-FR" dirty="0">
                <a:solidFill>
                  <a:schemeClr val="bg1"/>
                </a:solidFill>
              </a:rPr>
              <a:t> </a:t>
            </a:r>
            <a:r>
              <a:rPr lang="fr-FR" dirty="0" err="1">
                <a:solidFill>
                  <a:schemeClr val="bg1"/>
                </a:solidFill>
              </a:rPr>
              <a:t>Aa</a:t>
            </a:r>
            <a:r>
              <a:rPr lang="fr-FR" dirty="0">
                <a:solidFill>
                  <a:schemeClr val="bg1"/>
                </a:solidFill>
              </a:rPr>
              <a:t> </a:t>
            </a:r>
            <a:r>
              <a:rPr lang="fr-FR" dirty="0" err="1">
                <a:solidFill>
                  <a:schemeClr val="bg1"/>
                </a:solidFill>
              </a:rPr>
              <a:t>Aa</a:t>
            </a:r>
            <a:r>
              <a:rPr lang="fr-FR" dirty="0">
                <a:solidFill>
                  <a:schemeClr val="bg1"/>
                </a:solidFill>
              </a:rPr>
              <a:t> </a:t>
            </a:r>
            <a:r>
              <a:rPr lang="fr-FR" dirty="0" err="1">
                <a:solidFill>
                  <a:schemeClr val="bg1"/>
                </a:solidFill>
              </a:rPr>
              <a:t>Aa</a:t>
            </a:r>
            <a:r>
              <a:rPr lang="fr-FR" dirty="0">
                <a:solidFill>
                  <a:schemeClr val="bg1"/>
                </a:solidFill>
              </a:rPr>
              <a:t> </a:t>
            </a:r>
            <a:r>
              <a:rPr lang="fr-FR" dirty="0" err="1">
                <a:solidFill>
                  <a:schemeClr val="bg1"/>
                </a:solidFill>
              </a:rPr>
              <a:t>Aa</a:t>
            </a:r>
            <a:r>
              <a:rPr lang="fr-FR" dirty="0">
                <a:solidFill>
                  <a:schemeClr val="bg1"/>
                </a:solidFill>
              </a:rPr>
              <a:t> </a:t>
            </a:r>
            <a:r>
              <a:rPr lang="fr-FR" dirty="0" err="1">
                <a:solidFill>
                  <a:schemeClr val="bg1"/>
                </a:solidFill>
              </a:rPr>
              <a:t>Aa</a:t>
            </a:r>
            <a:r>
              <a:rPr lang="fr-FR" dirty="0">
                <a:solidFill>
                  <a:schemeClr val="bg1"/>
                </a:solidFill>
              </a:rPr>
              <a:t> </a:t>
            </a:r>
            <a:r>
              <a:rPr lang="fr-FR" dirty="0" err="1">
                <a:solidFill>
                  <a:schemeClr val="bg1"/>
                </a:solidFill>
              </a:rPr>
              <a:t>Aa</a:t>
            </a:r>
            <a:r>
              <a:rPr lang="fr-FR" dirty="0">
                <a:solidFill>
                  <a:schemeClr val="bg1"/>
                </a:solidFill>
              </a:rPr>
              <a:t> </a:t>
            </a:r>
            <a:r>
              <a:rPr lang="fr-FR" dirty="0" err="1">
                <a:solidFill>
                  <a:schemeClr val="bg1"/>
                </a:solidFill>
              </a:rPr>
              <a:t>Aa</a:t>
            </a:r>
            <a:r>
              <a:rPr lang="fr-FR" dirty="0">
                <a:solidFill>
                  <a:schemeClr val="bg1"/>
                </a:solidFill>
              </a:rPr>
              <a:t> </a:t>
            </a:r>
            <a:r>
              <a:rPr lang="fr-FR" dirty="0" err="1">
                <a:solidFill>
                  <a:schemeClr val="bg1"/>
                </a:solidFill>
              </a:rPr>
              <a:t>Aa</a:t>
            </a:r>
            <a:r>
              <a:rPr lang="fr-FR" dirty="0">
                <a:solidFill>
                  <a:schemeClr val="bg1"/>
                </a:solidFill>
              </a:rPr>
              <a:t> </a:t>
            </a:r>
            <a:r>
              <a:rPr lang="fr-FR" dirty="0" err="1">
                <a:solidFill>
                  <a:schemeClr val="bg1"/>
                </a:solidFill>
              </a:rPr>
              <a:t>aa</a:t>
            </a:r>
            <a:r>
              <a:rPr lang="fr-FR" dirty="0">
                <a:solidFill>
                  <a:schemeClr val="bg1"/>
                </a:solidFill>
              </a:rPr>
              <a:t> </a:t>
            </a:r>
            <a:r>
              <a:rPr lang="fr-FR" dirty="0" err="1">
                <a:solidFill>
                  <a:schemeClr val="bg1"/>
                </a:solidFill>
              </a:rPr>
              <a:t>AA</a:t>
            </a:r>
            <a:r>
              <a:rPr lang="fr-FR" dirty="0">
                <a:solidFill>
                  <a:schemeClr val="bg1"/>
                </a:solidFill>
              </a:rPr>
              <a:t>…..</a:t>
            </a:r>
          </a:p>
        </p:txBody>
      </p:sp>
      <p:sp>
        <p:nvSpPr>
          <p:cNvPr id="18" name="Flèche vers le bas 17"/>
          <p:cNvSpPr/>
          <p:nvPr/>
        </p:nvSpPr>
        <p:spPr>
          <a:xfrm>
            <a:off x="6786563" y="1571625"/>
            <a:ext cx="347662" cy="1776413"/>
          </a:xfrm>
          <a:prstGeom prst="downArrow">
            <a:avLst/>
          </a:prstGeom>
          <a:solidFill>
            <a:schemeClr val="accent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chemeClr val="tx1"/>
              </a:solidFill>
            </a:endParaRPr>
          </a:p>
        </p:txBody>
      </p:sp>
      <p:pic>
        <p:nvPicPr>
          <p:cNvPr id="19465" name="Picture 5"/>
          <p:cNvPicPr>
            <a:picLocks noChangeAspect="1" noChangeArrowheads="1"/>
          </p:cNvPicPr>
          <p:nvPr/>
        </p:nvPicPr>
        <p:blipFill>
          <a:blip r:embed="rId2" cstate="print"/>
          <a:srcRect/>
          <a:stretch>
            <a:fillRect/>
          </a:stretch>
        </p:blipFill>
        <p:spPr bwMode="auto">
          <a:xfrm>
            <a:off x="6500813" y="3929063"/>
            <a:ext cx="1198562" cy="1795462"/>
          </a:xfrm>
          <a:prstGeom prst="rect">
            <a:avLst/>
          </a:prstGeom>
          <a:noFill/>
          <a:ln w="9525">
            <a:noFill/>
            <a:miter lim="800000"/>
            <a:headEnd/>
            <a:tailEnd/>
          </a:ln>
        </p:spPr>
      </p:pic>
      <p:sp>
        <p:nvSpPr>
          <p:cNvPr id="22" name="ZoneTexte 21"/>
          <p:cNvSpPr txBox="1">
            <a:spLocks noChangeArrowheads="1"/>
          </p:cNvSpPr>
          <p:nvPr/>
        </p:nvSpPr>
        <p:spPr bwMode="auto">
          <a:xfrm>
            <a:off x="6072188" y="1000125"/>
            <a:ext cx="2357437" cy="461963"/>
          </a:xfrm>
          <a:prstGeom prst="rect">
            <a:avLst/>
          </a:prstGeom>
          <a:solidFill>
            <a:srgbClr val="FFC000"/>
          </a:solidFill>
          <a:ln w="9525">
            <a:noFill/>
            <a:miter lim="800000"/>
            <a:headEnd/>
            <a:tailEnd/>
          </a:ln>
        </p:spPr>
        <p:txBody>
          <a:bodyPr>
            <a:spAutoFit/>
          </a:bodyPr>
          <a:lstStyle/>
          <a:p>
            <a:r>
              <a:rPr lang="fr-FR" sz="2400"/>
              <a:t>Aa    x     Aa</a:t>
            </a:r>
          </a:p>
        </p:txBody>
      </p:sp>
      <p:sp>
        <p:nvSpPr>
          <p:cNvPr id="19468" name="ZoneTexte 22"/>
          <p:cNvSpPr txBox="1">
            <a:spLocks noChangeArrowheads="1"/>
          </p:cNvSpPr>
          <p:nvPr/>
        </p:nvSpPr>
        <p:spPr bwMode="auto">
          <a:xfrm>
            <a:off x="5286375" y="3286125"/>
            <a:ext cx="3857625" cy="461963"/>
          </a:xfrm>
          <a:prstGeom prst="rect">
            <a:avLst/>
          </a:prstGeom>
          <a:solidFill>
            <a:srgbClr val="C00000"/>
          </a:solidFill>
          <a:ln w="9525">
            <a:noFill/>
            <a:miter lim="800000"/>
            <a:headEnd/>
            <a:tailEnd/>
          </a:ln>
        </p:spPr>
        <p:txBody>
          <a:bodyPr>
            <a:spAutoFit/>
          </a:bodyPr>
          <a:lstStyle/>
          <a:p>
            <a:pPr algn="ctr"/>
            <a:r>
              <a:rPr lang="fr-FR" sz="2400" b="1">
                <a:solidFill>
                  <a:schemeClr val="bg1"/>
                </a:solidFill>
              </a:rPr>
              <a:t>¼ A/A  ½ Aa  ¼ aa</a:t>
            </a:r>
          </a:p>
        </p:txBody>
      </p:sp>
      <p:sp>
        <p:nvSpPr>
          <p:cNvPr id="24" name="ZoneTexte 23"/>
          <p:cNvSpPr txBox="1">
            <a:spLocks noChangeArrowheads="1"/>
          </p:cNvSpPr>
          <p:nvPr/>
        </p:nvSpPr>
        <p:spPr bwMode="auto">
          <a:xfrm>
            <a:off x="5220072" y="357188"/>
            <a:ext cx="3352428" cy="461665"/>
          </a:xfrm>
          <a:prstGeom prst="rect">
            <a:avLst/>
          </a:prstGeom>
          <a:solidFill>
            <a:srgbClr val="FF0000"/>
          </a:solidFill>
          <a:ln w="57150">
            <a:solidFill>
              <a:schemeClr val="tx1"/>
            </a:solidFill>
            <a:miter lim="800000"/>
            <a:headEnd/>
            <a:tailEnd/>
          </a:ln>
        </p:spPr>
        <p:txBody>
          <a:bodyPr wrap="square">
            <a:spAutoFit/>
          </a:bodyPr>
          <a:lstStyle/>
          <a:p>
            <a:pPr algn="ctr"/>
            <a:r>
              <a:rPr lang="fr-FR" sz="2400" b="1" dirty="0" smtClean="0">
                <a:solidFill>
                  <a:schemeClr val="bg1"/>
                </a:solidFill>
              </a:rPr>
              <a:t>Génétique </a:t>
            </a:r>
            <a:r>
              <a:rPr lang="fr-FR" sz="2400" b="1" dirty="0" err="1" smtClean="0">
                <a:solidFill>
                  <a:schemeClr val="bg1"/>
                </a:solidFill>
              </a:rPr>
              <a:t>mendelienne</a:t>
            </a:r>
            <a:endParaRPr lang="fr-FR" sz="2400" b="1" dirty="0">
              <a:solidFill>
                <a:schemeClr val="bg1"/>
              </a:solidFill>
            </a:endParaRPr>
          </a:p>
        </p:txBody>
      </p:sp>
      <p:sp>
        <p:nvSpPr>
          <p:cNvPr id="25" name="ZoneTexte 24"/>
          <p:cNvSpPr txBox="1">
            <a:spLocks noChangeArrowheads="1"/>
          </p:cNvSpPr>
          <p:nvPr/>
        </p:nvSpPr>
        <p:spPr bwMode="auto">
          <a:xfrm>
            <a:off x="395536" y="404664"/>
            <a:ext cx="3461519" cy="461665"/>
          </a:xfrm>
          <a:prstGeom prst="rect">
            <a:avLst/>
          </a:prstGeom>
          <a:solidFill>
            <a:srgbClr val="FF0000"/>
          </a:solidFill>
          <a:ln w="9525">
            <a:solidFill>
              <a:schemeClr val="tx1"/>
            </a:solidFill>
            <a:miter lim="800000"/>
            <a:headEnd/>
            <a:tailEnd/>
          </a:ln>
        </p:spPr>
        <p:txBody>
          <a:bodyPr wrap="square">
            <a:spAutoFit/>
          </a:bodyPr>
          <a:lstStyle/>
          <a:p>
            <a:pPr algn="ctr"/>
            <a:r>
              <a:rPr lang="fr-FR" sz="2400" dirty="0" smtClean="0">
                <a:solidFill>
                  <a:schemeClr val="bg1"/>
                </a:solidFill>
              </a:rPr>
              <a:t>La génétique des populations</a:t>
            </a:r>
            <a:endParaRPr lang="fr-FR" sz="2400" b="1" dirty="0">
              <a:solidFill>
                <a:schemeClr val="bg1"/>
              </a:solidFill>
            </a:endParaRPr>
          </a:p>
        </p:txBody>
      </p:sp>
      <p:sp>
        <p:nvSpPr>
          <p:cNvPr id="19471" name="ZoneTexte 26"/>
          <p:cNvSpPr txBox="1">
            <a:spLocks noChangeArrowheads="1"/>
          </p:cNvSpPr>
          <p:nvPr/>
        </p:nvSpPr>
        <p:spPr bwMode="auto">
          <a:xfrm>
            <a:off x="571500" y="4714875"/>
            <a:ext cx="3786188" cy="523875"/>
          </a:xfrm>
          <a:prstGeom prst="rect">
            <a:avLst/>
          </a:prstGeom>
          <a:noFill/>
          <a:ln w="9525">
            <a:noFill/>
            <a:miter lim="800000"/>
            <a:headEnd/>
            <a:tailEnd/>
          </a:ln>
        </p:spPr>
        <p:txBody>
          <a:bodyPr>
            <a:spAutoFit/>
          </a:bodyPr>
          <a:lstStyle/>
          <a:p>
            <a:r>
              <a:rPr lang="ar-MA" sz="2800"/>
              <a:t>؟</a:t>
            </a:r>
            <a:r>
              <a:rPr lang="fr-FR" sz="2800"/>
              <a:t>A/A</a:t>
            </a:r>
            <a:r>
              <a:rPr lang="ar-MA" sz="2800"/>
              <a:t> </a:t>
            </a:r>
            <a:r>
              <a:rPr lang="fr-FR" sz="2800"/>
              <a:t> </a:t>
            </a:r>
            <a:r>
              <a:rPr lang="ar-MA" sz="2800"/>
              <a:t>؟</a:t>
            </a:r>
            <a:r>
              <a:rPr lang="fr-FR" sz="2800"/>
              <a:t> Aa </a:t>
            </a:r>
            <a:r>
              <a:rPr lang="ar-MA" sz="2800"/>
              <a:t> ؟</a:t>
            </a:r>
            <a:r>
              <a:rPr lang="fr-FR" sz="2800"/>
              <a:t> aa</a:t>
            </a:r>
          </a:p>
        </p:txBody>
      </p:sp>
      <p:sp>
        <p:nvSpPr>
          <p:cNvPr id="28" name="ZoneTexte 27"/>
          <p:cNvSpPr txBox="1">
            <a:spLocks noChangeArrowheads="1"/>
          </p:cNvSpPr>
          <p:nvPr/>
        </p:nvSpPr>
        <p:spPr bwMode="auto">
          <a:xfrm>
            <a:off x="285750" y="5429251"/>
            <a:ext cx="3134122" cy="461665"/>
          </a:xfrm>
          <a:prstGeom prst="rect">
            <a:avLst/>
          </a:prstGeom>
          <a:solidFill>
            <a:srgbClr val="FF0000"/>
          </a:solidFill>
          <a:ln w="9525">
            <a:solidFill>
              <a:srgbClr val="002060"/>
            </a:solidFill>
            <a:miter lim="800000"/>
            <a:headEnd/>
            <a:tailEnd/>
          </a:ln>
        </p:spPr>
        <p:txBody>
          <a:bodyPr wrap="square">
            <a:spAutoFit/>
          </a:bodyPr>
          <a:lstStyle/>
          <a:p>
            <a:r>
              <a:rPr lang="fr-FR" sz="2400" b="1" dirty="0" smtClean="0">
                <a:solidFill>
                  <a:schemeClr val="bg1"/>
                </a:solidFill>
              </a:rPr>
              <a:t>Population naturelle</a:t>
            </a:r>
            <a:endParaRPr lang="fr-FR" sz="2400" b="1" dirty="0">
              <a:solidFill>
                <a:schemeClr val="bg1"/>
              </a:solidFill>
            </a:endParaRPr>
          </a:p>
        </p:txBody>
      </p:sp>
      <p:sp>
        <p:nvSpPr>
          <p:cNvPr id="31" name="AutoShape 14"/>
          <p:cNvSpPr>
            <a:spLocks noChangeArrowheads="1"/>
          </p:cNvSpPr>
          <p:nvPr/>
        </p:nvSpPr>
        <p:spPr bwMode="auto">
          <a:xfrm>
            <a:off x="7092280" y="1500188"/>
            <a:ext cx="2051720" cy="1643062"/>
          </a:xfrm>
          <a:prstGeom prst="verticalScroll">
            <a:avLst>
              <a:gd name="adj" fmla="val 12500"/>
            </a:avLst>
          </a:prstGeom>
          <a:solidFill>
            <a:schemeClr val="bg1"/>
          </a:solidFill>
          <a:ln w="38100">
            <a:solidFill>
              <a:srgbClr val="CC3300"/>
            </a:solidFill>
            <a:round/>
            <a:headEnd/>
            <a:tailEnd/>
          </a:ln>
        </p:spPr>
        <p:txBody>
          <a:bodyPr wrap="none" anchor="ctr"/>
          <a:lstStyle/>
          <a:p>
            <a:pPr algn="ctr"/>
            <a:r>
              <a:rPr lang="fr-FR" b="1" dirty="0" smtClean="0"/>
              <a:t>Croisements </a:t>
            </a:r>
            <a:br>
              <a:rPr lang="fr-FR" b="1" dirty="0" smtClean="0"/>
            </a:br>
            <a:r>
              <a:rPr lang="fr-FR" b="1" dirty="0" err="1" smtClean="0"/>
              <a:t>orietés</a:t>
            </a:r>
            <a:endParaRPr lang="fr-FR" b="1" dirty="0"/>
          </a:p>
        </p:txBody>
      </p:sp>
      <p:sp>
        <p:nvSpPr>
          <p:cNvPr id="32" name="AutoShape 20"/>
          <p:cNvSpPr>
            <a:spLocks noChangeArrowheads="1"/>
          </p:cNvSpPr>
          <p:nvPr/>
        </p:nvSpPr>
        <p:spPr bwMode="auto">
          <a:xfrm>
            <a:off x="2915816" y="3212976"/>
            <a:ext cx="2088232" cy="1872209"/>
          </a:xfrm>
          <a:prstGeom prst="verticalScroll">
            <a:avLst>
              <a:gd name="adj" fmla="val 12500"/>
            </a:avLst>
          </a:prstGeom>
          <a:solidFill>
            <a:schemeClr val="bg1"/>
          </a:solidFill>
          <a:ln w="38100">
            <a:solidFill>
              <a:srgbClr val="CC3300"/>
            </a:solidFill>
            <a:round/>
            <a:headEnd/>
            <a:tailEnd/>
          </a:ln>
        </p:spPr>
        <p:txBody>
          <a:bodyPr wrap="none" anchor="ctr"/>
          <a:lstStyle/>
          <a:p>
            <a:pPr algn="ctr"/>
            <a:r>
              <a:rPr lang="fr-FR" b="1" dirty="0" smtClean="0"/>
              <a:t/>
            </a:r>
            <a:br>
              <a:rPr lang="fr-FR" b="1" dirty="0" smtClean="0"/>
            </a:br>
            <a:r>
              <a:rPr lang="fr-FR" b="1" dirty="0" smtClean="0"/>
              <a:t>Croisements </a:t>
            </a:r>
            <a:br>
              <a:rPr lang="fr-FR" b="1" dirty="0" smtClean="0"/>
            </a:br>
            <a:r>
              <a:rPr lang="fr-FR" b="1" dirty="0" smtClean="0"/>
              <a:t>aléatoires </a:t>
            </a:r>
            <a:br>
              <a:rPr lang="fr-FR" b="1" dirty="0" smtClean="0"/>
            </a:br>
            <a:r>
              <a:rPr lang="fr-FR" b="1" dirty="0" smtClean="0"/>
              <a:t>entre tout les</a:t>
            </a:r>
            <a:br>
              <a:rPr lang="fr-FR" b="1" dirty="0" smtClean="0"/>
            </a:br>
            <a:r>
              <a:rPr lang="fr-FR" b="1" dirty="0" smtClean="0"/>
              <a:t> individus </a:t>
            </a:r>
            <a:br>
              <a:rPr lang="fr-FR" b="1" dirty="0" smtClean="0"/>
            </a:br>
            <a:r>
              <a:rPr lang="fr-FR" b="1" dirty="0" smtClean="0"/>
              <a:t>de la population</a:t>
            </a:r>
          </a:p>
          <a:p>
            <a:pPr algn="ctr"/>
            <a:endParaRPr lang="fr-FR" b="1" dirty="0"/>
          </a:p>
        </p:txBody>
      </p:sp>
      <p:sp>
        <p:nvSpPr>
          <p:cNvPr id="19476" name="ZoneTexte 32"/>
          <p:cNvSpPr txBox="1">
            <a:spLocks noChangeArrowheads="1"/>
          </p:cNvSpPr>
          <p:nvPr/>
        </p:nvSpPr>
        <p:spPr bwMode="auto">
          <a:xfrm>
            <a:off x="2376488" y="2000250"/>
            <a:ext cx="285750" cy="369888"/>
          </a:xfrm>
          <a:prstGeom prst="rect">
            <a:avLst/>
          </a:prstGeom>
          <a:noFill/>
          <a:ln w="9525">
            <a:noFill/>
            <a:miter lim="800000"/>
            <a:headEnd/>
            <a:tailEnd/>
          </a:ln>
        </p:spPr>
        <p:txBody>
          <a:bodyPr>
            <a:spAutoFit/>
          </a:bodyPr>
          <a:lstStyle/>
          <a:p>
            <a:r>
              <a:rPr lang="fr-FR" b="1"/>
              <a:t>X</a:t>
            </a:r>
          </a:p>
        </p:txBody>
      </p:sp>
      <p:sp>
        <p:nvSpPr>
          <p:cNvPr id="19" name="ZoneTexte 18"/>
          <p:cNvSpPr txBox="1">
            <a:spLocks noChangeArrowheads="1"/>
          </p:cNvSpPr>
          <p:nvPr/>
        </p:nvSpPr>
        <p:spPr bwMode="auto">
          <a:xfrm>
            <a:off x="5148064" y="5805264"/>
            <a:ext cx="3384376" cy="461665"/>
          </a:xfrm>
          <a:prstGeom prst="rect">
            <a:avLst/>
          </a:prstGeom>
          <a:solidFill>
            <a:srgbClr val="FF0000"/>
          </a:solidFill>
          <a:ln w="9525">
            <a:solidFill>
              <a:srgbClr val="002060"/>
            </a:solidFill>
            <a:miter lim="800000"/>
            <a:headEnd/>
            <a:tailEnd/>
          </a:ln>
        </p:spPr>
        <p:txBody>
          <a:bodyPr wrap="square">
            <a:spAutoFit/>
          </a:bodyPr>
          <a:lstStyle/>
          <a:p>
            <a:r>
              <a:rPr lang="fr-FR" sz="2400" b="1" dirty="0" smtClean="0">
                <a:solidFill>
                  <a:schemeClr val="bg1"/>
                </a:solidFill>
              </a:rPr>
              <a:t>Population </a:t>
            </a:r>
            <a:r>
              <a:rPr lang="fr-FR" sz="2400" b="1" dirty="0" err="1" smtClean="0">
                <a:solidFill>
                  <a:schemeClr val="bg1"/>
                </a:solidFill>
              </a:rPr>
              <a:t>medelienne</a:t>
            </a:r>
            <a:endParaRPr lang="fr-FR" sz="24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ox(i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ox(in)">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ox(i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9468"/>
                                        </p:tgtEl>
                                        <p:attrNameLst>
                                          <p:attrName>style.visibility</p:attrName>
                                        </p:attrNameLst>
                                      </p:cBhvr>
                                      <p:to>
                                        <p:strVal val="visible"/>
                                      </p:to>
                                    </p:set>
                                    <p:animEffect transition="in" filter="box(in)">
                                      <p:cBhvr>
                                        <p:cTn id="22" dur="500"/>
                                        <p:tgtEl>
                                          <p:spTgt spid="1946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9465"/>
                                        </p:tgtEl>
                                        <p:attrNameLst>
                                          <p:attrName>style.visibility</p:attrName>
                                        </p:attrNameLst>
                                      </p:cBhvr>
                                      <p:to>
                                        <p:strVal val="visible"/>
                                      </p:to>
                                    </p:set>
                                    <p:animEffect transition="in" filter="box(in)">
                                      <p:cBhvr>
                                        <p:cTn id="27" dur="500"/>
                                        <p:tgtEl>
                                          <p:spTgt spid="19465"/>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box(in)">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checkerboard(across)">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checkerboard(across)">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9476"/>
                                        </p:tgtEl>
                                        <p:attrNameLst>
                                          <p:attrName>style.visibility</p:attrName>
                                        </p:attrNameLst>
                                      </p:cBhvr>
                                      <p:to>
                                        <p:strVal val="visible"/>
                                      </p:to>
                                    </p:set>
                                    <p:animEffect transition="in" filter="box(in)">
                                      <p:cBhvr>
                                        <p:cTn id="47" dur="500"/>
                                        <p:tgtEl>
                                          <p:spTgt spid="19476"/>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ox(in)">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box(in)">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19471"/>
                                        </p:tgtEl>
                                        <p:attrNameLst>
                                          <p:attrName>style.visibility</p:attrName>
                                        </p:attrNameLst>
                                      </p:cBhvr>
                                      <p:to>
                                        <p:strVal val="visible"/>
                                      </p:to>
                                    </p:set>
                                    <p:animEffect transition="in" filter="box(in)">
                                      <p:cBhvr>
                                        <p:cTn id="62" dur="500"/>
                                        <p:tgtEl>
                                          <p:spTgt spid="19471"/>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box(in)">
                                      <p:cBhvr>
                                        <p:cTn id="67" dur="500"/>
                                        <p:tgtEl>
                                          <p:spTgt spid="28"/>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box(in)">
                                      <p:cBhvr>
                                        <p:cTn id="72" dur="500"/>
                                        <p:tgtEl>
                                          <p:spTgt spid="32"/>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box(in)">
                                      <p:cBhvr>
                                        <p:cTn id="7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animBg="1"/>
      <p:bldP spid="18" grpId="0" animBg="1"/>
      <p:bldP spid="22" grpId="0" animBg="1"/>
      <p:bldP spid="19468" grpId="0" animBg="1"/>
      <p:bldP spid="24" grpId="0" animBg="1"/>
      <p:bldP spid="25" grpId="0" animBg="1"/>
      <p:bldP spid="19471" grpId="0"/>
      <p:bldP spid="28" grpId="0" animBg="1"/>
      <p:bldP spid="31" grpId="0" animBg="1"/>
      <p:bldP spid="32" grpId="0" animBg="1"/>
      <p:bldP spid="19476" grpId="0"/>
      <p:bldP spid="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683568" y="234015"/>
          <a:ext cx="7361237" cy="3994392"/>
        </p:xfrm>
        <a:graphic>
          <a:graphicData uri="http://schemas.openxmlformats.org/drawingml/2006/table">
            <a:tbl>
              <a:tblPr/>
              <a:tblGrid>
                <a:gridCol w="881062"/>
                <a:gridCol w="539750"/>
                <a:gridCol w="541338"/>
                <a:gridCol w="539750"/>
                <a:gridCol w="539750"/>
                <a:gridCol w="539750"/>
                <a:gridCol w="539750"/>
                <a:gridCol w="539750"/>
                <a:gridCol w="541337"/>
                <a:gridCol w="539750"/>
                <a:gridCol w="539750"/>
                <a:gridCol w="539750"/>
                <a:gridCol w="539750"/>
              </a:tblGrid>
              <a:tr h="714375">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dirty="0" smtClean="0">
                          <a:ln>
                            <a:noFill/>
                          </a:ln>
                          <a:solidFill>
                            <a:srgbClr val="FFFFFF"/>
                          </a:solidFill>
                          <a:effectLst/>
                          <a:latin typeface="Calibri" pitchFamily="34" charset="0"/>
                          <a:cs typeface="Arial" pitchFamily="34" charset="0"/>
                        </a:rPr>
                        <a:t>          </a:t>
                      </a:r>
                      <a:r>
                        <a:rPr kumimoji="0" lang="fr-FR" sz="1600" b="0" i="0" u="none" strike="noStrike" cap="none" normalizeH="0" baseline="0" dirty="0" smtClean="0">
                          <a:ln>
                            <a:noFill/>
                          </a:ln>
                          <a:solidFill>
                            <a:srgbClr val="FFFFFF"/>
                          </a:solidFill>
                          <a:effectLst/>
                          <a:latin typeface="Calibri" pitchFamily="34" charset="0"/>
                          <a:cs typeface="Arial" pitchFamily="34" charset="0"/>
                        </a:rPr>
                        <a:t>α</a:t>
                      </a:r>
                      <a:endParaRPr kumimoji="0" lang="fr-FR" sz="16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15000"/>
                        </a:lnSpc>
                        <a:spcBef>
                          <a:spcPct val="0"/>
                        </a:spcBef>
                        <a:spcAft>
                          <a:spcPts val="1000"/>
                        </a:spcAft>
                        <a:buClrTx/>
                        <a:buSzTx/>
                        <a:buFontTx/>
                        <a:buNone/>
                        <a:tabLst/>
                      </a:pPr>
                      <a:r>
                        <a:rPr kumimoji="0" lang="fr-FR" sz="1600" b="0" i="0" u="none" strike="noStrike" cap="none" normalizeH="0" baseline="0" dirty="0" smtClean="0">
                          <a:ln>
                            <a:noFill/>
                          </a:ln>
                          <a:solidFill>
                            <a:srgbClr val="FFFFFF"/>
                          </a:solidFill>
                          <a:effectLst/>
                          <a:latin typeface="Calibri" pitchFamily="34" charset="0"/>
                          <a:cs typeface="Arial" pitchFamily="34" charset="0"/>
                        </a:rPr>
                        <a:t> </a:t>
                      </a:r>
                      <a:r>
                        <a:rPr kumimoji="0" lang="fr-FR" sz="1600" b="0" i="0" u="none" strike="noStrike" cap="none" normalizeH="0" baseline="0" dirty="0" err="1" smtClean="0">
                          <a:ln>
                            <a:noFill/>
                          </a:ln>
                          <a:solidFill>
                            <a:srgbClr val="FFFFFF"/>
                          </a:solidFill>
                          <a:effectLst/>
                          <a:latin typeface="Calibri" pitchFamily="34" charset="0"/>
                          <a:cs typeface="Arial" pitchFamily="34" charset="0"/>
                        </a:rPr>
                        <a:t>ddl</a:t>
                      </a:r>
                      <a:endParaRPr kumimoji="0" lang="fr-FR" sz="1600" b="0" i="0" u="none" strike="noStrike" cap="none" normalizeH="0" baseline="0" dirty="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a:noFill/>
                    </a:lnBlToTr>
                    <a:solidFill>
                      <a:srgbClr val="FF0000"/>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rgbClr val="FFFFFF"/>
                          </a:solidFill>
                          <a:effectLst/>
                          <a:latin typeface="Calibri" pitchFamily="34" charset="0"/>
                          <a:cs typeface="Arial" pitchFamily="34" charset="0"/>
                        </a:rPr>
                        <a:t>0.95</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gridSpan="2">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fr-FR" sz="1400" b="0" i="0" u="none" strike="noStrike" cap="none" normalizeH="0" baseline="0" smtClean="0">
                          <a:ln>
                            <a:noFill/>
                          </a:ln>
                          <a:solidFill>
                            <a:schemeClr val="bg1"/>
                          </a:solidFill>
                          <a:effectLst/>
                          <a:latin typeface="Calibri" pitchFamily="34" charset="0"/>
                          <a:cs typeface="Arial" pitchFamily="34" charset="0"/>
                        </a:rPr>
                        <a:t>0.90</a:t>
                      </a: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hMerge="1">
                  <a:txBody>
                    <a:bodyPr/>
                    <a:lstStyle/>
                    <a:p>
                      <a:endParaRPr lang="fr-FR"/>
                    </a:p>
                  </a:txBody>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dirty="0" smtClean="0">
                          <a:ln>
                            <a:noFill/>
                          </a:ln>
                          <a:solidFill>
                            <a:srgbClr val="FFFFFF"/>
                          </a:solidFill>
                          <a:effectLst/>
                          <a:latin typeface="Calibri" pitchFamily="34" charset="0"/>
                          <a:cs typeface="Arial" pitchFamily="34" charset="0"/>
                        </a:rPr>
                        <a:t>0.50</a:t>
                      </a:r>
                      <a:endParaRPr kumimoji="0" lang="fr-FR" sz="800" b="0" i="0" u="none" strike="noStrike" cap="none" normalizeH="0" baseline="0" dirty="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hMerge="1">
                  <a:txBody>
                    <a:bodyPr/>
                    <a:lstStyle/>
                    <a:p>
                      <a:endParaRPr lang="fr-FR"/>
                    </a:p>
                  </a:txBody>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dirty="0" smtClean="0">
                          <a:ln>
                            <a:noFill/>
                          </a:ln>
                          <a:solidFill>
                            <a:srgbClr val="FFFFFF"/>
                          </a:solidFill>
                          <a:effectLst/>
                          <a:latin typeface="Calibri" pitchFamily="34" charset="0"/>
                          <a:cs typeface="Arial" pitchFamily="34" charset="0"/>
                        </a:rPr>
                        <a:t>0.10</a:t>
                      </a:r>
                      <a:endParaRPr kumimoji="0" lang="fr-FR" sz="800" b="0" i="0" u="none" strike="noStrike" cap="none" normalizeH="0" baseline="0" dirty="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hMerge="1">
                  <a:txBody>
                    <a:bodyPr/>
                    <a:lstStyle/>
                    <a:p>
                      <a:endParaRPr lang="fr-FR"/>
                    </a:p>
                  </a:txBody>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dirty="0" smtClean="0">
                          <a:ln>
                            <a:noFill/>
                          </a:ln>
                          <a:solidFill>
                            <a:srgbClr val="FFFFFF"/>
                          </a:solidFill>
                          <a:effectLst/>
                          <a:latin typeface="Calibri" pitchFamily="34" charset="0"/>
                          <a:cs typeface="Arial" pitchFamily="34" charset="0"/>
                        </a:rPr>
                        <a:t>0.05</a:t>
                      </a:r>
                      <a:endParaRPr kumimoji="0" lang="fr-FR" sz="800" b="0" i="0" u="none" strike="noStrike" cap="none" normalizeH="0" baseline="0" dirty="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hMerge="1">
                  <a:txBody>
                    <a:bodyPr/>
                    <a:lstStyle/>
                    <a:p>
                      <a:endParaRPr lang="fr-FR"/>
                    </a:p>
                  </a:txBody>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1" i="0" u="none" strike="noStrike" cap="none" normalizeH="0" baseline="0" smtClean="0">
                          <a:ln>
                            <a:noFill/>
                          </a:ln>
                          <a:solidFill>
                            <a:srgbClr val="FFFFFF"/>
                          </a:solidFill>
                          <a:effectLst/>
                          <a:latin typeface="Calibri" pitchFamily="34" charset="0"/>
                          <a:cs typeface="Arial" pitchFamily="34" charset="0"/>
                        </a:rPr>
                        <a:t>0.01</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hMerge="1">
                  <a:txBody>
                    <a:bodyPr/>
                    <a:lstStyle/>
                    <a:p>
                      <a:endParaRPr lang="fr-FR"/>
                    </a:p>
                  </a:txBody>
                  <a:tcPr/>
                </a:tc>
                <a:tc>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rgbClr val="FFFFFF"/>
                          </a:solidFill>
                          <a:effectLst/>
                          <a:latin typeface="Calibri" pitchFamily="34" charset="0"/>
                          <a:cs typeface="Arial" pitchFamily="34" charset="0"/>
                        </a:rPr>
                        <a:t>0.001</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r>
              <a:tr h="265113">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1" i="0" u="none" strike="noStrike" cap="none" normalizeH="0" baseline="0" dirty="0" smtClean="0">
                          <a:ln>
                            <a:noFill/>
                          </a:ln>
                          <a:solidFill>
                            <a:schemeClr val="bg1"/>
                          </a:solidFill>
                          <a:effectLst/>
                          <a:latin typeface="Calibri" pitchFamily="34" charset="0"/>
                          <a:cs typeface="Arial" pitchFamily="34" charset="0"/>
                        </a:rPr>
                        <a:t>1</a:t>
                      </a:r>
                      <a:endParaRPr kumimoji="0" lang="fr-FR" sz="800" b="0" i="0" u="none" strike="noStrike" cap="none" normalizeH="0" baseline="0" dirty="0" smtClean="0">
                        <a:ln>
                          <a:noFill/>
                        </a:ln>
                        <a:solidFill>
                          <a:schemeClr val="bg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4F6228"/>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0,004</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0,02</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0,45</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2,71</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1" i="0" u="none" strike="noStrike" cap="none" normalizeH="0" baseline="0" dirty="0" smtClean="0">
                          <a:ln>
                            <a:noFill/>
                          </a:ln>
                          <a:solidFill>
                            <a:schemeClr val="bg1"/>
                          </a:solidFill>
                          <a:effectLst/>
                          <a:latin typeface="Calibri" pitchFamily="34" charset="0"/>
                          <a:cs typeface="Arial" pitchFamily="34" charset="0"/>
                        </a:rPr>
                        <a:t>3,84</a:t>
                      </a:r>
                      <a:endParaRPr kumimoji="0" lang="fr-FR" sz="800" b="0" i="0" u="none" strike="noStrike" cap="none" normalizeH="0" baseline="0" dirty="0" smtClean="0">
                        <a:ln>
                          <a:noFill/>
                        </a:ln>
                        <a:solidFill>
                          <a:schemeClr val="bg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2060"/>
                    </a:solidFill>
                  </a:tcPr>
                </a:tc>
                <a:tc hMerge="1">
                  <a:txBody>
                    <a:bodyPr/>
                    <a:lstStyle/>
                    <a:p>
                      <a:endParaRPr lang="fr-FR"/>
                    </a:p>
                  </a:txBody>
                  <a:tcPr/>
                </a:tc>
                <a:tc gridSpan="2">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ar-MA" sz="1300" b="0" i="0" u="none" strike="noStrike" cap="none" normalizeH="0" baseline="0" dirty="0" smtClean="0">
                          <a:ln>
                            <a:noFill/>
                          </a:ln>
                          <a:solidFill>
                            <a:schemeClr val="tx1"/>
                          </a:solidFill>
                          <a:effectLst/>
                          <a:latin typeface="Calibri" pitchFamily="34" charset="0"/>
                          <a:cs typeface="Arial" pitchFamily="34" charset="0"/>
                        </a:rPr>
                        <a:t>6.64</a:t>
                      </a:r>
                      <a:endParaRPr kumimoji="0" lang="fr-FR" sz="800" b="0" i="0" u="none" strike="noStrike" cap="none" normalizeH="0" baseline="0" dirty="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10.83</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r>
              <a:tr h="265113">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1" i="0" u="none" strike="noStrike" cap="none" normalizeH="0" baseline="0" smtClean="0">
                          <a:ln>
                            <a:noFill/>
                          </a:ln>
                          <a:solidFill>
                            <a:schemeClr val="bg1"/>
                          </a:solidFill>
                          <a:effectLst/>
                          <a:latin typeface="Calibri" pitchFamily="34" charset="0"/>
                          <a:cs typeface="Arial" pitchFamily="34" charset="0"/>
                        </a:rPr>
                        <a:t>2</a:t>
                      </a:r>
                      <a:endParaRPr kumimoji="0" lang="fr-FR" sz="800" b="0" i="0" u="none" strike="noStrike" cap="none" normalizeH="0" baseline="0" smtClean="0">
                        <a:ln>
                          <a:noFill/>
                        </a:ln>
                        <a:solidFill>
                          <a:schemeClr val="bg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4F6228"/>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0,10</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0,21</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1,39</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dirty="0" smtClean="0">
                          <a:ln>
                            <a:noFill/>
                          </a:ln>
                          <a:solidFill>
                            <a:schemeClr val="tx1"/>
                          </a:solidFill>
                          <a:effectLst/>
                          <a:latin typeface="Calibri" pitchFamily="34" charset="0"/>
                          <a:cs typeface="Arial" pitchFamily="34" charset="0"/>
                        </a:rPr>
                        <a:t>4,61</a:t>
                      </a:r>
                      <a:endParaRPr kumimoji="0" lang="fr-FR" sz="800" b="0" i="0" u="none" strike="noStrike" cap="none" normalizeH="0" baseline="0" dirty="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5,99</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gridSpan="2">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ar-MA" sz="1300" b="0" i="0" u="none" strike="noStrike" cap="none" normalizeH="0" baseline="0" dirty="0" smtClean="0">
                          <a:ln>
                            <a:noFill/>
                          </a:ln>
                          <a:solidFill>
                            <a:schemeClr val="tx1"/>
                          </a:solidFill>
                          <a:effectLst/>
                          <a:latin typeface="Calibri" pitchFamily="34" charset="0"/>
                          <a:cs typeface="Arial" pitchFamily="34" charset="0"/>
                        </a:rPr>
                        <a:t>9.21</a:t>
                      </a:r>
                      <a:endParaRPr kumimoji="0" lang="fr-FR" sz="800" b="0" i="0" u="none" strike="noStrike" cap="none" normalizeH="0" baseline="0" dirty="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13.82</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r>
              <a:tr h="265113">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1" i="0" u="none" strike="noStrike" cap="none" normalizeH="0" baseline="0" smtClean="0">
                          <a:ln>
                            <a:noFill/>
                          </a:ln>
                          <a:solidFill>
                            <a:schemeClr val="bg1"/>
                          </a:solidFill>
                          <a:effectLst/>
                          <a:latin typeface="Calibri" pitchFamily="34" charset="0"/>
                          <a:cs typeface="Arial" pitchFamily="34" charset="0"/>
                        </a:rPr>
                        <a:t>3</a:t>
                      </a:r>
                      <a:endParaRPr kumimoji="0" lang="fr-FR" sz="800" b="0" i="0" u="none" strike="noStrike" cap="none" normalizeH="0" baseline="0" smtClean="0">
                        <a:ln>
                          <a:noFill/>
                        </a:ln>
                        <a:solidFill>
                          <a:schemeClr val="bg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4F6228"/>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0,35</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0,58</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2,37</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6,25</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dirty="0" smtClean="0">
                          <a:ln>
                            <a:noFill/>
                          </a:ln>
                          <a:solidFill>
                            <a:schemeClr val="tx1"/>
                          </a:solidFill>
                          <a:effectLst/>
                          <a:latin typeface="Calibri" pitchFamily="34" charset="0"/>
                          <a:cs typeface="Arial" pitchFamily="34" charset="0"/>
                        </a:rPr>
                        <a:t>7,81</a:t>
                      </a:r>
                      <a:endParaRPr kumimoji="0" lang="fr-FR" sz="800" b="0" i="0" u="none" strike="noStrike" cap="none" normalizeH="0" baseline="0" dirty="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gridSpan="2">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ar-MA" sz="1300" b="0" i="0" u="none" strike="noStrike" cap="none" normalizeH="0" baseline="0" smtClean="0">
                          <a:ln>
                            <a:noFill/>
                          </a:ln>
                          <a:solidFill>
                            <a:schemeClr val="tx1"/>
                          </a:solidFill>
                          <a:effectLst/>
                          <a:latin typeface="Calibri" pitchFamily="34" charset="0"/>
                          <a:cs typeface="Arial" pitchFamily="34" charset="0"/>
                        </a:rPr>
                        <a:t>11.34</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16.27</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r>
              <a:tr h="265113">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1" i="0" u="none" strike="noStrike" cap="none" normalizeH="0" baseline="0" smtClean="0">
                          <a:ln>
                            <a:noFill/>
                          </a:ln>
                          <a:solidFill>
                            <a:schemeClr val="bg1"/>
                          </a:solidFill>
                          <a:effectLst/>
                          <a:latin typeface="Calibri" pitchFamily="34" charset="0"/>
                          <a:cs typeface="Arial" pitchFamily="34" charset="0"/>
                        </a:rPr>
                        <a:t>4</a:t>
                      </a:r>
                      <a:endParaRPr kumimoji="0" lang="fr-FR" sz="800" b="0" i="0" u="none" strike="noStrike" cap="none" normalizeH="0" baseline="0" smtClean="0">
                        <a:ln>
                          <a:noFill/>
                        </a:ln>
                        <a:solidFill>
                          <a:schemeClr val="bg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4F6228"/>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0,71</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1,06</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3,36</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7,78</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9,49</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gridSpan="2">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ar-MA" sz="1300" b="0" i="0" u="none" strike="noStrike" cap="none" normalizeH="0" baseline="0" smtClean="0">
                          <a:ln>
                            <a:noFill/>
                          </a:ln>
                          <a:solidFill>
                            <a:schemeClr val="tx1"/>
                          </a:solidFill>
                          <a:effectLst/>
                          <a:latin typeface="Calibri" pitchFamily="34" charset="0"/>
                          <a:cs typeface="Arial" pitchFamily="34" charset="0"/>
                        </a:rPr>
                        <a:t>13.28</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18.47</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r>
              <a:tr h="265113">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1" i="0" u="none" strike="noStrike" cap="none" normalizeH="0" baseline="0" smtClean="0">
                          <a:ln>
                            <a:noFill/>
                          </a:ln>
                          <a:solidFill>
                            <a:schemeClr val="bg1"/>
                          </a:solidFill>
                          <a:effectLst/>
                          <a:latin typeface="Calibri" pitchFamily="34" charset="0"/>
                          <a:cs typeface="Arial" pitchFamily="34" charset="0"/>
                        </a:rPr>
                        <a:t>5</a:t>
                      </a:r>
                      <a:endParaRPr kumimoji="0" lang="fr-FR" sz="800" b="0" i="0" u="none" strike="noStrike" cap="none" normalizeH="0" baseline="0" smtClean="0">
                        <a:ln>
                          <a:noFill/>
                        </a:ln>
                        <a:solidFill>
                          <a:schemeClr val="bg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4F6228"/>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1,15</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1,61</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4,35</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9,24</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dirty="0" smtClean="0">
                          <a:ln>
                            <a:noFill/>
                          </a:ln>
                          <a:solidFill>
                            <a:schemeClr val="tx1"/>
                          </a:solidFill>
                          <a:effectLst/>
                          <a:latin typeface="Calibri" pitchFamily="34" charset="0"/>
                          <a:cs typeface="Arial" pitchFamily="34" charset="0"/>
                        </a:rPr>
                        <a:t>11,07</a:t>
                      </a:r>
                      <a:endParaRPr kumimoji="0" lang="fr-FR" sz="800" b="0" i="0" u="none" strike="noStrike" cap="none" normalizeH="0" baseline="0" dirty="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gridSpan="2">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ar-MA" sz="1300" b="0" i="0" u="none" strike="noStrike" cap="none" normalizeH="0" baseline="0" smtClean="0">
                          <a:ln>
                            <a:noFill/>
                          </a:ln>
                          <a:solidFill>
                            <a:schemeClr val="tx1"/>
                          </a:solidFill>
                          <a:effectLst/>
                          <a:latin typeface="Calibri" pitchFamily="34" charset="0"/>
                          <a:cs typeface="Arial" pitchFamily="34" charset="0"/>
                        </a:rPr>
                        <a:t>15.09</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dirty="0" smtClean="0">
                          <a:ln>
                            <a:noFill/>
                          </a:ln>
                          <a:solidFill>
                            <a:schemeClr val="tx1"/>
                          </a:solidFill>
                          <a:effectLst/>
                          <a:latin typeface="Calibri" pitchFamily="34" charset="0"/>
                          <a:cs typeface="Arial" pitchFamily="34" charset="0"/>
                        </a:rPr>
                        <a:t>20.52</a:t>
                      </a:r>
                      <a:endParaRPr kumimoji="0" lang="fr-FR" sz="800" b="0" i="0" u="none" strike="noStrike" cap="none" normalizeH="0" baseline="0" dirty="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r>
              <a:tr h="265113">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1" i="0" u="none" strike="noStrike" cap="none" normalizeH="0" baseline="0" smtClean="0">
                          <a:ln>
                            <a:noFill/>
                          </a:ln>
                          <a:solidFill>
                            <a:schemeClr val="bg1"/>
                          </a:solidFill>
                          <a:effectLst/>
                          <a:latin typeface="Calibri" pitchFamily="34" charset="0"/>
                          <a:cs typeface="Arial" pitchFamily="34" charset="0"/>
                        </a:rPr>
                        <a:t>6</a:t>
                      </a:r>
                      <a:endParaRPr kumimoji="0" lang="fr-FR" sz="800" b="0" i="0" u="none" strike="noStrike" cap="none" normalizeH="0" baseline="0" smtClean="0">
                        <a:ln>
                          <a:noFill/>
                        </a:ln>
                        <a:solidFill>
                          <a:schemeClr val="bg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4F6228"/>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1,64</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2,20</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5,35</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10,64</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12,59</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16.81</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22.46</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r>
              <a:tr h="265113">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bg1"/>
                          </a:solidFill>
                          <a:effectLst/>
                          <a:latin typeface="Calibri" pitchFamily="34" charset="0"/>
                          <a:cs typeface="Arial" pitchFamily="34" charset="0"/>
                        </a:rPr>
                        <a:t>7</a:t>
                      </a:r>
                      <a:endParaRPr kumimoji="0" lang="fr-FR" sz="800" b="0" i="0" u="none" strike="noStrike" cap="none" normalizeH="0" baseline="0" smtClean="0">
                        <a:ln>
                          <a:noFill/>
                        </a:ln>
                        <a:solidFill>
                          <a:schemeClr val="bg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4F6228"/>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2,17</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2,83</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6,35</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12,02</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14,07</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18.48</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24.32</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r>
              <a:tr h="265113">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1" i="0" u="none" strike="noStrike" cap="none" normalizeH="0" baseline="0" smtClean="0">
                          <a:ln>
                            <a:noFill/>
                          </a:ln>
                          <a:solidFill>
                            <a:schemeClr val="bg1"/>
                          </a:solidFill>
                          <a:effectLst/>
                          <a:latin typeface="Calibri" pitchFamily="34" charset="0"/>
                          <a:cs typeface="Arial" pitchFamily="34" charset="0"/>
                        </a:rPr>
                        <a:t>8</a:t>
                      </a:r>
                      <a:endParaRPr kumimoji="0" lang="fr-FR" sz="800" b="0" i="0" u="none" strike="noStrike" cap="none" normalizeH="0" baseline="0" smtClean="0">
                        <a:ln>
                          <a:noFill/>
                        </a:ln>
                        <a:solidFill>
                          <a:schemeClr val="bg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4F6228"/>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2,73</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3,49</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7,34</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13,36</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15,51</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20.09</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26.12</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r>
              <a:tr h="265113">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1" i="0" u="none" strike="noStrike" cap="none" normalizeH="0" baseline="0" smtClean="0">
                          <a:ln>
                            <a:noFill/>
                          </a:ln>
                          <a:solidFill>
                            <a:schemeClr val="bg1"/>
                          </a:solidFill>
                          <a:effectLst/>
                          <a:latin typeface="Calibri" pitchFamily="34" charset="0"/>
                          <a:cs typeface="Arial" pitchFamily="34" charset="0"/>
                        </a:rPr>
                        <a:t>9</a:t>
                      </a:r>
                      <a:endParaRPr kumimoji="0" lang="fr-FR" sz="800" b="0" i="0" u="none" strike="noStrike" cap="none" normalizeH="0" baseline="0" smtClean="0">
                        <a:ln>
                          <a:noFill/>
                        </a:ln>
                        <a:solidFill>
                          <a:schemeClr val="bg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F6228"/>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3,33</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4,17</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8,34</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14,68</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16,92</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21.67</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27.88</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5275">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1" i="0" u="none" strike="noStrike" cap="none" normalizeH="0" baseline="0" smtClean="0">
                          <a:ln>
                            <a:noFill/>
                          </a:ln>
                          <a:solidFill>
                            <a:schemeClr val="bg1"/>
                          </a:solidFill>
                          <a:effectLst/>
                          <a:latin typeface="Calibri" pitchFamily="34" charset="0"/>
                          <a:cs typeface="Arial" pitchFamily="34" charset="0"/>
                        </a:rPr>
                        <a:t>10</a:t>
                      </a:r>
                      <a:endParaRPr kumimoji="0" lang="fr-FR" sz="800" b="0" i="0" u="none" strike="noStrike" cap="none" normalizeH="0" baseline="0" smtClean="0">
                        <a:ln>
                          <a:noFill/>
                        </a:ln>
                        <a:solidFill>
                          <a:schemeClr val="bg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4F6228"/>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3.94</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400" b="0" i="0" u="none" strike="noStrike" cap="none" normalizeH="0" baseline="0" smtClean="0">
                          <a:ln>
                            <a:noFill/>
                          </a:ln>
                          <a:solidFill>
                            <a:schemeClr val="tx1"/>
                          </a:solidFill>
                          <a:effectLst/>
                          <a:latin typeface="Calibri" pitchFamily="34" charset="0"/>
                          <a:cs typeface="Arial" pitchFamily="34" charset="0"/>
                        </a:rPr>
                        <a:t>        </a:t>
                      </a:r>
                    </a:p>
                    <a:p>
                      <a:pPr marL="0" marR="0" lvl="0" indent="0" algn="ctr" defTabSz="914400" rtl="0" eaLnBrk="1" fontAlgn="base" latinLnBrk="0" hangingPunct="1">
                        <a:lnSpc>
                          <a:spcPct val="115000"/>
                        </a:lnSpc>
                        <a:spcBef>
                          <a:spcPct val="0"/>
                        </a:spcBef>
                        <a:spcAft>
                          <a:spcPts val="1000"/>
                        </a:spcAft>
                        <a:buClrTx/>
                        <a:buSzTx/>
                        <a:buFontTx/>
                        <a:buNone/>
                        <a:tabLst/>
                      </a:pP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sz="1400" b="0" i="0" u="none" strike="noStrike" cap="none" normalizeH="0" baseline="0" smtClean="0">
                          <a:ln>
                            <a:noFill/>
                          </a:ln>
                          <a:solidFill>
                            <a:schemeClr val="tx1"/>
                          </a:solidFill>
                          <a:effectLst/>
                          <a:latin typeface="Calibri" pitchFamily="34" charset="0"/>
                          <a:cs typeface="Arial" pitchFamily="34" charset="0"/>
                        </a:rPr>
                        <a:t>4.86</a:t>
                      </a:r>
                      <a:endParaRPr kumimoji="0" lang="fr-FR" sz="1400" b="0" i="0" u="none" strike="noStrike" cap="none" normalizeH="0" baseline="0" smtClean="0">
                        <a:ln>
                          <a:noFill/>
                        </a:ln>
                        <a:solidFill>
                          <a:schemeClr val="tx1"/>
                        </a:solidFill>
                        <a:effectLst/>
                        <a:latin typeface="Calibri" pitchFamily="34" charset="0"/>
                        <a:ea typeface="PMingLiU" pitchFamily="18" charset="-120"/>
                        <a:cs typeface="Arial" pitchFamily="34" charset="0"/>
                      </a:endParaRPr>
                    </a:p>
                  </a:txBody>
                  <a:tcPr marL="67586" marR="67586" marT="33793" marB="33793"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  9.34</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fr-FR" sz="800" b="0" i="0" u="none" strike="noStrike" cap="none" normalizeH="0" baseline="0" smtClean="0">
                        <a:ln>
                          <a:noFill/>
                        </a:ln>
                        <a:solidFill>
                          <a:schemeClr val="tx1"/>
                        </a:solidFill>
                        <a:effectLst/>
                        <a:latin typeface="Calibri" pitchFamily="34" charset="0"/>
                        <a:ea typeface="PMingLiU" pitchFamily="18" charset="-120"/>
                        <a:cs typeface="Arial" pitchFamily="34" charset="0"/>
                      </a:endParaRPr>
                    </a:p>
                  </a:txBody>
                  <a:tcPr marL="67586" marR="67586" marT="33793" marB="33793"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15.99</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fr-FR" sz="800" b="0" i="0" u="none" strike="noStrike" cap="none" normalizeH="0" baseline="0" smtClean="0">
                        <a:ln>
                          <a:noFill/>
                        </a:ln>
                        <a:solidFill>
                          <a:schemeClr val="tx1"/>
                        </a:solidFill>
                        <a:effectLst/>
                        <a:latin typeface="Calibri" pitchFamily="34" charset="0"/>
                        <a:ea typeface="PMingLiU" pitchFamily="18" charset="-120"/>
                        <a:cs typeface="Arial" pitchFamily="34" charset="0"/>
                      </a:endParaRPr>
                    </a:p>
                  </a:txBody>
                  <a:tcPr marL="67586" marR="67586" marT="33793" marB="33793"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dirty="0" smtClean="0">
                          <a:ln>
                            <a:noFill/>
                          </a:ln>
                          <a:solidFill>
                            <a:schemeClr val="tx1"/>
                          </a:solidFill>
                          <a:effectLst/>
                          <a:latin typeface="Calibri" pitchFamily="34" charset="0"/>
                          <a:cs typeface="Arial" pitchFamily="34" charset="0"/>
                        </a:rPr>
                        <a:t>18.31</a:t>
                      </a:r>
                      <a:endParaRPr kumimoji="0" lang="fr-FR" sz="800" b="0" i="0" u="none" strike="noStrike" cap="none" normalizeH="0" baseline="0" dirty="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fr-FR" sz="800" b="0" i="0" u="none" strike="noStrike" cap="none" normalizeH="0" baseline="0" dirty="0" smtClean="0">
                        <a:ln>
                          <a:noFill/>
                        </a:ln>
                        <a:solidFill>
                          <a:schemeClr val="tx1"/>
                        </a:solidFill>
                        <a:effectLst/>
                        <a:latin typeface="Calibri" pitchFamily="34" charset="0"/>
                        <a:ea typeface="PMingLiU" pitchFamily="18" charset="-120"/>
                        <a:cs typeface="Arial" pitchFamily="34" charset="0"/>
                      </a:endParaRPr>
                    </a:p>
                  </a:txBody>
                  <a:tcPr marL="67586" marR="67586" marT="33793" marB="33793"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smtClean="0">
                          <a:ln>
                            <a:noFill/>
                          </a:ln>
                          <a:solidFill>
                            <a:schemeClr val="tx1"/>
                          </a:solidFill>
                          <a:effectLst/>
                          <a:latin typeface="Calibri" pitchFamily="34" charset="0"/>
                          <a:cs typeface="Arial" pitchFamily="34" charset="0"/>
                        </a:rPr>
                        <a:t>23.21</a:t>
                      </a:r>
                      <a:endParaRPr kumimoji="0" lang="fr-FR" sz="800" b="0" i="0" u="none" strike="noStrike" cap="none" normalizeH="0" baseline="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fr-FR" sz="800" b="0" i="0" u="none" strike="noStrike" cap="none" normalizeH="0" baseline="0" smtClean="0">
                        <a:ln>
                          <a:noFill/>
                        </a:ln>
                        <a:solidFill>
                          <a:schemeClr val="tx1"/>
                        </a:solidFill>
                        <a:effectLst/>
                        <a:latin typeface="Calibri" pitchFamily="34" charset="0"/>
                        <a:ea typeface="PMingLiU" pitchFamily="18" charset="-120"/>
                        <a:cs typeface="Arial" pitchFamily="34" charset="0"/>
                      </a:endParaRPr>
                    </a:p>
                  </a:txBody>
                  <a:tcPr marL="67586" marR="67586" marT="33793" marB="33793"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300" b="0" i="0" u="none" strike="noStrike" cap="none" normalizeH="0" baseline="0" dirty="0" smtClean="0">
                          <a:ln>
                            <a:noFill/>
                          </a:ln>
                          <a:solidFill>
                            <a:schemeClr val="tx1"/>
                          </a:solidFill>
                          <a:effectLst/>
                          <a:latin typeface="Calibri" pitchFamily="34" charset="0"/>
                          <a:cs typeface="Arial" pitchFamily="34" charset="0"/>
                        </a:rPr>
                        <a:t>29.59</a:t>
                      </a:r>
                      <a:endParaRPr kumimoji="0" lang="fr-FR" sz="800" b="0" i="0" u="none" strike="noStrike" cap="none" normalizeH="0" baseline="0" dirty="0" smtClean="0">
                        <a:ln>
                          <a:noFill/>
                        </a:ln>
                        <a:solidFill>
                          <a:schemeClr val="tx1"/>
                        </a:solidFill>
                        <a:effectLst/>
                        <a:latin typeface="Calibri" pitchFamily="34" charset="0"/>
                        <a:cs typeface="Arial" pitchFamily="34" charset="0"/>
                      </a:endParaRPr>
                    </a:p>
                  </a:txBody>
                  <a:tcPr marL="67586" marR="67586" marT="33793" marB="33793" anchor="ctr" horzOverflow="overflow">
                    <a:lnL w="12700" cap="flat" cmpd="sng" algn="ctr">
                      <a:solidFill>
                        <a:srgbClr val="00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 name="AutoShape 1"/>
          <p:cNvSpPr>
            <a:spLocks noChangeArrowheads="1"/>
          </p:cNvSpPr>
          <p:nvPr/>
        </p:nvSpPr>
        <p:spPr bwMode="auto">
          <a:xfrm rot="281487">
            <a:off x="8054331" y="68915"/>
            <a:ext cx="615950" cy="536575"/>
          </a:xfrm>
          <a:prstGeom prst="wedgeEllipseCallout">
            <a:avLst>
              <a:gd name="adj1" fmla="val -335519"/>
              <a:gd name="adj2" fmla="val 194824"/>
            </a:avLst>
          </a:prstGeom>
          <a:solidFill>
            <a:srgbClr val="FFFF00"/>
          </a:solidFill>
          <a:ln w="9525">
            <a:solidFill>
              <a:srgbClr val="000000"/>
            </a:solidFill>
            <a:miter lim="800000"/>
            <a:headEnd/>
            <a:tailEnd/>
          </a:ln>
        </p:spPr>
        <p:txBody>
          <a:bodyPr/>
          <a:lstStyle/>
          <a:p>
            <a:pPr eaLnBrk="0" hangingPunct="0"/>
            <a:r>
              <a:rPr lang="fr-FR" sz="2400" b="1">
                <a:latin typeface="Calibri" pitchFamily="34" charset="0"/>
              </a:rPr>
              <a:t>χ²</a:t>
            </a:r>
            <a:endParaRPr lang="fr-FR"/>
          </a:p>
        </p:txBody>
      </p:sp>
      <p:sp>
        <p:nvSpPr>
          <p:cNvPr id="4" name="Rectangle 3"/>
          <p:cNvSpPr/>
          <p:nvPr/>
        </p:nvSpPr>
        <p:spPr>
          <a:xfrm>
            <a:off x="539552" y="4437112"/>
            <a:ext cx="8064896" cy="707886"/>
          </a:xfrm>
          <a:prstGeom prst="rect">
            <a:avLst/>
          </a:prstGeom>
        </p:spPr>
        <p:txBody>
          <a:bodyPr wrap="square">
            <a:spAutoFit/>
          </a:bodyPr>
          <a:lstStyle/>
          <a:p>
            <a:r>
              <a:rPr lang="fr-FR" sz="2000" b="1" dirty="0" smtClean="0"/>
              <a:t>La valeur de la statistique X</a:t>
            </a:r>
            <a:r>
              <a:rPr lang="fr-FR" sz="2000" b="1" baseline="30000" dirty="0" smtClean="0"/>
              <a:t>2</a:t>
            </a:r>
            <a:r>
              <a:rPr lang="fr-FR" sz="2000" b="1" dirty="0" smtClean="0"/>
              <a:t> étant très inférieure à la valeur seuil,</a:t>
            </a:r>
          </a:p>
          <a:p>
            <a:r>
              <a:rPr lang="fr-FR" sz="2000" b="1" dirty="0" smtClean="0"/>
              <a:t>  la population d'aborigènes australiens est à l'équilibre de H-W</a:t>
            </a:r>
            <a:endParaRPr lang="fr-FR"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edge">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835696" y="241484"/>
            <a:ext cx="3945247" cy="52322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fr-FR" sz="2800" b="1" dirty="0" smtClean="0">
                <a:solidFill>
                  <a:srgbClr val="FF0000"/>
                </a:solidFill>
                <a:latin typeface="Times New Roman" pitchFamily="18" charset="0"/>
                <a:cs typeface="Times New Roman" pitchFamily="18" charset="0"/>
              </a:rPr>
              <a:t>Les pressions évolutives:</a:t>
            </a:r>
            <a:endParaRPr lang="fr-FR" sz="2800" b="1" dirty="0">
              <a:solidFill>
                <a:srgbClr val="FF0000"/>
              </a:solidFill>
              <a:latin typeface="Times New Roman" pitchFamily="18" charset="0"/>
              <a:cs typeface="Times New Roman" pitchFamily="18" charset="0"/>
            </a:endParaRPr>
          </a:p>
        </p:txBody>
      </p:sp>
      <p:sp>
        <p:nvSpPr>
          <p:cNvPr id="3" name="ZoneTexte 2"/>
          <p:cNvSpPr txBox="1"/>
          <p:nvPr/>
        </p:nvSpPr>
        <p:spPr>
          <a:xfrm>
            <a:off x="1043608" y="1916832"/>
            <a:ext cx="7288353" cy="2246769"/>
          </a:xfrm>
          <a:prstGeom prst="rect">
            <a:avLst/>
          </a:prstGeom>
          <a:noFill/>
        </p:spPr>
        <p:txBody>
          <a:bodyPr wrap="square" rtlCol="0">
            <a:spAutoFit/>
          </a:bodyPr>
          <a:lstStyle/>
          <a:p>
            <a:r>
              <a:rPr lang="fr-FR" sz="2800" b="1" dirty="0" smtClean="0"/>
              <a:t>les forces qui agissent sur équilibre H-W :</a:t>
            </a:r>
          </a:p>
          <a:p>
            <a:pPr>
              <a:buFont typeface="Wingdings" pitchFamily="2" charset="2"/>
              <a:buChar char="v"/>
            </a:pPr>
            <a:r>
              <a:rPr lang="fr-FR" sz="2800" b="1" dirty="0" smtClean="0"/>
              <a:t> Mutations</a:t>
            </a:r>
          </a:p>
          <a:p>
            <a:pPr>
              <a:buFont typeface="Wingdings" pitchFamily="2" charset="2"/>
              <a:buChar char="v"/>
            </a:pPr>
            <a:r>
              <a:rPr lang="fr-FR" sz="2800" b="1" dirty="0" smtClean="0"/>
              <a:t> Migration</a:t>
            </a:r>
          </a:p>
          <a:p>
            <a:pPr>
              <a:buFont typeface="Wingdings" pitchFamily="2" charset="2"/>
              <a:buChar char="v"/>
            </a:pPr>
            <a:r>
              <a:rPr lang="fr-FR" sz="2800" b="1" dirty="0" smtClean="0"/>
              <a:t> Sélection naturelle</a:t>
            </a:r>
          </a:p>
          <a:p>
            <a:pPr>
              <a:buFont typeface="Wingdings" pitchFamily="2" charset="2"/>
              <a:buChar char="v"/>
            </a:pPr>
            <a:r>
              <a:rPr lang="fr-FR" sz="2800" b="1" dirty="0" smtClean="0"/>
              <a:t>Dérive génétique</a:t>
            </a:r>
            <a:endParaRPr lang="fr-FR" sz="28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260648"/>
            <a:ext cx="5591787" cy="40011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fr-FR" sz="2000" b="1" dirty="0" smtClean="0">
                <a:solidFill>
                  <a:srgbClr val="7030A0"/>
                </a:solidFill>
              </a:rPr>
              <a:t>Effet des mutation sur l’évolution des populations</a:t>
            </a:r>
            <a:endParaRPr lang="fr-FR" sz="2000" b="1" dirty="0">
              <a:solidFill>
                <a:srgbClr val="7030A0"/>
              </a:solidFill>
            </a:endParaRPr>
          </a:p>
        </p:txBody>
      </p:sp>
      <p:sp>
        <p:nvSpPr>
          <p:cNvPr id="3" name="ZoneTexte 2"/>
          <p:cNvSpPr txBox="1"/>
          <p:nvPr/>
        </p:nvSpPr>
        <p:spPr>
          <a:xfrm>
            <a:off x="395536" y="764704"/>
            <a:ext cx="4320480" cy="1631216"/>
          </a:xfrm>
          <a:prstGeom prst="rect">
            <a:avLst/>
          </a:prstGeom>
          <a:noFill/>
        </p:spPr>
        <p:txBody>
          <a:bodyPr wrap="square" rtlCol="0">
            <a:spAutoFit/>
          </a:bodyPr>
          <a:lstStyle/>
          <a:p>
            <a:r>
              <a:rPr lang="fr-FR" sz="2000" b="1" dirty="0" smtClean="0"/>
              <a:t>Soit une population constituée de : </a:t>
            </a:r>
          </a:p>
          <a:p>
            <a:pPr lvl="1">
              <a:buFont typeface="Wingdings" pitchFamily="2" charset="2"/>
              <a:buChar char="q"/>
            </a:pPr>
            <a:r>
              <a:rPr lang="fr-FR" sz="2000" b="1" dirty="0" smtClean="0"/>
              <a:t>3 individus de génotype AA</a:t>
            </a:r>
          </a:p>
          <a:p>
            <a:pPr lvl="1">
              <a:buFont typeface="Wingdings" pitchFamily="2" charset="2"/>
              <a:buChar char="q"/>
            </a:pPr>
            <a:r>
              <a:rPr lang="fr-FR" sz="2000" b="1" dirty="0" smtClean="0"/>
              <a:t>5 individus de génotype Aa</a:t>
            </a:r>
          </a:p>
          <a:p>
            <a:pPr lvl="1">
              <a:buFont typeface="Wingdings" pitchFamily="2" charset="2"/>
              <a:buChar char="q"/>
            </a:pPr>
            <a:r>
              <a:rPr lang="fr-FR" sz="2000" b="1" dirty="0" smtClean="0"/>
              <a:t>2 individus de génotype </a:t>
            </a:r>
            <a:r>
              <a:rPr lang="fr-FR" sz="2000" b="1" dirty="0" err="1" smtClean="0"/>
              <a:t>aa</a:t>
            </a:r>
            <a:r>
              <a:rPr lang="fr-FR" sz="2000" b="1" dirty="0" smtClean="0"/>
              <a:t>  </a:t>
            </a:r>
          </a:p>
          <a:p>
            <a:pPr lvl="1"/>
            <a:endParaRPr lang="fr-FR" sz="2000" b="1" dirty="0"/>
          </a:p>
        </p:txBody>
      </p:sp>
      <p:sp>
        <p:nvSpPr>
          <p:cNvPr id="4" name="ZoneTexte 3"/>
          <p:cNvSpPr txBox="1"/>
          <p:nvPr/>
        </p:nvSpPr>
        <p:spPr>
          <a:xfrm>
            <a:off x="179512" y="2060848"/>
            <a:ext cx="5832751" cy="369332"/>
          </a:xfrm>
          <a:prstGeom prst="rect">
            <a:avLst/>
          </a:prstGeom>
          <a:noFill/>
        </p:spPr>
        <p:txBody>
          <a:bodyPr wrap="none" rtlCol="0">
            <a:spAutoFit/>
          </a:bodyPr>
          <a:lstStyle/>
          <a:p>
            <a:r>
              <a:rPr lang="fr-FR" b="1" dirty="0" smtClean="0">
                <a:solidFill>
                  <a:srgbClr val="FF0000"/>
                </a:solidFill>
              </a:rPr>
              <a:t>Mutation : transforme l’allèle A en a chez les individus AA</a:t>
            </a:r>
            <a:endParaRPr lang="fr-FR" b="1" dirty="0">
              <a:solidFill>
                <a:srgbClr val="FF0000"/>
              </a:solidFill>
            </a:endParaRPr>
          </a:p>
        </p:txBody>
      </p:sp>
      <p:graphicFrame>
        <p:nvGraphicFramePr>
          <p:cNvPr id="5" name="Tableau 4"/>
          <p:cNvGraphicFramePr>
            <a:graphicFrameLocks noGrp="1"/>
          </p:cNvGraphicFramePr>
          <p:nvPr/>
        </p:nvGraphicFramePr>
        <p:xfrm>
          <a:off x="1331640" y="2492896"/>
          <a:ext cx="6096000" cy="1381760"/>
        </p:xfrm>
        <a:graphic>
          <a:graphicData uri="http://schemas.openxmlformats.org/drawingml/2006/table">
            <a:tbl>
              <a:tblPr firstRow="1" bandRow="1">
                <a:tableStyleId>{5940675A-B579-460E-94D1-54222C63F5DA}</a:tableStyleId>
              </a:tblPr>
              <a:tblGrid>
                <a:gridCol w="1524000"/>
                <a:gridCol w="1524000"/>
                <a:gridCol w="1524000"/>
                <a:gridCol w="1524000"/>
              </a:tblGrid>
              <a:tr h="370840">
                <a:tc gridSpan="2">
                  <a:txBody>
                    <a:bodyPr/>
                    <a:lstStyle/>
                    <a:p>
                      <a:pPr algn="ctr"/>
                      <a:r>
                        <a:rPr lang="fr-FR" sz="1800" b="1" dirty="0" smtClean="0"/>
                        <a:t>Fréquences des allèles Avant la mutation</a:t>
                      </a:r>
                      <a:endParaRPr lang="fr-FR" sz="1800" b="1" dirty="0"/>
                    </a:p>
                  </a:txBody>
                  <a:tcPr/>
                </a:tc>
                <a:tc hMerge="1">
                  <a:txBody>
                    <a:bodyPr/>
                    <a:lstStyle/>
                    <a:p>
                      <a:endParaRPr lang="fr-FR" dirty="0"/>
                    </a:p>
                  </a:txBody>
                  <a:tcPr/>
                </a:tc>
                <a:tc gridSpan="2">
                  <a:txBody>
                    <a:bodyPr/>
                    <a:lstStyle/>
                    <a:p>
                      <a:pPr algn="ctr"/>
                      <a:r>
                        <a:rPr lang="fr-FR" sz="1800" b="1" dirty="0" smtClean="0"/>
                        <a:t>Fréquences des allèles </a:t>
                      </a:r>
                      <a:r>
                        <a:rPr lang="fr-FR" sz="1800" b="1" dirty="0" err="1" smtClean="0"/>
                        <a:t>apres</a:t>
                      </a:r>
                      <a:r>
                        <a:rPr lang="fr-FR" sz="1800" b="1" dirty="0" smtClean="0"/>
                        <a:t> la mutation</a:t>
                      </a:r>
                      <a:endParaRPr lang="fr-FR" sz="1800" b="1" dirty="0"/>
                    </a:p>
                  </a:txBody>
                  <a:tcPr/>
                </a:tc>
                <a:tc hMerge="1">
                  <a:txBody>
                    <a:bodyPr/>
                    <a:lstStyle/>
                    <a:p>
                      <a:endParaRPr lang="fr-FR" dirty="0"/>
                    </a:p>
                  </a:txBody>
                  <a:tcPr/>
                </a:tc>
              </a:tr>
              <a:tr h="370840">
                <a:tc>
                  <a:txBody>
                    <a:bodyPr/>
                    <a:lstStyle/>
                    <a:p>
                      <a:pPr algn="ctr"/>
                      <a:r>
                        <a:rPr lang="fr-FR" sz="1800" b="1" dirty="0" smtClean="0"/>
                        <a:t>A</a:t>
                      </a:r>
                      <a:endParaRPr lang="fr-FR" sz="1800" b="1" dirty="0"/>
                    </a:p>
                  </a:txBody>
                  <a:tcPr/>
                </a:tc>
                <a:tc>
                  <a:txBody>
                    <a:bodyPr/>
                    <a:lstStyle/>
                    <a:p>
                      <a:pPr algn="ctr"/>
                      <a:r>
                        <a:rPr lang="fr-FR" sz="1800" b="1" dirty="0" smtClean="0"/>
                        <a:t>a</a:t>
                      </a:r>
                      <a:endParaRPr lang="fr-FR" sz="1800" b="1" dirty="0"/>
                    </a:p>
                  </a:txBody>
                  <a:tcPr/>
                </a:tc>
                <a:tc>
                  <a:txBody>
                    <a:bodyPr/>
                    <a:lstStyle/>
                    <a:p>
                      <a:pPr algn="ctr"/>
                      <a:r>
                        <a:rPr lang="fr-FR" sz="1800" b="1" dirty="0" smtClean="0"/>
                        <a:t>A</a:t>
                      </a:r>
                      <a:endParaRPr lang="fr-FR" sz="1800" b="1" dirty="0"/>
                    </a:p>
                  </a:txBody>
                  <a:tcPr/>
                </a:tc>
                <a:tc>
                  <a:txBody>
                    <a:bodyPr/>
                    <a:lstStyle/>
                    <a:p>
                      <a:pPr algn="ctr"/>
                      <a:r>
                        <a:rPr lang="fr-FR" sz="1800" b="1" dirty="0" smtClean="0"/>
                        <a:t>a</a:t>
                      </a:r>
                      <a:endParaRPr lang="fr-FR" sz="1800" b="1" dirty="0"/>
                    </a:p>
                  </a:txBody>
                  <a:tcPr/>
                </a:tc>
              </a:tr>
              <a:tr h="370840">
                <a:tc>
                  <a:txBody>
                    <a:bodyPr/>
                    <a:lstStyle/>
                    <a:p>
                      <a:pPr algn="ctr"/>
                      <a:r>
                        <a:rPr lang="fr-FR" sz="1800" b="1" dirty="0" smtClean="0"/>
                        <a:t>0,55</a:t>
                      </a:r>
                      <a:endParaRPr lang="fr-FR" sz="1800" b="1" dirty="0"/>
                    </a:p>
                  </a:txBody>
                  <a:tcPr/>
                </a:tc>
                <a:tc>
                  <a:txBody>
                    <a:bodyPr/>
                    <a:lstStyle/>
                    <a:p>
                      <a:pPr algn="ctr"/>
                      <a:r>
                        <a:rPr lang="fr-FR" sz="1800" b="1" dirty="0" smtClean="0"/>
                        <a:t>0,45</a:t>
                      </a:r>
                      <a:endParaRPr lang="fr-FR" sz="1800" b="1" dirty="0"/>
                    </a:p>
                  </a:txBody>
                  <a:tcPr/>
                </a:tc>
                <a:tc>
                  <a:txBody>
                    <a:bodyPr/>
                    <a:lstStyle/>
                    <a:p>
                      <a:pPr algn="ctr"/>
                      <a:r>
                        <a:rPr lang="fr-FR" sz="1800" b="1" dirty="0" smtClean="0"/>
                        <a:t>0,50</a:t>
                      </a:r>
                      <a:endParaRPr lang="fr-FR" sz="1800" b="1" dirty="0"/>
                    </a:p>
                  </a:txBody>
                  <a:tcPr/>
                </a:tc>
                <a:tc>
                  <a:txBody>
                    <a:bodyPr/>
                    <a:lstStyle/>
                    <a:p>
                      <a:pPr algn="ctr"/>
                      <a:r>
                        <a:rPr lang="fr-FR" sz="1800" b="1" dirty="0" smtClean="0"/>
                        <a:t>0,5</a:t>
                      </a:r>
                      <a:endParaRPr lang="fr-FR" sz="1800" b="1"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edge">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260648"/>
            <a:ext cx="5591787" cy="40011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fr-FR" sz="2000" b="1" dirty="0" smtClean="0">
                <a:solidFill>
                  <a:srgbClr val="7030A0"/>
                </a:solidFill>
              </a:rPr>
              <a:t>Effet des mutation sur l’évolution des populations</a:t>
            </a:r>
            <a:endParaRPr lang="fr-FR" sz="2000" b="1" dirty="0">
              <a:solidFill>
                <a:srgbClr val="7030A0"/>
              </a:solidFill>
            </a:endParaRPr>
          </a:p>
        </p:txBody>
      </p:sp>
      <p:sp>
        <p:nvSpPr>
          <p:cNvPr id="3" name="ZoneTexte 2"/>
          <p:cNvSpPr txBox="1"/>
          <p:nvPr/>
        </p:nvSpPr>
        <p:spPr>
          <a:xfrm>
            <a:off x="395536" y="764704"/>
            <a:ext cx="4320480" cy="1631216"/>
          </a:xfrm>
          <a:prstGeom prst="rect">
            <a:avLst/>
          </a:prstGeom>
          <a:noFill/>
        </p:spPr>
        <p:txBody>
          <a:bodyPr wrap="square" rtlCol="0">
            <a:spAutoFit/>
          </a:bodyPr>
          <a:lstStyle/>
          <a:p>
            <a:r>
              <a:rPr lang="fr-FR" sz="2000" b="1" dirty="0" smtClean="0"/>
              <a:t>Soit une population constituée de : </a:t>
            </a:r>
          </a:p>
          <a:p>
            <a:pPr lvl="1">
              <a:buFont typeface="Wingdings" pitchFamily="2" charset="2"/>
              <a:buChar char="q"/>
            </a:pPr>
            <a:r>
              <a:rPr lang="fr-FR" sz="2000" b="1" dirty="0" smtClean="0"/>
              <a:t>2150 individus de génotype AA</a:t>
            </a:r>
          </a:p>
          <a:p>
            <a:pPr lvl="1">
              <a:buFont typeface="Wingdings" pitchFamily="2" charset="2"/>
              <a:buChar char="q"/>
            </a:pPr>
            <a:r>
              <a:rPr lang="fr-FR" sz="2000" b="1" dirty="0" smtClean="0"/>
              <a:t>1240 individus de génotype Aa</a:t>
            </a:r>
          </a:p>
          <a:p>
            <a:pPr lvl="1">
              <a:buFont typeface="Wingdings" pitchFamily="2" charset="2"/>
              <a:buChar char="q"/>
            </a:pPr>
            <a:r>
              <a:rPr lang="fr-FR" sz="2000" b="1" dirty="0" smtClean="0"/>
              <a:t>610 individus de génotype </a:t>
            </a:r>
            <a:r>
              <a:rPr lang="fr-FR" sz="2000" b="1" dirty="0" err="1" smtClean="0"/>
              <a:t>aa</a:t>
            </a:r>
            <a:r>
              <a:rPr lang="fr-FR" sz="2000" b="1" dirty="0" smtClean="0"/>
              <a:t>  </a:t>
            </a:r>
          </a:p>
          <a:p>
            <a:pPr lvl="1"/>
            <a:endParaRPr lang="fr-FR" sz="2000" b="1" dirty="0"/>
          </a:p>
        </p:txBody>
      </p:sp>
      <p:sp>
        <p:nvSpPr>
          <p:cNvPr id="4" name="ZoneTexte 3"/>
          <p:cNvSpPr txBox="1"/>
          <p:nvPr/>
        </p:nvSpPr>
        <p:spPr>
          <a:xfrm>
            <a:off x="179512" y="2060848"/>
            <a:ext cx="5832751" cy="369332"/>
          </a:xfrm>
          <a:prstGeom prst="rect">
            <a:avLst/>
          </a:prstGeom>
          <a:noFill/>
        </p:spPr>
        <p:txBody>
          <a:bodyPr wrap="none" rtlCol="0">
            <a:spAutoFit/>
          </a:bodyPr>
          <a:lstStyle/>
          <a:p>
            <a:r>
              <a:rPr lang="fr-FR" b="1" dirty="0" smtClean="0">
                <a:solidFill>
                  <a:srgbClr val="FF0000"/>
                </a:solidFill>
              </a:rPr>
              <a:t>Mutation : transforme l’allèle A en a chez les individus AA</a:t>
            </a:r>
            <a:endParaRPr lang="fr-FR" b="1" dirty="0">
              <a:solidFill>
                <a:srgbClr val="FF0000"/>
              </a:solidFill>
            </a:endParaRPr>
          </a:p>
        </p:txBody>
      </p:sp>
      <p:graphicFrame>
        <p:nvGraphicFramePr>
          <p:cNvPr id="5" name="Tableau 4"/>
          <p:cNvGraphicFramePr>
            <a:graphicFrameLocks noGrp="1"/>
          </p:cNvGraphicFramePr>
          <p:nvPr/>
        </p:nvGraphicFramePr>
        <p:xfrm>
          <a:off x="1331640" y="2492896"/>
          <a:ext cx="6096000" cy="1381760"/>
        </p:xfrm>
        <a:graphic>
          <a:graphicData uri="http://schemas.openxmlformats.org/drawingml/2006/table">
            <a:tbl>
              <a:tblPr firstRow="1" bandRow="1">
                <a:tableStyleId>{5940675A-B579-460E-94D1-54222C63F5DA}</a:tableStyleId>
              </a:tblPr>
              <a:tblGrid>
                <a:gridCol w="1524000"/>
                <a:gridCol w="1524000"/>
                <a:gridCol w="1524000"/>
                <a:gridCol w="1524000"/>
              </a:tblGrid>
              <a:tr h="370840">
                <a:tc gridSpan="2">
                  <a:txBody>
                    <a:bodyPr/>
                    <a:lstStyle/>
                    <a:p>
                      <a:pPr algn="ctr"/>
                      <a:r>
                        <a:rPr lang="fr-FR" sz="1800" b="1" dirty="0" smtClean="0"/>
                        <a:t>Fréquences des allèles Avant la mutation</a:t>
                      </a:r>
                      <a:endParaRPr lang="fr-FR" sz="1800" b="1" dirty="0"/>
                    </a:p>
                  </a:txBody>
                  <a:tcPr/>
                </a:tc>
                <a:tc hMerge="1">
                  <a:txBody>
                    <a:bodyPr/>
                    <a:lstStyle/>
                    <a:p>
                      <a:endParaRPr lang="fr-FR" dirty="0"/>
                    </a:p>
                  </a:txBody>
                  <a:tcPr/>
                </a:tc>
                <a:tc gridSpan="2">
                  <a:txBody>
                    <a:bodyPr/>
                    <a:lstStyle/>
                    <a:p>
                      <a:pPr algn="ctr"/>
                      <a:r>
                        <a:rPr lang="fr-FR" sz="1800" b="1" dirty="0" smtClean="0"/>
                        <a:t>Fréquences des allèles </a:t>
                      </a:r>
                      <a:r>
                        <a:rPr lang="fr-FR" sz="1800" b="1" dirty="0" err="1" smtClean="0"/>
                        <a:t>apres</a:t>
                      </a:r>
                      <a:r>
                        <a:rPr lang="fr-FR" sz="1800" b="1" dirty="0" smtClean="0"/>
                        <a:t> la mutation</a:t>
                      </a:r>
                      <a:endParaRPr lang="fr-FR" sz="1800" b="1" dirty="0"/>
                    </a:p>
                  </a:txBody>
                  <a:tcPr/>
                </a:tc>
                <a:tc hMerge="1">
                  <a:txBody>
                    <a:bodyPr/>
                    <a:lstStyle/>
                    <a:p>
                      <a:endParaRPr lang="fr-FR" dirty="0"/>
                    </a:p>
                  </a:txBody>
                  <a:tcPr/>
                </a:tc>
              </a:tr>
              <a:tr h="370840">
                <a:tc>
                  <a:txBody>
                    <a:bodyPr/>
                    <a:lstStyle/>
                    <a:p>
                      <a:pPr algn="ctr"/>
                      <a:r>
                        <a:rPr lang="fr-FR" sz="1800" b="1" dirty="0" smtClean="0"/>
                        <a:t>A</a:t>
                      </a:r>
                      <a:endParaRPr lang="fr-FR" sz="1800" b="1" dirty="0"/>
                    </a:p>
                  </a:txBody>
                  <a:tcPr/>
                </a:tc>
                <a:tc>
                  <a:txBody>
                    <a:bodyPr/>
                    <a:lstStyle/>
                    <a:p>
                      <a:pPr algn="ctr"/>
                      <a:r>
                        <a:rPr lang="fr-FR" sz="1800" b="1" dirty="0" smtClean="0"/>
                        <a:t>a</a:t>
                      </a:r>
                      <a:endParaRPr lang="fr-FR" sz="1800" b="1" dirty="0"/>
                    </a:p>
                  </a:txBody>
                  <a:tcPr/>
                </a:tc>
                <a:tc>
                  <a:txBody>
                    <a:bodyPr/>
                    <a:lstStyle/>
                    <a:p>
                      <a:pPr algn="ctr"/>
                      <a:r>
                        <a:rPr lang="fr-FR" sz="1800" b="1" dirty="0" smtClean="0"/>
                        <a:t>A</a:t>
                      </a:r>
                      <a:endParaRPr lang="fr-FR" sz="1800" b="1" dirty="0"/>
                    </a:p>
                  </a:txBody>
                  <a:tcPr/>
                </a:tc>
                <a:tc>
                  <a:txBody>
                    <a:bodyPr/>
                    <a:lstStyle/>
                    <a:p>
                      <a:pPr algn="ctr"/>
                      <a:r>
                        <a:rPr lang="fr-FR" sz="1800" b="1" dirty="0" smtClean="0"/>
                        <a:t>a</a:t>
                      </a:r>
                      <a:endParaRPr lang="fr-FR" sz="1800" b="1" dirty="0"/>
                    </a:p>
                  </a:txBody>
                  <a:tcPr/>
                </a:tc>
              </a:tr>
              <a:tr h="370840">
                <a:tc>
                  <a:txBody>
                    <a:bodyPr/>
                    <a:lstStyle/>
                    <a:p>
                      <a:pPr algn="ctr"/>
                      <a:r>
                        <a:rPr lang="fr-FR" sz="1800" b="1" dirty="0" smtClean="0"/>
                        <a:t>0,6925</a:t>
                      </a:r>
                      <a:endParaRPr lang="fr-FR" sz="1800" b="1" dirty="0"/>
                    </a:p>
                  </a:txBody>
                  <a:tcPr/>
                </a:tc>
                <a:tc>
                  <a:txBody>
                    <a:bodyPr/>
                    <a:lstStyle/>
                    <a:p>
                      <a:pPr algn="ctr"/>
                      <a:r>
                        <a:rPr lang="fr-FR" sz="1800" b="1" dirty="0" smtClean="0"/>
                        <a:t>0,3085</a:t>
                      </a:r>
                      <a:endParaRPr lang="fr-FR" sz="1800" b="1" dirty="0"/>
                    </a:p>
                  </a:txBody>
                  <a:tcPr/>
                </a:tc>
                <a:tc>
                  <a:txBody>
                    <a:bodyPr/>
                    <a:lstStyle/>
                    <a:p>
                      <a:pPr algn="ctr"/>
                      <a:r>
                        <a:rPr lang="fr-FR" sz="1800" b="1" dirty="0" smtClean="0"/>
                        <a:t>0,6923</a:t>
                      </a:r>
                      <a:endParaRPr lang="fr-FR" sz="1800" b="1" dirty="0"/>
                    </a:p>
                  </a:txBody>
                  <a:tcPr/>
                </a:tc>
                <a:tc>
                  <a:txBody>
                    <a:bodyPr/>
                    <a:lstStyle/>
                    <a:p>
                      <a:pPr algn="ctr"/>
                      <a:r>
                        <a:rPr lang="fr-FR" sz="1800" b="1" dirty="0" smtClean="0"/>
                        <a:t>0,3076</a:t>
                      </a:r>
                      <a:endParaRPr lang="fr-FR" sz="1800" b="1"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edge">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260648"/>
            <a:ext cx="2978892" cy="461665"/>
          </a:xfrm>
          <a:prstGeom prst="rect">
            <a:avLst/>
          </a:prstGeom>
        </p:spPr>
        <p:txBody>
          <a:bodyPr wrap="none">
            <a:spAutoFit/>
          </a:bodyPr>
          <a:lstStyle/>
          <a:p>
            <a:pPr>
              <a:buFont typeface="Wingdings" pitchFamily="2" charset="2"/>
              <a:buChar char="v"/>
            </a:pPr>
            <a:r>
              <a:rPr lang="fr-FR" sz="2400" b="1" dirty="0" smtClean="0">
                <a:solidFill>
                  <a:srgbClr val="FF0000"/>
                </a:solidFill>
              </a:rPr>
              <a:t> Sélection naturelle</a:t>
            </a:r>
          </a:p>
        </p:txBody>
      </p:sp>
      <p:pic>
        <p:nvPicPr>
          <p:cNvPr id="41986" name="Picture 2" descr="http://lewebpedagogique.com/brefjailuleblogduprofdesvt/files/2012/12/phalnesdubouleau1.jpg"/>
          <p:cNvPicPr>
            <a:picLocks noChangeAspect="1" noChangeArrowheads="1"/>
          </p:cNvPicPr>
          <p:nvPr/>
        </p:nvPicPr>
        <p:blipFill>
          <a:blip r:embed="rId3" cstate="print"/>
          <a:srcRect/>
          <a:stretch>
            <a:fillRect/>
          </a:stretch>
        </p:blipFill>
        <p:spPr bwMode="auto">
          <a:xfrm>
            <a:off x="1475656" y="908720"/>
            <a:ext cx="5829300" cy="3238501"/>
          </a:xfrm>
          <a:prstGeom prst="rect">
            <a:avLst/>
          </a:prstGeom>
          <a:noFill/>
        </p:spPr>
      </p:pic>
      <p:sp>
        <p:nvSpPr>
          <p:cNvPr id="4" name="Rectangle 3"/>
          <p:cNvSpPr/>
          <p:nvPr/>
        </p:nvSpPr>
        <p:spPr>
          <a:xfrm>
            <a:off x="467544" y="4149080"/>
            <a:ext cx="8676456" cy="1569660"/>
          </a:xfrm>
          <a:prstGeom prst="rect">
            <a:avLst/>
          </a:prstGeom>
        </p:spPr>
        <p:txBody>
          <a:bodyPr wrap="square">
            <a:spAutoFit/>
          </a:bodyPr>
          <a:lstStyle/>
          <a:p>
            <a:r>
              <a:rPr lang="fr-FR" sz="2400" b="1" dirty="0" smtClean="0">
                <a:latin typeface="Times New Roman" pitchFamily="18" charset="0"/>
                <a:ea typeface="Tahoma" pitchFamily="34" charset="0"/>
                <a:cs typeface="Times New Roman" pitchFamily="18" charset="0"/>
              </a:rPr>
              <a:t>La phalène du Bouleau (</a:t>
            </a:r>
            <a:r>
              <a:rPr lang="fr-FR" sz="2400" b="1" dirty="0" err="1" smtClean="0">
                <a:latin typeface="Times New Roman" pitchFamily="18" charset="0"/>
                <a:ea typeface="Tahoma" pitchFamily="34" charset="0"/>
                <a:cs typeface="Times New Roman" pitchFamily="18" charset="0"/>
              </a:rPr>
              <a:t>Biston</a:t>
            </a:r>
            <a:r>
              <a:rPr lang="fr-FR" sz="2400" b="1" dirty="0" smtClean="0">
                <a:latin typeface="Times New Roman" pitchFamily="18" charset="0"/>
                <a:ea typeface="Tahoma" pitchFamily="34" charset="0"/>
                <a:cs typeface="Times New Roman" pitchFamily="18" charset="0"/>
              </a:rPr>
              <a:t> </a:t>
            </a:r>
            <a:r>
              <a:rPr lang="fr-FR" sz="2400" b="1" dirty="0" err="1" smtClean="0">
                <a:latin typeface="Times New Roman" pitchFamily="18" charset="0"/>
                <a:ea typeface="Tahoma" pitchFamily="34" charset="0"/>
                <a:cs typeface="Times New Roman" pitchFamily="18" charset="0"/>
              </a:rPr>
              <a:t>betularia</a:t>
            </a:r>
            <a:r>
              <a:rPr lang="fr-FR" sz="2400" b="1" dirty="0" smtClean="0">
                <a:latin typeface="Times New Roman" pitchFamily="18" charset="0"/>
                <a:ea typeface="Tahoma" pitchFamily="34" charset="0"/>
                <a:cs typeface="Times New Roman" pitchFamily="18" charset="0"/>
              </a:rPr>
              <a:t> ) existe naturellement  deux formes interfécondes :</a:t>
            </a:r>
          </a:p>
          <a:p>
            <a:r>
              <a:rPr lang="fr-FR" sz="2400" b="1" dirty="0" smtClean="0">
                <a:latin typeface="Times New Roman" pitchFamily="18" charset="0"/>
                <a:ea typeface="Tahoma" pitchFamily="34" charset="0"/>
                <a:cs typeface="Times New Roman" pitchFamily="18" charset="0"/>
              </a:rPr>
              <a:t>-une forme  claire [</a:t>
            </a:r>
            <a:r>
              <a:rPr lang="fr-FR" sz="2400" b="1" dirty="0" err="1" smtClean="0">
                <a:latin typeface="Times New Roman" pitchFamily="18" charset="0"/>
                <a:ea typeface="Tahoma" pitchFamily="34" charset="0"/>
                <a:cs typeface="Times New Roman" pitchFamily="18" charset="0"/>
              </a:rPr>
              <a:t>typica</a:t>
            </a:r>
            <a:r>
              <a:rPr lang="fr-FR" sz="2400" b="1" dirty="0" smtClean="0">
                <a:latin typeface="Times New Roman" pitchFamily="18" charset="0"/>
                <a:ea typeface="Tahoma" pitchFamily="34" charset="0"/>
                <a:cs typeface="Times New Roman" pitchFamily="18" charset="0"/>
              </a:rPr>
              <a:t>], (</a:t>
            </a:r>
            <a:r>
              <a:rPr lang="fr-FR" sz="2400" dirty="0" smtClean="0"/>
              <a:t>cc)</a:t>
            </a:r>
            <a:r>
              <a:rPr lang="fr-FR" sz="2400" b="1" dirty="0" smtClean="0">
                <a:latin typeface="Times New Roman" pitchFamily="18" charset="0"/>
                <a:ea typeface="Tahoma" pitchFamily="34" charset="0"/>
                <a:cs typeface="Times New Roman" pitchFamily="18" charset="0"/>
              </a:rPr>
              <a:t> </a:t>
            </a:r>
          </a:p>
          <a:p>
            <a:r>
              <a:rPr lang="fr-FR" sz="2400" b="1" dirty="0" smtClean="0">
                <a:latin typeface="Times New Roman" pitchFamily="18" charset="0"/>
                <a:ea typeface="Tahoma" pitchFamily="34" charset="0"/>
                <a:cs typeface="Times New Roman" pitchFamily="18" charset="0"/>
              </a:rPr>
              <a:t>- une forme  noire (</a:t>
            </a:r>
            <a:r>
              <a:rPr lang="fr-FR" sz="2400" b="1" dirty="0" err="1" smtClean="0">
                <a:latin typeface="Times New Roman" pitchFamily="18" charset="0"/>
                <a:ea typeface="Tahoma" pitchFamily="34" charset="0"/>
                <a:cs typeface="Times New Roman" pitchFamily="18" charset="0"/>
              </a:rPr>
              <a:t>carbonaria</a:t>
            </a:r>
            <a:r>
              <a:rPr lang="fr-FR" sz="2400" b="1" dirty="0" smtClean="0">
                <a:latin typeface="Times New Roman" pitchFamily="18" charset="0"/>
                <a:ea typeface="Tahoma" pitchFamily="34" charset="0"/>
                <a:cs typeface="Times New Roman" pitchFamily="18" charset="0"/>
              </a:rPr>
              <a:t>] (</a:t>
            </a:r>
            <a:r>
              <a:rPr lang="fr-FR" sz="2400" dirty="0" smtClean="0"/>
              <a:t>Cc ou CC )</a:t>
            </a:r>
            <a:r>
              <a:rPr lang="fr-FR" sz="2400" b="1" dirty="0" smtClean="0">
                <a:latin typeface="Times New Roman" pitchFamily="18" charset="0"/>
                <a:ea typeface="Tahoma" pitchFamily="34" charset="0"/>
                <a:cs typeface="Times New Roman" pitchFamily="18" charset="0"/>
              </a:rPr>
              <a:t>.</a:t>
            </a:r>
            <a:endParaRPr lang="fr-FR" sz="2400" b="1" dirty="0">
              <a:latin typeface="Times New Roman" pitchFamily="18" charset="0"/>
              <a:ea typeface="Tahoma" pitchFamily="34" charset="0"/>
              <a:cs typeface="Times New Roman" pitchFamily="18" charset="0"/>
            </a:endParaRPr>
          </a:p>
        </p:txBody>
      </p:sp>
      <p:sp>
        <p:nvSpPr>
          <p:cNvPr id="5" name="Rectangle 4"/>
          <p:cNvSpPr/>
          <p:nvPr/>
        </p:nvSpPr>
        <p:spPr>
          <a:xfrm>
            <a:off x="144016" y="5694347"/>
            <a:ext cx="8316416" cy="1200329"/>
          </a:xfrm>
          <a:prstGeom prst="rect">
            <a:avLst/>
          </a:prstGeom>
        </p:spPr>
        <p:txBody>
          <a:bodyPr wrap="square">
            <a:spAutoFit/>
          </a:bodyPr>
          <a:lstStyle/>
          <a:p>
            <a:r>
              <a:rPr lang="fr-FR" sz="2400" b="1" dirty="0" smtClean="0">
                <a:latin typeface="Times New Roman" pitchFamily="18" charset="0"/>
                <a:cs typeface="Times New Roman" pitchFamily="18" charset="0"/>
              </a:rPr>
              <a:t> phénotypes  dus à  un seul gène comportant deux allèles:  C dominant et c récessif </a:t>
            </a:r>
            <a:endParaRPr lang="fr-FR" sz="2400" dirty="0" smtClean="0"/>
          </a:p>
          <a:p>
            <a:endParaRPr lang="fr-FR" sz="24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edg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cstate="print"/>
          <a:srcRect r="2241"/>
          <a:stretch>
            <a:fillRect/>
          </a:stretch>
        </p:blipFill>
        <p:spPr bwMode="auto">
          <a:xfrm>
            <a:off x="-15726" y="1079010"/>
            <a:ext cx="9159726" cy="2205974"/>
          </a:xfrm>
          <a:prstGeom prst="rect">
            <a:avLst/>
          </a:prstGeom>
          <a:noFill/>
          <a:ln w="9525">
            <a:noFill/>
            <a:miter lim="800000"/>
            <a:headEnd/>
            <a:tailEnd/>
          </a:ln>
        </p:spPr>
      </p:pic>
      <p:graphicFrame>
        <p:nvGraphicFramePr>
          <p:cNvPr id="3" name="Tableau 2"/>
          <p:cNvGraphicFramePr>
            <a:graphicFrameLocks noGrp="1"/>
          </p:cNvGraphicFramePr>
          <p:nvPr/>
        </p:nvGraphicFramePr>
        <p:xfrm>
          <a:off x="1403648" y="3789040"/>
          <a:ext cx="5760639" cy="2271112"/>
        </p:xfrm>
        <a:graphic>
          <a:graphicData uri="http://schemas.openxmlformats.org/drawingml/2006/table">
            <a:tbl>
              <a:tblPr>
                <a:tableStyleId>{5940675A-B579-460E-94D1-54222C63F5DA}</a:tableStyleId>
              </a:tblPr>
              <a:tblGrid>
                <a:gridCol w="2304255"/>
                <a:gridCol w="1512168"/>
                <a:gridCol w="1944216"/>
              </a:tblGrid>
              <a:tr h="293762">
                <a:tc>
                  <a:txBody>
                    <a:bodyPr/>
                    <a:lstStyle/>
                    <a:p>
                      <a:pPr algn="ctr"/>
                      <a:r>
                        <a:rPr lang="fr-FR" sz="2400" b="1" dirty="0">
                          <a:latin typeface="Times New Roman" pitchFamily="18" charset="0"/>
                          <a:cs typeface="Times New Roman" pitchFamily="18" charset="0"/>
                        </a:rPr>
                        <a:t> </a:t>
                      </a:r>
                    </a:p>
                  </a:txBody>
                  <a:tcPr marL="9525" marR="9525" marT="9525" marB="9525" anchor="ctr"/>
                </a:tc>
                <a:tc>
                  <a:txBody>
                    <a:bodyPr/>
                    <a:lstStyle/>
                    <a:p>
                      <a:pPr algn="ctr"/>
                      <a:r>
                        <a:rPr lang="fr-FR" sz="2400" b="1" dirty="0">
                          <a:latin typeface="Times New Roman" pitchFamily="18" charset="0"/>
                          <a:cs typeface="Times New Roman" pitchFamily="18" charset="0"/>
                        </a:rPr>
                        <a:t>Papillons clairs (%)</a:t>
                      </a:r>
                    </a:p>
                  </a:txBody>
                  <a:tcPr marL="9525" marR="9525" marT="9525" marB="9525" anchor="ctr"/>
                </a:tc>
                <a:tc>
                  <a:txBody>
                    <a:bodyPr/>
                    <a:lstStyle/>
                    <a:p>
                      <a:pPr algn="ctr"/>
                      <a:r>
                        <a:rPr lang="fr-FR" sz="2400" b="1">
                          <a:latin typeface="Times New Roman" pitchFamily="18" charset="0"/>
                          <a:cs typeface="Times New Roman" pitchFamily="18" charset="0"/>
                        </a:rPr>
                        <a:t>Papillons sombres (%)</a:t>
                      </a:r>
                    </a:p>
                  </a:txBody>
                  <a:tcPr marL="9525" marR="9525" marT="9525" marB="9525" anchor="ctr"/>
                </a:tc>
              </a:tr>
              <a:tr h="800462">
                <a:tc>
                  <a:txBody>
                    <a:bodyPr/>
                    <a:lstStyle/>
                    <a:p>
                      <a:pPr algn="ctr"/>
                      <a:r>
                        <a:rPr lang="fr-FR" sz="2400" b="1">
                          <a:latin typeface="Times New Roman" pitchFamily="18" charset="0"/>
                          <a:cs typeface="Times New Roman" pitchFamily="18" charset="0"/>
                        </a:rPr>
                        <a:t>Régions industrielles</a:t>
                      </a:r>
                    </a:p>
                  </a:txBody>
                  <a:tcPr marL="9525" marR="9525" marT="9525" marB="9525" anchor="ctr"/>
                </a:tc>
                <a:tc>
                  <a:txBody>
                    <a:bodyPr/>
                    <a:lstStyle/>
                    <a:p>
                      <a:pPr algn="ctr"/>
                      <a:r>
                        <a:rPr lang="fr-FR" sz="2400" b="1">
                          <a:latin typeface="Times New Roman" pitchFamily="18" charset="0"/>
                          <a:cs typeface="Times New Roman" pitchFamily="18" charset="0"/>
                        </a:rPr>
                        <a:t>5</a:t>
                      </a:r>
                    </a:p>
                  </a:txBody>
                  <a:tcPr marL="9525" marR="9525" marT="9525" marB="9525" anchor="ctr"/>
                </a:tc>
                <a:tc>
                  <a:txBody>
                    <a:bodyPr/>
                    <a:lstStyle/>
                    <a:p>
                      <a:pPr algn="ctr"/>
                      <a:r>
                        <a:rPr lang="fr-FR" sz="2400" b="1" dirty="0">
                          <a:latin typeface="Times New Roman" pitchFamily="18" charset="0"/>
                          <a:cs typeface="Times New Roman" pitchFamily="18" charset="0"/>
                        </a:rPr>
                        <a:t>95</a:t>
                      </a:r>
                    </a:p>
                  </a:txBody>
                  <a:tcPr marL="9525" marR="9525" marT="9525" marB="9525" anchor="ctr"/>
                </a:tc>
              </a:tr>
              <a:tr h="720080">
                <a:tc>
                  <a:txBody>
                    <a:bodyPr/>
                    <a:lstStyle/>
                    <a:p>
                      <a:pPr algn="ctr"/>
                      <a:r>
                        <a:rPr lang="fr-FR" sz="2400" b="1">
                          <a:latin typeface="Times New Roman" pitchFamily="18" charset="0"/>
                          <a:cs typeface="Times New Roman" pitchFamily="18" charset="0"/>
                        </a:rPr>
                        <a:t>Régions rurales</a:t>
                      </a:r>
                    </a:p>
                  </a:txBody>
                  <a:tcPr marL="9525" marR="9525" marT="9525" marB="9525" anchor="ctr"/>
                </a:tc>
                <a:tc>
                  <a:txBody>
                    <a:bodyPr/>
                    <a:lstStyle/>
                    <a:p>
                      <a:pPr algn="ctr"/>
                      <a:r>
                        <a:rPr lang="fr-FR" sz="2400" b="1" dirty="0">
                          <a:latin typeface="Times New Roman" pitchFamily="18" charset="0"/>
                          <a:cs typeface="Times New Roman" pitchFamily="18" charset="0"/>
                        </a:rPr>
                        <a:t>80</a:t>
                      </a:r>
                    </a:p>
                  </a:txBody>
                  <a:tcPr marL="9525" marR="9525" marT="9525" marB="9525" anchor="ctr"/>
                </a:tc>
                <a:tc>
                  <a:txBody>
                    <a:bodyPr/>
                    <a:lstStyle/>
                    <a:p>
                      <a:pPr algn="ctr"/>
                      <a:r>
                        <a:rPr lang="fr-FR" sz="2400" b="1" dirty="0">
                          <a:latin typeface="Times New Roman" pitchFamily="18" charset="0"/>
                          <a:cs typeface="Times New Roman" pitchFamily="18" charset="0"/>
                        </a:rPr>
                        <a:t>20</a:t>
                      </a:r>
                    </a:p>
                  </a:txBody>
                  <a:tcPr marL="9525" marR="9525" marT="9525" marB="9525" anchor="ctr"/>
                </a:tc>
              </a:tr>
            </a:tbl>
          </a:graphicData>
        </a:graphic>
      </p:graphicFrame>
      <p:sp>
        <p:nvSpPr>
          <p:cNvPr id="4813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5" name="Rectangle 4"/>
          <p:cNvSpPr/>
          <p:nvPr/>
        </p:nvSpPr>
        <p:spPr>
          <a:xfrm>
            <a:off x="395536" y="260648"/>
            <a:ext cx="2978892" cy="461665"/>
          </a:xfrm>
          <a:prstGeom prst="rect">
            <a:avLst/>
          </a:prstGeom>
        </p:spPr>
        <p:txBody>
          <a:bodyPr wrap="none">
            <a:spAutoFit/>
          </a:bodyPr>
          <a:lstStyle/>
          <a:p>
            <a:pPr>
              <a:buFont typeface="Wingdings" pitchFamily="2" charset="2"/>
              <a:buChar char="v"/>
            </a:pPr>
            <a:r>
              <a:rPr lang="fr-FR" sz="2400" b="1" dirty="0" smtClean="0">
                <a:solidFill>
                  <a:srgbClr val="FF0000"/>
                </a:solidFill>
              </a:rPr>
              <a:t> Sélection naturelle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lewebpedagogique.com/brefjailuleblogduprofdesvt/files/2012/12/sanayi.jpg"/>
          <p:cNvPicPr>
            <a:picLocks noChangeAspect="1" noChangeArrowheads="1"/>
          </p:cNvPicPr>
          <p:nvPr/>
        </p:nvPicPr>
        <p:blipFill>
          <a:blip r:embed="rId2" cstate="print"/>
          <a:srcRect/>
          <a:stretch>
            <a:fillRect/>
          </a:stretch>
        </p:blipFill>
        <p:spPr bwMode="auto">
          <a:xfrm>
            <a:off x="1187624" y="908720"/>
            <a:ext cx="6351547" cy="4968552"/>
          </a:xfrm>
          <a:prstGeom prst="rect">
            <a:avLst/>
          </a:prstGeom>
          <a:noFill/>
        </p:spPr>
      </p:pic>
      <p:sp>
        <p:nvSpPr>
          <p:cNvPr id="3" name="Rectangle 2"/>
          <p:cNvSpPr/>
          <p:nvPr/>
        </p:nvSpPr>
        <p:spPr>
          <a:xfrm>
            <a:off x="395536" y="260648"/>
            <a:ext cx="2978892" cy="461665"/>
          </a:xfrm>
          <a:prstGeom prst="rect">
            <a:avLst/>
          </a:prstGeom>
        </p:spPr>
        <p:txBody>
          <a:bodyPr wrap="none">
            <a:spAutoFit/>
          </a:bodyPr>
          <a:lstStyle/>
          <a:p>
            <a:pPr>
              <a:buFont typeface="Wingdings" pitchFamily="2" charset="2"/>
              <a:buChar char="v"/>
            </a:pPr>
            <a:r>
              <a:rPr lang="fr-FR" sz="2400" b="1" dirty="0" smtClean="0">
                <a:solidFill>
                  <a:srgbClr val="FF0000"/>
                </a:solidFill>
              </a:rPr>
              <a:t> Sélection naturelle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cstate="print"/>
          <a:srcRect/>
          <a:stretch>
            <a:fillRect/>
          </a:stretch>
        </p:blipFill>
        <p:spPr bwMode="auto">
          <a:xfrm>
            <a:off x="3276600" y="71438"/>
            <a:ext cx="4800600" cy="3205162"/>
          </a:xfrm>
          <a:prstGeom prst="rect">
            <a:avLst/>
          </a:prstGeom>
          <a:noFill/>
          <a:ln w="9525">
            <a:solidFill>
              <a:schemeClr val="bg2"/>
            </a:solidFill>
            <a:miter lim="800000"/>
            <a:headEnd/>
            <a:tailEnd/>
          </a:ln>
          <a:effectLst/>
        </p:spPr>
      </p:pic>
      <p:pic>
        <p:nvPicPr>
          <p:cNvPr id="56323" name="Picture 3"/>
          <p:cNvPicPr>
            <a:picLocks noChangeAspect="1" noChangeArrowheads="1"/>
          </p:cNvPicPr>
          <p:nvPr/>
        </p:nvPicPr>
        <p:blipFill>
          <a:blip r:embed="rId3" cstate="print"/>
          <a:srcRect/>
          <a:stretch>
            <a:fillRect/>
          </a:stretch>
        </p:blipFill>
        <p:spPr bwMode="auto">
          <a:xfrm>
            <a:off x="1143000" y="3408363"/>
            <a:ext cx="4800600" cy="3297237"/>
          </a:xfrm>
          <a:prstGeom prst="rect">
            <a:avLst/>
          </a:prstGeom>
          <a:noFill/>
          <a:ln w="9525">
            <a:solidFill>
              <a:schemeClr val="bg2"/>
            </a:solidFill>
            <a:miter lim="800000"/>
            <a:headEnd/>
            <a:tailEnd/>
          </a:ln>
          <a:effectLst/>
        </p:spPr>
      </p:pic>
      <p:sp>
        <p:nvSpPr>
          <p:cNvPr id="56325" name="AutoShape 5"/>
          <p:cNvSpPr>
            <a:spLocks noChangeArrowheads="1"/>
          </p:cNvSpPr>
          <p:nvPr/>
        </p:nvSpPr>
        <p:spPr bwMode="auto">
          <a:xfrm>
            <a:off x="3886200" y="1219200"/>
            <a:ext cx="2057400" cy="2057400"/>
          </a:xfrm>
          <a:prstGeom prst="octagon">
            <a:avLst>
              <a:gd name="adj" fmla="val 29287"/>
            </a:avLst>
          </a:prstGeom>
          <a:noFill/>
          <a:ln w="57150">
            <a:solidFill>
              <a:srgbClr val="CC0000"/>
            </a:solidFill>
            <a:miter lim="800000"/>
            <a:headEnd/>
            <a:tailEnd/>
          </a:ln>
          <a:effectLst/>
        </p:spPr>
        <p:txBody>
          <a:bodyPr wrap="none" anchor="ctr"/>
          <a:lstStyle/>
          <a:p>
            <a:endParaRPr lang="fr-FR"/>
          </a:p>
        </p:txBody>
      </p:sp>
      <p:sp>
        <p:nvSpPr>
          <p:cNvPr id="56326" name="AutoShape 6"/>
          <p:cNvSpPr>
            <a:spLocks noChangeArrowheads="1"/>
          </p:cNvSpPr>
          <p:nvPr/>
        </p:nvSpPr>
        <p:spPr bwMode="auto">
          <a:xfrm>
            <a:off x="1905000" y="4419600"/>
            <a:ext cx="2057400" cy="2057400"/>
          </a:xfrm>
          <a:prstGeom prst="octagon">
            <a:avLst>
              <a:gd name="adj" fmla="val 29287"/>
            </a:avLst>
          </a:prstGeom>
          <a:noFill/>
          <a:ln w="57150">
            <a:solidFill>
              <a:srgbClr val="CC0000"/>
            </a:solidFill>
            <a:miter lim="800000"/>
            <a:headEnd/>
            <a:tailEnd/>
          </a:ln>
          <a:effectLst/>
        </p:spPr>
        <p:txBody>
          <a:bodyPr wrap="none" anchor="ctr"/>
          <a:lstStyle/>
          <a:p>
            <a:endParaRPr lang="fr-FR"/>
          </a:p>
        </p:txBody>
      </p:sp>
      <p:sp>
        <p:nvSpPr>
          <p:cNvPr id="56328" name="Text Box 8"/>
          <p:cNvSpPr txBox="1">
            <a:spLocks noChangeArrowheads="1"/>
          </p:cNvSpPr>
          <p:nvPr/>
        </p:nvSpPr>
        <p:spPr bwMode="auto">
          <a:xfrm>
            <a:off x="3200400" y="0"/>
            <a:ext cx="2833688" cy="274638"/>
          </a:xfrm>
          <a:prstGeom prst="rect">
            <a:avLst/>
          </a:prstGeom>
          <a:noFill/>
          <a:ln w="9525">
            <a:noFill/>
            <a:miter lim="800000"/>
            <a:headEnd/>
            <a:tailEnd/>
          </a:ln>
          <a:effectLst/>
        </p:spPr>
        <p:txBody>
          <a:bodyPr wrap="none">
            <a:spAutoFit/>
          </a:bodyPr>
          <a:lstStyle/>
          <a:p>
            <a:r>
              <a:rPr lang="fr-CA" sz="1200" b="1">
                <a:solidFill>
                  <a:srgbClr val="FFFFFF"/>
                </a:solidFill>
                <a:latin typeface="Comic Sans MS" pitchFamily="66" charset="0"/>
              </a:rPr>
              <a:t>L’ÉVOLUTION DES POPULATIONS</a:t>
            </a:r>
            <a:endParaRPr lang="en-US" sz="1200" b="1">
              <a:solidFill>
                <a:srgbClr val="FFFFFF"/>
              </a:solidFill>
              <a:latin typeface="Comic Sans MS" pitchFamily="66" charset="0"/>
            </a:endParaRPr>
          </a:p>
        </p:txBody>
      </p:sp>
      <p:sp>
        <p:nvSpPr>
          <p:cNvPr id="8" name="Rectangle 7"/>
          <p:cNvSpPr/>
          <p:nvPr/>
        </p:nvSpPr>
        <p:spPr>
          <a:xfrm>
            <a:off x="395536" y="260648"/>
            <a:ext cx="2978892" cy="461665"/>
          </a:xfrm>
          <a:prstGeom prst="rect">
            <a:avLst/>
          </a:prstGeom>
        </p:spPr>
        <p:txBody>
          <a:bodyPr wrap="none">
            <a:spAutoFit/>
          </a:bodyPr>
          <a:lstStyle/>
          <a:p>
            <a:pPr>
              <a:buFont typeface="Wingdings" pitchFamily="2" charset="2"/>
              <a:buChar char="v"/>
            </a:pPr>
            <a:r>
              <a:rPr lang="fr-FR" sz="2400" b="1" dirty="0" smtClean="0">
                <a:solidFill>
                  <a:srgbClr val="FF0000"/>
                </a:solidFill>
              </a:rPr>
              <a:t> Sélection naturelle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6325"/>
                                        </p:tgtEl>
                                        <p:attrNameLst>
                                          <p:attrName>style.visibility</p:attrName>
                                        </p:attrNameLst>
                                      </p:cBhvr>
                                      <p:to>
                                        <p:strVal val="visible"/>
                                      </p:to>
                                    </p:set>
                                    <p:anim calcmode="lin" valueType="num">
                                      <p:cBhvr additive="base">
                                        <p:cTn id="7" dur="500" fill="hold"/>
                                        <p:tgtEl>
                                          <p:spTgt spid="56325"/>
                                        </p:tgtEl>
                                        <p:attrNameLst>
                                          <p:attrName>ppt_x</p:attrName>
                                        </p:attrNameLst>
                                      </p:cBhvr>
                                      <p:tavLst>
                                        <p:tav tm="0">
                                          <p:val>
                                            <p:strVal val="0-#ppt_w/2"/>
                                          </p:val>
                                        </p:tav>
                                        <p:tav tm="100000">
                                          <p:val>
                                            <p:strVal val="#ppt_x"/>
                                          </p:val>
                                        </p:tav>
                                      </p:tavLst>
                                    </p:anim>
                                    <p:anim calcmode="lin" valueType="num">
                                      <p:cBhvr additive="base">
                                        <p:cTn id="8" dur="500" fill="hold"/>
                                        <p:tgtEl>
                                          <p:spTgt spid="5632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6326"/>
                                        </p:tgtEl>
                                        <p:attrNameLst>
                                          <p:attrName>style.visibility</p:attrName>
                                        </p:attrNameLst>
                                      </p:cBhvr>
                                      <p:to>
                                        <p:strVal val="visible"/>
                                      </p:to>
                                    </p:set>
                                    <p:anim calcmode="lin" valueType="num">
                                      <p:cBhvr additive="base">
                                        <p:cTn id="12" dur="500" fill="hold"/>
                                        <p:tgtEl>
                                          <p:spTgt spid="56326"/>
                                        </p:tgtEl>
                                        <p:attrNameLst>
                                          <p:attrName>ppt_x</p:attrName>
                                        </p:attrNameLst>
                                      </p:cBhvr>
                                      <p:tavLst>
                                        <p:tav tm="0">
                                          <p:val>
                                            <p:strVal val="1+#ppt_w/2"/>
                                          </p:val>
                                        </p:tav>
                                        <p:tav tm="100000">
                                          <p:val>
                                            <p:strVal val="#ppt_x"/>
                                          </p:val>
                                        </p:tav>
                                      </p:tavLst>
                                    </p:anim>
                                    <p:anim calcmode="lin" valueType="num">
                                      <p:cBhvr additive="base">
                                        <p:cTn id="13" dur="500" fill="hold"/>
                                        <p:tgtEl>
                                          <p:spTgt spid="563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5" grpId="0" animBg="1"/>
      <p:bldP spid="5632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1619672" y="903286"/>
          <a:ext cx="5616621" cy="2453706"/>
        </p:xfrm>
        <a:graphic>
          <a:graphicData uri="http://schemas.openxmlformats.org/drawingml/2006/table">
            <a:tbl>
              <a:tblPr>
                <a:tableStyleId>{5940675A-B579-460E-94D1-54222C63F5DA}</a:tableStyleId>
              </a:tblPr>
              <a:tblGrid>
                <a:gridCol w="1872207"/>
                <a:gridCol w="1872207"/>
                <a:gridCol w="1872207"/>
              </a:tblGrid>
              <a:tr h="595807">
                <a:tc>
                  <a:txBody>
                    <a:bodyPr/>
                    <a:lstStyle/>
                    <a:p>
                      <a:pPr algn="ctr"/>
                      <a:r>
                        <a:rPr lang="fr-FR" sz="2400" b="1" dirty="0"/>
                        <a:t> </a:t>
                      </a:r>
                    </a:p>
                  </a:txBody>
                  <a:tcPr marL="9525" marR="9525" marT="9525" marB="9525" anchor="ctr"/>
                </a:tc>
                <a:tc>
                  <a:txBody>
                    <a:bodyPr/>
                    <a:lstStyle/>
                    <a:p>
                      <a:pPr algn="ctr"/>
                      <a:r>
                        <a:rPr lang="fr-FR" sz="2400" b="1" dirty="0"/>
                        <a:t>Papillons lâchés</a:t>
                      </a:r>
                    </a:p>
                  </a:txBody>
                  <a:tcPr marL="9525" marR="9525" marT="9525" marB="9525" anchor="ctr"/>
                </a:tc>
                <a:tc>
                  <a:txBody>
                    <a:bodyPr/>
                    <a:lstStyle/>
                    <a:p>
                      <a:pPr algn="ctr"/>
                      <a:r>
                        <a:rPr lang="fr-FR" sz="2400" b="1" dirty="0"/>
                        <a:t>Papillons capturés</a:t>
                      </a:r>
                    </a:p>
                  </a:txBody>
                  <a:tcPr marL="9525" marR="9525" marT="9525" marB="9525" anchor="ctr"/>
                </a:tc>
              </a:tr>
              <a:tr h="851568">
                <a:tc>
                  <a:txBody>
                    <a:bodyPr/>
                    <a:lstStyle/>
                    <a:p>
                      <a:pPr algn="ctr"/>
                      <a:r>
                        <a:rPr lang="fr-FR" sz="2400" b="1" dirty="0"/>
                        <a:t>Birmingham</a:t>
                      </a:r>
                    </a:p>
                  </a:txBody>
                  <a:tcPr marL="9525" marR="9525" marT="9525" marB="9525" anchor="ctr"/>
                </a:tc>
                <a:tc>
                  <a:txBody>
                    <a:bodyPr/>
                    <a:lstStyle/>
                    <a:p>
                      <a:pPr algn="ctr"/>
                      <a:r>
                        <a:rPr lang="fr-FR" sz="2400" b="1"/>
                        <a:t>Clairs 29 % Sombres 71%</a:t>
                      </a:r>
                    </a:p>
                  </a:txBody>
                  <a:tcPr marL="9525" marR="9525" marT="9525" marB="9525" anchor="ctr"/>
                </a:tc>
                <a:tc>
                  <a:txBody>
                    <a:bodyPr/>
                    <a:lstStyle/>
                    <a:p>
                      <a:pPr algn="ctr"/>
                      <a:r>
                        <a:rPr lang="fr-FR" sz="2400" b="1" dirty="0"/>
                        <a:t>Clairs 16% Sombres 84%</a:t>
                      </a:r>
                    </a:p>
                  </a:txBody>
                  <a:tcPr marL="9525" marR="9525" marT="9525" marB="9525" anchor="ctr"/>
                </a:tc>
              </a:tr>
              <a:tr h="851568">
                <a:tc>
                  <a:txBody>
                    <a:bodyPr/>
                    <a:lstStyle/>
                    <a:p>
                      <a:pPr algn="ctr"/>
                      <a:r>
                        <a:rPr lang="fr-FR" sz="2400" b="1" dirty="0"/>
                        <a:t>Dorset</a:t>
                      </a:r>
                    </a:p>
                  </a:txBody>
                  <a:tcPr marL="9525" marR="9525" marT="9525" marB="9525" anchor="ctr"/>
                </a:tc>
                <a:tc>
                  <a:txBody>
                    <a:bodyPr/>
                    <a:lstStyle/>
                    <a:p>
                      <a:pPr algn="ctr"/>
                      <a:r>
                        <a:rPr lang="fr-FR" sz="2400" b="1" dirty="0"/>
                        <a:t>Clairs 49% Sombres 51%</a:t>
                      </a:r>
                    </a:p>
                  </a:txBody>
                  <a:tcPr marL="9525" marR="9525" marT="9525" marB="9525" anchor="ctr"/>
                </a:tc>
                <a:tc>
                  <a:txBody>
                    <a:bodyPr/>
                    <a:lstStyle/>
                    <a:p>
                      <a:pPr algn="ctr"/>
                      <a:r>
                        <a:rPr lang="fr-FR" sz="2400" b="1" dirty="0"/>
                        <a:t>Clairs 74 % Sombres 26%</a:t>
                      </a:r>
                    </a:p>
                  </a:txBody>
                  <a:tcPr marL="9525" marR="9525" marT="9525" marB="9525" anchor="ctr"/>
                </a:tc>
              </a:tr>
            </a:tbl>
          </a:graphicData>
        </a:graphic>
      </p:graphicFrame>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4" name="Rectangle 3"/>
          <p:cNvSpPr/>
          <p:nvPr/>
        </p:nvSpPr>
        <p:spPr>
          <a:xfrm>
            <a:off x="395536" y="3596823"/>
            <a:ext cx="8208912" cy="1200329"/>
          </a:xfrm>
          <a:prstGeom prst="rect">
            <a:avLst/>
          </a:prstGeom>
        </p:spPr>
        <p:txBody>
          <a:bodyPr wrap="square">
            <a:spAutoFit/>
          </a:bodyPr>
          <a:lstStyle/>
          <a:p>
            <a:r>
              <a:rPr lang="fr-FR" sz="2400" b="1" dirty="0" smtClean="0"/>
              <a:t>les papillons qui échappent le mieux aux prédateurs sont les formes sombres dans un environnement pollué et les formes claires dans un milieu naturel.</a:t>
            </a:r>
            <a:endParaRPr lang="fr-FR" sz="2400" b="1" dirty="0"/>
          </a:p>
        </p:txBody>
      </p:sp>
      <p:sp>
        <p:nvSpPr>
          <p:cNvPr id="7" name="Rectangle 6"/>
          <p:cNvSpPr/>
          <p:nvPr/>
        </p:nvSpPr>
        <p:spPr>
          <a:xfrm>
            <a:off x="395536" y="260648"/>
            <a:ext cx="2978892" cy="461665"/>
          </a:xfrm>
          <a:prstGeom prst="rect">
            <a:avLst/>
          </a:prstGeom>
        </p:spPr>
        <p:txBody>
          <a:bodyPr wrap="none">
            <a:spAutoFit/>
          </a:bodyPr>
          <a:lstStyle/>
          <a:p>
            <a:pPr>
              <a:buFont typeface="Wingdings" pitchFamily="2" charset="2"/>
              <a:buChar char="v"/>
            </a:pPr>
            <a:r>
              <a:rPr lang="fr-FR" sz="2400" b="1" dirty="0" smtClean="0">
                <a:solidFill>
                  <a:srgbClr val="FF0000"/>
                </a:solidFill>
              </a:rPr>
              <a:t> Sélection naturelle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p:cNvGrpSpPr/>
          <p:nvPr/>
        </p:nvGrpSpPr>
        <p:grpSpPr>
          <a:xfrm>
            <a:off x="323528" y="1484784"/>
            <a:ext cx="8491891" cy="4113635"/>
            <a:chOff x="323528" y="1484784"/>
            <a:chExt cx="8491891" cy="4113635"/>
          </a:xfrm>
        </p:grpSpPr>
        <p:pic>
          <p:nvPicPr>
            <p:cNvPr id="55298" name="Picture 2"/>
            <p:cNvPicPr>
              <a:picLocks noChangeAspect="1" noChangeArrowheads="1"/>
            </p:cNvPicPr>
            <p:nvPr/>
          </p:nvPicPr>
          <p:blipFill>
            <a:blip r:embed="rId2" cstate="print"/>
            <a:srcRect/>
            <a:stretch>
              <a:fillRect/>
            </a:stretch>
          </p:blipFill>
          <p:spPr bwMode="auto">
            <a:xfrm>
              <a:off x="323528" y="1484784"/>
              <a:ext cx="8491891" cy="4113635"/>
            </a:xfrm>
            <a:prstGeom prst="rect">
              <a:avLst/>
            </a:prstGeom>
            <a:noFill/>
            <a:ln w="9525">
              <a:noFill/>
              <a:miter lim="800000"/>
              <a:headEnd/>
              <a:tailEnd/>
            </a:ln>
          </p:spPr>
        </p:pic>
        <p:sp>
          <p:nvSpPr>
            <p:cNvPr id="3" name="ZoneTexte 2"/>
            <p:cNvSpPr txBox="1"/>
            <p:nvPr/>
          </p:nvSpPr>
          <p:spPr>
            <a:xfrm>
              <a:off x="7236297" y="5157192"/>
              <a:ext cx="864096" cy="369332"/>
            </a:xfrm>
            <a:prstGeom prst="rect">
              <a:avLst/>
            </a:prstGeom>
            <a:solidFill>
              <a:schemeClr val="bg1"/>
            </a:solidFill>
          </p:spPr>
          <p:txBody>
            <a:bodyPr wrap="square" rtlCol="0">
              <a:spAutoFit/>
            </a:bodyPr>
            <a:lstStyle/>
            <a:p>
              <a:r>
                <a:rPr lang="fr-FR" dirty="0" smtClean="0"/>
                <a:t>années</a:t>
              </a:r>
              <a:endParaRPr lang="fr-FR" dirty="0"/>
            </a:p>
          </p:txBody>
        </p:sp>
        <p:sp>
          <p:nvSpPr>
            <p:cNvPr id="4" name="ZoneTexte 3"/>
            <p:cNvSpPr txBox="1"/>
            <p:nvPr/>
          </p:nvSpPr>
          <p:spPr>
            <a:xfrm>
              <a:off x="1043608" y="1916832"/>
              <a:ext cx="1224136" cy="923330"/>
            </a:xfrm>
            <a:prstGeom prst="rect">
              <a:avLst/>
            </a:prstGeom>
            <a:solidFill>
              <a:schemeClr val="bg1"/>
            </a:solidFill>
          </p:spPr>
          <p:txBody>
            <a:bodyPr wrap="square" rtlCol="0">
              <a:spAutoFit/>
            </a:bodyPr>
            <a:lstStyle/>
            <a:p>
              <a:r>
                <a:rPr lang="fr-FR" dirty="0" smtClean="0"/>
                <a:t>Fréquences </a:t>
              </a:r>
            </a:p>
            <a:p>
              <a:r>
                <a:rPr lang="fr-FR" dirty="0" err="1" smtClean="0"/>
                <a:t>Alléliques</a:t>
              </a:r>
              <a:endParaRPr lang="fr-FR" dirty="0" smtClean="0"/>
            </a:p>
            <a:p>
              <a:endParaRPr lang="fr-FR" dirty="0"/>
            </a:p>
          </p:txBody>
        </p:sp>
      </p:grpSp>
      <p:sp>
        <p:nvSpPr>
          <p:cNvPr id="6" name="Rectangle 5"/>
          <p:cNvSpPr/>
          <p:nvPr/>
        </p:nvSpPr>
        <p:spPr>
          <a:xfrm>
            <a:off x="395536" y="260648"/>
            <a:ext cx="2978892" cy="461665"/>
          </a:xfrm>
          <a:prstGeom prst="rect">
            <a:avLst/>
          </a:prstGeom>
        </p:spPr>
        <p:txBody>
          <a:bodyPr wrap="none">
            <a:spAutoFit/>
          </a:bodyPr>
          <a:lstStyle/>
          <a:p>
            <a:pPr>
              <a:buFont typeface="Wingdings" pitchFamily="2" charset="2"/>
              <a:buChar char="v"/>
            </a:pPr>
            <a:r>
              <a:rPr lang="fr-FR" sz="2400" b="1" dirty="0" smtClean="0">
                <a:solidFill>
                  <a:srgbClr val="FF0000"/>
                </a:solidFill>
              </a:rPr>
              <a:t> Sélection naturelle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764704"/>
            <a:ext cx="8820472" cy="2000548"/>
          </a:xfrm>
          <a:prstGeom prst="rect">
            <a:avLst/>
          </a:prstGeom>
          <a:noFill/>
        </p:spPr>
        <p:txBody>
          <a:bodyPr wrap="square" rtlCol="0">
            <a:spAutoFit/>
          </a:bodyPr>
          <a:lstStyle/>
          <a:p>
            <a:r>
              <a:rPr lang="fr-FR" sz="3600" b="1" dirty="0" smtClean="0">
                <a:solidFill>
                  <a:srgbClr val="FF0000"/>
                </a:solidFill>
              </a:rPr>
              <a:t>La génétique des population</a:t>
            </a:r>
          </a:p>
          <a:p>
            <a:endParaRPr lang="fr-FR" sz="3600" b="1" dirty="0" smtClean="0">
              <a:solidFill>
                <a:srgbClr val="FF0000"/>
              </a:solidFill>
            </a:endParaRPr>
          </a:p>
          <a:p>
            <a:r>
              <a:rPr lang="fr-FR" sz="2800" b="1" dirty="0" smtClean="0"/>
              <a:t>Il s’agit de l’étude de la génétique à une grande échelle,</a:t>
            </a:r>
          </a:p>
          <a:p>
            <a:endParaRPr lang="fr-FR" sz="2400" b="1" dirty="0"/>
          </a:p>
        </p:txBody>
      </p:sp>
      <p:sp>
        <p:nvSpPr>
          <p:cNvPr id="3" name="ZoneTexte 2"/>
          <p:cNvSpPr txBox="1"/>
          <p:nvPr/>
        </p:nvSpPr>
        <p:spPr>
          <a:xfrm>
            <a:off x="971600" y="2636912"/>
            <a:ext cx="7848872" cy="1384995"/>
          </a:xfrm>
          <a:prstGeom prst="rect">
            <a:avLst/>
          </a:prstGeom>
          <a:noFill/>
        </p:spPr>
        <p:txBody>
          <a:bodyPr wrap="square" rtlCol="0">
            <a:spAutoFit/>
          </a:bodyPr>
          <a:lstStyle/>
          <a:p>
            <a:pPr>
              <a:buFont typeface="Wingdings" pitchFamily="2" charset="2"/>
              <a:buChar char="q"/>
            </a:pPr>
            <a:r>
              <a:rPr lang="fr-FR" sz="2800" b="1" dirty="0" smtClean="0"/>
              <a:t>Elle permet d’étudier la variation des fréquences des gènes dans une population </a:t>
            </a:r>
          </a:p>
          <a:p>
            <a:pPr>
              <a:buFont typeface="Wingdings" pitchFamily="2" charset="2"/>
              <a:buChar char="q"/>
            </a:pPr>
            <a:r>
              <a:rPr lang="fr-FR" sz="2800" b="1" dirty="0" smtClean="0"/>
              <a:t>Préciser les facteurs de l’évolution des espèces</a:t>
            </a:r>
            <a:endParaRPr lang="fr-FR" sz="2800" dirty="0"/>
          </a:p>
        </p:txBody>
      </p:sp>
      <p:sp>
        <p:nvSpPr>
          <p:cNvPr id="4" name="Rectangle 3"/>
          <p:cNvSpPr/>
          <p:nvPr/>
        </p:nvSpPr>
        <p:spPr>
          <a:xfrm>
            <a:off x="971600" y="4077072"/>
            <a:ext cx="7920880" cy="2246769"/>
          </a:xfrm>
          <a:prstGeom prst="rect">
            <a:avLst/>
          </a:prstGeom>
        </p:spPr>
        <p:txBody>
          <a:bodyPr wrap="square">
            <a:spAutoFit/>
          </a:bodyPr>
          <a:lstStyle/>
          <a:p>
            <a:pPr>
              <a:buFont typeface="Wingdings" pitchFamily="2" charset="2"/>
              <a:buChar char="q"/>
            </a:pPr>
            <a:r>
              <a:rPr lang="fr-FR" sz="2800" b="1" dirty="0" smtClean="0"/>
              <a:t>décrire la structure génétique d’une population en un temps donné </a:t>
            </a:r>
          </a:p>
          <a:p>
            <a:pPr>
              <a:buFont typeface="Wingdings" pitchFamily="2" charset="2"/>
              <a:buChar char="q"/>
            </a:pPr>
            <a:r>
              <a:rPr lang="fr-FR" sz="2800" b="1" dirty="0" smtClean="0"/>
              <a:t>prévoir l’évolution de cette structure dans le temps en fonction des forces qui s’exercent sur la population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lewebpedagogique.com/brefjailuleblogduprofdesvt/files/2012/12/FrAllDes1.gif"/>
          <p:cNvPicPr>
            <a:picLocks noChangeAspect="1" noChangeArrowheads="1"/>
          </p:cNvPicPr>
          <p:nvPr/>
        </p:nvPicPr>
        <p:blipFill>
          <a:blip r:embed="rId2" cstate="print"/>
          <a:srcRect b="10926"/>
          <a:stretch>
            <a:fillRect/>
          </a:stretch>
        </p:blipFill>
        <p:spPr bwMode="auto">
          <a:xfrm>
            <a:off x="1259632" y="1526164"/>
            <a:ext cx="6552728" cy="4495124"/>
          </a:xfrm>
          <a:prstGeom prst="rect">
            <a:avLst/>
          </a:prstGeom>
          <a:noFill/>
          <a:ln>
            <a:solidFill>
              <a:schemeClr val="accent1"/>
            </a:solidFill>
          </a:ln>
        </p:spPr>
      </p:pic>
      <p:sp>
        <p:nvSpPr>
          <p:cNvPr id="3" name="Rectangle 2"/>
          <p:cNvSpPr/>
          <p:nvPr/>
        </p:nvSpPr>
        <p:spPr>
          <a:xfrm>
            <a:off x="395536" y="260648"/>
            <a:ext cx="2978892" cy="461665"/>
          </a:xfrm>
          <a:prstGeom prst="rect">
            <a:avLst/>
          </a:prstGeom>
        </p:spPr>
        <p:txBody>
          <a:bodyPr wrap="none">
            <a:spAutoFit/>
          </a:bodyPr>
          <a:lstStyle/>
          <a:p>
            <a:pPr>
              <a:buFont typeface="Wingdings" pitchFamily="2" charset="2"/>
              <a:buChar char="v"/>
            </a:pPr>
            <a:r>
              <a:rPr lang="fr-FR" sz="2400" b="1" dirty="0" smtClean="0">
                <a:solidFill>
                  <a:srgbClr val="FF0000"/>
                </a:solidFill>
              </a:rPr>
              <a:t> Sélection naturelle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cstate="print"/>
          <a:srcRect l="3716" t="1523" r="1529" b="1019"/>
          <a:stretch>
            <a:fillRect/>
          </a:stretch>
        </p:blipFill>
        <p:spPr bwMode="auto">
          <a:xfrm>
            <a:off x="755576" y="1844824"/>
            <a:ext cx="3672408" cy="4608512"/>
          </a:xfrm>
          <a:prstGeom prst="rect">
            <a:avLst/>
          </a:prstGeom>
          <a:noFill/>
          <a:ln w="9525">
            <a:solidFill>
              <a:schemeClr val="accent1"/>
            </a:solidFill>
            <a:miter lim="800000"/>
            <a:headEnd/>
            <a:tailEnd/>
          </a:ln>
        </p:spPr>
      </p:pic>
      <p:sp>
        <p:nvSpPr>
          <p:cNvPr id="3" name="Rectangle 2"/>
          <p:cNvSpPr/>
          <p:nvPr/>
        </p:nvSpPr>
        <p:spPr>
          <a:xfrm>
            <a:off x="323528" y="476672"/>
            <a:ext cx="3512693" cy="584775"/>
          </a:xfrm>
          <a:prstGeom prst="rect">
            <a:avLst/>
          </a:prstGeom>
        </p:spPr>
        <p:txBody>
          <a:bodyPr wrap="none">
            <a:spAutoFit/>
          </a:bodyPr>
          <a:lstStyle/>
          <a:p>
            <a:pPr>
              <a:buFont typeface="Wingdings" pitchFamily="2" charset="2"/>
              <a:buChar char="v"/>
            </a:pPr>
            <a:r>
              <a:rPr lang="fr-FR" sz="3200" b="1" dirty="0" smtClean="0">
                <a:solidFill>
                  <a:srgbClr val="FF0000"/>
                </a:solidFill>
              </a:rPr>
              <a:t>Dérive</a:t>
            </a:r>
            <a:r>
              <a:rPr lang="fr-FR" b="1" dirty="0" smtClean="0"/>
              <a:t> </a:t>
            </a:r>
            <a:r>
              <a:rPr lang="fr-FR" sz="3200" b="1" dirty="0" smtClean="0">
                <a:solidFill>
                  <a:srgbClr val="FF0000"/>
                </a:solidFill>
              </a:rPr>
              <a:t>génétique</a:t>
            </a:r>
            <a:endParaRPr lang="fr-FR" b="1" dirty="0">
              <a:solidFill>
                <a:srgbClr val="FF0000"/>
              </a:solidFill>
            </a:endParaRPr>
          </a:p>
        </p:txBody>
      </p:sp>
      <p:sp>
        <p:nvSpPr>
          <p:cNvPr id="4" name="Rectangle 3"/>
          <p:cNvSpPr/>
          <p:nvPr/>
        </p:nvSpPr>
        <p:spPr>
          <a:xfrm>
            <a:off x="2915816" y="1196752"/>
            <a:ext cx="4643900" cy="523220"/>
          </a:xfrm>
          <a:prstGeom prst="rect">
            <a:avLst/>
          </a:prstGeom>
        </p:spPr>
        <p:txBody>
          <a:bodyPr wrap="none">
            <a:spAutoFit/>
          </a:bodyPr>
          <a:lstStyle/>
          <a:p>
            <a:r>
              <a:rPr lang="fr-FR" sz="2800" b="1" dirty="0" smtClean="0">
                <a:solidFill>
                  <a:srgbClr val="7030A0"/>
                </a:solidFill>
              </a:rPr>
              <a:t>Modifications dues au hasard</a:t>
            </a:r>
            <a:endParaRPr lang="fr-FR" sz="2800" b="1" dirty="0">
              <a:solidFill>
                <a:srgbClr val="7030A0"/>
              </a:solidFill>
            </a:endParaRPr>
          </a:p>
        </p:txBody>
      </p:sp>
      <p:sp>
        <p:nvSpPr>
          <p:cNvPr id="5" name="Rectangle 4"/>
          <p:cNvSpPr/>
          <p:nvPr/>
        </p:nvSpPr>
        <p:spPr>
          <a:xfrm>
            <a:off x="4644008" y="3789040"/>
            <a:ext cx="4112344" cy="523220"/>
          </a:xfrm>
          <a:prstGeom prst="rect">
            <a:avLst/>
          </a:prstGeom>
        </p:spPr>
        <p:txBody>
          <a:bodyPr wrap="none">
            <a:spAutoFit/>
          </a:bodyPr>
          <a:lstStyle/>
          <a:p>
            <a:r>
              <a:rPr lang="fr-FR" sz="2800" b="1" dirty="0" smtClean="0"/>
              <a:t>5 fleurs se reproduisent…</a:t>
            </a:r>
            <a:endParaRPr lang="fr-FR" sz="2800"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cstate="print"/>
          <a:srcRect l="2161" t="2975"/>
          <a:stretch>
            <a:fillRect/>
          </a:stretch>
        </p:blipFill>
        <p:spPr bwMode="auto">
          <a:xfrm>
            <a:off x="467544" y="1916832"/>
            <a:ext cx="6520115" cy="4697447"/>
          </a:xfrm>
          <a:prstGeom prst="rect">
            <a:avLst/>
          </a:prstGeom>
          <a:noFill/>
          <a:ln w="9525">
            <a:solidFill>
              <a:schemeClr val="accent1"/>
            </a:solidFill>
            <a:miter lim="800000"/>
            <a:headEnd/>
            <a:tailEnd/>
          </a:ln>
        </p:spPr>
      </p:pic>
      <p:sp>
        <p:nvSpPr>
          <p:cNvPr id="3" name="Rectangle 2"/>
          <p:cNvSpPr/>
          <p:nvPr/>
        </p:nvSpPr>
        <p:spPr>
          <a:xfrm>
            <a:off x="6228184" y="4149080"/>
            <a:ext cx="3244606" cy="461665"/>
          </a:xfrm>
          <a:prstGeom prst="rect">
            <a:avLst/>
          </a:prstGeom>
        </p:spPr>
        <p:txBody>
          <a:bodyPr wrap="none">
            <a:spAutoFit/>
          </a:bodyPr>
          <a:lstStyle/>
          <a:p>
            <a:r>
              <a:rPr lang="fr-FR" sz="2400" b="1" dirty="0" smtClean="0">
                <a:solidFill>
                  <a:srgbClr val="FF0000"/>
                </a:solidFill>
              </a:rPr>
              <a:t>2 fleurs se reproduisent</a:t>
            </a:r>
            <a:endParaRPr lang="fr-FR" sz="2400" b="1" dirty="0">
              <a:solidFill>
                <a:srgbClr val="FF0000"/>
              </a:solidFill>
            </a:endParaRPr>
          </a:p>
        </p:txBody>
      </p:sp>
      <p:sp>
        <p:nvSpPr>
          <p:cNvPr id="4" name="Rectangle 3"/>
          <p:cNvSpPr/>
          <p:nvPr/>
        </p:nvSpPr>
        <p:spPr>
          <a:xfrm>
            <a:off x="5436096" y="764704"/>
            <a:ext cx="4572000" cy="830997"/>
          </a:xfrm>
          <a:prstGeom prst="rect">
            <a:avLst/>
          </a:prstGeom>
        </p:spPr>
        <p:txBody>
          <a:bodyPr>
            <a:spAutoFit/>
          </a:bodyPr>
          <a:lstStyle/>
          <a:p>
            <a:r>
              <a:rPr lang="fr-FR" sz="2400" b="1" dirty="0" smtClean="0">
                <a:solidFill>
                  <a:srgbClr val="FF0000"/>
                </a:solidFill>
              </a:rPr>
              <a:t>Effet d’étranglement</a:t>
            </a:r>
          </a:p>
          <a:p>
            <a:r>
              <a:rPr lang="fr-FR" sz="2400" b="1" dirty="0" smtClean="0">
                <a:solidFill>
                  <a:srgbClr val="FF0000"/>
                </a:solidFill>
              </a:rPr>
              <a:t>Effet fondateur</a:t>
            </a:r>
            <a:endParaRPr lang="fr-FR" sz="2400" b="1" dirty="0">
              <a:solidFill>
                <a:srgbClr val="FF0000"/>
              </a:solidFill>
            </a:endParaRPr>
          </a:p>
        </p:txBody>
      </p:sp>
      <p:sp>
        <p:nvSpPr>
          <p:cNvPr id="5" name="Rectangle 4"/>
          <p:cNvSpPr/>
          <p:nvPr/>
        </p:nvSpPr>
        <p:spPr>
          <a:xfrm>
            <a:off x="467544" y="908720"/>
            <a:ext cx="4643900" cy="523220"/>
          </a:xfrm>
          <a:prstGeom prst="rect">
            <a:avLst/>
          </a:prstGeom>
        </p:spPr>
        <p:txBody>
          <a:bodyPr wrap="none">
            <a:spAutoFit/>
          </a:bodyPr>
          <a:lstStyle/>
          <a:p>
            <a:r>
              <a:rPr lang="fr-FR" sz="2800" b="1" dirty="0" smtClean="0">
                <a:solidFill>
                  <a:srgbClr val="FF0000"/>
                </a:solidFill>
              </a:rPr>
              <a:t>Modifications dues au hasard</a:t>
            </a:r>
            <a:endParaRPr lang="fr-FR" sz="2800" b="1" dirty="0">
              <a:solidFill>
                <a:srgbClr val="FF0000"/>
              </a:solidFill>
            </a:endParaRPr>
          </a:p>
        </p:txBody>
      </p:sp>
      <p:sp>
        <p:nvSpPr>
          <p:cNvPr id="6" name="Rectangle 5"/>
          <p:cNvSpPr/>
          <p:nvPr/>
        </p:nvSpPr>
        <p:spPr>
          <a:xfrm>
            <a:off x="323528" y="188640"/>
            <a:ext cx="3512693" cy="584775"/>
          </a:xfrm>
          <a:prstGeom prst="rect">
            <a:avLst/>
          </a:prstGeom>
        </p:spPr>
        <p:txBody>
          <a:bodyPr wrap="none">
            <a:spAutoFit/>
          </a:bodyPr>
          <a:lstStyle/>
          <a:p>
            <a:pPr>
              <a:buFont typeface="Wingdings" pitchFamily="2" charset="2"/>
              <a:buChar char="v"/>
            </a:pPr>
            <a:r>
              <a:rPr lang="fr-FR" sz="3200" b="1" dirty="0" smtClean="0">
                <a:solidFill>
                  <a:srgbClr val="FF0000"/>
                </a:solidFill>
              </a:rPr>
              <a:t>Dérive</a:t>
            </a:r>
            <a:r>
              <a:rPr lang="fr-FR" b="1" dirty="0" smtClean="0"/>
              <a:t> </a:t>
            </a:r>
            <a:r>
              <a:rPr lang="fr-FR" sz="3200" b="1" dirty="0" smtClean="0">
                <a:solidFill>
                  <a:srgbClr val="FF0000"/>
                </a:solidFill>
              </a:rPr>
              <a:t>génétique</a:t>
            </a:r>
            <a:endParaRPr lang="fr-FR" b="1" dirty="0">
              <a:solidFill>
                <a:srgbClr val="FF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cstate="print"/>
          <a:srcRect l="1877" t="3506"/>
          <a:stretch>
            <a:fillRect/>
          </a:stretch>
        </p:blipFill>
        <p:spPr bwMode="auto">
          <a:xfrm>
            <a:off x="153753" y="2276669"/>
            <a:ext cx="8882743" cy="3958000"/>
          </a:xfrm>
          <a:prstGeom prst="rect">
            <a:avLst/>
          </a:prstGeom>
          <a:noFill/>
          <a:ln w="9525">
            <a:solidFill>
              <a:schemeClr val="accent1"/>
            </a:solidFill>
            <a:miter lim="800000"/>
            <a:headEnd/>
            <a:tailEnd/>
          </a:ln>
        </p:spPr>
      </p:pic>
      <p:sp>
        <p:nvSpPr>
          <p:cNvPr id="3" name="Rectangle 2"/>
          <p:cNvSpPr/>
          <p:nvPr/>
        </p:nvSpPr>
        <p:spPr>
          <a:xfrm>
            <a:off x="323528" y="476672"/>
            <a:ext cx="3512693" cy="584775"/>
          </a:xfrm>
          <a:prstGeom prst="rect">
            <a:avLst/>
          </a:prstGeom>
        </p:spPr>
        <p:txBody>
          <a:bodyPr wrap="none">
            <a:spAutoFit/>
          </a:bodyPr>
          <a:lstStyle/>
          <a:p>
            <a:pPr>
              <a:buFont typeface="Wingdings" pitchFamily="2" charset="2"/>
              <a:buChar char="v"/>
            </a:pPr>
            <a:r>
              <a:rPr lang="fr-FR" sz="3200" b="1" dirty="0" smtClean="0">
                <a:solidFill>
                  <a:srgbClr val="FF0000"/>
                </a:solidFill>
              </a:rPr>
              <a:t>Dérive</a:t>
            </a:r>
            <a:r>
              <a:rPr lang="fr-FR" b="1" dirty="0" smtClean="0"/>
              <a:t> </a:t>
            </a:r>
            <a:r>
              <a:rPr lang="fr-FR" sz="3200" b="1" dirty="0" smtClean="0">
                <a:solidFill>
                  <a:srgbClr val="FF0000"/>
                </a:solidFill>
              </a:rPr>
              <a:t>génétique</a:t>
            </a:r>
            <a:endParaRPr lang="fr-FR" b="1" dirty="0">
              <a:solidFill>
                <a:srgbClr val="FF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124744"/>
            <a:ext cx="5328592" cy="923330"/>
          </a:xfrm>
          <a:prstGeom prst="rect">
            <a:avLst/>
          </a:prstGeom>
        </p:spPr>
        <p:txBody>
          <a:bodyPr wrap="square">
            <a:spAutoFit/>
          </a:bodyPr>
          <a:lstStyle/>
          <a:p>
            <a:r>
              <a:rPr lang="fr-FR" b="1" dirty="0" smtClean="0"/>
              <a:t>1- Effet d’étranglement</a:t>
            </a:r>
          </a:p>
          <a:p>
            <a:r>
              <a:rPr lang="fr-FR" b="1" dirty="0" smtClean="0"/>
              <a:t>Désastre causé par un changement soudain</a:t>
            </a:r>
          </a:p>
          <a:p>
            <a:r>
              <a:rPr lang="fr-FR" b="1" dirty="0" smtClean="0"/>
              <a:t>(catastrophe ou intervention de l’homme)</a:t>
            </a:r>
            <a:endParaRPr lang="fr-FR" b="1" dirty="0"/>
          </a:p>
        </p:txBody>
      </p:sp>
      <p:pic>
        <p:nvPicPr>
          <p:cNvPr id="57346" name="Picture 2"/>
          <p:cNvPicPr>
            <a:picLocks noChangeAspect="1" noChangeArrowheads="1"/>
          </p:cNvPicPr>
          <p:nvPr/>
        </p:nvPicPr>
        <p:blipFill>
          <a:blip r:embed="rId2" cstate="print"/>
          <a:srcRect l="1122" t="3750" r="1294" b="2491"/>
          <a:stretch>
            <a:fillRect/>
          </a:stretch>
        </p:blipFill>
        <p:spPr bwMode="auto">
          <a:xfrm>
            <a:off x="1331640" y="2420888"/>
            <a:ext cx="6264696" cy="3600400"/>
          </a:xfrm>
          <a:prstGeom prst="rect">
            <a:avLst/>
          </a:prstGeom>
          <a:noFill/>
          <a:ln w="9525">
            <a:solidFill>
              <a:schemeClr val="accent1"/>
            </a:solidFill>
            <a:miter lim="800000"/>
            <a:headEnd/>
            <a:tailEnd/>
          </a:ln>
        </p:spPr>
      </p:pic>
      <p:sp>
        <p:nvSpPr>
          <p:cNvPr id="4" name="Rectangle 3"/>
          <p:cNvSpPr/>
          <p:nvPr/>
        </p:nvSpPr>
        <p:spPr>
          <a:xfrm>
            <a:off x="1259632" y="6165304"/>
            <a:ext cx="7560840" cy="369332"/>
          </a:xfrm>
          <a:prstGeom prst="rect">
            <a:avLst/>
          </a:prstGeom>
        </p:spPr>
        <p:txBody>
          <a:bodyPr wrap="square">
            <a:spAutoFit/>
          </a:bodyPr>
          <a:lstStyle/>
          <a:p>
            <a:r>
              <a:rPr lang="fr-FR" dirty="0" smtClean="0"/>
              <a:t>Population d’origine          Effet d’étranglement                 Population survivante</a:t>
            </a:r>
            <a:endParaRPr lang="fr-FR" dirty="0"/>
          </a:p>
        </p:txBody>
      </p:sp>
      <p:sp>
        <p:nvSpPr>
          <p:cNvPr id="5" name="Rectangle 4"/>
          <p:cNvSpPr/>
          <p:nvPr/>
        </p:nvSpPr>
        <p:spPr>
          <a:xfrm>
            <a:off x="323528" y="188640"/>
            <a:ext cx="3512693" cy="584775"/>
          </a:xfrm>
          <a:prstGeom prst="rect">
            <a:avLst/>
          </a:prstGeom>
        </p:spPr>
        <p:txBody>
          <a:bodyPr wrap="none">
            <a:spAutoFit/>
          </a:bodyPr>
          <a:lstStyle/>
          <a:p>
            <a:pPr>
              <a:buFont typeface="Wingdings" pitchFamily="2" charset="2"/>
              <a:buChar char="v"/>
            </a:pPr>
            <a:r>
              <a:rPr lang="fr-FR" sz="3200" b="1" dirty="0" smtClean="0">
                <a:solidFill>
                  <a:srgbClr val="FF0000"/>
                </a:solidFill>
              </a:rPr>
              <a:t>Dérive</a:t>
            </a:r>
            <a:r>
              <a:rPr lang="fr-FR" b="1" dirty="0" smtClean="0"/>
              <a:t> </a:t>
            </a:r>
            <a:r>
              <a:rPr lang="fr-FR" sz="3200" b="1" dirty="0" smtClean="0">
                <a:solidFill>
                  <a:srgbClr val="FF0000"/>
                </a:solidFill>
              </a:rPr>
              <a:t>génétique</a:t>
            </a:r>
            <a:endParaRPr lang="fr-FR" b="1" dirty="0">
              <a:solidFill>
                <a:srgbClr val="FF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908720"/>
            <a:ext cx="8316416" cy="1938992"/>
          </a:xfrm>
          <a:prstGeom prst="rect">
            <a:avLst/>
          </a:prstGeom>
        </p:spPr>
        <p:txBody>
          <a:bodyPr wrap="square">
            <a:spAutoFit/>
          </a:bodyPr>
          <a:lstStyle/>
          <a:p>
            <a:r>
              <a:rPr lang="fr-FR" sz="2400" b="1" dirty="0" smtClean="0"/>
              <a:t>2- Effet fondateur</a:t>
            </a:r>
          </a:p>
          <a:p>
            <a:pPr algn="just"/>
            <a:r>
              <a:rPr lang="fr-FR" sz="2400" b="1" dirty="0" smtClean="0"/>
              <a:t>Des individus (isolés de leur population d’origine) peuvent s’implanter et former une nouvelle population dont le patrimoine génétique ne sera pas représentatif de la population d’origine.</a:t>
            </a:r>
            <a:endParaRPr lang="fr-FR" sz="2400" b="1" dirty="0"/>
          </a:p>
        </p:txBody>
      </p:sp>
      <p:sp>
        <p:nvSpPr>
          <p:cNvPr id="3" name="Rectangle 2"/>
          <p:cNvSpPr/>
          <p:nvPr/>
        </p:nvSpPr>
        <p:spPr>
          <a:xfrm>
            <a:off x="323528" y="188640"/>
            <a:ext cx="3512693" cy="584775"/>
          </a:xfrm>
          <a:prstGeom prst="rect">
            <a:avLst/>
          </a:prstGeom>
        </p:spPr>
        <p:txBody>
          <a:bodyPr wrap="none">
            <a:spAutoFit/>
          </a:bodyPr>
          <a:lstStyle/>
          <a:p>
            <a:pPr>
              <a:buFont typeface="Wingdings" pitchFamily="2" charset="2"/>
              <a:buChar char="v"/>
            </a:pPr>
            <a:r>
              <a:rPr lang="fr-FR" sz="3200" b="1" dirty="0" smtClean="0">
                <a:solidFill>
                  <a:srgbClr val="FF0000"/>
                </a:solidFill>
              </a:rPr>
              <a:t>Dérive</a:t>
            </a:r>
            <a:r>
              <a:rPr lang="fr-FR" b="1" dirty="0" smtClean="0"/>
              <a:t> </a:t>
            </a:r>
            <a:r>
              <a:rPr lang="fr-FR" sz="3200" b="1" dirty="0" smtClean="0">
                <a:solidFill>
                  <a:srgbClr val="FF0000"/>
                </a:solidFill>
              </a:rPr>
              <a:t>génétique</a:t>
            </a:r>
            <a:endParaRPr lang="fr-FR" b="1" dirty="0">
              <a:solidFill>
                <a:srgbClr val="FF0000"/>
              </a:solidFill>
            </a:endParaRPr>
          </a:p>
        </p:txBody>
      </p:sp>
      <p:grpSp>
        <p:nvGrpSpPr>
          <p:cNvPr id="2049" name="Group 1"/>
          <p:cNvGrpSpPr>
            <a:grpSpLocks/>
          </p:cNvGrpSpPr>
          <p:nvPr/>
        </p:nvGrpSpPr>
        <p:grpSpPr bwMode="auto">
          <a:xfrm>
            <a:off x="2033488" y="2796753"/>
            <a:ext cx="5130800" cy="3584575"/>
            <a:chOff x="480" y="210"/>
            <a:chExt cx="8080" cy="5644"/>
          </a:xfrm>
        </p:grpSpPr>
        <p:grpSp>
          <p:nvGrpSpPr>
            <p:cNvPr id="2050" name="Group 2"/>
            <p:cNvGrpSpPr>
              <a:grpSpLocks/>
            </p:cNvGrpSpPr>
            <p:nvPr/>
          </p:nvGrpSpPr>
          <p:grpSpPr bwMode="auto">
            <a:xfrm>
              <a:off x="480" y="510"/>
              <a:ext cx="2570" cy="5344"/>
              <a:chOff x="480" y="510"/>
              <a:chExt cx="2570" cy="5344"/>
            </a:xfrm>
          </p:grpSpPr>
          <p:grpSp>
            <p:nvGrpSpPr>
              <p:cNvPr id="2051" name="Group 3"/>
              <p:cNvGrpSpPr>
                <a:grpSpLocks/>
              </p:cNvGrpSpPr>
              <p:nvPr/>
            </p:nvGrpSpPr>
            <p:grpSpPr bwMode="auto">
              <a:xfrm>
                <a:off x="480" y="510"/>
                <a:ext cx="2570" cy="5090"/>
                <a:chOff x="480" y="510"/>
                <a:chExt cx="2570" cy="5090"/>
              </a:xfrm>
            </p:grpSpPr>
            <p:sp>
              <p:nvSpPr>
                <p:cNvPr id="2052" name="Rectangle 4"/>
                <p:cNvSpPr>
                  <a:spLocks noChangeArrowheads="1"/>
                </p:cNvSpPr>
                <p:nvPr/>
              </p:nvSpPr>
              <p:spPr bwMode="auto">
                <a:xfrm>
                  <a:off x="480" y="510"/>
                  <a:ext cx="2570" cy="509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grpSp>
              <p:nvGrpSpPr>
                <p:cNvPr id="2053" name="Group 5"/>
                <p:cNvGrpSpPr>
                  <a:grpSpLocks/>
                </p:cNvGrpSpPr>
                <p:nvPr/>
              </p:nvGrpSpPr>
              <p:grpSpPr bwMode="auto">
                <a:xfrm>
                  <a:off x="1704" y="560"/>
                  <a:ext cx="1003" cy="1636"/>
                  <a:chOff x="1704" y="560"/>
                  <a:chExt cx="1003" cy="1636"/>
                </a:xfrm>
              </p:grpSpPr>
              <p:sp>
                <p:nvSpPr>
                  <p:cNvPr id="2054" name="Oval 6"/>
                  <p:cNvSpPr>
                    <a:spLocks noChangeArrowheads="1"/>
                  </p:cNvSpPr>
                  <p:nvPr/>
                </p:nvSpPr>
                <p:spPr bwMode="auto">
                  <a:xfrm rot="-2017023">
                    <a:off x="1706" y="560"/>
                    <a:ext cx="1001" cy="1636"/>
                  </a:xfrm>
                  <a:prstGeom prst="ellipse">
                    <a:avLst/>
                  </a:prstGeom>
                  <a:solidFill>
                    <a:srgbClr val="EAEAEA"/>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grpSp>
                <p:nvGrpSpPr>
                  <p:cNvPr id="2055" name="Group 7"/>
                  <p:cNvGrpSpPr>
                    <a:grpSpLocks/>
                  </p:cNvGrpSpPr>
                  <p:nvPr/>
                </p:nvGrpSpPr>
                <p:grpSpPr bwMode="auto">
                  <a:xfrm>
                    <a:off x="1704" y="888"/>
                    <a:ext cx="990" cy="1065"/>
                    <a:chOff x="1704" y="888"/>
                    <a:chExt cx="990" cy="1065"/>
                  </a:xfrm>
                </p:grpSpPr>
                <p:sp>
                  <p:nvSpPr>
                    <p:cNvPr id="2056" name="Oval 8"/>
                    <p:cNvSpPr>
                      <a:spLocks noChangeArrowheads="1"/>
                    </p:cNvSpPr>
                    <p:nvPr/>
                  </p:nvSpPr>
                  <p:spPr bwMode="auto">
                    <a:xfrm>
                      <a:off x="1704" y="888"/>
                      <a:ext cx="222" cy="222"/>
                    </a:xfrm>
                    <a:prstGeom prst="ellipse">
                      <a:avLst/>
                    </a:prstGeom>
                    <a:solidFill>
                      <a:srgbClr val="3366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57" name="Oval 9"/>
                    <p:cNvSpPr>
                      <a:spLocks noChangeArrowheads="1"/>
                    </p:cNvSpPr>
                    <p:nvPr/>
                  </p:nvSpPr>
                  <p:spPr bwMode="auto">
                    <a:xfrm>
                      <a:off x="2346" y="1131"/>
                      <a:ext cx="222" cy="222"/>
                    </a:xfrm>
                    <a:prstGeom prst="ellipse">
                      <a:avLst/>
                    </a:prstGeom>
                    <a:solidFill>
                      <a:srgbClr val="3366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58" name="Oval 10"/>
                    <p:cNvSpPr>
                      <a:spLocks noChangeArrowheads="1"/>
                    </p:cNvSpPr>
                    <p:nvPr/>
                  </p:nvSpPr>
                  <p:spPr bwMode="auto">
                    <a:xfrm>
                      <a:off x="2472" y="1731"/>
                      <a:ext cx="222" cy="222"/>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59" name="Oval 11"/>
                    <p:cNvSpPr>
                      <a:spLocks noChangeArrowheads="1"/>
                    </p:cNvSpPr>
                    <p:nvPr/>
                  </p:nvSpPr>
                  <p:spPr bwMode="auto">
                    <a:xfrm>
                      <a:off x="1824" y="1488"/>
                      <a:ext cx="222" cy="222"/>
                    </a:xfrm>
                    <a:prstGeom prst="ellipse">
                      <a:avLst/>
                    </a:prstGeom>
                    <a:solidFill>
                      <a:srgbClr val="008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grpSp>
            <p:grpSp>
              <p:nvGrpSpPr>
                <p:cNvPr id="2060" name="Group 12"/>
                <p:cNvGrpSpPr>
                  <a:grpSpLocks/>
                </p:cNvGrpSpPr>
                <p:nvPr/>
              </p:nvGrpSpPr>
              <p:grpSpPr bwMode="auto">
                <a:xfrm>
                  <a:off x="1842" y="3245"/>
                  <a:ext cx="1012" cy="1695"/>
                  <a:chOff x="1842" y="3245"/>
                  <a:chExt cx="1012" cy="1695"/>
                </a:xfrm>
              </p:grpSpPr>
              <p:sp>
                <p:nvSpPr>
                  <p:cNvPr id="2061" name="Oval 13"/>
                  <p:cNvSpPr>
                    <a:spLocks noChangeArrowheads="1"/>
                  </p:cNvSpPr>
                  <p:nvPr/>
                </p:nvSpPr>
                <p:spPr bwMode="auto">
                  <a:xfrm rot="-2017023">
                    <a:off x="1853" y="3245"/>
                    <a:ext cx="1001" cy="1695"/>
                  </a:xfrm>
                  <a:prstGeom prst="ellipse">
                    <a:avLst/>
                  </a:prstGeom>
                  <a:solidFill>
                    <a:srgbClr val="EAEAEA"/>
                  </a:solidFill>
                  <a:ln w="9525" algn="ctr">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fr-FR"/>
                  </a:p>
                </p:txBody>
              </p:sp>
              <p:grpSp>
                <p:nvGrpSpPr>
                  <p:cNvPr id="2062" name="Group 14"/>
                  <p:cNvGrpSpPr>
                    <a:grpSpLocks/>
                  </p:cNvGrpSpPr>
                  <p:nvPr/>
                </p:nvGrpSpPr>
                <p:grpSpPr bwMode="auto">
                  <a:xfrm>
                    <a:off x="1842" y="3441"/>
                    <a:ext cx="948" cy="1350"/>
                    <a:chOff x="1842" y="3441"/>
                    <a:chExt cx="948" cy="1350"/>
                  </a:xfrm>
                </p:grpSpPr>
                <p:sp>
                  <p:nvSpPr>
                    <p:cNvPr id="2063" name="Oval 15"/>
                    <p:cNvSpPr>
                      <a:spLocks noChangeArrowheads="1"/>
                    </p:cNvSpPr>
                    <p:nvPr/>
                  </p:nvSpPr>
                  <p:spPr bwMode="auto">
                    <a:xfrm>
                      <a:off x="1842" y="3441"/>
                      <a:ext cx="222" cy="222"/>
                    </a:xfrm>
                    <a:prstGeom prst="ellipse">
                      <a:avLst/>
                    </a:prstGeom>
                    <a:solidFill>
                      <a:srgbClr val="3366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64" name="Oval 16"/>
                    <p:cNvSpPr>
                      <a:spLocks noChangeArrowheads="1"/>
                    </p:cNvSpPr>
                    <p:nvPr/>
                  </p:nvSpPr>
                  <p:spPr bwMode="auto">
                    <a:xfrm>
                      <a:off x="2463" y="3819"/>
                      <a:ext cx="222" cy="222"/>
                    </a:xfrm>
                    <a:prstGeom prst="ellipse">
                      <a:avLst/>
                    </a:prstGeom>
                    <a:solidFill>
                      <a:srgbClr val="FF99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65" name="Oval 17"/>
                    <p:cNvSpPr>
                      <a:spLocks noChangeArrowheads="1"/>
                    </p:cNvSpPr>
                    <p:nvPr/>
                  </p:nvSpPr>
                  <p:spPr bwMode="auto">
                    <a:xfrm>
                      <a:off x="1959" y="4059"/>
                      <a:ext cx="222" cy="222"/>
                    </a:xfrm>
                    <a:prstGeom prst="ellipse">
                      <a:avLst/>
                    </a:prstGeom>
                    <a:solidFill>
                      <a:srgbClr val="008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66" name="Oval 18"/>
                    <p:cNvSpPr>
                      <a:spLocks noChangeArrowheads="1"/>
                    </p:cNvSpPr>
                    <p:nvPr/>
                  </p:nvSpPr>
                  <p:spPr bwMode="auto">
                    <a:xfrm>
                      <a:off x="2568" y="4569"/>
                      <a:ext cx="222" cy="222"/>
                    </a:xfrm>
                    <a:prstGeom prst="ellipse">
                      <a:avLst/>
                    </a:prstGeom>
                    <a:solidFill>
                      <a:srgbClr val="FF99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grpSp>
            <p:grpSp>
              <p:nvGrpSpPr>
                <p:cNvPr id="2067" name="Group 19"/>
                <p:cNvGrpSpPr>
                  <a:grpSpLocks/>
                </p:cNvGrpSpPr>
                <p:nvPr/>
              </p:nvGrpSpPr>
              <p:grpSpPr bwMode="auto">
                <a:xfrm>
                  <a:off x="699" y="900"/>
                  <a:ext cx="1950" cy="4491"/>
                  <a:chOff x="699" y="900"/>
                  <a:chExt cx="1950" cy="4491"/>
                </a:xfrm>
              </p:grpSpPr>
              <p:sp>
                <p:nvSpPr>
                  <p:cNvPr id="2068" name="Oval 20"/>
                  <p:cNvSpPr>
                    <a:spLocks noChangeArrowheads="1"/>
                  </p:cNvSpPr>
                  <p:nvPr/>
                </p:nvSpPr>
                <p:spPr bwMode="auto">
                  <a:xfrm>
                    <a:off x="699" y="900"/>
                    <a:ext cx="222" cy="222"/>
                  </a:xfrm>
                  <a:prstGeom prst="ellipse">
                    <a:avLst/>
                  </a:prstGeom>
                  <a:solidFill>
                    <a:srgbClr val="3366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69" name="Oval 21"/>
                  <p:cNvSpPr>
                    <a:spLocks noChangeArrowheads="1"/>
                  </p:cNvSpPr>
                  <p:nvPr/>
                </p:nvSpPr>
                <p:spPr bwMode="auto">
                  <a:xfrm>
                    <a:off x="1206" y="921"/>
                    <a:ext cx="222" cy="222"/>
                  </a:xfrm>
                  <a:prstGeom prst="ellipse">
                    <a:avLst/>
                  </a:prstGeom>
                  <a:solidFill>
                    <a:srgbClr val="3366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70" name="Oval 22"/>
                  <p:cNvSpPr>
                    <a:spLocks noChangeArrowheads="1"/>
                  </p:cNvSpPr>
                  <p:nvPr/>
                </p:nvSpPr>
                <p:spPr bwMode="auto">
                  <a:xfrm>
                    <a:off x="1290" y="2064"/>
                    <a:ext cx="222" cy="222"/>
                  </a:xfrm>
                  <a:prstGeom prst="ellipse">
                    <a:avLst/>
                  </a:prstGeom>
                  <a:solidFill>
                    <a:srgbClr val="3366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71" name="Oval 23"/>
                  <p:cNvSpPr>
                    <a:spLocks noChangeArrowheads="1"/>
                  </p:cNvSpPr>
                  <p:nvPr/>
                </p:nvSpPr>
                <p:spPr bwMode="auto">
                  <a:xfrm>
                    <a:off x="1764" y="2847"/>
                    <a:ext cx="222" cy="222"/>
                  </a:xfrm>
                  <a:prstGeom prst="ellipse">
                    <a:avLst/>
                  </a:prstGeom>
                  <a:solidFill>
                    <a:srgbClr val="3366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72" name="Oval 24"/>
                  <p:cNvSpPr>
                    <a:spLocks noChangeArrowheads="1"/>
                  </p:cNvSpPr>
                  <p:nvPr/>
                </p:nvSpPr>
                <p:spPr bwMode="auto">
                  <a:xfrm>
                    <a:off x="1422" y="4224"/>
                    <a:ext cx="222" cy="222"/>
                  </a:xfrm>
                  <a:prstGeom prst="ellipse">
                    <a:avLst/>
                  </a:prstGeom>
                  <a:solidFill>
                    <a:srgbClr val="3366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73" name="Oval 25"/>
                  <p:cNvSpPr>
                    <a:spLocks noChangeArrowheads="1"/>
                  </p:cNvSpPr>
                  <p:nvPr/>
                </p:nvSpPr>
                <p:spPr bwMode="auto">
                  <a:xfrm>
                    <a:off x="915" y="4212"/>
                    <a:ext cx="222" cy="222"/>
                  </a:xfrm>
                  <a:prstGeom prst="ellipse">
                    <a:avLst/>
                  </a:prstGeom>
                  <a:solidFill>
                    <a:srgbClr val="3366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74" name="Oval 26"/>
                  <p:cNvSpPr>
                    <a:spLocks noChangeArrowheads="1"/>
                  </p:cNvSpPr>
                  <p:nvPr/>
                </p:nvSpPr>
                <p:spPr bwMode="auto">
                  <a:xfrm>
                    <a:off x="1767" y="4785"/>
                    <a:ext cx="222" cy="222"/>
                  </a:xfrm>
                  <a:prstGeom prst="ellipse">
                    <a:avLst/>
                  </a:prstGeom>
                  <a:solidFill>
                    <a:srgbClr val="3366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75" name="Oval 27"/>
                  <p:cNvSpPr>
                    <a:spLocks noChangeArrowheads="1"/>
                  </p:cNvSpPr>
                  <p:nvPr/>
                </p:nvSpPr>
                <p:spPr bwMode="auto">
                  <a:xfrm>
                    <a:off x="1239" y="4956"/>
                    <a:ext cx="222" cy="222"/>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76" name="Oval 28"/>
                  <p:cNvSpPr>
                    <a:spLocks noChangeArrowheads="1"/>
                  </p:cNvSpPr>
                  <p:nvPr/>
                </p:nvSpPr>
                <p:spPr bwMode="auto">
                  <a:xfrm>
                    <a:off x="1323" y="3513"/>
                    <a:ext cx="222" cy="222"/>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77" name="Oval 29"/>
                  <p:cNvSpPr>
                    <a:spLocks noChangeArrowheads="1"/>
                  </p:cNvSpPr>
                  <p:nvPr/>
                </p:nvSpPr>
                <p:spPr bwMode="auto">
                  <a:xfrm>
                    <a:off x="801" y="3600"/>
                    <a:ext cx="222" cy="222"/>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78" name="Oval 30"/>
                  <p:cNvSpPr>
                    <a:spLocks noChangeArrowheads="1"/>
                  </p:cNvSpPr>
                  <p:nvPr/>
                </p:nvSpPr>
                <p:spPr bwMode="auto">
                  <a:xfrm>
                    <a:off x="756" y="2883"/>
                    <a:ext cx="222" cy="222"/>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79" name="Oval 31"/>
                  <p:cNvSpPr>
                    <a:spLocks noChangeArrowheads="1"/>
                  </p:cNvSpPr>
                  <p:nvPr/>
                </p:nvSpPr>
                <p:spPr bwMode="auto">
                  <a:xfrm>
                    <a:off x="2418" y="3093"/>
                    <a:ext cx="222" cy="222"/>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80" name="Oval 32"/>
                  <p:cNvSpPr>
                    <a:spLocks noChangeArrowheads="1"/>
                  </p:cNvSpPr>
                  <p:nvPr/>
                </p:nvSpPr>
                <p:spPr bwMode="auto">
                  <a:xfrm>
                    <a:off x="771" y="2148"/>
                    <a:ext cx="222" cy="222"/>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81" name="Oval 33"/>
                  <p:cNvSpPr>
                    <a:spLocks noChangeArrowheads="1"/>
                  </p:cNvSpPr>
                  <p:nvPr/>
                </p:nvSpPr>
                <p:spPr bwMode="auto">
                  <a:xfrm>
                    <a:off x="1344" y="1422"/>
                    <a:ext cx="222" cy="222"/>
                  </a:xfrm>
                  <a:prstGeom prst="ellipse">
                    <a:avLst/>
                  </a:prstGeom>
                  <a:solidFill>
                    <a:srgbClr val="008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82" name="Oval 34"/>
                  <p:cNvSpPr>
                    <a:spLocks noChangeArrowheads="1"/>
                  </p:cNvSpPr>
                  <p:nvPr/>
                </p:nvSpPr>
                <p:spPr bwMode="auto">
                  <a:xfrm>
                    <a:off x="822" y="1515"/>
                    <a:ext cx="222" cy="222"/>
                  </a:xfrm>
                  <a:prstGeom prst="ellipse">
                    <a:avLst/>
                  </a:prstGeom>
                  <a:solidFill>
                    <a:srgbClr val="FF99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83" name="Oval 35"/>
                  <p:cNvSpPr>
                    <a:spLocks noChangeArrowheads="1"/>
                  </p:cNvSpPr>
                  <p:nvPr/>
                </p:nvSpPr>
                <p:spPr bwMode="auto">
                  <a:xfrm>
                    <a:off x="1773" y="2136"/>
                    <a:ext cx="222" cy="222"/>
                  </a:xfrm>
                  <a:prstGeom prst="ellipse">
                    <a:avLst/>
                  </a:prstGeom>
                  <a:solidFill>
                    <a:srgbClr val="FF99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84" name="Oval 36"/>
                  <p:cNvSpPr>
                    <a:spLocks noChangeArrowheads="1"/>
                  </p:cNvSpPr>
                  <p:nvPr/>
                </p:nvSpPr>
                <p:spPr bwMode="auto">
                  <a:xfrm>
                    <a:off x="2427" y="2376"/>
                    <a:ext cx="222" cy="222"/>
                  </a:xfrm>
                  <a:prstGeom prst="ellipse">
                    <a:avLst/>
                  </a:prstGeom>
                  <a:solidFill>
                    <a:srgbClr val="FF99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85" name="Oval 37"/>
                  <p:cNvSpPr>
                    <a:spLocks noChangeArrowheads="1"/>
                  </p:cNvSpPr>
                  <p:nvPr/>
                </p:nvSpPr>
                <p:spPr bwMode="auto">
                  <a:xfrm>
                    <a:off x="1278" y="2808"/>
                    <a:ext cx="222" cy="222"/>
                  </a:xfrm>
                  <a:prstGeom prst="ellipse">
                    <a:avLst/>
                  </a:prstGeom>
                  <a:solidFill>
                    <a:srgbClr val="FF99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86" name="Oval 38"/>
                  <p:cNvSpPr>
                    <a:spLocks noChangeArrowheads="1"/>
                  </p:cNvSpPr>
                  <p:nvPr/>
                </p:nvSpPr>
                <p:spPr bwMode="auto">
                  <a:xfrm>
                    <a:off x="2394" y="5169"/>
                    <a:ext cx="222" cy="222"/>
                  </a:xfrm>
                  <a:prstGeom prst="ellipse">
                    <a:avLst/>
                  </a:prstGeom>
                  <a:solidFill>
                    <a:srgbClr val="FF99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87" name="Oval 39"/>
                  <p:cNvSpPr>
                    <a:spLocks noChangeArrowheads="1"/>
                  </p:cNvSpPr>
                  <p:nvPr/>
                </p:nvSpPr>
                <p:spPr bwMode="auto">
                  <a:xfrm>
                    <a:off x="738" y="4929"/>
                    <a:ext cx="222" cy="222"/>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grpSp>
          <p:sp>
            <p:nvSpPr>
              <p:cNvPr id="2088" name="Text Box 40"/>
              <p:cNvSpPr txBox="1">
                <a:spLocks noChangeArrowheads="1"/>
              </p:cNvSpPr>
              <p:nvPr/>
            </p:nvSpPr>
            <p:spPr bwMode="auto">
              <a:xfrm>
                <a:off x="880" y="5594"/>
                <a:ext cx="1680" cy="260"/>
              </a:xfrm>
              <a:prstGeom prst="rect">
                <a:avLst/>
              </a:prstGeom>
              <a:solidFill>
                <a:srgbClr val="FFFFFF"/>
              </a:solidFill>
              <a:ln w="9525" algn="ctr">
                <a:solidFill>
                  <a:srgbClr val="000000"/>
                </a:solidFill>
                <a:miter lim="800000"/>
                <a:headEnd/>
                <a:tailEnd/>
              </a:ln>
              <a:effectLst/>
            </p:spPr>
            <p:txBody>
              <a:bodyPr vert="horz" wrap="square" lIns="0" tIns="0" rIns="1800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smtClean="0">
                    <a:ln>
                      <a:noFill/>
                    </a:ln>
                    <a:solidFill>
                      <a:schemeClr val="tx1"/>
                    </a:solidFill>
                    <a:effectLst/>
                    <a:latin typeface="Calibri" pitchFamily="34" charset="0"/>
                    <a:ea typeface="Arial" pitchFamily="34" charset="0"/>
                    <a:cs typeface="Arial" pitchFamily="34" charset="0"/>
                  </a:rPr>
                  <a:t>population initiale</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2089" name="Group 41"/>
            <p:cNvGrpSpPr>
              <a:grpSpLocks/>
            </p:cNvGrpSpPr>
            <p:nvPr/>
          </p:nvGrpSpPr>
          <p:grpSpPr bwMode="auto">
            <a:xfrm>
              <a:off x="3260" y="500"/>
              <a:ext cx="640" cy="590"/>
              <a:chOff x="3260" y="500"/>
              <a:chExt cx="640" cy="590"/>
            </a:xfrm>
          </p:grpSpPr>
          <p:sp>
            <p:nvSpPr>
              <p:cNvPr id="2090" name="Rectangle 42"/>
              <p:cNvSpPr>
                <a:spLocks noChangeArrowheads="1"/>
              </p:cNvSpPr>
              <p:nvPr/>
            </p:nvSpPr>
            <p:spPr bwMode="auto">
              <a:xfrm>
                <a:off x="3260" y="500"/>
                <a:ext cx="640" cy="59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091" name="Oval 43"/>
              <p:cNvSpPr>
                <a:spLocks noChangeArrowheads="1"/>
              </p:cNvSpPr>
              <p:nvPr/>
            </p:nvSpPr>
            <p:spPr bwMode="auto">
              <a:xfrm>
                <a:off x="3316" y="541"/>
                <a:ext cx="222" cy="222"/>
              </a:xfrm>
              <a:prstGeom prst="ellipse">
                <a:avLst/>
              </a:prstGeom>
              <a:solidFill>
                <a:srgbClr val="3366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92" name="Oval 44"/>
              <p:cNvSpPr>
                <a:spLocks noChangeArrowheads="1"/>
              </p:cNvSpPr>
              <p:nvPr/>
            </p:nvSpPr>
            <p:spPr bwMode="auto">
              <a:xfrm>
                <a:off x="3666" y="811"/>
                <a:ext cx="222" cy="222"/>
              </a:xfrm>
              <a:prstGeom prst="ellipse">
                <a:avLst/>
              </a:prstGeom>
              <a:solidFill>
                <a:srgbClr val="3366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93" name="Oval 45"/>
              <p:cNvSpPr>
                <a:spLocks noChangeArrowheads="1"/>
              </p:cNvSpPr>
              <p:nvPr/>
            </p:nvSpPr>
            <p:spPr bwMode="auto">
              <a:xfrm>
                <a:off x="3622" y="531"/>
                <a:ext cx="222" cy="222"/>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94" name="Oval 46"/>
              <p:cNvSpPr>
                <a:spLocks noChangeArrowheads="1"/>
              </p:cNvSpPr>
              <p:nvPr/>
            </p:nvSpPr>
            <p:spPr bwMode="auto">
              <a:xfrm>
                <a:off x="3374" y="818"/>
                <a:ext cx="222" cy="222"/>
              </a:xfrm>
              <a:prstGeom prst="ellipse">
                <a:avLst/>
              </a:prstGeom>
              <a:solidFill>
                <a:srgbClr val="008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grpSp>
          <p:nvGrpSpPr>
            <p:cNvPr id="2095" name="Group 47"/>
            <p:cNvGrpSpPr>
              <a:grpSpLocks/>
            </p:cNvGrpSpPr>
            <p:nvPr/>
          </p:nvGrpSpPr>
          <p:grpSpPr bwMode="auto">
            <a:xfrm>
              <a:off x="4170" y="500"/>
              <a:ext cx="780" cy="710"/>
              <a:chOff x="4080" y="500"/>
              <a:chExt cx="780" cy="710"/>
            </a:xfrm>
          </p:grpSpPr>
          <p:sp>
            <p:nvSpPr>
              <p:cNvPr id="2096" name="Rectangle 48"/>
              <p:cNvSpPr>
                <a:spLocks noChangeArrowheads="1"/>
              </p:cNvSpPr>
              <p:nvPr/>
            </p:nvSpPr>
            <p:spPr bwMode="auto">
              <a:xfrm>
                <a:off x="4080" y="500"/>
                <a:ext cx="780" cy="71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097" name="Oval 49"/>
              <p:cNvSpPr>
                <a:spLocks noChangeArrowheads="1"/>
              </p:cNvSpPr>
              <p:nvPr/>
            </p:nvSpPr>
            <p:spPr bwMode="auto">
              <a:xfrm>
                <a:off x="4156" y="541"/>
                <a:ext cx="222" cy="222"/>
              </a:xfrm>
              <a:prstGeom prst="ellipse">
                <a:avLst/>
              </a:prstGeom>
              <a:solidFill>
                <a:srgbClr val="3366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98" name="Oval 50"/>
              <p:cNvSpPr>
                <a:spLocks noChangeArrowheads="1"/>
              </p:cNvSpPr>
              <p:nvPr/>
            </p:nvSpPr>
            <p:spPr bwMode="auto">
              <a:xfrm>
                <a:off x="4566" y="581"/>
                <a:ext cx="222" cy="222"/>
              </a:xfrm>
              <a:prstGeom prst="ellipse">
                <a:avLst/>
              </a:prstGeom>
              <a:solidFill>
                <a:srgbClr val="3366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99" name="Oval 51"/>
              <p:cNvSpPr>
                <a:spLocks noChangeArrowheads="1"/>
              </p:cNvSpPr>
              <p:nvPr/>
            </p:nvSpPr>
            <p:spPr bwMode="auto">
              <a:xfrm>
                <a:off x="4582" y="971"/>
                <a:ext cx="222" cy="222"/>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00" name="Oval 52"/>
              <p:cNvSpPr>
                <a:spLocks noChangeArrowheads="1"/>
              </p:cNvSpPr>
              <p:nvPr/>
            </p:nvSpPr>
            <p:spPr bwMode="auto">
              <a:xfrm>
                <a:off x="4144" y="898"/>
                <a:ext cx="222" cy="222"/>
              </a:xfrm>
              <a:prstGeom prst="ellipse">
                <a:avLst/>
              </a:prstGeom>
              <a:solidFill>
                <a:srgbClr val="008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01" name="Oval 53"/>
              <p:cNvSpPr>
                <a:spLocks noChangeArrowheads="1"/>
              </p:cNvSpPr>
              <p:nvPr/>
            </p:nvSpPr>
            <p:spPr bwMode="auto">
              <a:xfrm>
                <a:off x="4384" y="778"/>
                <a:ext cx="222" cy="222"/>
              </a:xfrm>
              <a:prstGeom prst="ellipse">
                <a:avLst/>
              </a:prstGeom>
              <a:solidFill>
                <a:srgbClr val="008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grpSp>
          <p:nvGrpSpPr>
            <p:cNvPr id="2102" name="Group 54"/>
            <p:cNvGrpSpPr>
              <a:grpSpLocks/>
            </p:cNvGrpSpPr>
            <p:nvPr/>
          </p:nvGrpSpPr>
          <p:grpSpPr bwMode="auto">
            <a:xfrm>
              <a:off x="5140" y="490"/>
              <a:ext cx="1150" cy="1150"/>
              <a:chOff x="4990" y="490"/>
              <a:chExt cx="1150" cy="1150"/>
            </a:xfrm>
          </p:grpSpPr>
          <p:sp>
            <p:nvSpPr>
              <p:cNvPr id="2103" name="Rectangle 55"/>
              <p:cNvSpPr>
                <a:spLocks noChangeArrowheads="1"/>
              </p:cNvSpPr>
              <p:nvPr/>
            </p:nvSpPr>
            <p:spPr bwMode="auto">
              <a:xfrm>
                <a:off x="4990" y="490"/>
                <a:ext cx="1150" cy="11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104" name="Oval 56"/>
              <p:cNvSpPr>
                <a:spLocks noChangeArrowheads="1"/>
              </p:cNvSpPr>
              <p:nvPr/>
            </p:nvSpPr>
            <p:spPr bwMode="auto">
              <a:xfrm>
                <a:off x="5096" y="581"/>
                <a:ext cx="222" cy="222"/>
              </a:xfrm>
              <a:prstGeom prst="ellipse">
                <a:avLst/>
              </a:prstGeom>
              <a:solidFill>
                <a:srgbClr val="3366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05" name="Oval 57"/>
              <p:cNvSpPr>
                <a:spLocks noChangeArrowheads="1"/>
              </p:cNvSpPr>
              <p:nvPr/>
            </p:nvSpPr>
            <p:spPr bwMode="auto">
              <a:xfrm>
                <a:off x="5566" y="631"/>
                <a:ext cx="222" cy="222"/>
              </a:xfrm>
              <a:prstGeom prst="ellipse">
                <a:avLst/>
              </a:prstGeom>
              <a:solidFill>
                <a:srgbClr val="3366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06" name="Oval 58"/>
              <p:cNvSpPr>
                <a:spLocks noChangeArrowheads="1"/>
              </p:cNvSpPr>
              <p:nvPr/>
            </p:nvSpPr>
            <p:spPr bwMode="auto">
              <a:xfrm>
                <a:off x="5296" y="901"/>
                <a:ext cx="222" cy="222"/>
              </a:xfrm>
              <a:prstGeom prst="ellipse">
                <a:avLst/>
              </a:prstGeom>
              <a:solidFill>
                <a:srgbClr val="3366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07" name="Oval 59"/>
              <p:cNvSpPr>
                <a:spLocks noChangeArrowheads="1"/>
              </p:cNvSpPr>
              <p:nvPr/>
            </p:nvSpPr>
            <p:spPr bwMode="auto">
              <a:xfrm>
                <a:off x="5836" y="881"/>
                <a:ext cx="222" cy="222"/>
              </a:xfrm>
              <a:prstGeom prst="ellipse">
                <a:avLst/>
              </a:prstGeom>
              <a:solidFill>
                <a:srgbClr val="3366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08" name="Oval 60"/>
              <p:cNvSpPr>
                <a:spLocks noChangeArrowheads="1"/>
              </p:cNvSpPr>
              <p:nvPr/>
            </p:nvSpPr>
            <p:spPr bwMode="auto">
              <a:xfrm>
                <a:off x="5706" y="1211"/>
                <a:ext cx="222" cy="222"/>
              </a:xfrm>
              <a:prstGeom prst="ellipse">
                <a:avLst/>
              </a:prstGeom>
              <a:solidFill>
                <a:srgbClr val="3366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09" name="Oval 61"/>
              <p:cNvSpPr>
                <a:spLocks noChangeArrowheads="1"/>
              </p:cNvSpPr>
              <p:nvPr/>
            </p:nvSpPr>
            <p:spPr bwMode="auto">
              <a:xfrm>
                <a:off x="5144" y="1198"/>
                <a:ext cx="222" cy="222"/>
              </a:xfrm>
              <a:prstGeom prst="ellipse">
                <a:avLst/>
              </a:prstGeom>
              <a:solidFill>
                <a:srgbClr val="008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grpSp>
          <p:nvGrpSpPr>
            <p:cNvPr id="2110" name="Group 62"/>
            <p:cNvGrpSpPr>
              <a:grpSpLocks/>
            </p:cNvGrpSpPr>
            <p:nvPr/>
          </p:nvGrpSpPr>
          <p:grpSpPr bwMode="auto">
            <a:xfrm>
              <a:off x="6440" y="470"/>
              <a:ext cx="2070" cy="2060"/>
              <a:chOff x="6290" y="470"/>
              <a:chExt cx="2070" cy="2060"/>
            </a:xfrm>
          </p:grpSpPr>
          <p:sp>
            <p:nvSpPr>
              <p:cNvPr id="2111" name="Rectangle 63"/>
              <p:cNvSpPr>
                <a:spLocks noChangeArrowheads="1"/>
              </p:cNvSpPr>
              <p:nvPr/>
            </p:nvSpPr>
            <p:spPr bwMode="auto">
              <a:xfrm>
                <a:off x="6290" y="470"/>
                <a:ext cx="2070" cy="206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112" name="Oval 64"/>
              <p:cNvSpPr>
                <a:spLocks noChangeArrowheads="1"/>
              </p:cNvSpPr>
              <p:nvPr/>
            </p:nvSpPr>
            <p:spPr bwMode="auto">
              <a:xfrm>
                <a:off x="6396" y="611"/>
                <a:ext cx="222" cy="222"/>
              </a:xfrm>
              <a:prstGeom prst="ellipse">
                <a:avLst/>
              </a:prstGeom>
              <a:solidFill>
                <a:srgbClr val="3366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13" name="Oval 65"/>
              <p:cNvSpPr>
                <a:spLocks noChangeArrowheads="1"/>
              </p:cNvSpPr>
              <p:nvPr/>
            </p:nvSpPr>
            <p:spPr bwMode="auto">
              <a:xfrm>
                <a:off x="7066" y="541"/>
                <a:ext cx="222" cy="222"/>
              </a:xfrm>
              <a:prstGeom prst="ellipse">
                <a:avLst/>
              </a:prstGeom>
              <a:solidFill>
                <a:srgbClr val="3366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14" name="Oval 66"/>
              <p:cNvSpPr>
                <a:spLocks noChangeArrowheads="1"/>
              </p:cNvSpPr>
              <p:nvPr/>
            </p:nvSpPr>
            <p:spPr bwMode="auto">
              <a:xfrm>
                <a:off x="8006" y="631"/>
                <a:ext cx="222" cy="222"/>
              </a:xfrm>
              <a:prstGeom prst="ellipse">
                <a:avLst/>
              </a:prstGeom>
              <a:solidFill>
                <a:srgbClr val="3366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15" name="Oval 67"/>
              <p:cNvSpPr>
                <a:spLocks noChangeArrowheads="1"/>
              </p:cNvSpPr>
              <p:nvPr/>
            </p:nvSpPr>
            <p:spPr bwMode="auto">
              <a:xfrm>
                <a:off x="7986" y="1101"/>
                <a:ext cx="222" cy="222"/>
              </a:xfrm>
              <a:prstGeom prst="ellipse">
                <a:avLst/>
              </a:prstGeom>
              <a:solidFill>
                <a:srgbClr val="3366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16" name="Oval 68"/>
              <p:cNvSpPr>
                <a:spLocks noChangeArrowheads="1"/>
              </p:cNvSpPr>
              <p:nvPr/>
            </p:nvSpPr>
            <p:spPr bwMode="auto">
              <a:xfrm>
                <a:off x="7376" y="931"/>
                <a:ext cx="222" cy="222"/>
              </a:xfrm>
              <a:prstGeom prst="ellipse">
                <a:avLst/>
              </a:prstGeom>
              <a:solidFill>
                <a:srgbClr val="3366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17" name="Oval 69"/>
              <p:cNvSpPr>
                <a:spLocks noChangeArrowheads="1"/>
              </p:cNvSpPr>
              <p:nvPr/>
            </p:nvSpPr>
            <p:spPr bwMode="auto">
              <a:xfrm>
                <a:off x="6796" y="931"/>
                <a:ext cx="222" cy="222"/>
              </a:xfrm>
              <a:prstGeom prst="ellipse">
                <a:avLst/>
              </a:prstGeom>
              <a:solidFill>
                <a:srgbClr val="3366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18" name="Oval 70"/>
              <p:cNvSpPr>
                <a:spLocks noChangeArrowheads="1"/>
              </p:cNvSpPr>
              <p:nvPr/>
            </p:nvSpPr>
            <p:spPr bwMode="auto">
              <a:xfrm>
                <a:off x="6726" y="1351"/>
                <a:ext cx="222" cy="222"/>
              </a:xfrm>
              <a:prstGeom prst="ellipse">
                <a:avLst/>
              </a:prstGeom>
              <a:solidFill>
                <a:srgbClr val="3366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19" name="Oval 71"/>
              <p:cNvSpPr>
                <a:spLocks noChangeArrowheads="1"/>
              </p:cNvSpPr>
              <p:nvPr/>
            </p:nvSpPr>
            <p:spPr bwMode="auto">
              <a:xfrm>
                <a:off x="7306" y="1461"/>
                <a:ext cx="222" cy="222"/>
              </a:xfrm>
              <a:prstGeom prst="ellipse">
                <a:avLst/>
              </a:prstGeom>
              <a:solidFill>
                <a:srgbClr val="3366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20" name="Oval 72"/>
              <p:cNvSpPr>
                <a:spLocks noChangeArrowheads="1"/>
              </p:cNvSpPr>
              <p:nvPr/>
            </p:nvSpPr>
            <p:spPr bwMode="auto">
              <a:xfrm>
                <a:off x="7796" y="1411"/>
                <a:ext cx="222" cy="222"/>
              </a:xfrm>
              <a:prstGeom prst="ellipse">
                <a:avLst/>
              </a:prstGeom>
              <a:solidFill>
                <a:srgbClr val="3366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21" name="Oval 73"/>
              <p:cNvSpPr>
                <a:spLocks noChangeArrowheads="1"/>
              </p:cNvSpPr>
              <p:nvPr/>
            </p:nvSpPr>
            <p:spPr bwMode="auto">
              <a:xfrm>
                <a:off x="7616" y="1801"/>
                <a:ext cx="222" cy="222"/>
              </a:xfrm>
              <a:prstGeom prst="ellipse">
                <a:avLst/>
              </a:prstGeom>
              <a:solidFill>
                <a:srgbClr val="3366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22" name="Oval 74"/>
              <p:cNvSpPr>
                <a:spLocks noChangeArrowheads="1"/>
              </p:cNvSpPr>
              <p:nvPr/>
            </p:nvSpPr>
            <p:spPr bwMode="auto">
              <a:xfrm>
                <a:off x="7986" y="2211"/>
                <a:ext cx="222" cy="222"/>
              </a:xfrm>
              <a:prstGeom prst="ellipse">
                <a:avLst/>
              </a:prstGeom>
              <a:solidFill>
                <a:srgbClr val="3366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23" name="Oval 75"/>
              <p:cNvSpPr>
                <a:spLocks noChangeArrowheads="1"/>
              </p:cNvSpPr>
              <p:nvPr/>
            </p:nvSpPr>
            <p:spPr bwMode="auto">
              <a:xfrm>
                <a:off x="7016" y="1961"/>
                <a:ext cx="222" cy="222"/>
              </a:xfrm>
              <a:prstGeom prst="ellipse">
                <a:avLst/>
              </a:prstGeom>
              <a:solidFill>
                <a:srgbClr val="3366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24" name="Oval 76"/>
              <p:cNvSpPr>
                <a:spLocks noChangeArrowheads="1"/>
              </p:cNvSpPr>
              <p:nvPr/>
            </p:nvSpPr>
            <p:spPr bwMode="auto">
              <a:xfrm>
                <a:off x="6606" y="2151"/>
                <a:ext cx="222" cy="222"/>
              </a:xfrm>
              <a:prstGeom prst="ellipse">
                <a:avLst/>
              </a:prstGeom>
              <a:solidFill>
                <a:srgbClr val="3366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25" name="Oval 77"/>
              <p:cNvSpPr>
                <a:spLocks noChangeArrowheads="1"/>
              </p:cNvSpPr>
              <p:nvPr/>
            </p:nvSpPr>
            <p:spPr bwMode="auto">
              <a:xfrm>
                <a:off x="6434" y="1758"/>
                <a:ext cx="222" cy="222"/>
              </a:xfrm>
              <a:prstGeom prst="ellipse">
                <a:avLst/>
              </a:prstGeom>
              <a:solidFill>
                <a:srgbClr val="008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26" name="Oval 78"/>
              <p:cNvSpPr>
                <a:spLocks noChangeArrowheads="1"/>
              </p:cNvSpPr>
              <p:nvPr/>
            </p:nvSpPr>
            <p:spPr bwMode="auto">
              <a:xfrm>
                <a:off x="7434" y="2238"/>
                <a:ext cx="222" cy="222"/>
              </a:xfrm>
              <a:prstGeom prst="ellipse">
                <a:avLst/>
              </a:prstGeom>
              <a:solidFill>
                <a:srgbClr val="008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grpSp>
          <p:nvGrpSpPr>
            <p:cNvPr id="2127" name="Group 79"/>
            <p:cNvGrpSpPr>
              <a:grpSpLocks/>
            </p:cNvGrpSpPr>
            <p:nvPr/>
          </p:nvGrpSpPr>
          <p:grpSpPr bwMode="auto">
            <a:xfrm>
              <a:off x="3270" y="3510"/>
              <a:ext cx="640" cy="590"/>
              <a:chOff x="3270" y="3510"/>
              <a:chExt cx="640" cy="590"/>
            </a:xfrm>
          </p:grpSpPr>
          <p:sp>
            <p:nvSpPr>
              <p:cNvPr id="2128" name="Rectangle 80"/>
              <p:cNvSpPr>
                <a:spLocks noChangeArrowheads="1"/>
              </p:cNvSpPr>
              <p:nvPr/>
            </p:nvSpPr>
            <p:spPr bwMode="auto">
              <a:xfrm>
                <a:off x="3270" y="3510"/>
                <a:ext cx="640" cy="59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129" name="Oval 81"/>
              <p:cNvSpPr>
                <a:spLocks noChangeArrowheads="1"/>
              </p:cNvSpPr>
              <p:nvPr/>
            </p:nvSpPr>
            <p:spPr bwMode="auto">
              <a:xfrm>
                <a:off x="3626" y="3821"/>
                <a:ext cx="222" cy="222"/>
              </a:xfrm>
              <a:prstGeom prst="ellipse">
                <a:avLst/>
              </a:prstGeom>
              <a:solidFill>
                <a:srgbClr val="3366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30" name="Oval 82"/>
              <p:cNvSpPr>
                <a:spLocks noChangeArrowheads="1"/>
              </p:cNvSpPr>
              <p:nvPr/>
            </p:nvSpPr>
            <p:spPr bwMode="auto">
              <a:xfrm>
                <a:off x="3622" y="3831"/>
                <a:ext cx="222" cy="222"/>
              </a:xfrm>
              <a:prstGeom prst="ellipse">
                <a:avLst/>
              </a:prstGeom>
              <a:solidFill>
                <a:srgbClr val="3366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31" name="Oval 83"/>
              <p:cNvSpPr>
                <a:spLocks noChangeArrowheads="1"/>
              </p:cNvSpPr>
              <p:nvPr/>
            </p:nvSpPr>
            <p:spPr bwMode="auto">
              <a:xfrm>
                <a:off x="3293" y="3579"/>
                <a:ext cx="222" cy="222"/>
              </a:xfrm>
              <a:prstGeom prst="ellipse">
                <a:avLst/>
              </a:prstGeom>
              <a:solidFill>
                <a:srgbClr val="FF99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32" name="Oval 84"/>
              <p:cNvSpPr>
                <a:spLocks noChangeArrowheads="1"/>
              </p:cNvSpPr>
              <p:nvPr/>
            </p:nvSpPr>
            <p:spPr bwMode="auto">
              <a:xfrm>
                <a:off x="3603" y="3569"/>
                <a:ext cx="222" cy="222"/>
              </a:xfrm>
              <a:prstGeom prst="ellipse">
                <a:avLst/>
              </a:prstGeom>
              <a:solidFill>
                <a:srgbClr val="FF99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33" name="Oval 85"/>
              <p:cNvSpPr>
                <a:spLocks noChangeArrowheads="1"/>
              </p:cNvSpPr>
              <p:nvPr/>
            </p:nvSpPr>
            <p:spPr bwMode="auto">
              <a:xfrm>
                <a:off x="3359" y="3829"/>
                <a:ext cx="222" cy="222"/>
              </a:xfrm>
              <a:prstGeom prst="ellipse">
                <a:avLst/>
              </a:prstGeom>
              <a:solidFill>
                <a:srgbClr val="008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grpSp>
          <p:nvGrpSpPr>
            <p:cNvPr id="2134" name="Group 86"/>
            <p:cNvGrpSpPr>
              <a:grpSpLocks/>
            </p:cNvGrpSpPr>
            <p:nvPr/>
          </p:nvGrpSpPr>
          <p:grpSpPr bwMode="auto">
            <a:xfrm>
              <a:off x="4190" y="3530"/>
              <a:ext cx="780" cy="710"/>
              <a:chOff x="4080" y="3530"/>
              <a:chExt cx="780" cy="710"/>
            </a:xfrm>
          </p:grpSpPr>
          <p:sp>
            <p:nvSpPr>
              <p:cNvPr id="2135" name="Rectangle 87"/>
              <p:cNvSpPr>
                <a:spLocks noChangeArrowheads="1"/>
              </p:cNvSpPr>
              <p:nvPr/>
            </p:nvSpPr>
            <p:spPr bwMode="auto">
              <a:xfrm>
                <a:off x="4080" y="3530"/>
                <a:ext cx="780" cy="71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136" name="Oval 88"/>
              <p:cNvSpPr>
                <a:spLocks noChangeArrowheads="1"/>
              </p:cNvSpPr>
              <p:nvPr/>
            </p:nvSpPr>
            <p:spPr bwMode="auto">
              <a:xfrm>
                <a:off x="4199" y="3929"/>
                <a:ext cx="222" cy="222"/>
              </a:xfrm>
              <a:prstGeom prst="ellipse">
                <a:avLst/>
              </a:prstGeom>
              <a:solidFill>
                <a:srgbClr val="008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37" name="Oval 89"/>
              <p:cNvSpPr>
                <a:spLocks noChangeArrowheads="1"/>
              </p:cNvSpPr>
              <p:nvPr/>
            </p:nvSpPr>
            <p:spPr bwMode="auto">
              <a:xfrm>
                <a:off x="4153" y="3559"/>
                <a:ext cx="222" cy="222"/>
              </a:xfrm>
              <a:prstGeom prst="ellipse">
                <a:avLst/>
              </a:prstGeom>
              <a:solidFill>
                <a:srgbClr val="FF99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38" name="Oval 90"/>
              <p:cNvSpPr>
                <a:spLocks noChangeArrowheads="1"/>
              </p:cNvSpPr>
              <p:nvPr/>
            </p:nvSpPr>
            <p:spPr bwMode="auto">
              <a:xfrm>
                <a:off x="4423" y="3779"/>
                <a:ext cx="222" cy="222"/>
              </a:xfrm>
              <a:prstGeom prst="ellipse">
                <a:avLst/>
              </a:prstGeom>
              <a:solidFill>
                <a:srgbClr val="FF99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39" name="Oval 91"/>
              <p:cNvSpPr>
                <a:spLocks noChangeArrowheads="1"/>
              </p:cNvSpPr>
              <p:nvPr/>
            </p:nvSpPr>
            <p:spPr bwMode="auto">
              <a:xfrm>
                <a:off x="4583" y="3559"/>
                <a:ext cx="222" cy="222"/>
              </a:xfrm>
              <a:prstGeom prst="ellipse">
                <a:avLst/>
              </a:prstGeom>
              <a:solidFill>
                <a:srgbClr val="FF99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40" name="Oval 92"/>
              <p:cNvSpPr>
                <a:spLocks noChangeArrowheads="1"/>
              </p:cNvSpPr>
              <p:nvPr/>
            </p:nvSpPr>
            <p:spPr bwMode="auto">
              <a:xfrm>
                <a:off x="4593" y="3959"/>
                <a:ext cx="222" cy="222"/>
              </a:xfrm>
              <a:prstGeom prst="ellipse">
                <a:avLst/>
              </a:prstGeom>
              <a:solidFill>
                <a:srgbClr val="FF99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grpSp>
          <p:nvGrpSpPr>
            <p:cNvPr id="2141" name="Group 93"/>
            <p:cNvGrpSpPr>
              <a:grpSpLocks/>
            </p:cNvGrpSpPr>
            <p:nvPr/>
          </p:nvGrpSpPr>
          <p:grpSpPr bwMode="auto">
            <a:xfrm>
              <a:off x="5160" y="3480"/>
              <a:ext cx="1150" cy="1150"/>
              <a:chOff x="5000" y="3480"/>
              <a:chExt cx="1150" cy="1150"/>
            </a:xfrm>
          </p:grpSpPr>
          <p:sp>
            <p:nvSpPr>
              <p:cNvPr id="2142" name="Rectangle 94"/>
              <p:cNvSpPr>
                <a:spLocks noChangeArrowheads="1"/>
              </p:cNvSpPr>
              <p:nvPr/>
            </p:nvSpPr>
            <p:spPr bwMode="auto">
              <a:xfrm>
                <a:off x="5000" y="3480"/>
                <a:ext cx="1150" cy="11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143" name="Oval 95"/>
              <p:cNvSpPr>
                <a:spLocks noChangeArrowheads="1"/>
              </p:cNvSpPr>
              <p:nvPr/>
            </p:nvSpPr>
            <p:spPr bwMode="auto">
              <a:xfrm>
                <a:off x="5093" y="3569"/>
                <a:ext cx="222" cy="222"/>
              </a:xfrm>
              <a:prstGeom prst="ellipse">
                <a:avLst/>
              </a:prstGeom>
              <a:solidFill>
                <a:srgbClr val="FF99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44" name="Oval 96"/>
              <p:cNvSpPr>
                <a:spLocks noChangeArrowheads="1"/>
              </p:cNvSpPr>
              <p:nvPr/>
            </p:nvSpPr>
            <p:spPr bwMode="auto">
              <a:xfrm>
                <a:off x="5593" y="3619"/>
                <a:ext cx="222" cy="222"/>
              </a:xfrm>
              <a:prstGeom prst="ellipse">
                <a:avLst/>
              </a:prstGeom>
              <a:solidFill>
                <a:srgbClr val="FF99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45" name="Oval 97"/>
              <p:cNvSpPr>
                <a:spLocks noChangeArrowheads="1"/>
              </p:cNvSpPr>
              <p:nvPr/>
            </p:nvSpPr>
            <p:spPr bwMode="auto">
              <a:xfrm>
                <a:off x="5843" y="3839"/>
                <a:ext cx="222" cy="222"/>
              </a:xfrm>
              <a:prstGeom prst="ellipse">
                <a:avLst/>
              </a:prstGeom>
              <a:solidFill>
                <a:srgbClr val="FF99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46" name="Oval 98"/>
              <p:cNvSpPr>
                <a:spLocks noChangeArrowheads="1"/>
              </p:cNvSpPr>
              <p:nvPr/>
            </p:nvSpPr>
            <p:spPr bwMode="auto">
              <a:xfrm>
                <a:off x="5733" y="4209"/>
                <a:ext cx="222" cy="222"/>
              </a:xfrm>
              <a:prstGeom prst="ellipse">
                <a:avLst/>
              </a:prstGeom>
              <a:solidFill>
                <a:srgbClr val="FF99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47" name="Oval 99"/>
              <p:cNvSpPr>
                <a:spLocks noChangeArrowheads="1"/>
              </p:cNvSpPr>
              <p:nvPr/>
            </p:nvSpPr>
            <p:spPr bwMode="auto">
              <a:xfrm>
                <a:off x="5363" y="3909"/>
                <a:ext cx="222" cy="222"/>
              </a:xfrm>
              <a:prstGeom prst="ellipse">
                <a:avLst/>
              </a:prstGeom>
              <a:solidFill>
                <a:srgbClr val="FF99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48" name="Oval 100"/>
              <p:cNvSpPr>
                <a:spLocks noChangeArrowheads="1"/>
              </p:cNvSpPr>
              <p:nvPr/>
            </p:nvSpPr>
            <p:spPr bwMode="auto">
              <a:xfrm>
                <a:off x="5173" y="4199"/>
                <a:ext cx="222" cy="222"/>
              </a:xfrm>
              <a:prstGeom prst="ellipse">
                <a:avLst/>
              </a:prstGeom>
              <a:solidFill>
                <a:srgbClr val="FF99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grpSp>
          <p:nvGrpSpPr>
            <p:cNvPr id="2149" name="Group 101"/>
            <p:cNvGrpSpPr>
              <a:grpSpLocks/>
            </p:cNvGrpSpPr>
            <p:nvPr/>
          </p:nvGrpSpPr>
          <p:grpSpPr bwMode="auto">
            <a:xfrm>
              <a:off x="6490" y="3490"/>
              <a:ext cx="2070" cy="2060"/>
              <a:chOff x="6330" y="3490"/>
              <a:chExt cx="2070" cy="2060"/>
            </a:xfrm>
          </p:grpSpPr>
          <p:sp>
            <p:nvSpPr>
              <p:cNvPr id="2150" name="Rectangle 102"/>
              <p:cNvSpPr>
                <a:spLocks noChangeArrowheads="1"/>
              </p:cNvSpPr>
              <p:nvPr/>
            </p:nvSpPr>
            <p:spPr bwMode="auto">
              <a:xfrm>
                <a:off x="6330" y="3490"/>
                <a:ext cx="2070" cy="206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151" name="Oval 103"/>
              <p:cNvSpPr>
                <a:spLocks noChangeArrowheads="1"/>
              </p:cNvSpPr>
              <p:nvPr/>
            </p:nvSpPr>
            <p:spPr bwMode="auto">
              <a:xfrm>
                <a:off x="6443" y="3649"/>
                <a:ext cx="222" cy="222"/>
              </a:xfrm>
              <a:prstGeom prst="ellipse">
                <a:avLst/>
              </a:prstGeom>
              <a:solidFill>
                <a:srgbClr val="FF99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52" name="Oval 104"/>
              <p:cNvSpPr>
                <a:spLocks noChangeArrowheads="1"/>
              </p:cNvSpPr>
              <p:nvPr/>
            </p:nvSpPr>
            <p:spPr bwMode="auto">
              <a:xfrm>
                <a:off x="7053" y="3569"/>
                <a:ext cx="222" cy="222"/>
              </a:xfrm>
              <a:prstGeom prst="ellipse">
                <a:avLst/>
              </a:prstGeom>
              <a:solidFill>
                <a:srgbClr val="FF99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53" name="Oval 105"/>
              <p:cNvSpPr>
                <a:spLocks noChangeArrowheads="1"/>
              </p:cNvSpPr>
              <p:nvPr/>
            </p:nvSpPr>
            <p:spPr bwMode="auto">
              <a:xfrm>
                <a:off x="6783" y="3979"/>
                <a:ext cx="222" cy="222"/>
              </a:xfrm>
              <a:prstGeom prst="ellipse">
                <a:avLst/>
              </a:prstGeom>
              <a:solidFill>
                <a:srgbClr val="FF99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54" name="Oval 106"/>
              <p:cNvSpPr>
                <a:spLocks noChangeArrowheads="1"/>
              </p:cNvSpPr>
              <p:nvPr/>
            </p:nvSpPr>
            <p:spPr bwMode="auto">
              <a:xfrm>
                <a:off x="7393" y="3949"/>
                <a:ext cx="222" cy="222"/>
              </a:xfrm>
              <a:prstGeom prst="ellipse">
                <a:avLst/>
              </a:prstGeom>
              <a:solidFill>
                <a:srgbClr val="FF99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55" name="Oval 107"/>
              <p:cNvSpPr>
                <a:spLocks noChangeArrowheads="1"/>
              </p:cNvSpPr>
              <p:nvPr/>
            </p:nvSpPr>
            <p:spPr bwMode="auto">
              <a:xfrm>
                <a:off x="7973" y="3639"/>
                <a:ext cx="222" cy="222"/>
              </a:xfrm>
              <a:prstGeom prst="ellipse">
                <a:avLst/>
              </a:prstGeom>
              <a:solidFill>
                <a:srgbClr val="FF99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56" name="Oval 108"/>
              <p:cNvSpPr>
                <a:spLocks noChangeArrowheads="1"/>
              </p:cNvSpPr>
              <p:nvPr/>
            </p:nvSpPr>
            <p:spPr bwMode="auto">
              <a:xfrm>
                <a:off x="7973" y="4109"/>
                <a:ext cx="222" cy="222"/>
              </a:xfrm>
              <a:prstGeom prst="ellipse">
                <a:avLst/>
              </a:prstGeom>
              <a:solidFill>
                <a:srgbClr val="FF99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57" name="Oval 109"/>
              <p:cNvSpPr>
                <a:spLocks noChangeArrowheads="1"/>
              </p:cNvSpPr>
              <p:nvPr/>
            </p:nvSpPr>
            <p:spPr bwMode="auto">
              <a:xfrm>
                <a:off x="7793" y="4479"/>
                <a:ext cx="222" cy="222"/>
              </a:xfrm>
              <a:prstGeom prst="ellipse">
                <a:avLst/>
              </a:prstGeom>
              <a:solidFill>
                <a:srgbClr val="FF99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58" name="Oval 110"/>
              <p:cNvSpPr>
                <a:spLocks noChangeArrowheads="1"/>
              </p:cNvSpPr>
              <p:nvPr/>
            </p:nvSpPr>
            <p:spPr bwMode="auto">
              <a:xfrm>
                <a:off x="8013" y="5249"/>
                <a:ext cx="222" cy="222"/>
              </a:xfrm>
              <a:prstGeom prst="ellipse">
                <a:avLst/>
              </a:prstGeom>
              <a:solidFill>
                <a:srgbClr val="FF99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59" name="Oval 111"/>
              <p:cNvSpPr>
                <a:spLocks noChangeArrowheads="1"/>
              </p:cNvSpPr>
              <p:nvPr/>
            </p:nvSpPr>
            <p:spPr bwMode="auto">
              <a:xfrm>
                <a:off x="7653" y="4859"/>
                <a:ext cx="222" cy="222"/>
              </a:xfrm>
              <a:prstGeom prst="ellipse">
                <a:avLst/>
              </a:prstGeom>
              <a:solidFill>
                <a:srgbClr val="FF99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60" name="Oval 112"/>
              <p:cNvSpPr>
                <a:spLocks noChangeArrowheads="1"/>
              </p:cNvSpPr>
              <p:nvPr/>
            </p:nvSpPr>
            <p:spPr bwMode="auto">
              <a:xfrm>
                <a:off x="7473" y="5249"/>
                <a:ext cx="222" cy="222"/>
              </a:xfrm>
              <a:prstGeom prst="ellipse">
                <a:avLst/>
              </a:prstGeom>
              <a:solidFill>
                <a:srgbClr val="FF99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61" name="Oval 113"/>
              <p:cNvSpPr>
                <a:spLocks noChangeArrowheads="1"/>
              </p:cNvSpPr>
              <p:nvPr/>
            </p:nvSpPr>
            <p:spPr bwMode="auto">
              <a:xfrm>
                <a:off x="7003" y="5009"/>
                <a:ext cx="222" cy="222"/>
              </a:xfrm>
              <a:prstGeom prst="ellipse">
                <a:avLst/>
              </a:prstGeom>
              <a:solidFill>
                <a:srgbClr val="FF99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62" name="Oval 114"/>
              <p:cNvSpPr>
                <a:spLocks noChangeArrowheads="1"/>
              </p:cNvSpPr>
              <p:nvPr/>
            </p:nvSpPr>
            <p:spPr bwMode="auto">
              <a:xfrm>
                <a:off x="6593" y="5219"/>
                <a:ext cx="222" cy="222"/>
              </a:xfrm>
              <a:prstGeom prst="ellipse">
                <a:avLst/>
              </a:prstGeom>
              <a:solidFill>
                <a:srgbClr val="FF99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63" name="Oval 115"/>
              <p:cNvSpPr>
                <a:spLocks noChangeArrowheads="1"/>
              </p:cNvSpPr>
              <p:nvPr/>
            </p:nvSpPr>
            <p:spPr bwMode="auto">
              <a:xfrm>
                <a:off x="6463" y="4839"/>
                <a:ext cx="222" cy="222"/>
              </a:xfrm>
              <a:prstGeom prst="ellipse">
                <a:avLst/>
              </a:prstGeom>
              <a:solidFill>
                <a:srgbClr val="FF99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64" name="Oval 116"/>
              <p:cNvSpPr>
                <a:spLocks noChangeArrowheads="1"/>
              </p:cNvSpPr>
              <p:nvPr/>
            </p:nvSpPr>
            <p:spPr bwMode="auto">
              <a:xfrm>
                <a:off x="6703" y="4369"/>
                <a:ext cx="222" cy="222"/>
              </a:xfrm>
              <a:prstGeom prst="ellipse">
                <a:avLst/>
              </a:prstGeom>
              <a:solidFill>
                <a:srgbClr val="FF99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65" name="Oval 117"/>
              <p:cNvSpPr>
                <a:spLocks noChangeArrowheads="1"/>
              </p:cNvSpPr>
              <p:nvPr/>
            </p:nvSpPr>
            <p:spPr bwMode="auto">
              <a:xfrm>
                <a:off x="7293" y="4469"/>
                <a:ext cx="222" cy="222"/>
              </a:xfrm>
              <a:prstGeom prst="ellipse">
                <a:avLst/>
              </a:prstGeom>
              <a:solidFill>
                <a:srgbClr val="FF99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2166" name="AutoShape 118"/>
            <p:cNvSpPr>
              <a:spLocks noChangeArrowheads="1"/>
            </p:cNvSpPr>
            <p:nvPr/>
          </p:nvSpPr>
          <p:spPr bwMode="auto">
            <a:xfrm>
              <a:off x="3283" y="2810"/>
              <a:ext cx="5220" cy="440"/>
            </a:xfrm>
            <a:custGeom>
              <a:avLst/>
              <a:gdLst>
                <a:gd name="G0" fmla="+- 20338 0 0"/>
                <a:gd name="G1" fmla="+- 5400 0 0"/>
                <a:gd name="G2" fmla="+- 21600 0 5400"/>
                <a:gd name="G3" fmla="+- 10800 0 5400"/>
                <a:gd name="G4" fmla="+- 21600 0 20338"/>
                <a:gd name="G5" fmla="*/ G4 G3 10800"/>
                <a:gd name="G6" fmla="+- 21600 0 G5"/>
                <a:gd name="T0" fmla="*/ 20338 w 21600"/>
                <a:gd name="T1" fmla="*/ 0 h 21600"/>
                <a:gd name="T2" fmla="*/ 0 w 21600"/>
                <a:gd name="T3" fmla="*/ 10800 h 21600"/>
                <a:gd name="T4" fmla="*/ 20338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20338" y="0"/>
                  </a:moveTo>
                  <a:lnTo>
                    <a:pt x="20338" y="5400"/>
                  </a:lnTo>
                  <a:lnTo>
                    <a:pt x="3375" y="5400"/>
                  </a:lnTo>
                  <a:lnTo>
                    <a:pt x="3375" y="16200"/>
                  </a:lnTo>
                  <a:lnTo>
                    <a:pt x="20338" y="16200"/>
                  </a:lnTo>
                  <a:lnTo>
                    <a:pt x="20338"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FF"/>
            </a:solidFill>
            <a:ln w="9525">
              <a:solidFill>
                <a:srgbClr val="000000"/>
              </a:solidFill>
              <a:miter lim="800000"/>
              <a:headEnd/>
              <a:tailEnd/>
            </a:ln>
          </p:spPr>
          <p:txBody>
            <a:bodyPr vert="horz" wrap="square" lIns="0" tIns="0" rIns="1800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smtClean="0">
                  <a:ln>
                    <a:noFill/>
                  </a:ln>
                  <a:solidFill>
                    <a:schemeClr val="tx1"/>
                  </a:solidFill>
                  <a:effectLst/>
                  <a:latin typeface="Calibri" pitchFamily="34" charset="0"/>
                  <a:ea typeface="Arial" pitchFamily="34" charset="0"/>
                  <a:cs typeface="Arial" pitchFamily="34" charset="0"/>
                </a:rPr>
                <a:t>croissance des populations</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2167" name="Group 119"/>
            <p:cNvGrpSpPr>
              <a:grpSpLocks/>
            </p:cNvGrpSpPr>
            <p:nvPr/>
          </p:nvGrpSpPr>
          <p:grpSpPr bwMode="auto">
            <a:xfrm>
              <a:off x="2830" y="4140"/>
              <a:ext cx="1340" cy="860"/>
              <a:chOff x="2830" y="4140"/>
              <a:chExt cx="1340" cy="860"/>
            </a:xfrm>
          </p:grpSpPr>
          <p:sp>
            <p:nvSpPr>
              <p:cNvPr id="2168" name="Freeform 120"/>
              <p:cNvSpPr>
                <a:spLocks/>
              </p:cNvSpPr>
              <p:nvPr/>
            </p:nvSpPr>
            <p:spPr bwMode="auto">
              <a:xfrm>
                <a:off x="2830" y="4140"/>
                <a:ext cx="840" cy="675"/>
              </a:xfrm>
              <a:custGeom>
                <a:avLst/>
                <a:gdLst/>
                <a:ahLst/>
                <a:cxnLst>
                  <a:cxn ang="0">
                    <a:pos x="0" y="660"/>
                  </a:cxn>
                  <a:cxn ang="0">
                    <a:pos x="370" y="620"/>
                  </a:cxn>
                  <a:cxn ang="0">
                    <a:pos x="730" y="330"/>
                  </a:cxn>
                  <a:cxn ang="0">
                    <a:pos x="840" y="0"/>
                  </a:cxn>
                </a:cxnLst>
                <a:rect l="0" t="0" r="r" b="b"/>
                <a:pathLst>
                  <a:path w="840" h="675">
                    <a:moveTo>
                      <a:pt x="0" y="660"/>
                    </a:moveTo>
                    <a:cubicBezTo>
                      <a:pt x="124" y="667"/>
                      <a:pt x="248" y="675"/>
                      <a:pt x="370" y="620"/>
                    </a:cubicBezTo>
                    <a:cubicBezTo>
                      <a:pt x="492" y="565"/>
                      <a:pt x="652" y="433"/>
                      <a:pt x="730" y="330"/>
                    </a:cubicBezTo>
                    <a:cubicBezTo>
                      <a:pt x="808" y="227"/>
                      <a:pt x="824" y="113"/>
                      <a:pt x="840" y="0"/>
                    </a:cubicBezTo>
                  </a:path>
                </a:pathLst>
              </a:custGeom>
              <a:noFill/>
              <a:ln w="38100" cmpd="sng">
                <a:solidFill>
                  <a:srgbClr val="000000"/>
                </a:solidFill>
                <a:round/>
                <a:headEnd type="none" w="med" len="me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2169" name="Text Box 121"/>
              <p:cNvSpPr txBox="1">
                <a:spLocks noChangeArrowheads="1"/>
              </p:cNvSpPr>
              <p:nvPr/>
            </p:nvSpPr>
            <p:spPr bwMode="auto">
              <a:xfrm>
                <a:off x="3150" y="4530"/>
                <a:ext cx="1020" cy="470"/>
              </a:xfrm>
              <a:prstGeom prst="rect">
                <a:avLst/>
              </a:prstGeom>
              <a:solidFill>
                <a:srgbClr val="FFFFFF"/>
              </a:solidFill>
              <a:ln w="9525" algn="ctr">
                <a:noFill/>
                <a:miter lim="800000"/>
                <a:headEnd/>
                <a:tailEnd/>
              </a:ln>
              <a:effectLst/>
            </p:spPr>
            <p:txBody>
              <a:bodyPr vert="horz" wrap="square" lIns="0" tIns="0" rIns="1800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smtClean="0">
                    <a:ln>
                      <a:noFill/>
                    </a:ln>
                    <a:solidFill>
                      <a:schemeClr val="tx1"/>
                    </a:solidFill>
                    <a:effectLst/>
                    <a:latin typeface="Calibri" pitchFamily="34" charset="0"/>
                    <a:ea typeface="Arial" pitchFamily="34" charset="0"/>
                    <a:cs typeface="Arial" pitchFamily="34" charset="0"/>
                  </a:rPr>
                  <a:t>individus fondateurs</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2170" name="Group 122"/>
            <p:cNvGrpSpPr>
              <a:grpSpLocks/>
            </p:cNvGrpSpPr>
            <p:nvPr/>
          </p:nvGrpSpPr>
          <p:grpSpPr bwMode="auto">
            <a:xfrm>
              <a:off x="2830" y="1100"/>
              <a:ext cx="1390" cy="860"/>
              <a:chOff x="2830" y="1100"/>
              <a:chExt cx="1390" cy="860"/>
            </a:xfrm>
          </p:grpSpPr>
          <p:sp>
            <p:nvSpPr>
              <p:cNvPr id="2171" name="Freeform 123"/>
              <p:cNvSpPr>
                <a:spLocks/>
              </p:cNvSpPr>
              <p:nvPr/>
            </p:nvSpPr>
            <p:spPr bwMode="auto">
              <a:xfrm>
                <a:off x="2830" y="1100"/>
                <a:ext cx="840" cy="675"/>
              </a:xfrm>
              <a:custGeom>
                <a:avLst/>
                <a:gdLst/>
                <a:ahLst/>
                <a:cxnLst>
                  <a:cxn ang="0">
                    <a:pos x="0" y="660"/>
                  </a:cxn>
                  <a:cxn ang="0">
                    <a:pos x="370" y="620"/>
                  </a:cxn>
                  <a:cxn ang="0">
                    <a:pos x="730" y="330"/>
                  </a:cxn>
                  <a:cxn ang="0">
                    <a:pos x="840" y="0"/>
                  </a:cxn>
                </a:cxnLst>
                <a:rect l="0" t="0" r="r" b="b"/>
                <a:pathLst>
                  <a:path w="840" h="675">
                    <a:moveTo>
                      <a:pt x="0" y="660"/>
                    </a:moveTo>
                    <a:cubicBezTo>
                      <a:pt x="124" y="667"/>
                      <a:pt x="248" y="675"/>
                      <a:pt x="370" y="620"/>
                    </a:cubicBezTo>
                    <a:cubicBezTo>
                      <a:pt x="492" y="565"/>
                      <a:pt x="652" y="433"/>
                      <a:pt x="730" y="330"/>
                    </a:cubicBezTo>
                    <a:cubicBezTo>
                      <a:pt x="808" y="227"/>
                      <a:pt x="824" y="113"/>
                      <a:pt x="840" y="0"/>
                    </a:cubicBezTo>
                  </a:path>
                </a:pathLst>
              </a:custGeom>
              <a:noFill/>
              <a:ln w="38100" cmpd="sng">
                <a:solidFill>
                  <a:srgbClr val="000000"/>
                </a:solidFill>
                <a:round/>
                <a:headEnd type="none" w="med" len="me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2172" name="Text Box 124"/>
              <p:cNvSpPr txBox="1">
                <a:spLocks noChangeArrowheads="1"/>
              </p:cNvSpPr>
              <p:nvPr/>
            </p:nvSpPr>
            <p:spPr bwMode="auto">
              <a:xfrm>
                <a:off x="3200" y="1490"/>
                <a:ext cx="1020" cy="470"/>
              </a:xfrm>
              <a:prstGeom prst="rect">
                <a:avLst/>
              </a:prstGeom>
              <a:solidFill>
                <a:srgbClr val="FFFFFF"/>
              </a:solidFill>
              <a:ln w="9525" algn="ctr">
                <a:noFill/>
                <a:miter lim="800000"/>
                <a:headEnd/>
                <a:tailEnd/>
              </a:ln>
              <a:effectLst/>
            </p:spPr>
            <p:txBody>
              <a:bodyPr vert="horz" wrap="square" lIns="0" tIns="0" rIns="1800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smtClean="0">
                    <a:ln>
                      <a:noFill/>
                    </a:ln>
                    <a:solidFill>
                      <a:schemeClr val="tx1"/>
                    </a:solidFill>
                    <a:effectLst/>
                    <a:latin typeface="Calibri" pitchFamily="34" charset="0"/>
                    <a:ea typeface="Arial" pitchFamily="34" charset="0"/>
                    <a:cs typeface="Arial" pitchFamily="34" charset="0"/>
                  </a:rPr>
                  <a:t>individus fondateurs</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2173" name="Text Box 125"/>
            <p:cNvSpPr txBox="1">
              <a:spLocks noChangeArrowheads="1"/>
            </p:cNvSpPr>
            <p:nvPr/>
          </p:nvSpPr>
          <p:spPr bwMode="auto">
            <a:xfrm>
              <a:off x="6690" y="5550"/>
              <a:ext cx="1680" cy="260"/>
            </a:xfrm>
            <a:prstGeom prst="rect">
              <a:avLst/>
            </a:prstGeom>
            <a:solidFill>
              <a:srgbClr val="FFFFFF"/>
            </a:solidFill>
            <a:ln w="9525" algn="ctr">
              <a:solidFill>
                <a:srgbClr val="000000"/>
              </a:solidFill>
              <a:miter lim="800000"/>
              <a:headEnd/>
              <a:tailEnd/>
            </a:ln>
            <a:effectLst/>
          </p:spPr>
          <p:txBody>
            <a:bodyPr vert="horz" wrap="square" lIns="0" tIns="0" rIns="1800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smtClean="0">
                  <a:ln>
                    <a:noFill/>
                  </a:ln>
                  <a:solidFill>
                    <a:schemeClr val="tx1"/>
                  </a:solidFill>
                  <a:effectLst/>
                  <a:latin typeface="Calibri" pitchFamily="34" charset="0"/>
                  <a:ea typeface="Arial" pitchFamily="34" charset="0"/>
                  <a:cs typeface="Arial" pitchFamily="34" charset="0"/>
                </a:rPr>
                <a:t>population 2</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174" name="Text Box 126"/>
            <p:cNvSpPr txBox="1">
              <a:spLocks noChangeArrowheads="1"/>
            </p:cNvSpPr>
            <p:nvPr/>
          </p:nvSpPr>
          <p:spPr bwMode="auto">
            <a:xfrm>
              <a:off x="6610" y="210"/>
              <a:ext cx="1680" cy="260"/>
            </a:xfrm>
            <a:prstGeom prst="rect">
              <a:avLst/>
            </a:prstGeom>
            <a:solidFill>
              <a:srgbClr val="FFFFFF"/>
            </a:solidFill>
            <a:ln w="9525" algn="ctr">
              <a:solidFill>
                <a:srgbClr val="000000"/>
              </a:solidFill>
              <a:miter lim="800000"/>
              <a:headEnd/>
              <a:tailEnd/>
            </a:ln>
            <a:effectLst/>
          </p:spPr>
          <p:txBody>
            <a:bodyPr vert="horz" wrap="square" lIns="0" tIns="0" rIns="1800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smtClean="0">
                  <a:ln>
                    <a:noFill/>
                  </a:ln>
                  <a:solidFill>
                    <a:schemeClr val="tx1"/>
                  </a:solidFill>
                  <a:effectLst/>
                  <a:latin typeface="Calibri" pitchFamily="34" charset="0"/>
                  <a:ea typeface="Arial" pitchFamily="34" charset="0"/>
                  <a:cs typeface="Arial" pitchFamily="34" charset="0"/>
                </a:rPr>
                <a:t>population 1</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Image 1" descr="Dérive genetique. Simulation de la variation de la fréquence allélique dans une population à petit effectif."/>
          <p:cNvPicPr>
            <a:picLocks noChangeAspect="1" noChangeArrowheads="1"/>
          </p:cNvPicPr>
          <p:nvPr/>
        </p:nvPicPr>
        <p:blipFill>
          <a:blip r:embed="rId2" cstate="print"/>
          <a:srcRect l="2190" t="8844"/>
          <a:stretch>
            <a:fillRect/>
          </a:stretch>
        </p:blipFill>
        <p:spPr bwMode="auto">
          <a:xfrm>
            <a:off x="251520" y="2060848"/>
            <a:ext cx="4476105" cy="2685663"/>
          </a:xfrm>
          <a:prstGeom prst="rect">
            <a:avLst/>
          </a:prstGeom>
          <a:noFill/>
          <a:ln w="9525">
            <a:noFill/>
            <a:miter lim="800000"/>
            <a:headEnd/>
            <a:tailEnd/>
          </a:ln>
        </p:spPr>
      </p:pic>
      <p:pic>
        <p:nvPicPr>
          <p:cNvPr id="56323" name="Image 3" descr="Dérive genetique. Simulation de la variation de la fréquence allélique dans une population à grand effectif."/>
          <p:cNvPicPr>
            <a:picLocks noChangeAspect="1" noChangeArrowheads="1"/>
          </p:cNvPicPr>
          <p:nvPr/>
        </p:nvPicPr>
        <p:blipFill>
          <a:blip r:embed="rId3" cstate="print"/>
          <a:srcRect l="2921" t="8844"/>
          <a:stretch>
            <a:fillRect/>
          </a:stretch>
        </p:blipFill>
        <p:spPr bwMode="auto">
          <a:xfrm>
            <a:off x="4860032" y="2060848"/>
            <a:ext cx="4038600" cy="2439987"/>
          </a:xfrm>
          <a:prstGeom prst="rect">
            <a:avLst/>
          </a:prstGeom>
          <a:noFill/>
          <a:ln w="9525">
            <a:noFill/>
            <a:miter lim="800000"/>
            <a:headEnd/>
            <a:tailEnd/>
          </a:ln>
        </p:spPr>
      </p:pic>
      <p:sp>
        <p:nvSpPr>
          <p:cNvPr id="4" name="Rectangle 3"/>
          <p:cNvSpPr/>
          <p:nvPr/>
        </p:nvSpPr>
        <p:spPr>
          <a:xfrm>
            <a:off x="5220072" y="1196752"/>
            <a:ext cx="3923928" cy="646331"/>
          </a:xfrm>
          <a:prstGeom prst="rect">
            <a:avLst/>
          </a:prstGeom>
        </p:spPr>
        <p:txBody>
          <a:bodyPr wrap="square">
            <a:spAutoFit/>
          </a:bodyPr>
          <a:lstStyle/>
          <a:p>
            <a:r>
              <a:rPr lang="fr-FR" b="1" dirty="0" smtClean="0"/>
              <a:t>Evolution de la fréquence d’un allèle pour 10 populations de 1000 individus</a:t>
            </a:r>
            <a:endParaRPr lang="fr-FR" dirty="0"/>
          </a:p>
        </p:txBody>
      </p:sp>
      <p:sp>
        <p:nvSpPr>
          <p:cNvPr id="5" name="Rectangle 4"/>
          <p:cNvSpPr/>
          <p:nvPr/>
        </p:nvSpPr>
        <p:spPr>
          <a:xfrm>
            <a:off x="683568" y="1196752"/>
            <a:ext cx="3888432" cy="646331"/>
          </a:xfrm>
          <a:prstGeom prst="rect">
            <a:avLst/>
          </a:prstGeom>
        </p:spPr>
        <p:txBody>
          <a:bodyPr wrap="square">
            <a:spAutoFit/>
          </a:bodyPr>
          <a:lstStyle/>
          <a:p>
            <a:r>
              <a:rPr lang="fr-FR" b="1" dirty="0" smtClean="0"/>
              <a:t>Evolution de la fréquence d’un allèle pour 10 populations de 20 individus</a:t>
            </a:r>
            <a:endParaRPr lang="fr-FR" dirty="0"/>
          </a:p>
        </p:txBody>
      </p:sp>
      <p:sp>
        <p:nvSpPr>
          <p:cNvPr id="56324" name="Rectangle 4"/>
          <p:cNvSpPr>
            <a:spLocks noChangeArrowheads="1"/>
          </p:cNvSpPr>
          <p:nvPr/>
        </p:nvSpPr>
        <p:spPr bwMode="auto">
          <a:xfrm>
            <a:off x="395536" y="4869160"/>
            <a:ext cx="4752528"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Lorsque la fréquence de l’allèle est de zéro, il disparaît de la population ; lorsqu’elle est égale à un, l’allèle est fixé.</a:t>
            </a:r>
            <a:endParaRPr kumimoji="0" lang="fr-FR" sz="3600" b="1"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p:nvPr/>
        </p:nvSpPr>
        <p:spPr>
          <a:xfrm>
            <a:off x="323528" y="188640"/>
            <a:ext cx="3512693" cy="584775"/>
          </a:xfrm>
          <a:prstGeom prst="rect">
            <a:avLst/>
          </a:prstGeom>
        </p:spPr>
        <p:txBody>
          <a:bodyPr wrap="none">
            <a:spAutoFit/>
          </a:bodyPr>
          <a:lstStyle/>
          <a:p>
            <a:pPr>
              <a:buFont typeface="Wingdings" pitchFamily="2" charset="2"/>
              <a:buChar char="v"/>
            </a:pPr>
            <a:r>
              <a:rPr lang="fr-FR" sz="3200" b="1" dirty="0" smtClean="0">
                <a:solidFill>
                  <a:srgbClr val="FF0000"/>
                </a:solidFill>
              </a:rPr>
              <a:t>Dérive</a:t>
            </a:r>
            <a:r>
              <a:rPr lang="fr-FR" b="1" dirty="0" smtClean="0"/>
              <a:t> </a:t>
            </a:r>
            <a:r>
              <a:rPr lang="fr-FR" sz="3200" b="1" dirty="0" smtClean="0">
                <a:solidFill>
                  <a:srgbClr val="FF0000"/>
                </a:solidFill>
              </a:rPr>
              <a:t>génétique</a:t>
            </a:r>
            <a:endParaRPr lang="fr-FR" b="1" dirty="0">
              <a:solidFill>
                <a:srgbClr val="FF00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88640"/>
            <a:ext cx="3095656" cy="646331"/>
          </a:xfrm>
          <a:prstGeom prst="rect">
            <a:avLst/>
          </a:prstGeom>
        </p:spPr>
        <p:txBody>
          <a:bodyPr wrap="none">
            <a:spAutoFit/>
          </a:bodyPr>
          <a:lstStyle/>
          <a:p>
            <a:pPr>
              <a:buFont typeface="Wingdings" pitchFamily="2" charset="2"/>
              <a:buChar char="v"/>
            </a:pPr>
            <a:r>
              <a:rPr lang="fr-FR" sz="3600" b="1" dirty="0" smtClean="0">
                <a:solidFill>
                  <a:srgbClr val="FF0000"/>
                </a:solidFill>
              </a:rPr>
              <a:t>La migration</a:t>
            </a:r>
            <a:endParaRPr lang="fr-FR" sz="3600" b="1" dirty="0">
              <a:solidFill>
                <a:srgbClr val="FF0000"/>
              </a:solidFill>
            </a:endParaRPr>
          </a:p>
        </p:txBody>
      </p:sp>
      <p:grpSp>
        <p:nvGrpSpPr>
          <p:cNvPr id="16" name="Groupe 15"/>
          <p:cNvGrpSpPr/>
          <p:nvPr/>
        </p:nvGrpSpPr>
        <p:grpSpPr>
          <a:xfrm>
            <a:off x="175923" y="1619508"/>
            <a:ext cx="8968078" cy="3730491"/>
            <a:chOff x="175923" y="1619508"/>
            <a:chExt cx="8968078" cy="3730491"/>
          </a:xfrm>
        </p:grpSpPr>
        <p:pic>
          <p:nvPicPr>
            <p:cNvPr id="60418" name="Picture 2"/>
            <p:cNvPicPr>
              <a:picLocks noChangeAspect="1" noChangeArrowheads="1"/>
            </p:cNvPicPr>
            <p:nvPr/>
          </p:nvPicPr>
          <p:blipFill>
            <a:blip r:embed="rId2" cstate="print"/>
            <a:srcRect/>
            <a:stretch>
              <a:fillRect/>
            </a:stretch>
          </p:blipFill>
          <p:spPr bwMode="auto">
            <a:xfrm>
              <a:off x="175923" y="1700808"/>
              <a:ext cx="8572541" cy="3649191"/>
            </a:xfrm>
            <a:prstGeom prst="rect">
              <a:avLst/>
            </a:prstGeom>
            <a:noFill/>
            <a:ln w="9525">
              <a:noFill/>
              <a:miter lim="800000"/>
              <a:headEnd/>
              <a:tailEnd/>
            </a:ln>
          </p:spPr>
        </p:pic>
        <p:sp>
          <p:nvSpPr>
            <p:cNvPr id="4" name="ZoneTexte 3"/>
            <p:cNvSpPr txBox="1"/>
            <p:nvPr/>
          </p:nvSpPr>
          <p:spPr>
            <a:xfrm>
              <a:off x="683568" y="1772816"/>
              <a:ext cx="976549" cy="369332"/>
            </a:xfrm>
            <a:prstGeom prst="rect">
              <a:avLst/>
            </a:prstGeom>
            <a:solidFill>
              <a:schemeClr val="bg1"/>
            </a:solidFill>
            <a:ln>
              <a:solidFill>
                <a:schemeClr val="accent1"/>
              </a:solidFill>
            </a:ln>
          </p:spPr>
          <p:txBody>
            <a:bodyPr wrap="none" rtlCol="0">
              <a:spAutoFit/>
            </a:bodyPr>
            <a:lstStyle/>
            <a:p>
              <a:r>
                <a:rPr lang="fr-FR" dirty="0" smtClean="0"/>
                <a:t>continent</a:t>
              </a:r>
              <a:endParaRPr lang="fr-FR" dirty="0"/>
            </a:p>
          </p:txBody>
        </p:sp>
        <p:sp>
          <p:nvSpPr>
            <p:cNvPr id="5" name="ZoneTexte 4"/>
            <p:cNvSpPr txBox="1"/>
            <p:nvPr/>
          </p:nvSpPr>
          <p:spPr>
            <a:xfrm>
              <a:off x="3779912" y="1700808"/>
              <a:ext cx="1983235" cy="369332"/>
            </a:xfrm>
            <a:prstGeom prst="rect">
              <a:avLst/>
            </a:prstGeom>
            <a:solidFill>
              <a:schemeClr val="bg1"/>
            </a:solidFill>
          </p:spPr>
          <p:txBody>
            <a:bodyPr wrap="none" rtlCol="0">
              <a:spAutoFit/>
            </a:bodyPr>
            <a:lstStyle/>
            <a:p>
              <a:r>
                <a:rPr lang="fr-FR" dirty="0" smtClean="0"/>
                <a:t>Île                               </a:t>
              </a:r>
              <a:endParaRPr lang="fr-FR" dirty="0"/>
            </a:p>
          </p:txBody>
        </p:sp>
        <p:sp>
          <p:nvSpPr>
            <p:cNvPr id="6" name="ZoneTexte 5"/>
            <p:cNvSpPr txBox="1"/>
            <p:nvPr/>
          </p:nvSpPr>
          <p:spPr>
            <a:xfrm>
              <a:off x="3347864" y="3779748"/>
              <a:ext cx="915443" cy="369332"/>
            </a:xfrm>
            <a:prstGeom prst="rect">
              <a:avLst/>
            </a:prstGeom>
            <a:solidFill>
              <a:schemeClr val="bg1"/>
            </a:solidFill>
          </p:spPr>
          <p:txBody>
            <a:bodyPr wrap="none" rtlCol="0">
              <a:spAutoFit/>
            </a:bodyPr>
            <a:lstStyle/>
            <a:p>
              <a:r>
                <a:rPr lang="fr-FR" dirty="0" smtClean="0"/>
                <a:t>migrants</a:t>
              </a:r>
              <a:endParaRPr lang="fr-FR" dirty="0"/>
            </a:p>
          </p:txBody>
        </p:sp>
        <p:sp>
          <p:nvSpPr>
            <p:cNvPr id="7" name="ZoneTexte 6"/>
            <p:cNvSpPr txBox="1"/>
            <p:nvPr/>
          </p:nvSpPr>
          <p:spPr>
            <a:xfrm>
              <a:off x="5868145" y="2051556"/>
              <a:ext cx="3275856" cy="369332"/>
            </a:xfrm>
            <a:prstGeom prst="rect">
              <a:avLst/>
            </a:prstGeom>
            <a:solidFill>
              <a:schemeClr val="bg1"/>
            </a:solidFill>
          </p:spPr>
          <p:txBody>
            <a:bodyPr wrap="square" rtlCol="0">
              <a:spAutoFit/>
            </a:bodyPr>
            <a:lstStyle/>
            <a:p>
              <a:r>
                <a:rPr lang="fr-FR" dirty="0" smtClean="0"/>
                <a:t>Fréquences </a:t>
              </a:r>
              <a:r>
                <a:rPr lang="fr-FR" dirty="0" err="1" smtClean="0"/>
                <a:t>alléliques</a:t>
              </a:r>
              <a:r>
                <a:rPr lang="fr-FR" dirty="0" smtClean="0"/>
                <a:t> avant migration                            </a:t>
              </a:r>
              <a:endParaRPr lang="fr-FR" dirty="0"/>
            </a:p>
          </p:txBody>
        </p:sp>
        <p:sp>
          <p:nvSpPr>
            <p:cNvPr id="8" name="ZoneTexte 7"/>
            <p:cNvSpPr txBox="1"/>
            <p:nvPr/>
          </p:nvSpPr>
          <p:spPr>
            <a:xfrm>
              <a:off x="7812360" y="2348880"/>
              <a:ext cx="595035" cy="369332"/>
            </a:xfrm>
            <a:prstGeom prst="rect">
              <a:avLst/>
            </a:prstGeom>
            <a:solidFill>
              <a:schemeClr val="bg1"/>
            </a:solidFill>
          </p:spPr>
          <p:txBody>
            <a:bodyPr wrap="none" rtlCol="0">
              <a:spAutoFit/>
            </a:bodyPr>
            <a:lstStyle/>
            <a:p>
              <a:r>
                <a:rPr lang="fr-FR" dirty="0" smtClean="0"/>
                <a:t>        </a:t>
              </a:r>
              <a:endParaRPr lang="fr-FR" dirty="0"/>
            </a:p>
          </p:txBody>
        </p:sp>
        <p:sp>
          <p:nvSpPr>
            <p:cNvPr id="9" name="ZoneTexte 8"/>
            <p:cNvSpPr txBox="1"/>
            <p:nvPr/>
          </p:nvSpPr>
          <p:spPr>
            <a:xfrm>
              <a:off x="7812360" y="1619508"/>
              <a:ext cx="1008112" cy="369332"/>
            </a:xfrm>
            <a:prstGeom prst="rect">
              <a:avLst/>
            </a:prstGeom>
            <a:solidFill>
              <a:schemeClr val="bg1"/>
            </a:solidFill>
          </p:spPr>
          <p:txBody>
            <a:bodyPr wrap="square" rtlCol="0">
              <a:spAutoFit/>
            </a:bodyPr>
            <a:lstStyle/>
            <a:p>
              <a:r>
                <a:rPr lang="fr-FR" dirty="0" smtClean="0"/>
                <a:t>                 </a:t>
              </a:r>
              <a:endParaRPr lang="fr-FR" dirty="0"/>
            </a:p>
          </p:txBody>
        </p:sp>
        <p:sp>
          <p:nvSpPr>
            <p:cNvPr id="10" name="ZoneTexte 9"/>
            <p:cNvSpPr txBox="1"/>
            <p:nvPr/>
          </p:nvSpPr>
          <p:spPr>
            <a:xfrm>
              <a:off x="2195736" y="1844824"/>
              <a:ext cx="1512168" cy="461665"/>
            </a:xfrm>
            <a:prstGeom prst="rect">
              <a:avLst/>
            </a:prstGeom>
            <a:solidFill>
              <a:schemeClr val="bg1"/>
            </a:solidFill>
          </p:spPr>
          <p:txBody>
            <a:bodyPr wrap="square" rtlCol="0">
              <a:spAutoFit/>
            </a:bodyPr>
            <a:lstStyle/>
            <a:p>
              <a:endParaRPr lang="fr-FR" sz="1200" dirty="0" smtClean="0"/>
            </a:p>
            <a:p>
              <a:endParaRPr lang="fr-FR" sz="1200" dirty="0"/>
            </a:p>
          </p:txBody>
        </p:sp>
        <p:sp>
          <p:nvSpPr>
            <p:cNvPr id="11" name="ZoneTexte 10"/>
            <p:cNvSpPr txBox="1"/>
            <p:nvPr/>
          </p:nvSpPr>
          <p:spPr>
            <a:xfrm>
              <a:off x="7668344" y="3573016"/>
              <a:ext cx="595035" cy="369332"/>
            </a:xfrm>
            <a:prstGeom prst="rect">
              <a:avLst/>
            </a:prstGeom>
            <a:solidFill>
              <a:schemeClr val="bg1"/>
            </a:solidFill>
          </p:spPr>
          <p:txBody>
            <a:bodyPr wrap="none" rtlCol="0">
              <a:spAutoFit/>
            </a:bodyPr>
            <a:lstStyle/>
            <a:p>
              <a:r>
                <a:rPr lang="fr-FR" dirty="0" smtClean="0"/>
                <a:t>        </a:t>
              </a:r>
              <a:endParaRPr lang="fr-FR" dirty="0"/>
            </a:p>
          </p:txBody>
        </p:sp>
        <p:sp>
          <p:nvSpPr>
            <p:cNvPr id="12" name="ZoneTexte 11"/>
            <p:cNvSpPr txBox="1"/>
            <p:nvPr/>
          </p:nvSpPr>
          <p:spPr>
            <a:xfrm>
              <a:off x="7380312" y="3933056"/>
              <a:ext cx="1080120" cy="646331"/>
            </a:xfrm>
            <a:prstGeom prst="rect">
              <a:avLst/>
            </a:prstGeom>
            <a:solidFill>
              <a:schemeClr val="bg1"/>
            </a:solidFill>
          </p:spPr>
          <p:txBody>
            <a:bodyPr wrap="square" rtlCol="0">
              <a:spAutoFit/>
            </a:bodyPr>
            <a:lstStyle/>
            <a:p>
              <a:r>
                <a:rPr lang="fr-FR" dirty="0" smtClean="0"/>
                <a:t>                     </a:t>
              </a:r>
            </a:p>
            <a:p>
              <a:endParaRPr lang="fr-FR" dirty="0"/>
            </a:p>
          </p:txBody>
        </p:sp>
        <p:sp>
          <p:nvSpPr>
            <p:cNvPr id="13" name="ZoneTexte 12"/>
            <p:cNvSpPr txBox="1"/>
            <p:nvPr/>
          </p:nvSpPr>
          <p:spPr>
            <a:xfrm>
              <a:off x="8200757" y="4581128"/>
              <a:ext cx="763731" cy="369332"/>
            </a:xfrm>
            <a:prstGeom prst="rect">
              <a:avLst/>
            </a:prstGeom>
            <a:solidFill>
              <a:schemeClr val="bg1"/>
            </a:solidFill>
          </p:spPr>
          <p:txBody>
            <a:bodyPr wrap="square" rtlCol="0">
              <a:spAutoFit/>
            </a:bodyPr>
            <a:lstStyle/>
            <a:p>
              <a:r>
                <a:rPr lang="fr-FR" dirty="0" smtClean="0">
                  <a:solidFill>
                    <a:srgbClr val="FF0000"/>
                  </a:solidFill>
                </a:rPr>
                <a:t>0,53</a:t>
              </a:r>
              <a:endParaRPr lang="fr-FR" dirty="0">
                <a:solidFill>
                  <a:srgbClr val="FF0000"/>
                </a:solidFill>
              </a:endParaRPr>
            </a:p>
          </p:txBody>
        </p:sp>
        <p:sp>
          <p:nvSpPr>
            <p:cNvPr id="14" name="ZoneTexte 13"/>
            <p:cNvSpPr txBox="1"/>
            <p:nvPr/>
          </p:nvSpPr>
          <p:spPr>
            <a:xfrm>
              <a:off x="8200757" y="4869160"/>
              <a:ext cx="763731" cy="369332"/>
            </a:xfrm>
            <a:prstGeom prst="rect">
              <a:avLst/>
            </a:prstGeom>
            <a:solidFill>
              <a:schemeClr val="bg1"/>
            </a:solidFill>
          </p:spPr>
          <p:txBody>
            <a:bodyPr wrap="square" rtlCol="0">
              <a:spAutoFit/>
            </a:bodyPr>
            <a:lstStyle/>
            <a:p>
              <a:r>
                <a:rPr lang="fr-FR" dirty="0" smtClean="0">
                  <a:solidFill>
                    <a:srgbClr val="FF0000"/>
                  </a:solidFill>
                </a:rPr>
                <a:t>0,46</a:t>
              </a:r>
              <a:endParaRPr lang="fr-FR" dirty="0">
                <a:solidFill>
                  <a:srgbClr val="FF0000"/>
                </a:solidFill>
              </a:endParaRPr>
            </a:p>
          </p:txBody>
        </p:sp>
      </p:grpSp>
      <p:sp>
        <p:nvSpPr>
          <p:cNvPr id="15" name="ZoneTexte 14"/>
          <p:cNvSpPr txBox="1"/>
          <p:nvPr/>
        </p:nvSpPr>
        <p:spPr>
          <a:xfrm>
            <a:off x="323528" y="764704"/>
            <a:ext cx="3244927" cy="461665"/>
          </a:xfrm>
          <a:prstGeom prst="rect">
            <a:avLst/>
          </a:prstGeom>
          <a:noFill/>
        </p:spPr>
        <p:txBody>
          <a:bodyPr wrap="none" rtlCol="0">
            <a:spAutoFit/>
          </a:bodyPr>
          <a:lstStyle/>
          <a:p>
            <a:r>
              <a:rPr lang="fr-FR" sz="2400" dirty="0" smtClean="0">
                <a:solidFill>
                  <a:srgbClr val="00B0F0"/>
                </a:solidFill>
              </a:rPr>
              <a:t>Migration unidirectionnelle</a:t>
            </a:r>
            <a:endParaRPr lang="fr-FR" sz="2400" dirty="0">
              <a:solidFill>
                <a:srgbClr val="00B0F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e 8"/>
          <p:cNvGrpSpPr/>
          <p:nvPr/>
        </p:nvGrpSpPr>
        <p:grpSpPr>
          <a:xfrm>
            <a:off x="183975" y="1700808"/>
            <a:ext cx="8636497" cy="3321660"/>
            <a:chOff x="111967" y="2267580"/>
            <a:chExt cx="8636497" cy="3321660"/>
          </a:xfrm>
        </p:grpSpPr>
        <p:pic>
          <p:nvPicPr>
            <p:cNvPr id="61442" name="Picture 2"/>
            <p:cNvPicPr>
              <a:picLocks noChangeAspect="1" noChangeArrowheads="1"/>
            </p:cNvPicPr>
            <p:nvPr/>
          </p:nvPicPr>
          <p:blipFill>
            <a:blip r:embed="rId2" cstate="print"/>
            <a:srcRect l="1176" t="3409" r="1621" b="2064"/>
            <a:stretch>
              <a:fillRect/>
            </a:stretch>
          </p:blipFill>
          <p:spPr bwMode="auto">
            <a:xfrm>
              <a:off x="111967" y="2276872"/>
              <a:ext cx="8636497" cy="3312368"/>
            </a:xfrm>
            <a:prstGeom prst="rect">
              <a:avLst/>
            </a:prstGeom>
            <a:noFill/>
            <a:ln w="9525">
              <a:noFill/>
              <a:miter lim="800000"/>
              <a:headEnd/>
              <a:tailEnd/>
            </a:ln>
          </p:spPr>
        </p:pic>
        <p:sp>
          <p:nvSpPr>
            <p:cNvPr id="3" name="ZoneTexte 2"/>
            <p:cNvSpPr txBox="1"/>
            <p:nvPr/>
          </p:nvSpPr>
          <p:spPr>
            <a:xfrm>
              <a:off x="755576" y="2627620"/>
              <a:ext cx="2664296" cy="369332"/>
            </a:xfrm>
            <a:prstGeom prst="rect">
              <a:avLst/>
            </a:prstGeom>
            <a:solidFill>
              <a:schemeClr val="bg1"/>
            </a:solidFill>
          </p:spPr>
          <p:txBody>
            <a:bodyPr wrap="square" rtlCol="0">
              <a:spAutoFit/>
            </a:bodyPr>
            <a:lstStyle/>
            <a:p>
              <a:r>
                <a:rPr lang="fr-FR" dirty="0" smtClean="0"/>
                <a:t>Fréquence de l’allèle A </a:t>
              </a:r>
              <a:endParaRPr lang="fr-FR" dirty="0"/>
            </a:p>
          </p:txBody>
        </p:sp>
        <p:sp>
          <p:nvSpPr>
            <p:cNvPr id="4" name="ZoneTexte 3"/>
            <p:cNvSpPr txBox="1"/>
            <p:nvPr/>
          </p:nvSpPr>
          <p:spPr>
            <a:xfrm>
              <a:off x="971600" y="2267580"/>
              <a:ext cx="2664296" cy="369332"/>
            </a:xfrm>
            <a:prstGeom prst="rect">
              <a:avLst/>
            </a:prstGeom>
            <a:solidFill>
              <a:schemeClr val="bg1"/>
            </a:solidFill>
          </p:spPr>
          <p:txBody>
            <a:bodyPr wrap="square" rtlCol="0">
              <a:spAutoFit/>
            </a:bodyPr>
            <a:lstStyle/>
            <a:p>
              <a:endParaRPr lang="fr-FR" dirty="0"/>
            </a:p>
          </p:txBody>
        </p:sp>
        <p:sp>
          <p:nvSpPr>
            <p:cNvPr id="5" name="ZoneTexte 4"/>
            <p:cNvSpPr txBox="1"/>
            <p:nvPr/>
          </p:nvSpPr>
          <p:spPr>
            <a:xfrm>
              <a:off x="6228184" y="2267580"/>
              <a:ext cx="1296144" cy="369332"/>
            </a:xfrm>
            <a:prstGeom prst="rect">
              <a:avLst/>
            </a:prstGeom>
            <a:solidFill>
              <a:schemeClr val="bg1"/>
            </a:solidFill>
          </p:spPr>
          <p:txBody>
            <a:bodyPr wrap="square" rtlCol="0">
              <a:spAutoFit/>
            </a:bodyPr>
            <a:lstStyle/>
            <a:p>
              <a:endParaRPr lang="fr-FR" dirty="0"/>
            </a:p>
          </p:txBody>
        </p:sp>
        <p:sp>
          <p:nvSpPr>
            <p:cNvPr id="6" name="ZoneTexte 5"/>
            <p:cNvSpPr txBox="1"/>
            <p:nvPr/>
          </p:nvSpPr>
          <p:spPr>
            <a:xfrm>
              <a:off x="5076056" y="2420888"/>
              <a:ext cx="1296144" cy="369332"/>
            </a:xfrm>
            <a:prstGeom prst="rect">
              <a:avLst/>
            </a:prstGeom>
            <a:solidFill>
              <a:schemeClr val="bg1"/>
            </a:solidFill>
          </p:spPr>
          <p:txBody>
            <a:bodyPr wrap="square" rtlCol="0">
              <a:spAutoFit/>
            </a:bodyPr>
            <a:lstStyle/>
            <a:p>
              <a:r>
                <a:rPr lang="fr-FR" dirty="0" smtClean="0"/>
                <a:t>migration</a:t>
              </a:r>
              <a:endParaRPr lang="fr-FR" dirty="0"/>
            </a:p>
          </p:txBody>
        </p:sp>
        <p:sp>
          <p:nvSpPr>
            <p:cNvPr id="7" name="ZoneTexte 6"/>
            <p:cNvSpPr txBox="1"/>
            <p:nvPr/>
          </p:nvSpPr>
          <p:spPr>
            <a:xfrm>
              <a:off x="7847856" y="2276872"/>
              <a:ext cx="900608" cy="369332"/>
            </a:xfrm>
            <a:prstGeom prst="rect">
              <a:avLst/>
            </a:prstGeom>
            <a:solidFill>
              <a:schemeClr val="bg1"/>
            </a:solidFill>
          </p:spPr>
          <p:txBody>
            <a:bodyPr wrap="square" rtlCol="0">
              <a:spAutoFit/>
            </a:bodyPr>
            <a:lstStyle/>
            <a:p>
              <a:r>
                <a:rPr lang="fr-FR" dirty="0" smtClean="0"/>
                <a:t>îles</a:t>
              </a:r>
              <a:endParaRPr lang="fr-FR" dirty="0"/>
            </a:p>
          </p:txBody>
        </p:sp>
        <p:sp>
          <p:nvSpPr>
            <p:cNvPr id="8" name="ZoneTexte 7"/>
            <p:cNvSpPr txBox="1"/>
            <p:nvPr/>
          </p:nvSpPr>
          <p:spPr>
            <a:xfrm>
              <a:off x="4211960" y="4581128"/>
              <a:ext cx="1296144" cy="369332"/>
            </a:xfrm>
            <a:prstGeom prst="rect">
              <a:avLst/>
            </a:prstGeom>
            <a:solidFill>
              <a:schemeClr val="bg1"/>
            </a:solidFill>
          </p:spPr>
          <p:txBody>
            <a:bodyPr wrap="square" rtlCol="0">
              <a:spAutoFit/>
            </a:bodyPr>
            <a:lstStyle/>
            <a:p>
              <a:r>
                <a:rPr lang="fr-FR" dirty="0" err="1" smtClean="0"/>
                <a:t>génératios</a:t>
              </a:r>
              <a:endParaRPr lang="fr-FR" dirty="0"/>
            </a:p>
          </p:txBody>
        </p:sp>
      </p:grpSp>
      <p:sp>
        <p:nvSpPr>
          <p:cNvPr id="10" name="Rectangle 9"/>
          <p:cNvSpPr/>
          <p:nvPr/>
        </p:nvSpPr>
        <p:spPr>
          <a:xfrm>
            <a:off x="395536" y="188640"/>
            <a:ext cx="3095656" cy="646331"/>
          </a:xfrm>
          <a:prstGeom prst="rect">
            <a:avLst/>
          </a:prstGeom>
        </p:spPr>
        <p:txBody>
          <a:bodyPr wrap="none">
            <a:spAutoFit/>
          </a:bodyPr>
          <a:lstStyle/>
          <a:p>
            <a:pPr>
              <a:buFont typeface="Wingdings" pitchFamily="2" charset="2"/>
              <a:buChar char="v"/>
            </a:pPr>
            <a:r>
              <a:rPr lang="fr-FR" sz="3600" b="1" dirty="0" smtClean="0">
                <a:solidFill>
                  <a:srgbClr val="FF0000"/>
                </a:solidFill>
              </a:rPr>
              <a:t>La migration</a:t>
            </a:r>
            <a:endParaRPr lang="fr-FR" sz="3600" b="1" dirty="0">
              <a:solidFill>
                <a:srgbClr val="FF0000"/>
              </a:solidFill>
            </a:endParaRPr>
          </a:p>
        </p:txBody>
      </p:sp>
      <p:sp>
        <p:nvSpPr>
          <p:cNvPr id="11" name="ZoneTexte 10"/>
          <p:cNvSpPr txBox="1"/>
          <p:nvPr/>
        </p:nvSpPr>
        <p:spPr>
          <a:xfrm>
            <a:off x="323528" y="764704"/>
            <a:ext cx="3485570" cy="461665"/>
          </a:xfrm>
          <a:prstGeom prst="rect">
            <a:avLst/>
          </a:prstGeom>
          <a:noFill/>
        </p:spPr>
        <p:txBody>
          <a:bodyPr wrap="none" rtlCol="0">
            <a:spAutoFit/>
          </a:bodyPr>
          <a:lstStyle/>
          <a:p>
            <a:r>
              <a:rPr lang="fr-FR" sz="2400" dirty="0" smtClean="0">
                <a:solidFill>
                  <a:srgbClr val="00B0F0"/>
                </a:solidFill>
              </a:rPr>
              <a:t>Migration multidirectionnelle</a:t>
            </a:r>
            <a:endParaRPr lang="fr-FR" sz="2400" dirty="0">
              <a:solidFill>
                <a:srgbClr val="00B0F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9" name="Picture 3"/>
          <p:cNvPicPr>
            <a:picLocks noChangeAspect="1" noChangeArrowheads="1"/>
          </p:cNvPicPr>
          <p:nvPr/>
        </p:nvPicPr>
        <p:blipFill>
          <a:blip r:embed="rId2" cstate="print"/>
          <a:srcRect/>
          <a:stretch>
            <a:fillRect/>
          </a:stretch>
        </p:blipFill>
        <p:spPr bwMode="auto">
          <a:xfrm>
            <a:off x="0" y="3175"/>
            <a:ext cx="9144000" cy="68595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836712"/>
            <a:ext cx="8820472" cy="3539430"/>
          </a:xfrm>
          <a:prstGeom prst="rect">
            <a:avLst/>
          </a:prstGeom>
        </p:spPr>
        <p:txBody>
          <a:bodyPr wrap="square">
            <a:spAutoFit/>
          </a:bodyPr>
          <a:lstStyle/>
          <a:p>
            <a:pPr>
              <a:buFont typeface="Wingdings" pitchFamily="2" charset="2"/>
              <a:buChar char="q"/>
            </a:pPr>
            <a:r>
              <a:rPr lang="fr-FR" sz="2800" b="1" dirty="0" smtClean="0"/>
              <a:t>calcul les fréquences </a:t>
            </a:r>
            <a:r>
              <a:rPr lang="fr-FR" sz="2800" b="1" dirty="0" err="1" smtClean="0"/>
              <a:t>alléliques</a:t>
            </a:r>
            <a:r>
              <a:rPr lang="fr-FR" sz="2800" b="1" dirty="0" smtClean="0"/>
              <a:t> et génotypiques d’une population </a:t>
            </a:r>
          </a:p>
          <a:p>
            <a:pPr>
              <a:buFont typeface="Wingdings" pitchFamily="2" charset="2"/>
              <a:buChar char="q"/>
            </a:pPr>
            <a:endParaRPr lang="fr-FR" sz="2800" b="1" dirty="0" smtClean="0"/>
          </a:p>
          <a:p>
            <a:pPr>
              <a:buFont typeface="Wingdings" pitchFamily="2" charset="2"/>
              <a:buChar char="q"/>
            </a:pPr>
            <a:r>
              <a:rPr lang="fr-FR" sz="2800" b="1" dirty="0" smtClean="0"/>
              <a:t>les conditions qui permettent à une population d’être en équilibre. la loi d’équilibre de Hardy-Weinberg </a:t>
            </a:r>
          </a:p>
          <a:p>
            <a:endParaRPr lang="fr-FR" sz="2800" b="1" dirty="0" smtClean="0"/>
          </a:p>
          <a:p>
            <a:pPr>
              <a:buFont typeface="Wingdings" pitchFamily="2" charset="2"/>
              <a:buChar char="q"/>
            </a:pPr>
            <a:r>
              <a:rPr lang="fr-FR" sz="2800" b="1" dirty="0" smtClean="0"/>
              <a:t>et les forces qui agissent sur cette équilibre : Mutations, Migration, Sélection et dérive.</a:t>
            </a:r>
            <a:endParaRPr lang="fr-FR" sz="2800" b="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838200" y="1295400"/>
            <a:ext cx="7620000" cy="533400"/>
          </a:xfrm>
        </p:spPr>
        <p:txBody>
          <a:bodyPr>
            <a:normAutofit fontScale="90000"/>
          </a:bodyPr>
          <a:lstStyle/>
          <a:p>
            <a:r>
              <a:rPr lang="en-US" sz="3200" b="1">
                <a:solidFill>
                  <a:schemeClr val="tx1"/>
                </a:solidFill>
              </a:rPr>
              <a:t>An</a:t>
            </a:r>
            <a:r>
              <a:rPr lang="fr-CA" sz="3200" b="1">
                <a:solidFill>
                  <a:schemeClr val="tx1"/>
                </a:solidFill>
              </a:rPr>
              <a:t>émie falciforme et paludisme</a:t>
            </a:r>
            <a:endParaRPr lang="en-US" sz="3200" b="1">
              <a:solidFill>
                <a:schemeClr val="tx1"/>
              </a:solidFill>
            </a:endParaRPr>
          </a:p>
        </p:txBody>
      </p:sp>
      <p:graphicFrame>
        <p:nvGraphicFramePr>
          <p:cNvPr id="71680" name="Object 1024"/>
          <p:cNvGraphicFramePr>
            <a:graphicFrameLocks noChangeAspect="1"/>
          </p:cNvGraphicFramePr>
          <p:nvPr>
            <p:ph type="body" sz="half" idx="1"/>
          </p:nvPr>
        </p:nvGraphicFramePr>
        <p:xfrm>
          <a:off x="228600" y="1863725"/>
          <a:ext cx="8763000" cy="4918075"/>
        </p:xfrm>
        <a:graphic>
          <a:graphicData uri="http://schemas.openxmlformats.org/presentationml/2006/ole">
            <p:oleObj spid="_x0000_s1026" name="Bitmap Image" r:id="rId3" imgW="6942857" imgH="3895238" progId="PBrush">
              <p:embed/>
            </p:oleObj>
          </a:graphicData>
        </a:graphic>
      </p:graphicFrame>
      <p:sp>
        <p:nvSpPr>
          <p:cNvPr id="61445" name="Text Box 5"/>
          <p:cNvSpPr txBox="1">
            <a:spLocks noChangeArrowheads="1"/>
          </p:cNvSpPr>
          <p:nvPr/>
        </p:nvSpPr>
        <p:spPr bwMode="auto">
          <a:xfrm>
            <a:off x="3200400" y="0"/>
            <a:ext cx="2833688" cy="274638"/>
          </a:xfrm>
          <a:prstGeom prst="rect">
            <a:avLst/>
          </a:prstGeom>
          <a:noFill/>
          <a:ln w="9525">
            <a:noFill/>
            <a:miter lim="800000"/>
            <a:headEnd/>
            <a:tailEnd/>
          </a:ln>
          <a:effectLst/>
        </p:spPr>
        <p:txBody>
          <a:bodyPr wrap="none">
            <a:spAutoFit/>
          </a:bodyPr>
          <a:lstStyle/>
          <a:p>
            <a:r>
              <a:rPr lang="fr-CA" sz="1200" b="1">
                <a:solidFill>
                  <a:srgbClr val="FFFFFF"/>
                </a:solidFill>
                <a:latin typeface="Comic Sans MS" pitchFamily="66" charset="0"/>
              </a:rPr>
              <a:t>L’ÉVOLUTION DES POPULATIONS</a:t>
            </a:r>
            <a:endParaRPr lang="en-US" sz="1200" b="1">
              <a:solidFill>
                <a:srgbClr val="FFFFFF"/>
              </a:solidFill>
              <a:latin typeface="Comic Sans MS" pitchFamily="66" charset="0"/>
            </a:endParaRPr>
          </a:p>
        </p:txBody>
      </p:sp>
      <p:sp>
        <p:nvSpPr>
          <p:cNvPr id="61447" name="Rectangle 7"/>
          <p:cNvSpPr>
            <a:spLocks noChangeArrowheads="1"/>
          </p:cNvSpPr>
          <p:nvPr/>
        </p:nvSpPr>
        <p:spPr bwMode="auto">
          <a:xfrm>
            <a:off x="304800" y="304800"/>
            <a:ext cx="8610600" cy="457200"/>
          </a:xfrm>
          <a:prstGeom prst="rect">
            <a:avLst/>
          </a:prstGeom>
          <a:gradFill rotWithShape="0">
            <a:gsLst>
              <a:gs pos="0">
                <a:srgbClr val="00FF00">
                  <a:gamma/>
                  <a:shade val="70196"/>
                  <a:invGamma/>
                </a:srgbClr>
              </a:gs>
              <a:gs pos="50000">
                <a:srgbClr val="00FF00"/>
              </a:gs>
              <a:gs pos="100000">
                <a:srgbClr val="00FF00">
                  <a:gamma/>
                  <a:shade val="70196"/>
                  <a:invGamma/>
                </a:srgbClr>
              </a:gs>
            </a:gsLst>
            <a:lin ang="0" scaled="1"/>
          </a:gradFill>
          <a:ln w="9525">
            <a:noFill/>
            <a:miter lim="800000"/>
            <a:headEnd/>
            <a:tailEnd/>
          </a:ln>
          <a:effectLst/>
        </p:spPr>
        <p:txBody>
          <a:bodyPr/>
          <a:lstStyle/>
          <a:p>
            <a:pPr marL="342900" indent="-342900" algn="ctr">
              <a:spcBef>
                <a:spcPct val="20000"/>
              </a:spcBef>
            </a:pPr>
            <a:r>
              <a:rPr lang="en-US" sz="2400" u="sng">
                <a:solidFill>
                  <a:schemeClr val="bg2"/>
                </a:solidFill>
                <a:latin typeface="Comic Sans MS" pitchFamily="66" charset="0"/>
              </a:rPr>
              <a:t>LES VARIATIONS GÉNÉTIQUES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260648"/>
            <a:ext cx="8892480" cy="1569660"/>
          </a:xfrm>
          <a:prstGeom prst="rect">
            <a:avLst/>
          </a:prstGeom>
        </p:spPr>
        <p:txBody>
          <a:bodyPr wrap="square">
            <a:spAutoFit/>
          </a:bodyPr>
          <a:lstStyle/>
          <a:p>
            <a:pPr algn="just"/>
            <a:r>
              <a:rPr lang="fr-FR" sz="2400" b="1" dirty="0" smtClean="0"/>
              <a:t>Pour illustré cette loi de référence dans la génétique des populations, prenant l’exemple d’un gène à deux allèles et intéressons nous à la relation entre les fréquences génotypiques et </a:t>
            </a:r>
            <a:r>
              <a:rPr lang="fr-FR" sz="2400" b="1" dirty="0" err="1" smtClean="0"/>
              <a:t>alléliques</a:t>
            </a:r>
            <a:r>
              <a:rPr lang="fr-FR" sz="2400" b="1" dirty="0" smtClean="0"/>
              <a:t> entre deux générations successives</a:t>
            </a:r>
            <a:endParaRPr lang="fr-FR" sz="2400" b="1" dirty="0"/>
          </a:p>
        </p:txBody>
      </p:sp>
      <p:sp>
        <p:nvSpPr>
          <p:cNvPr id="3" name="ZoneTexte 2"/>
          <p:cNvSpPr txBox="1"/>
          <p:nvPr/>
        </p:nvSpPr>
        <p:spPr>
          <a:xfrm>
            <a:off x="323528" y="1984772"/>
            <a:ext cx="8568952" cy="23083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fr-FR" sz="2400" b="1" dirty="0" smtClean="0"/>
              <a:t>Soit une population de H-W constituée de 500 plantes réparties comme suit:</a:t>
            </a:r>
          </a:p>
          <a:p>
            <a:pPr>
              <a:buFont typeface="Wingdings" pitchFamily="2" charset="2"/>
              <a:buChar char="q"/>
            </a:pPr>
            <a:r>
              <a:rPr lang="fr-FR" sz="2400" b="1" dirty="0" smtClean="0"/>
              <a:t>20 à pétales blanches</a:t>
            </a:r>
          </a:p>
          <a:p>
            <a:pPr>
              <a:buFont typeface="Wingdings" pitchFamily="2" charset="2"/>
              <a:buChar char="q"/>
            </a:pPr>
            <a:r>
              <a:rPr lang="fr-FR" sz="2400" b="1" dirty="0" smtClean="0"/>
              <a:t>480 à pétales rouges</a:t>
            </a:r>
          </a:p>
          <a:p>
            <a:r>
              <a:rPr lang="fr-FR" sz="2400" b="1" dirty="0" smtClean="0"/>
              <a:t>L‘allèle R dominant </a:t>
            </a:r>
          </a:p>
          <a:p>
            <a:r>
              <a:rPr lang="fr-FR" sz="2400" b="1" dirty="0" smtClean="0"/>
              <a:t>L’allèle b récessif</a:t>
            </a:r>
          </a:p>
        </p:txBody>
      </p:sp>
      <p:sp>
        <p:nvSpPr>
          <p:cNvPr id="4" name="Rectangle 3"/>
          <p:cNvSpPr/>
          <p:nvPr/>
        </p:nvSpPr>
        <p:spPr>
          <a:xfrm>
            <a:off x="395536" y="4437112"/>
            <a:ext cx="8352928" cy="369332"/>
          </a:xfrm>
          <a:prstGeom prst="rect">
            <a:avLst/>
          </a:prstGeom>
        </p:spPr>
        <p:txBody>
          <a:bodyPr wrap="square">
            <a:spAutoFit/>
          </a:bodyPr>
          <a:lstStyle/>
          <a:p>
            <a:r>
              <a:rPr lang="fr-FR" b="1" dirty="0" smtClean="0"/>
              <a:t>Calculons les fréquences génotypiques et </a:t>
            </a:r>
            <a:r>
              <a:rPr lang="fr-FR" b="1" dirty="0" err="1" smtClean="0"/>
              <a:t>alléliques</a:t>
            </a:r>
            <a:r>
              <a:rPr lang="fr-FR" b="1" dirty="0" smtClean="0"/>
              <a:t>  deux générations successives</a:t>
            </a:r>
            <a:endParaRPr lang="fr-FR" dirty="0"/>
          </a:p>
        </p:txBody>
      </p:sp>
      <p:pic>
        <p:nvPicPr>
          <p:cNvPr id="5" name="Picture 3" descr="http://blinks3.free.fr/d_2e/planete_Terre/09/phalene/suite_1/biston_betularia.gif"/>
          <p:cNvPicPr>
            <a:picLocks noChangeAspect="1" noChangeArrowheads="1"/>
          </p:cNvPicPr>
          <p:nvPr/>
        </p:nvPicPr>
        <p:blipFill>
          <a:blip r:embed="rId2" cstate="print"/>
          <a:srcRect/>
          <a:stretch>
            <a:fillRect/>
          </a:stretch>
        </p:blipFill>
        <p:spPr bwMode="auto">
          <a:xfrm>
            <a:off x="4962525" y="836712"/>
            <a:ext cx="4181475" cy="2886076"/>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16632"/>
            <a:ext cx="8352928" cy="369332"/>
          </a:xfrm>
          <a:prstGeom prst="rect">
            <a:avLst/>
          </a:prstGeom>
        </p:spPr>
        <p:txBody>
          <a:bodyPr wrap="square">
            <a:spAutoFit/>
          </a:bodyPr>
          <a:lstStyle/>
          <a:p>
            <a:r>
              <a:rPr lang="fr-FR" b="1" dirty="0" smtClean="0"/>
              <a:t>Calculons les fréquences génotypiques et </a:t>
            </a:r>
            <a:r>
              <a:rPr lang="fr-FR" b="1" dirty="0" err="1" smtClean="0"/>
              <a:t>alléliques</a:t>
            </a:r>
            <a:r>
              <a:rPr lang="fr-FR" b="1" dirty="0" smtClean="0"/>
              <a:t>  deux générations successives</a:t>
            </a:r>
            <a:endParaRPr lang="fr-FR" dirty="0"/>
          </a:p>
        </p:txBody>
      </p:sp>
      <p:sp>
        <p:nvSpPr>
          <p:cNvPr id="3" name="ZoneTexte 2"/>
          <p:cNvSpPr txBox="1"/>
          <p:nvPr/>
        </p:nvSpPr>
        <p:spPr>
          <a:xfrm>
            <a:off x="611560" y="476672"/>
            <a:ext cx="1944216" cy="369332"/>
          </a:xfrm>
          <a:prstGeom prst="rect">
            <a:avLst/>
          </a:prstGeom>
          <a:noFill/>
        </p:spPr>
        <p:txBody>
          <a:bodyPr wrap="square" rtlCol="0">
            <a:spAutoFit/>
          </a:bodyPr>
          <a:lstStyle/>
          <a:p>
            <a:r>
              <a:rPr lang="fr-FR" b="1" dirty="0" smtClean="0">
                <a:solidFill>
                  <a:srgbClr val="0070C0"/>
                </a:solidFill>
              </a:rPr>
              <a:t>Génération G</a:t>
            </a:r>
            <a:r>
              <a:rPr lang="fr-FR" b="1" baseline="-25000" dirty="0" smtClean="0">
                <a:solidFill>
                  <a:srgbClr val="0070C0"/>
                </a:solidFill>
              </a:rPr>
              <a:t>0</a:t>
            </a:r>
            <a:endParaRPr lang="fr-FR" b="1" baseline="-25000" dirty="0">
              <a:solidFill>
                <a:srgbClr val="0070C0"/>
              </a:solidFill>
            </a:endParaRPr>
          </a:p>
        </p:txBody>
      </p:sp>
      <p:sp>
        <p:nvSpPr>
          <p:cNvPr id="4" name="ZoneTexte 3"/>
          <p:cNvSpPr txBox="1"/>
          <p:nvPr/>
        </p:nvSpPr>
        <p:spPr>
          <a:xfrm>
            <a:off x="2256978" y="683404"/>
            <a:ext cx="5679312" cy="400110"/>
          </a:xfrm>
          <a:prstGeom prst="rect">
            <a:avLst/>
          </a:prstGeom>
          <a:noFill/>
        </p:spPr>
        <p:txBody>
          <a:bodyPr wrap="none" rtlCol="0">
            <a:spAutoFit/>
          </a:bodyPr>
          <a:lstStyle/>
          <a:p>
            <a:r>
              <a:rPr lang="fr-FR" sz="2000" b="1" dirty="0" err="1" smtClean="0"/>
              <a:t>Fréquece</a:t>
            </a:r>
            <a:r>
              <a:rPr lang="fr-FR" sz="2000" b="1" dirty="0" smtClean="0"/>
              <a:t> du génotype </a:t>
            </a:r>
            <a:r>
              <a:rPr lang="fr-FR" sz="2000" b="1" dirty="0" err="1" smtClean="0"/>
              <a:t>bb</a:t>
            </a:r>
            <a:r>
              <a:rPr lang="fr-FR" sz="2000" b="1" dirty="0" smtClean="0"/>
              <a:t> est : f(</a:t>
            </a:r>
            <a:r>
              <a:rPr lang="fr-FR" sz="2000" b="1" dirty="0" err="1" smtClean="0"/>
              <a:t>bb</a:t>
            </a:r>
            <a:r>
              <a:rPr lang="fr-FR" sz="2000" b="1" dirty="0" smtClean="0"/>
              <a:t>)= 20/500 = 0,04</a:t>
            </a:r>
            <a:endParaRPr lang="fr-FR" sz="2000" b="1" dirty="0"/>
          </a:p>
        </p:txBody>
      </p:sp>
      <p:sp>
        <p:nvSpPr>
          <p:cNvPr id="5" name="ZoneTexte 4"/>
          <p:cNvSpPr txBox="1"/>
          <p:nvPr/>
        </p:nvSpPr>
        <p:spPr>
          <a:xfrm>
            <a:off x="540045" y="1052737"/>
            <a:ext cx="7416331" cy="2585323"/>
          </a:xfrm>
          <a:prstGeom prst="rect">
            <a:avLst/>
          </a:prstGeom>
          <a:noFill/>
        </p:spPr>
        <p:txBody>
          <a:bodyPr wrap="square" rtlCol="0">
            <a:spAutoFit/>
          </a:bodyPr>
          <a:lstStyle/>
          <a:p>
            <a:r>
              <a:rPr lang="fr-FR" dirty="0" smtClean="0"/>
              <a:t>Puisque la population suit la loi H-W , la fréquence de l’allèle b </a:t>
            </a:r>
          </a:p>
          <a:p>
            <a:r>
              <a:rPr lang="fr-FR" b="1" dirty="0" smtClean="0"/>
              <a:t>          </a:t>
            </a:r>
            <a:r>
              <a:rPr lang="fr-FR" b="1" u="sng" dirty="0" smtClean="0"/>
              <a:t> fréquence génotype </a:t>
            </a:r>
            <a:r>
              <a:rPr lang="fr-FR" b="1" u="sng" dirty="0" err="1" smtClean="0"/>
              <a:t>bb</a:t>
            </a:r>
            <a:r>
              <a:rPr lang="fr-FR" b="1" dirty="0" smtClean="0"/>
              <a:t>  </a:t>
            </a:r>
            <a:r>
              <a:rPr lang="fr-FR" sz="2000" b="1" dirty="0" smtClean="0"/>
              <a:t>   f(</a:t>
            </a:r>
            <a:r>
              <a:rPr lang="fr-FR" sz="2000" b="1" dirty="0" err="1" smtClean="0"/>
              <a:t>bb</a:t>
            </a:r>
            <a:r>
              <a:rPr lang="fr-FR" sz="2000" b="1" dirty="0" smtClean="0"/>
              <a:t>) = q</a:t>
            </a:r>
            <a:r>
              <a:rPr lang="fr-FR" sz="2000" b="1" baseline="-25000" dirty="0" smtClean="0"/>
              <a:t>0</a:t>
            </a:r>
            <a:r>
              <a:rPr lang="fr-FR" sz="2000" b="1" baseline="30000" dirty="0" smtClean="0"/>
              <a:t>2</a:t>
            </a:r>
            <a:r>
              <a:rPr lang="fr-FR" sz="2000" b="1" dirty="0" smtClean="0"/>
              <a:t> = 0,04</a:t>
            </a:r>
          </a:p>
          <a:p>
            <a:r>
              <a:rPr lang="fr-FR" b="1" dirty="0" smtClean="0"/>
              <a:t>           </a:t>
            </a:r>
            <a:r>
              <a:rPr lang="fr-FR" b="1" u="sng" dirty="0" smtClean="0"/>
              <a:t>fréquence de l’allèle b</a:t>
            </a:r>
            <a:r>
              <a:rPr lang="fr-FR" sz="2000" b="1" dirty="0" smtClean="0">
                <a:solidFill>
                  <a:srgbClr val="FF0000"/>
                </a:solidFill>
              </a:rPr>
              <a:t>        f(b) = q</a:t>
            </a:r>
            <a:r>
              <a:rPr lang="fr-FR" sz="2000" b="1" baseline="-25000" dirty="0" smtClean="0">
                <a:solidFill>
                  <a:srgbClr val="FF0000"/>
                </a:solidFill>
              </a:rPr>
              <a:t>0</a:t>
            </a:r>
            <a:r>
              <a:rPr lang="fr-FR" sz="2000" b="1" dirty="0" smtClean="0">
                <a:solidFill>
                  <a:srgbClr val="FF0000"/>
                </a:solidFill>
              </a:rPr>
              <a:t> = √0,04 = 0,2</a:t>
            </a:r>
          </a:p>
          <a:p>
            <a:r>
              <a:rPr lang="fr-FR" sz="2000" b="1" dirty="0" smtClean="0"/>
              <a:t>Puisque p</a:t>
            </a:r>
            <a:r>
              <a:rPr lang="fr-FR" sz="2000" b="1" baseline="-25000" dirty="0" smtClean="0"/>
              <a:t>0</a:t>
            </a:r>
            <a:r>
              <a:rPr lang="fr-FR" sz="2000" b="1" dirty="0" smtClean="0"/>
              <a:t>+q</a:t>
            </a:r>
            <a:r>
              <a:rPr lang="fr-FR" sz="2000" b="1" baseline="-25000" dirty="0" smtClean="0"/>
              <a:t>0</a:t>
            </a:r>
            <a:r>
              <a:rPr lang="fr-FR" sz="2000" b="1" dirty="0" smtClean="0"/>
              <a:t>=1</a:t>
            </a:r>
          </a:p>
          <a:p>
            <a:r>
              <a:rPr lang="fr-FR" sz="2000" b="1" dirty="0" smtClean="0"/>
              <a:t>                                       P</a:t>
            </a:r>
            <a:r>
              <a:rPr lang="fr-FR" sz="2000" b="1" baseline="-25000" dirty="0" smtClean="0"/>
              <a:t>0</a:t>
            </a:r>
            <a:r>
              <a:rPr lang="fr-FR" sz="2000" b="1" dirty="0" smtClean="0"/>
              <a:t> = 1 – q</a:t>
            </a:r>
            <a:r>
              <a:rPr lang="fr-FR" sz="2000" b="1" baseline="-25000" dirty="0" smtClean="0"/>
              <a:t>0</a:t>
            </a:r>
            <a:r>
              <a:rPr lang="fr-FR" sz="2000" b="1" dirty="0" smtClean="0"/>
              <a:t> </a:t>
            </a:r>
            <a:br>
              <a:rPr lang="fr-FR" sz="2000" b="1" dirty="0" smtClean="0"/>
            </a:br>
            <a:r>
              <a:rPr lang="fr-FR" sz="2000" b="1" dirty="0" smtClean="0">
                <a:solidFill>
                  <a:srgbClr val="FF0000"/>
                </a:solidFill>
              </a:rPr>
              <a:t>          </a:t>
            </a:r>
            <a:r>
              <a:rPr lang="fr-FR" sz="2000" b="1" dirty="0" smtClean="0"/>
              <a:t> </a:t>
            </a:r>
            <a:r>
              <a:rPr lang="fr-FR" sz="2000" b="1" u="sng" dirty="0" smtClean="0"/>
              <a:t>fréquence de l’allèle R</a:t>
            </a:r>
            <a:r>
              <a:rPr lang="fr-FR" sz="2400" b="1" dirty="0" smtClean="0">
                <a:solidFill>
                  <a:srgbClr val="FF0000"/>
                </a:solidFill>
              </a:rPr>
              <a:t> </a:t>
            </a:r>
            <a:r>
              <a:rPr lang="fr-FR" sz="2000" b="1" dirty="0" smtClean="0">
                <a:solidFill>
                  <a:srgbClr val="FF0000"/>
                </a:solidFill>
              </a:rPr>
              <a:t>    P</a:t>
            </a:r>
            <a:r>
              <a:rPr lang="fr-FR" sz="2000" b="1" baseline="-25000" dirty="0" smtClean="0">
                <a:solidFill>
                  <a:srgbClr val="FF0000"/>
                </a:solidFill>
              </a:rPr>
              <a:t>0</a:t>
            </a:r>
            <a:r>
              <a:rPr lang="fr-FR" sz="2000" b="1" dirty="0" smtClean="0">
                <a:solidFill>
                  <a:srgbClr val="FF0000"/>
                </a:solidFill>
              </a:rPr>
              <a:t> = f(R) = 1 – 0,2 = 0,8                                                                   </a:t>
            </a:r>
          </a:p>
          <a:p>
            <a:r>
              <a:rPr lang="fr-FR" sz="2000" b="1" dirty="0" smtClean="0"/>
              <a:t>           </a:t>
            </a:r>
            <a:r>
              <a:rPr lang="fr-FR" sz="2000" b="1" u="sng" dirty="0" smtClean="0"/>
              <a:t>fréquence génotype RR</a:t>
            </a:r>
            <a:r>
              <a:rPr lang="fr-FR" sz="2000" b="1" dirty="0" smtClean="0"/>
              <a:t>   f(RR) = p</a:t>
            </a:r>
            <a:r>
              <a:rPr lang="fr-FR" sz="2000" b="1" baseline="-25000" dirty="0" smtClean="0"/>
              <a:t>0</a:t>
            </a:r>
            <a:r>
              <a:rPr lang="fr-FR" sz="2000" b="1" baseline="30000" dirty="0" smtClean="0"/>
              <a:t>2</a:t>
            </a:r>
            <a:r>
              <a:rPr lang="fr-FR" sz="2000" b="1" dirty="0" smtClean="0"/>
              <a:t> = (0,8)</a:t>
            </a:r>
            <a:r>
              <a:rPr lang="fr-FR" sz="2000" b="1" baseline="30000" dirty="0" smtClean="0"/>
              <a:t>2</a:t>
            </a:r>
            <a:r>
              <a:rPr lang="fr-FR" sz="2000" b="1" dirty="0" smtClean="0"/>
              <a:t> = 0,64</a:t>
            </a:r>
          </a:p>
          <a:p>
            <a:r>
              <a:rPr lang="fr-FR" sz="2000" b="1" dirty="0" smtClean="0">
                <a:solidFill>
                  <a:srgbClr val="FF0000"/>
                </a:solidFill>
              </a:rPr>
              <a:t>           </a:t>
            </a:r>
            <a:r>
              <a:rPr lang="fr-FR" sz="2000" b="1" u="sng" dirty="0" smtClean="0"/>
              <a:t>Fréquence génotype Rb</a:t>
            </a:r>
            <a:r>
              <a:rPr lang="fr-FR" sz="2000" b="1" dirty="0" smtClean="0"/>
              <a:t>   f(Rb) =2p</a:t>
            </a:r>
            <a:r>
              <a:rPr lang="fr-FR" sz="2000" b="1" baseline="-25000" dirty="0" smtClean="0"/>
              <a:t>0</a:t>
            </a:r>
            <a:r>
              <a:rPr lang="fr-FR" sz="2000" b="1" dirty="0" smtClean="0"/>
              <a:t>q</a:t>
            </a:r>
            <a:r>
              <a:rPr lang="fr-FR" sz="2000" b="1" baseline="-25000" dirty="0" smtClean="0"/>
              <a:t>0</a:t>
            </a:r>
            <a:r>
              <a:rPr lang="fr-FR" sz="2000" b="1" dirty="0" smtClean="0"/>
              <a:t> = 2 x 0,2 x 0,8 = 0,32</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6" y="476672"/>
            <a:ext cx="8496944" cy="584775"/>
          </a:xfrm>
          <a:prstGeom prst="rect">
            <a:avLst/>
          </a:prstGeom>
          <a:noFill/>
        </p:spPr>
        <p:txBody>
          <a:bodyPr wrap="square" rtlCol="0">
            <a:spAutoFit/>
          </a:bodyPr>
          <a:lstStyle/>
          <a:p>
            <a:r>
              <a:rPr lang="fr-FR" sz="3200" b="1" dirty="0" smtClean="0">
                <a:solidFill>
                  <a:srgbClr val="FF0000"/>
                </a:solidFill>
              </a:rPr>
              <a:t>I- notion de population et de pool génétique</a:t>
            </a:r>
            <a:endParaRPr lang="fr-FR" sz="3200" b="1" dirty="0">
              <a:solidFill>
                <a:srgbClr val="FF0000"/>
              </a:solidFill>
            </a:endParaRPr>
          </a:p>
        </p:txBody>
      </p:sp>
      <p:sp>
        <p:nvSpPr>
          <p:cNvPr id="3" name="ZoneTexte 2"/>
          <p:cNvSpPr txBox="1"/>
          <p:nvPr/>
        </p:nvSpPr>
        <p:spPr>
          <a:xfrm>
            <a:off x="1115616" y="1268760"/>
            <a:ext cx="7344816" cy="461665"/>
          </a:xfrm>
          <a:prstGeom prst="rect">
            <a:avLst/>
          </a:prstGeom>
          <a:noFill/>
        </p:spPr>
        <p:txBody>
          <a:bodyPr wrap="square" rtlCol="0">
            <a:spAutoFit/>
          </a:bodyPr>
          <a:lstStyle/>
          <a:p>
            <a:r>
              <a:rPr lang="fr-FR" sz="2400" b="1" dirty="0" smtClean="0">
                <a:solidFill>
                  <a:srgbClr val="00B050"/>
                </a:solidFill>
              </a:rPr>
              <a:t>1- Exemples de quelque populations  au Maroc</a:t>
            </a:r>
            <a:endParaRPr lang="fr-FR" sz="2400" b="1" dirty="0">
              <a:solidFill>
                <a:srgbClr val="00B050"/>
              </a:solidFill>
            </a:endParaRPr>
          </a:p>
        </p:txBody>
      </p:sp>
      <p:pic>
        <p:nvPicPr>
          <p:cNvPr id="4" name="Picture 2"/>
          <p:cNvPicPr>
            <a:picLocks noChangeAspect="1" noChangeArrowheads="1"/>
          </p:cNvPicPr>
          <p:nvPr/>
        </p:nvPicPr>
        <p:blipFill>
          <a:blip r:embed="rId2" cstate="print"/>
          <a:srcRect/>
          <a:stretch>
            <a:fillRect/>
          </a:stretch>
        </p:blipFill>
        <p:spPr bwMode="auto">
          <a:xfrm>
            <a:off x="3995936" y="1988840"/>
            <a:ext cx="4752975" cy="3390900"/>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323528" y="2204864"/>
            <a:ext cx="3482975" cy="2663825"/>
          </a:xfrm>
          <a:prstGeom prst="rect">
            <a:avLst/>
          </a:prstGeom>
          <a:noFill/>
          <a:ln w="9525">
            <a:noFill/>
            <a:miter lim="800000"/>
            <a:headEnd/>
            <a:tailEnd/>
          </a:ln>
        </p:spPr>
      </p:pic>
      <p:sp>
        <p:nvSpPr>
          <p:cNvPr id="6" name="ZoneTexte 5"/>
          <p:cNvSpPr txBox="1"/>
          <p:nvPr/>
        </p:nvSpPr>
        <p:spPr>
          <a:xfrm>
            <a:off x="5220072" y="5373216"/>
            <a:ext cx="1944216" cy="523220"/>
          </a:xfrm>
          <a:prstGeom prst="rect">
            <a:avLst/>
          </a:prstGeom>
          <a:noFill/>
        </p:spPr>
        <p:txBody>
          <a:bodyPr wrap="square" rtlCol="0">
            <a:spAutoFit/>
          </a:bodyPr>
          <a:lstStyle/>
          <a:p>
            <a:r>
              <a:rPr lang="fr-FR" sz="2800" b="1" dirty="0" smtClean="0"/>
              <a:t>L’arganier</a:t>
            </a:r>
            <a:endParaRPr lang="fr-FR" sz="2800" b="1" dirty="0"/>
          </a:p>
        </p:txBody>
      </p:sp>
      <p:sp>
        <p:nvSpPr>
          <p:cNvPr id="7" name="ZoneTexte 6"/>
          <p:cNvSpPr txBox="1"/>
          <p:nvPr/>
        </p:nvSpPr>
        <p:spPr>
          <a:xfrm>
            <a:off x="611560" y="5013176"/>
            <a:ext cx="3024336" cy="523220"/>
          </a:xfrm>
          <a:prstGeom prst="rect">
            <a:avLst/>
          </a:prstGeom>
          <a:noFill/>
        </p:spPr>
        <p:txBody>
          <a:bodyPr wrap="square" rtlCol="0">
            <a:spAutoFit/>
          </a:bodyPr>
          <a:lstStyle/>
          <a:p>
            <a:r>
              <a:rPr lang="fr-FR" sz="2800" b="1" i="1" dirty="0" err="1" smtClean="0"/>
              <a:t>Macaca</a:t>
            </a:r>
            <a:r>
              <a:rPr lang="fr-FR" sz="2800" b="1" dirty="0" smtClean="0"/>
              <a:t> </a:t>
            </a:r>
            <a:r>
              <a:rPr lang="fr-FR" sz="2800" b="1" dirty="0" err="1" smtClean="0"/>
              <a:t>sylvanus</a:t>
            </a:r>
            <a:endParaRPr lang="fr-FR" sz="2800" b="1" dirty="0"/>
          </a:p>
        </p:txBody>
      </p:sp>
      <p:sp>
        <p:nvSpPr>
          <p:cNvPr id="8" name="ZoneTexte 7"/>
          <p:cNvSpPr txBox="1"/>
          <p:nvPr/>
        </p:nvSpPr>
        <p:spPr>
          <a:xfrm>
            <a:off x="179512" y="5877272"/>
            <a:ext cx="3600400" cy="523220"/>
          </a:xfrm>
          <a:prstGeom prst="rect">
            <a:avLst/>
          </a:prstGeom>
          <a:noFill/>
        </p:spPr>
        <p:txBody>
          <a:bodyPr wrap="square" rtlCol="0">
            <a:spAutoFit/>
          </a:bodyPr>
          <a:lstStyle/>
          <a:p>
            <a:r>
              <a:rPr lang="fr-FR" sz="2800" dirty="0" smtClean="0"/>
              <a:t>les forêts du Moyen Atlas</a:t>
            </a:r>
            <a:endParaRPr lang="fr-FR" sz="2800" b="1" dirty="0"/>
          </a:p>
        </p:txBody>
      </p:sp>
      <p:sp>
        <p:nvSpPr>
          <p:cNvPr id="9" name="Flèche vers le bas 8"/>
          <p:cNvSpPr/>
          <p:nvPr/>
        </p:nvSpPr>
        <p:spPr>
          <a:xfrm>
            <a:off x="1691680" y="5445224"/>
            <a:ext cx="288032"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3779912" y="6021288"/>
            <a:ext cx="5436096" cy="954107"/>
          </a:xfrm>
          <a:prstGeom prst="rect">
            <a:avLst/>
          </a:prstGeom>
          <a:noFill/>
        </p:spPr>
        <p:txBody>
          <a:bodyPr wrap="square" rtlCol="0">
            <a:spAutoFit/>
          </a:bodyPr>
          <a:lstStyle/>
          <a:p>
            <a:pPr algn="ctr"/>
            <a:r>
              <a:rPr lang="fr-FR" sz="2800" b="1" dirty="0" smtClean="0"/>
              <a:t>Espèce </a:t>
            </a:r>
            <a:r>
              <a:rPr lang="fr-FR" sz="2800" b="1" i="1" dirty="0" smtClean="0"/>
              <a:t>endémique</a:t>
            </a:r>
            <a:r>
              <a:rPr lang="fr-FR" sz="2800" b="1" dirty="0" smtClean="0"/>
              <a:t> du </a:t>
            </a:r>
            <a:r>
              <a:rPr lang="fr-FR" sz="2800" b="1" dirty="0" err="1" smtClean="0"/>
              <a:t>Sud-Ouest</a:t>
            </a:r>
            <a:r>
              <a:rPr lang="fr-FR" sz="2800" b="1" dirty="0" smtClean="0"/>
              <a:t> </a:t>
            </a:r>
            <a:r>
              <a:rPr lang="fr-FR" sz="2800" b="1" i="1" dirty="0" smtClean="0"/>
              <a:t>marocain</a:t>
            </a:r>
            <a:endParaRPr lang="fr-FR" sz="2800" b="1" dirty="0"/>
          </a:p>
        </p:txBody>
      </p:sp>
      <p:sp>
        <p:nvSpPr>
          <p:cNvPr id="11" name="Flèche vers le bas 10"/>
          <p:cNvSpPr/>
          <p:nvPr/>
        </p:nvSpPr>
        <p:spPr>
          <a:xfrm>
            <a:off x="6012160" y="5805264"/>
            <a:ext cx="288032"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r="32681"/>
          <a:stretch>
            <a:fillRect/>
          </a:stretch>
        </p:blipFill>
        <p:spPr bwMode="auto">
          <a:xfrm>
            <a:off x="942901" y="908720"/>
            <a:ext cx="7517531" cy="4561752"/>
          </a:xfrm>
          <a:prstGeom prst="rect">
            <a:avLst/>
          </a:prstGeom>
          <a:noFill/>
          <a:ln w="9525">
            <a:solidFill>
              <a:schemeClr val="tx1"/>
            </a:solidFill>
            <a:miter lim="800000"/>
            <a:headEnd/>
            <a:tailEnd/>
          </a:ln>
        </p:spPr>
      </p:pic>
      <p:sp>
        <p:nvSpPr>
          <p:cNvPr id="3" name="ZoneTexte 2"/>
          <p:cNvSpPr txBox="1"/>
          <p:nvPr/>
        </p:nvSpPr>
        <p:spPr>
          <a:xfrm>
            <a:off x="611560" y="332656"/>
            <a:ext cx="3240360" cy="584775"/>
          </a:xfrm>
          <a:prstGeom prst="rect">
            <a:avLst/>
          </a:prstGeom>
          <a:noFill/>
        </p:spPr>
        <p:txBody>
          <a:bodyPr wrap="square" rtlCol="0">
            <a:spAutoFit/>
          </a:bodyPr>
          <a:lstStyle/>
          <a:p>
            <a:r>
              <a:rPr lang="fr-FR" sz="3200" b="1" dirty="0" smtClean="0">
                <a:solidFill>
                  <a:srgbClr val="00B050"/>
                </a:solidFill>
              </a:rPr>
              <a:t>La population</a:t>
            </a:r>
            <a:endParaRPr lang="fr-FR" sz="3200" b="1" dirty="0">
              <a:solidFill>
                <a:srgbClr val="00B050"/>
              </a:solidFill>
            </a:endParaRPr>
          </a:p>
        </p:txBody>
      </p:sp>
      <p:sp>
        <p:nvSpPr>
          <p:cNvPr id="4" name="ZoneTexte 3"/>
          <p:cNvSpPr txBox="1"/>
          <p:nvPr/>
        </p:nvSpPr>
        <p:spPr>
          <a:xfrm>
            <a:off x="6012160" y="4797152"/>
            <a:ext cx="2448272" cy="369332"/>
          </a:xfrm>
          <a:prstGeom prst="rect">
            <a:avLst/>
          </a:prstGeom>
          <a:solidFill>
            <a:schemeClr val="bg1"/>
          </a:solidFill>
        </p:spPr>
        <p:txBody>
          <a:bodyPr wrap="square" rtlCol="0">
            <a:spAutoFit/>
          </a:bodyPr>
          <a:lstStyle/>
          <a:p>
            <a:r>
              <a:rPr lang="fr-FR" dirty="0" smtClean="0"/>
              <a:t>Individus de même espèce</a:t>
            </a:r>
            <a:endParaRPr lang="fr-FR" dirty="0"/>
          </a:p>
        </p:txBody>
      </p:sp>
      <p:sp>
        <p:nvSpPr>
          <p:cNvPr id="5" name="ZoneTexte 4"/>
          <p:cNvSpPr txBox="1"/>
          <p:nvPr/>
        </p:nvSpPr>
        <p:spPr>
          <a:xfrm>
            <a:off x="6228184" y="1988840"/>
            <a:ext cx="2016224" cy="369332"/>
          </a:xfrm>
          <a:prstGeom prst="rect">
            <a:avLst/>
          </a:prstGeom>
          <a:solidFill>
            <a:schemeClr val="bg1"/>
          </a:solidFill>
        </p:spPr>
        <p:txBody>
          <a:bodyPr wrap="square" rtlCol="0">
            <a:spAutoFit/>
          </a:bodyPr>
          <a:lstStyle/>
          <a:p>
            <a:r>
              <a:rPr lang="fr-FR" dirty="0" smtClean="0"/>
              <a:t>Perte d’individus</a:t>
            </a:r>
            <a:endParaRPr lang="fr-FR" dirty="0"/>
          </a:p>
        </p:txBody>
      </p:sp>
      <p:sp>
        <p:nvSpPr>
          <p:cNvPr id="6" name="ZoneTexte 5"/>
          <p:cNvSpPr txBox="1"/>
          <p:nvPr/>
        </p:nvSpPr>
        <p:spPr>
          <a:xfrm>
            <a:off x="6300192" y="2636912"/>
            <a:ext cx="2016224" cy="369332"/>
          </a:xfrm>
          <a:prstGeom prst="rect">
            <a:avLst/>
          </a:prstGeom>
          <a:solidFill>
            <a:schemeClr val="bg1"/>
          </a:solidFill>
        </p:spPr>
        <p:txBody>
          <a:bodyPr wrap="square" rtlCol="0">
            <a:spAutoFit/>
          </a:bodyPr>
          <a:lstStyle/>
          <a:p>
            <a:r>
              <a:rPr lang="fr-FR" dirty="0" smtClean="0"/>
              <a:t>Gain d’individus</a:t>
            </a:r>
            <a:endParaRPr lang="fr-FR" dirty="0"/>
          </a:p>
        </p:txBody>
      </p:sp>
      <p:sp>
        <p:nvSpPr>
          <p:cNvPr id="7" name="ZoneTexte 6"/>
          <p:cNvSpPr txBox="1"/>
          <p:nvPr/>
        </p:nvSpPr>
        <p:spPr>
          <a:xfrm>
            <a:off x="288032" y="5589240"/>
            <a:ext cx="8748464"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FR" sz="2400" b="1" dirty="0" smtClean="0"/>
              <a:t>La population est un ensemble d’individus de la même espèce occupant un territoire bien déterminé et interféconds entre eux</a:t>
            </a:r>
            <a:endParaRPr lang="fr-FR" sz="2400" b="1" dirty="0"/>
          </a:p>
        </p:txBody>
      </p:sp>
      <p:sp>
        <p:nvSpPr>
          <p:cNvPr id="8" name="ZoneTexte 7"/>
          <p:cNvSpPr txBox="1"/>
          <p:nvPr/>
        </p:nvSpPr>
        <p:spPr>
          <a:xfrm>
            <a:off x="7734960" y="2236802"/>
            <a:ext cx="1409040" cy="400110"/>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fr-FR" sz="2000" b="1" dirty="0" smtClean="0"/>
              <a:t>dynamique</a:t>
            </a:r>
            <a:endParaRPr lang="fr-FR"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6" y="476672"/>
            <a:ext cx="7560840" cy="523220"/>
          </a:xfrm>
          <a:prstGeom prst="rect">
            <a:avLst/>
          </a:prstGeom>
          <a:noFill/>
        </p:spPr>
        <p:txBody>
          <a:bodyPr wrap="square" rtlCol="0">
            <a:spAutoFit/>
          </a:bodyPr>
          <a:lstStyle/>
          <a:p>
            <a:r>
              <a:rPr lang="fr-FR" sz="2800" b="1" dirty="0" smtClean="0">
                <a:solidFill>
                  <a:srgbClr val="00B050"/>
                </a:solidFill>
              </a:rPr>
              <a:t>2- Caractéristiques d’une population</a:t>
            </a:r>
            <a:endParaRPr lang="fr-FR" sz="2800" b="1" dirty="0">
              <a:solidFill>
                <a:srgbClr val="00B050"/>
              </a:solidFill>
            </a:endParaRPr>
          </a:p>
        </p:txBody>
      </p:sp>
      <p:sp>
        <p:nvSpPr>
          <p:cNvPr id="3" name="Rectangle 2"/>
          <p:cNvSpPr/>
          <p:nvPr/>
        </p:nvSpPr>
        <p:spPr>
          <a:xfrm>
            <a:off x="1043608" y="980728"/>
            <a:ext cx="3110147" cy="584775"/>
          </a:xfrm>
          <a:prstGeom prst="rect">
            <a:avLst/>
          </a:prstGeom>
        </p:spPr>
        <p:txBody>
          <a:bodyPr wrap="none">
            <a:spAutoFit/>
          </a:bodyPr>
          <a:lstStyle/>
          <a:p>
            <a:r>
              <a:rPr lang="fr-FR" sz="3200" b="1" dirty="0" smtClean="0"/>
              <a:t>Un pool génique</a:t>
            </a:r>
            <a:endParaRPr lang="fr-FR" sz="3200" b="1" dirty="0"/>
          </a:p>
        </p:txBody>
      </p:sp>
      <p:grpSp>
        <p:nvGrpSpPr>
          <p:cNvPr id="4" name="Groupe 18"/>
          <p:cNvGrpSpPr>
            <a:grpSpLocks/>
          </p:cNvGrpSpPr>
          <p:nvPr/>
        </p:nvGrpSpPr>
        <p:grpSpPr bwMode="auto">
          <a:xfrm>
            <a:off x="1980530" y="1700808"/>
            <a:ext cx="5111750" cy="3071812"/>
            <a:chOff x="1763713" y="1268413"/>
            <a:chExt cx="5111750" cy="3071812"/>
          </a:xfrm>
        </p:grpSpPr>
        <p:sp>
          <p:nvSpPr>
            <p:cNvPr id="5" name="Rectangle à coins arrondis 4"/>
            <p:cNvSpPr>
              <a:spLocks noChangeArrowheads="1"/>
            </p:cNvSpPr>
            <p:nvPr/>
          </p:nvSpPr>
          <p:spPr bwMode="auto">
            <a:xfrm>
              <a:off x="1763713" y="1268413"/>
              <a:ext cx="5111750" cy="3071812"/>
            </a:xfrm>
            <a:prstGeom prst="roundRect">
              <a:avLst>
                <a:gd name="adj" fmla="val 16667"/>
              </a:avLst>
            </a:prstGeom>
            <a:solidFill>
              <a:srgbClr val="C00000"/>
            </a:solidFill>
            <a:ln w="57150" algn="ctr">
              <a:solidFill>
                <a:schemeClr val="tx1"/>
              </a:solidFill>
              <a:round/>
              <a:headEnd/>
              <a:tailEnd/>
            </a:ln>
          </p:spPr>
          <p:txBody>
            <a:bodyPr anchor="ctr"/>
            <a:lstStyle/>
            <a:p>
              <a:pPr algn="ctr" rtl="1" fontAlgn="auto">
                <a:spcBef>
                  <a:spcPts val="0"/>
                </a:spcBef>
                <a:spcAft>
                  <a:spcPts val="0"/>
                </a:spcAft>
                <a:defRPr/>
              </a:pPr>
              <a:endParaRPr lang="fr-FR" dirty="0">
                <a:latin typeface="+mn-lt"/>
              </a:endParaRPr>
            </a:p>
          </p:txBody>
        </p:sp>
        <p:sp>
          <p:nvSpPr>
            <p:cNvPr id="6" name="Ellipse 13"/>
            <p:cNvSpPr>
              <a:spLocks noChangeArrowheads="1"/>
            </p:cNvSpPr>
            <p:nvPr/>
          </p:nvSpPr>
          <p:spPr bwMode="auto">
            <a:xfrm>
              <a:off x="3851275" y="3429000"/>
              <a:ext cx="701675" cy="468313"/>
            </a:xfrm>
            <a:prstGeom prst="ellipse">
              <a:avLst/>
            </a:prstGeom>
            <a:solidFill>
              <a:schemeClr val="accent3"/>
            </a:solidFill>
            <a:ln w="25400" algn="ctr">
              <a:solidFill>
                <a:schemeClr val="tx1"/>
              </a:solidFill>
              <a:round/>
              <a:headEnd/>
              <a:tailEnd/>
            </a:ln>
          </p:spPr>
          <p:txBody>
            <a:bodyPr anchor="ctr"/>
            <a:lstStyle/>
            <a:p>
              <a:pPr algn="ctr" rtl="1">
                <a:defRPr/>
              </a:pPr>
              <a:r>
                <a:rPr lang="fr-FR" sz="1600" b="1" dirty="0">
                  <a:latin typeface="Calibri" pitchFamily="34" charset="0"/>
                  <a:cs typeface="Arial" pitchFamily="34" charset="0"/>
                </a:rPr>
                <a:t>AA</a:t>
              </a:r>
            </a:p>
          </p:txBody>
        </p:sp>
        <p:sp>
          <p:nvSpPr>
            <p:cNvPr id="7" name="Ellipse 13"/>
            <p:cNvSpPr>
              <a:spLocks noChangeArrowheads="1"/>
            </p:cNvSpPr>
            <p:nvPr/>
          </p:nvSpPr>
          <p:spPr bwMode="auto">
            <a:xfrm>
              <a:off x="5219700" y="1484313"/>
              <a:ext cx="701675" cy="468312"/>
            </a:xfrm>
            <a:prstGeom prst="ellipse">
              <a:avLst/>
            </a:prstGeom>
            <a:solidFill>
              <a:schemeClr val="accent3"/>
            </a:solidFill>
            <a:ln w="25400" algn="ctr">
              <a:solidFill>
                <a:schemeClr val="tx1"/>
              </a:solidFill>
              <a:round/>
              <a:headEnd/>
              <a:tailEnd/>
            </a:ln>
          </p:spPr>
          <p:txBody>
            <a:bodyPr anchor="ctr"/>
            <a:lstStyle/>
            <a:p>
              <a:pPr algn="ctr" rtl="1">
                <a:defRPr/>
              </a:pPr>
              <a:r>
                <a:rPr lang="fr-FR" sz="1600" b="1" dirty="0">
                  <a:latin typeface="Calibri" pitchFamily="34" charset="0"/>
                  <a:cs typeface="Arial" pitchFamily="34" charset="0"/>
                </a:rPr>
                <a:t>AA</a:t>
              </a:r>
            </a:p>
          </p:txBody>
        </p:sp>
        <p:sp>
          <p:nvSpPr>
            <p:cNvPr id="8" name="Ellipse 13"/>
            <p:cNvSpPr>
              <a:spLocks noChangeArrowheads="1"/>
            </p:cNvSpPr>
            <p:nvPr/>
          </p:nvSpPr>
          <p:spPr bwMode="auto">
            <a:xfrm>
              <a:off x="1979613" y="2852738"/>
              <a:ext cx="701675" cy="468312"/>
            </a:xfrm>
            <a:prstGeom prst="ellipse">
              <a:avLst/>
            </a:prstGeom>
            <a:solidFill>
              <a:schemeClr val="accent3"/>
            </a:solidFill>
            <a:ln w="25400" algn="ctr">
              <a:solidFill>
                <a:schemeClr val="tx1"/>
              </a:solidFill>
              <a:round/>
              <a:headEnd/>
              <a:tailEnd/>
            </a:ln>
          </p:spPr>
          <p:txBody>
            <a:bodyPr anchor="ctr"/>
            <a:lstStyle/>
            <a:p>
              <a:pPr algn="ctr" rtl="1">
                <a:defRPr/>
              </a:pPr>
              <a:r>
                <a:rPr lang="fr-FR" sz="1600" b="1" dirty="0">
                  <a:latin typeface="Calibri" pitchFamily="34" charset="0"/>
                  <a:cs typeface="Arial" pitchFamily="34" charset="0"/>
                </a:rPr>
                <a:t>AA</a:t>
              </a:r>
            </a:p>
          </p:txBody>
        </p:sp>
        <p:sp>
          <p:nvSpPr>
            <p:cNvPr id="9" name="Ellipse 13"/>
            <p:cNvSpPr>
              <a:spLocks noChangeArrowheads="1"/>
            </p:cNvSpPr>
            <p:nvPr/>
          </p:nvSpPr>
          <p:spPr bwMode="auto">
            <a:xfrm>
              <a:off x="4140200" y="1628775"/>
              <a:ext cx="701675" cy="468313"/>
            </a:xfrm>
            <a:prstGeom prst="ellipse">
              <a:avLst/>
            </a:prstGeom>
            <a:solidFill>
              <a:schemeClr val="accent3"/>
            </a:solidFill>
            <a:ln w="25400" algn="ctr">
              <a:solidFill>
                <a:schemeClr val="tx1"/>
              </a:solidFill>
              <a:round/>
              <a:headEnd/>
              <a:tailEnd/>
            </a:ln>
          </p:spPr>
          <p:txBody>
            <a:bodyPr anchor="ctr"/>
            <a:lstStyle/>
            <a:p>
              <a:pPr algn="ctr" rtl="1">
                <a:defRPr/>
              </a:pPr>
              <a:r>
                <a:rPr lang="fr-FR" sz="1600" b="1" dirty="0">
                  <a:latin typeface="Calibri" pitchFamily="34" charset="0"/>
                  <a:cs typeface="Arial" pitchFamily="34" charset="0"/>
                </a:rPr>
                <a:t>AA</a:t>
              </a:r>
            </a:p>
          </p:txBody>
        </p:sp>
        <p:sp>
          <p:nvSpPr>
            <p:cNvPr id="10" name="Ellipse 13"/>
            <p:cNvSpPr>
              <a:spLocks noChangeArrowheads="1"/>
            </p:cNvSpPr>
            <p:nvPr/>
          </p:nvSpPr>
          <p:spPr bwMode="auto">
            <a:xfrm>
              <a:off x="5508625" y="2636838"/>
              <a:ext cx="701675" cy="468312"/>
            </a:xfrm>
            <a:prstGeom prst="ellipse">
              <a:avLst/>
            </a:prstGeom>
            <a:solidFill>
              <a:schemeClr val="accent3"/>
            </a:solidFill>
            <a:ln w="25400" algn="ctr">
              <a:solidFill>
                <a:schemeClr val="tx1"/>
              </a:solidFill>
              <a:round/>
              <a:headEnd/>
              <a:tailEnd/>
            </a:ln>
          </p:spPr>
          <p:txBody>
            <a:bodyPr anchor="ctr"/>
            <a:lstStyle/>
            <a:p>
              <a:pPr algn="ctr" rtl="1">
                <a:defRPr/>
              </a:pPr>
              <a:r>
                <a:rPr lang="fr-FR" sz="1600" b="1" dirty="0">
                  <a:latin typeface="Calibri" pitchFamily="34" charset="0"/>
                  <a:cs typeface="Arial" pitchFamily="34" charset="0"/>
                </a:rPr>
                <a:t>AA</a:t>
              </a:r>
            </a:p>
          </p:txBody>
        </p:sp>
        <p:sp>
          <p:nvSpPr>
            <p:cNvPr id="11" name="Ellipse 13"/>
            <p:cNvSpPr>
              <a:spLocks noChangeArrowheads="1"/>
            </p:cNvSpPr>
            <p:nvPr/>
          </p:nvSpPr>
          <p:spPr bwMode="auto">
            <a:xfrm>
              <a:off x="3132138" y="1700213"/>
              <a:ext cx="701675" cy="468312"/>
            </a:xfrm>
            <a:prstGeom prst="ellipse">
              <a:avLst/>
            </a:prstGeom>
            <a:solidFill>
              <a:schemeClr val="accent3"/>
            </a:solidFill>
            <a:ln w="25400" algn="ctr">
              <a:solidFill>
                <a:schemeClr val="tx1"/>
              </a:solidFill>
              <a:round/>
              <a:headEnd/>
              <a:tailEnd/>
            </a:ln>
          </p:spPr>
          <p:txBody>
            <a:bodyPr anchor="ctr"/>
            <a:lstStyle/>
            <a:p>
              <a:pPr algn="ctr" rtl="1">
                <a:defRPr/>
              </a:pPr>
              <a:r>
                <a:rPr lang="fr-FR" sz="1600" b="1" dirty="0">
                  <a:latin typeface="Calibri" pitchFamily="34" charset="0"/>
                  <a:cs typeface="Arial" pitchFamily="34" charset="0"/>
                </a:rPr>
                <a:t>AA</a:t>
              </a:r>
            </a:p>
          </p:txBody>
        </p:sp>
        <p:sp>
          <p:nvSpPr>
            <p:cNvPr id="12" name="Ellipse 15"/>
            <p:cNvSpPr>
              <a:spLocks noChangeArrowheads="1"/>
            </p:cNvSpPr>
            <p:nvPr/>
          </p:nvSpPr>
          <p:spPr bwMode="auto">
            <a:xfrm>
              <a:off x="2124075" y="1773238"/>
              <a:ext cx="706438" cy="468312"/>
            </a:xfrm>
            <a:prstGeom prst="ellipse">
              <a:avLst/>
            </a:prstGeom>
            <a:solidFill>
              <a:schemeClr val="bg1"/>
            </a:solidFill>
            <a:ln w="25400" algn="ctr">
              <a:solidFill>
                <a:schemeClr val="tx1"/>
              </a:solidFill>
              <a:round/>
              <a:headEnd/>
              <a:tailEnd/>
            </a:ln>
          </p:spPr>
          <p:txBody>
            <a:bodyPr anchor="ctr"/>
            <a:lstStyle/>
            <a:p>
              <a:pPr algn="ctr" rtl="1"/>
              <a:r>
                <a:rPr lang="fr-FR" b="1">
                  <a:latin typeface="Calibri" pitchFamily="34" charset="0"/>
                </a:rPr>
                <a:t>Aa</a:t>
              </a:r>
            </a:p>
          </p:txBody>
        </p:sp>
        <p:sp>
          <p:nvSpPr>
            <p:cNvPr id="13" name="Ellipse 15"/>
            <p:cNvSpPr>
              <a:spLocks noChangeArrowheads="1"/>
            </p:cNvSpPr>
            <p:nvPr/>
          </p:nvSpPr>
          <p:spPr bwMode="auto">
            <a:xfrm>
              <a:off x="3779838" y="2636838"/>
              <a:ext cx="706437" cy="468312"/>
            </a:xfrm>
            <a:prstGeom prst="ellipse">
              <a:avLst/>
            </a:prstGeom>
            <a:solidFill>
              <a:schemeClr val="bg1"/>
            </a:solidFill>
            <a:ln w="25400" algn="ctr">
              <a:solidFill>
                <a:schemeClr val="tx1"/>
              </a:solidFill>
              <a:round/>
              <a:headEnd/>
              <a:tailEnd/>
            </a:ln>
          </p:spPr>
          <p:txBody>
            <a:bodyPr anchor="ctr"/>
            <a:lstStyle/>
            <a:p>
              <a:pPr algn="ctr" rtl="1"/>
              <a:r>
                <a:rPr lang="fr-FR" b="1">
                  <a:latin typeface="Calibri" pitchFamily="34" charset="0"/>
                </a:rPr>
                <a:t>Aa</a:t>
              </a:r>
            </a:p>
          </p:txBody>
        </p:sp>
        <p:sp>
          <p:nvSpPr>
            <p:cNvPr id="14" name="Ellipse 15"/>
            <p:cNvSpPr>
              <a:spLocks noChangeArrowheads="1"/>
            </p:cNvSpPr>
            <p:nvPr/>
          </p:nvSpPr>
          <p:spPr bwMode="auto">
            <a:xfrm>
              <a:off x="2700338" y="3500438"/>
              <a:ext cx="706437" cy="468312"/>
            </a:xfrm>
            <a:prstGeom prst="ellipse">
              <a:avLst/>
            </a:prstGeom>
            <a:solidFill>
              <a:schemeClr val="bg1"/>
            </a:solidFill>
            <a:ln w="25400" algn="ctr">
              <a:solidFill>
                <a:schemeClr val="tx1"/>
              </a:solidFill>
              <a:round/>
              <a:headEnd/>
              <a:tailEnd/>
            </a:ln>
          </p:spPr>
          <p:txBody>
            <a:bodyPr anchor="ctr"/>
            <a:lstStyle/>
            <a:p>
              <a:pPr algn="ctr" rtl="1"/>
              <a:r>
                <a:rPr lang="fr-FR" b="1">
                  <a:latin typeface="Calibri" pitchFamily="34" charset="0"/>
                </a:rPr>
                <a:t>Aa</a:t>
              </a:r>
            </a:p>
          </p:txBody>
        </p:sp>
        <p:sp>
          <p:nvSpPr>
            <p:cNvPr id="15" name="Ellipse 15"/>
            <p:cNvSpPr>
              <a:spLocks noChangeArrowheads="1"/>
            </p:cNvSpPr>
            <p:nvPr/>
          </p:nvSpPr>
          <p:spPr bwMode="auto">
            <a:xfrm>
              <a:off x="4787900" y="2924175"/>
              <a:ext cx="706438" cy="468313"/>
            </a:xfrm>
            <a:prstGeom prst="ellipse">
              <a:avLst/>
            </a:prstGeom>
            <a:solidFill>
              <a:schemeClr val="bg1"/>
            </a:solidFill>
            <a:ln w="25400" algn="ctr">
              <a:solidFill>
                <a:schemeClr val="tx1"/>
              </a:solidFill>
              <a:round/>
              <a:headEnd/>
              <a:tailEnd/>
            </a:ln>
          </p:spPr>
          <p:txBody>
            <a:bodyPr anchor="ctr"/>
            <a:lstStyle/>
            <a:p>
              <a:pPr algn="ctr" rtl="1"/>
              <a:r>
                <a:rPr lang="fr-FR" b="1">
                  <a:latin typeface="Calibri" pitchFamily="34" charset="0"/>
                </a:rPr>
                <a:t>Aa</a:t>
              </a:r>
            </a:p>
          </p:txBody>
        </p:sp>
        <p:sp>
          <p:nvSpPr>
            <p:cNvPr id="16" name="Ellipse 8"/>
            <p:cNvSpPr>
              <a:spLocks noChangeArrowheads="1"/>
            </p:cNvSpPr>
            <p:nvPr/>
          </p:nvSpPr>
          <p:spPr bwMode="auto">
            <a:xfrm>
              <a:off x="2916238" y="2492375"/>
              <a:ext cx="615950" cy="503238"/>
            </a:xfrm>
            <a:prstGeom prst="ellipse">
              <a:avLst/>
            </a:prstGeom>
            <a:solidFill>
              <a:srgbClr val="FFFF00"/>
            </a:solidFill>
            <a:ln w="25400" algn="ctr">
              <a:solidFill>
                <a:schemeClr val="tx1"/>
              </a:solidFill>
              <a:round/>
              <a:headEnd/>
              <a:tailEnd/>
            </a:ln>
          </p:spPr>
          <p:txBody>
            <a:bodyPr anchor="ctr"/>
            <a:lstStyle/>
            <a:p>
              <a:pPr algn="ctr" rtl="1"/>
              <a:r>
                <a:rPr lang="fr-FR" sz="1600" b="1">
                  <a:latin typeface="Calibri" pitchFamily="34" charset="0"/>
                </a:rPr>
                <a:t>aa</a:t>
              </a:r>
              <a:endParaRPr lang="fr-FR" sz="1400" b="1">
                <a:latin typeface="Calibri" pitchFamily="34" charset="0"/>
              </a:endParaRPr>
            </a:p>
          </p:txBody>
        </p:sp>
        <p:sp>
          <p:nvSpPr>
            <p:cNvPr id="17" name="Ellipse 8"/>
            <p:cNvSpPr>
              <a:spLocks noChangeArrowheads="1"/>
            </p:cNvSpPr>
            <p:nvPr/>
          </p:nvSpPr>
          <p:spPr bwMode="auto">
            <a:xfrm>
              <a:off x="4787900" y="2133600"/>
              <a:ext cx="615950" cy="501650"/>
            </a:xfrm>
            <a:prstGeom prst="ellipse">
              <a:avLst/>
            </a:prstGeom>
            <a:solidFill>
              <a:srgbClr val="FFFF00"/>
            </a:solidFill>
            <a:ln w="25400" algn="ctr">
              <a:solidFill>
                <a:schemeClr val="tx1"/>
              </a:solidFill>
              <a:round/>
              <a:headEnd/>
              <a:tailEnd/>
            </a:ln>
          </p:spPr>
          <p:txBody>
            <a:bodyPr anchor="ctr"/>
            <a:lstStyle/>
            <a:p>
              <a:pPr algn="ctr" rtl="1"/>
              <a:r>
                <a:rPr lang="fr-FR" sz="1600" b="1">
                  <a:latin typeface="Calibri" pitchFamily="34" charset="0"/>
                </a:rPr>
                <a:t>aa</a:t>
              </a:r>
              <a:endParaRPr lang="fr-FR" sz="1400" b="1">
                <a:latin typeface="Calibri" pitchFamily="34" charset="0"/>
              </a:endParaRPr>
            </a:p>
          </p:txBody>
        </p:sp>
        <p:sp>
          <p:nvSpPr>
            <p:cNvPr id="18" name="Ellipse 8"/>
            <p:cNvSpPr>
              <a:spLocks noChangeArrowheads="1"/>
            </p:cNvSpPr>
            <p:nvPr/>
          </p:nvSpPr>
          <p:spPr bwMode="auto">
            <a:xfrm>
              <a:off x="5076825" y="3500438"/>
              <a:ext cx="615950" cy="503237"/>
            </a:xfrm>
            <a:prstGeom prst="ellipse">
              <a:avLst/>
            </a:prstGeom>
            <a:solidFill>
              <a:srgbClr val="FFFF00"/>
            </a:solidFill>
            <a:ln w="25400" algn="ctr">
              <a:solidFill>
                <a:schemeClr val="tx1"/>
              </a:solidFill>
              <a:round/>
              <a:headEnd/>
              <a:tailEnd/>
            </a:ln>
          </p:spPr>
          <p:txBody>
            <a:bodyPr anchor="ctr"/>
            <a:lstStyle/>
            <a:p>
              <a:pPr algn="ctr" rtl="1"/>
              <a:r>
                <a:rPr lang="fr-FR" sz="1600" b="1">
                  <a:latin typeface="Calibri" pitchFamily="34" charset="0"/>
                </a:rPr>
                <a:t>aa</a:t>
              </a:r>
              <a:endParaRPr lang="fr-FR" sz="1400" b="1">
                <a:latin typeface="Calibri" pitchFamily="34" charset="0"/>
              </a:endParaRPr>
            </a:p>
          </p:txBody>
        </p:sp>
      </p:grpSp>
      <p:sp>
        <p:nvSpPr>
          <p:cNvPr id="19" name="Rectangle 18"/>
          <p:cNvSpPr/>
          <p:nvPr/>
        </p:nvSpPr>
        <p:spPr>
          <a:xfrm>
            <a:off x="395536" y="5013176"/>
            <a:ext cx="8748464" cy="1077218"/>
          </a:xfrm>
          <a:prstGeom prst="rect">
            <a:avLst/>
          </a:prstGeom>
        </p:spPr>
        <p:txBody>
          <a:bodyPr wrap="square">
            <a:spAutoFit/>
          </a:bodyPr>
          <a:lstStyle/>
          <a:p>
            <a:r>
              <a:rPr lang="fr-FR" sz="3200" b="1" dirty="0" smtClean="0"/>
              <a:t>La somme de tous les génotypes individuelles pour chaque gène..</a:t>
            </a:r>
            <a:endParaRPr lang="fr-FR"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404664"/>
            <a:ext cx="3816424" cy="584775"/>
          </a:xfrm>
          <a:prstGeom prst="rect">
            <a:avLst/>
          </a:prstGeom>
          <a:noFill/>
        </p:spPr>
        <p:txBody>
          <a:bodyPr wrap="square" rtlCol="0">
            <a:spAutoFit/>
          </a:bodyPr>
          <a:lstStyle/>
          <a:p>
            <a:r>
              <a:rPr lang="fr-FR" sz="3200" b="1" dirty="0" smtClean="0"/>
              <a:t>Un polymorphisme</a:t>
            </a:r>
            <a:endParaRPr lang="fr-FR" sz="3200" b="1" dirty="0"/>
          </a:p>
        </p:txBody>
      </p:sp>
      <p:pic>
        <p:nvPicPr>
          <p:cNvPr id="3" name="Picture 2" descr="http://img1.photographersdirect.com/img/21394/wm/pd1969177.jpg"/>
          <p:cNvPicPr>
            <a:picLocks noChangeAspect="1" noChangeArrowheads="1"/>
          </p:cNvPicPr>
          <p:nvPr/>
        </p:nvPicPr>
        <p:blipFill>
          <a:blip r:embed="rId2" cstate="print"/>
          <a:srcRect/>
          <a:stretch>
            <a:fillRect/>
          </a:stretch>
        </p:blipFill>
        <p:spPr bwMode="auto">
          <a:xfrm>
            <a:off x="3563938" y="1268413"/>
            <a:ext cx="5238750" cy="3752850"/>
          </a:xfrm>
          <a:prstGeom prst="rect">
            <a:avLst/>
          </a:prstGeom>
          <a:noFill/>
          <a:ln w="9525">
            <a:noFill/>
            <a:miter lim="800000"/>
            <a:headEnd/>
            <a:tailEnd/>
          </a:ln>
        </p:spPr>
      </p:pic>
      <p:pic>
        <p:nvPicPr>
          <p:cNvPr id="4" name="Picture 4" descr="http://www.wadags.co.uk/images/Harmonia_colour_variants_plate.jpg"/>
          <p:cNvPicPr>
            <a:picLocks noChangeAspect="1" noChangeArrowheads="1"/>
          </p:cNvPicPr>
          <p:nvPr/>
        </p:nvPicPr>
        <p:blipFill>
          <a:blip r:embed="rId3" cstate="print"/>
          <a:srcRect/>
          <a:stretch>
            <a:fillRect/>
          </a:stretch>
        </p:blipFill>
        <p:spPr bwMode="auto">
          <a:xfrm>
            <a:off x="395288" y="1125538"/>
            <a:ext cx="2876550" cy="38909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librairie.immateriel.fr/baw/9782759202942/images/e9782759202942_i0096.jpg"/>
          <p:cNvPicPr>
            <a:picLocks noChangeAspect="1" noChangeArrowheads="1"/>
          </p:cNvPicPr>
          <p:nvPr/>
        </p:nvPicPr>
        <p:blipFill>
          <a:blip r:embed="rId2" cstate="print"/>
          <a:srcRect l="25185" t="20120" b="19518"/>
          <a:stretch>
            <a:fillRect/>
          </a:stretch>
        </p:blipFill>
        <p:spPr bwMode="auto">
          <a:xfrm>
            <a:off x="827584" y="1412776"/>
            <a:ext cx="6978135" cy="3168352"/>
          </a:xfrm>
          <a:prstGeom prst="rect">
            <a:avLst/>
          </a:prstGeom>
          <a:noFill/>
          <a:ln w="6350">
            <a:solidFill>
              <a:schemeClr val="tx1"/>
            </a:solidFill>
            <a:miter lim="800000"/>
            <a:headEnd/>
            <a:tailEnd/>
          </a:ln>
        </p:spPr>
      </p:pic>
      <p:sp>
        <p:nvSpPr>
          <p:cNvPr id="3" name="ZoneTexte 2"/>
          <p:cNvSpPr txBox="1"/>
          <p:nvPr/>
        </p:nvSpPr>
        <p:spPr>
          <a:xfrm>
            <a:off x="323528" y="692696"/>
            <a:ext cx="6984776" cy="584775"/>
          </a:xfrm>
          <a:prstGeom prst="rect">
            <a:avLst/>
          </a:prstGeom>
          <a:noFill/>
        </p:spPr>
        <p:txBody>
          <a:bodyPr wrap="square" rtlCol="0">
            <a:spAutoFit/>
          </a:bodyPr>
          <a:lstStyle/>
          <a:p>
            <a:r>
              <a:rPr lang="fr-FR" sz="3200" b="1" dirty="0" smtClean="0"/>
              <a:t>Un polymorphisme moléculaire</a:t>
            </a:r>
            <a:endParaRPr lang="fr-FR" sz="3200" b="1" dirty="0"/>
          </a:p>
        </p:txBody>
      </p:sp>
      <p:sp>
        <p:nvSpPr>
          <p:cNvPr id="4" name="Rectangle 3"/>
          <p:cNvSpPr/>
          <p:nvPr/>
        </p:nvSpPr>
        <p:spPr>
          <a:xfrm>
            <a:off x="2411760" y="4725144"/>
            <a:ext cx="3740511" cy="369332"/>
          </a:xfrm>
          <a:prstGeom prst="rect">
            <a:avLst/>
          </a:prstGeom>
        </p:spPr>
        <p:txBody>
          <a:bodyPr wrap="none">
            <a:spAutoFit/>
          </a:bodyPr>
          <a:lstStyle/>
          <a:p>
            <a:r>
              <a:rPr lang="fr-FR" b="1" dirty="0" smtClean="0"/>
              <a:t>Alcool déshydrogénase  du </a:t>
            </a:r>
            <a:r>
              <a:rPr lang="fr-FR" b="1" dirty="0" err="1" smtClean="0"/>
              <a:t>Zea</a:t>
            </a:r>
            <a:r>
              <a:rPr lang="fr-FR" b="1" dirty="0" smtClean="0"/>
              <a:t> Mais</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pitaux">
  <a:themeElements>
    <a:clrScheme name="Capitaux">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pitaux">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apitaux">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2127</TotalTime>
  <Words>2410</Words>
  <Application>Microsoft Office PowerPoint</Application>
  <PresentationFormat>Affichage à l'écran (4:3)</PresentationFormat>
  <Paragraphs>535</Paragraphs>
  <Slides>42</Slides>
  <Notes>5</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42</vt:i4>
      </vt:variant>
    </vt:vector>
  </HeadingPairs>
  <TitlesOfParts>
    <vt:vector size="44" baseType="lpstr">
      <vt:lpstr>Capitaux</vt:lpstr>
      <vt:lpstr>Bitmap Image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Anémie falciforme et paludisme</vt:lpstr>
      <vt:lpstr>Diapositive 41</vt:lpstr>
      <vt:lpstr>Diapositive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moussa</dc:creator>
  <cp:lastModifiedBy>adil</cp:lastModifiedBy>
  <cp:revision>75</cp:revision>
  <dcterms:created xsi:type="dcterms:W3CDTF">2013-12-04T22:02:13Z</dcterms:created>
  <dcterms:modified xsi:type="dcterms:W3CDTF">2019-04-09T17:32:27Z</dcterms:modified>
</cp:coreProperties>
</file>