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423" r:id="rId4"/>
    <p:sldId id="258" r:id="rId5"/>
    <p:sldId id="424" r:id="rId6"/>
    <p:sldId id="259" r:id="rId7"/>
    <p:sldId id="260" r:id="rId8"/>
    <p:sldId id="261" r:id="rId9"/>
    <p:sldId id="262" r:id="rId10"/>
    <p:sldId id="264" r:id="rId11"/>
    <p:sldId id="278" r:id="rId12"/>
    <p:sldId id="265" r:id="rId13"/>
    <p:sldId id="266" r:id="rId14"/>
    <p:sldId id="279" r:id="rId15"/>
    <p:sldId id="267" r:id="rId16"/>
    <p:sldId id="268" r:id="rId17"/>
    <p:sldId id="280" r:id="rId18"/>
    <p:sldId id="422" r:id="rId19"/>
    <p:sldId id="270" r:id="rId20"/>
    <p:sldId id="271" r:id="rId21"/>
    <p:sldId id="272" r:id="rId22"/>
    <p:sldId id="326" r:id="rId23"/>
    <p:sldId id="273" r:id="rId24"/>
    <p:sldId id="274" r:id="rId25"/>
    <p:sldId id="275" r:id="rId26"/>
    <p:sldId id="276" r:id="rId27"/>
    <p:sldId id="329"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430" r:id="rId42"/>
    <p:sldId id="432" r:id="rId43"/>
    <p:sldId id="350" r:id="rId44"/>
    <p:sldId id="351" r:id="rId45"/>
    <p:sldId id="352" r:id="rId46"/>
    <p:sldId id="353" r:id="rId47"/>
    <p:sldId id="354" r:id="rId48"/>
    <p:sldId id="355" r:id="rId49"/>
    <p:sldId id="356" r:id="rId50"/>
    <p:sldId id="357" r:id="rId51"/>
    <p:sldId id="359" r:id="rId52"/>
    <p:sldId id="363" r:id="rId53"/>
    <p:sldId id="421" r:id="rId54"/>
    <p:sldId id="364" r:id="rId55"/>
    <p:sldId id="365" r:id="rId56"/>
    <p:sldId id="366" r:id="rId57"/>
    <p:sldId id="425" r:id="rId58"/>
    <p:sldId id="368" r:id="rId59"/>
    <p:sldId id="369" r:id="rId60"/>
    <p:sldId id="370" r:id="rId61"/>
    <p:sldId id="371" r:id="rId62"/>
    <p:sldId id="372" r:id="rId63"/>
    <p:sldId id="426" r:id="rId64"/>
    <p:sldId id="373" r:id="rId65"/>
    <p:sldId id="374" r:id="rId66"/>
    <p:sldId id="375" r:id="rId67"/>
    <p:sldId id="376" r:id="rId68"/>
    <p:sldId id="377" r:id="rId69"/>
    <p:sldId id="378" r:id="rId70"/>
    <p:sldId id="427" r:id="rId71"/>
    <p:sldId id="379" r:id="rId72"/>
    <p:sldId id="380" r:id="rId73"/>
    <p:sldId id="428" r:id="rId74"/>
    <p:sldId id="381" r:id="rId75"/>
    <p:sldId id="382" r:id="rId76"/>
    <p:sldId id="383" r:id="rId77"/>
    <p:sldId id="429" r:id="rId78"/>
    <p:sldId id="384" r:id="rId79"/>
    <p:sldId id="385" r:id="rId80"/>
    <p:sldId id="386" r:id="rId81"/>
    <p:sldId id="387" r:id="rId82"/>
    <p:sldId id="388" r:id="rId83"/>
    <p:sldId id="389" r:id="rId84"/>
    <p:sldId id="390" r:id="rId85"/>
    <p:sldId id="391" r:id="rId86"/>
    <p:sldId id="392" r:id="rId87"/>
    <p:sldId id="394" r:id="rId88"/>
    <p:sldId id="395" r:id="rId89"/>
    <p:sldId id="396" r:id="rId90"/>
    <p:sldId id="397" r:id="rId91"/>
    <p:sldId id="398" r:id="rId92"/>
    <p:sldId id="399" r:id="rId93"/>
    <p:sldId id="400" r:id="rId94"/>
    <p:sldId id="401" r:id="rId95"/>
    <p:sldId id="402" r:id="rId96"/>
    <p:sldId id="410" r:id="rId97"/>
    <p:sldId id="412" r:id="rId98"/>
    <p:sldId id="413" r:id="rId99"/>
    <p:sldId id="414" r:id="rId100"/>
    <p:sldId id="415" r:id="rId101"/>
    <p:sldId id="431" r:id="rId102"/>
    <p:sldId id="360" r:id="rId10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0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325C7-E2A3-4986-91B0-8E21AFEB3A8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F7FD3220-76B1-4FFC-8A23-43C2F561132F}">
      <dgm:prSet phldrT="[Texte]" custT="1">
        <dgm:style>
          <a:lnRef idx="1">
            <a:schemeClr val="accent2"/>
          </a:lnRef>
          <a:fillRef idx="2">
            <a:schemeClr val="accent2"/>
          </a:fillRef>
          <a:effectRef idx="1">
            <a:schemeClr val="accent2"/>
          </a:effectRef>
          <a:fontRef idx="minor">
            <a:schemeClr val="dk1"/>
          </a:fontRef>
        </dgm:style>
      </dgm:prSet>
      <dgm:spPr/>
      <dgm:t>
        <a:bodyPr/>
        <a:lstStyle/>
        <a:p>
          <a:pPr algn="just">
            <a:lnSpc>
              <a:spcPct val="150000"/>
            </a:lnSpc>
          </a:pPr>
          <a:r>
            <a:rPr lang="fr-FR" sz="2000" dirty="0" smtClean="0">
              <a:solidFill>
                <a:schemeClr val="tx1"/>
              </a:solidFill>
              <a:latin typeface="Times New Roman" pitchFamily="18" charset="0"/>
              <a:cs typeface="Times New Roman" pitchFamily="18" charset="0"/>
            </a:rPr>
            <a:t>La résistance d'un organisme vis-à-vis d'un agent infectieux. Cette définition s'est ensuite élargie à l'ensemble des réactions tendant à éliminer des substances étrangères (</a:t>
          </a:r>
          <a:r>
            <a:rPr lang="fr-FR" sz="2000" dirty="0" err="1" smtClean="0">
              <a:solidFill>
                <a:schemeClr val="tx1"/>
              </a:solidFill>
              <a:latin typeface="Times New Roman" pitchFamily="18" charset="0"/>
              <a:cs typeface="Times New Roman" pitchFamily="18" charset="0"/>
            </a:rPr>
            <a:t>im</a:t>
          </a:r>
          <a:r>
            <a:rPr lang="fr-FR" sz="2000" dirty="0" smtClean="0">
              <a:solidFill>
                <a:schemeClr val="tx1"/>
              </a:solidFill>
              <a:latin typeface="Times New Roman" pitchFamily="18" charset="0"/>
              <a:cs typeface="Times New Roman" pitchFamily="18" charset="0"/>
            </a:rPr>
            <a:t>-</a:t>
          </a:r>
          <a:r>
            <a:rPr lang="fr-FR" sz="2000" dirty="0" err="1" smtClean="0">
              <a:solidFill>
                <a:schemeClr val="tx1"/>
              </a:solidFill>
              <a:latin typeface="Times New Roman" pitchFamily="18" charset="0"/>
              <a:cs typeface="Times New Roman" pitchFamily="18" charset="0"/>
            </a:rPr>
            <a:t>munus</a:t>
          </a:r>
          <a:r>
            <a:rPr lang="fr-FR" sz="2000" dirty="0" smtClean="0">
              <a:solidFill>
                <a:schemeClr val="tx1"/>
              </a:solidFill>
              <a:latin typeface="Times New Roman" pitchFamily="18" charset="0"/>
              <a:cs typeface="Times New Roman" pitchFamily="18" charset="0"/>
            </a:rPr>
            <a:t> :</a:t>
          </a:r>
          <a:r>
            <a:rPr lang="fr-FR" sz="2000" dirty="0" err="1" smtClean="0">
              <a:solidFill>
                <a:schemeClr val="tx1"/>
              </a:solidFill>
              <a:latin typeface="Times New Roman" pitchFamily="18" charset="0"/>
              <a:cs typeface="Times New Roman" pitchFamily="18" charset="0"/>
            </a:rPr>
            <a:t>im</a:t>
          </a:r>
          <a:r>
            <a:rPr lang="fr-FR" sz="2000" dirty="0" smtClean="0">
              <a:solidFill>
                <a:schemeClr val="tx1"/>
              </a:solidFill>
              <a:latin typeface="Times New Roman" pitchFamily="18" charset="0"/>
              <a:cs typeface="Times New Roman" pitchFamily="18" charset="0"/>
            </a:rPr>
            <a:t>, particule latine marquant la négation ; </a:t>
          </a:r>
          <a:r>
            <a:rPr lang="fr-FR" sz="2000" dirty="0" err="1" smtClean="0">
              <a:solidFill>
                <a:schemeClr val="tx1"/>
              </a:solidFill>
              <a:latin typeface="Times New Roman" pitchFamily="18" charset="0"/>
              <a:cs typeface="Times New Roman" pitchFamily="18" charset="0"/>
            </a:rPr>
            <a:t>munus</a:t>
          </a:r>
          <a:r>
            <a:rPr lang="fr-FR" sz="2000" dirty="0" smtClean="0">
              <a:solidFill>
                <a:schemeClr val="tx1"/>
              </a:solidFill>
              <a:latin typeface="Times New Roman" pitchFamily="18" charset="0"/>
              <a:cs typeface="Times New Roman" pitchFamily="18" charset="0"/>
            </a:rPr>
            <a:t> : charge, impôt, </a:t>
          </a:r>
          <a:r>
            <a:rPr lang="fr-FR" sz="2000" dirty="0" err="1" smtClean="0">
              <a:solidFill>
                <a:schemeClr val="tx1"/>
              </a:solidFill>
              <a:latin typeface="Times New Roman" pitchFamily="18" charset="0"/>
              <a:cs typeface="Times New Roman" pitchFamily="18" charset="0"/>
            </a:rPr>
            <a:t>immunitas</a:t>
          </a:r>
          <a:r>
            <a:rPr lang="fr-FR" sz="2000" dirty="0" smtClean="0">
              <a:solidFill>
                <a:schemeClr val="tx1"/>
              </a:solidFill>
              <a:latin typeface="Times New Roman" pitchFamily="18" charset="0"/>
              <a:cs typeface="Times New Roman" pitchFamily="18" charset="0"/>
            </a:rPr>
            <a:t> : dispense ou exemption de charge). </a:t>
          </a:r>
        </a:p>
      </dgm:t>
    </dgm:pt>
    <dgm:pt modelId="{D9E6E0C7-E58B-4E63-AB2C-F48DAD357798}" type="parTrans" cxnId="{46D91A62-A125-44CB-93B6-4D604DBA3493}">
      <dgm:prSet/>
      <dgm:spPr/>
      <dgm:t>
        <a:bodyPr/>
        <a:lstStyle/>
        <a:p>
          <a:endParaRPr lang="fr-FR"/>
        </a:p>
      </dgm:t>
    </dgm:pt>
    <dgm:pt modelId="{1D9D8686-DA3B-4320-9528-6B3A47FFB71A}" type="sibTrans" cxnId="{46D91A62-A125-44CB-93B6-4D604DBA3493}">
      <dgm:prSet/>
      <dgm:spPr/>
      <dgm:t>
        <a:bodyPr/>
        <a:lstStyle/>
        <a:p>
          <a:endParaRPr lang="fr-FR"/>
        </a:p>
      </dgm:t>
    </dgm:pt>
    <dgm:pt modelId="{81D149A8-BAD2-41F5-9A73-C407D5D2DC19}">
      <dgm:prSet phldrT="[Texte]" custT="1">
        <dgm:style>
          <a:lnRef idx="2">
            <a:schemeClr val="accent2"/>
          </a:lnRef>
          <a:fillRef idx="1">
            <a:schemeClr val="lt1"/>
          </a:fillRef>
          <a:effectRef idx="0">
            <a:schemeClr val="accent2"/>
          </a:effectRef>
          <a:fontRef idx="minor">
            <a:schemeClr val="dk1"/>
          </a:fontRef>
        </dgm:style>
      </dgm:prSet>
      <dgm:spPr/>
      <dgm:t>
        <a:bodyPr/>
        <a:lstStyle/>
        <a:p>
          <a:pPr algn="just">
            <a:lnSpc>
              <a:spcPct val="150000"/>
            </a:lnSpc>
          </a:pPr>
          <a:r>
            <a:rPr lang="fr-FR" sz="2000" dirty="0" smtClean="0">
              <a:solidFill>
                <a:schemeClr val="tx1"/>
              </a:solidFill>
              <a:latin typeface="Times New Roman" pitchFamily="18" charset="0"/>
              <a:cs typeface="Times New Roman" pitchFamily="18" charset="0"/>
            </a:rPr>
            <a:t>L'</a:t>
          </a:r>
          <a:r>
            <a:rPr lang="fr-FR" sz="2000" b="1" dirty="0" smtClean="0">
              <a:solidFill>
                <a:schemeClr val="accent2"/>
              </a:solidFill>
              <a:latin typeface="Times New Roman" pitchFamily="18" charset="0"/>
              <a:cs typeface="Times New Roman" pitchFamily="18" charset="0"/>
            </a:rPr>
            <a:t>immunité </a:t>
          </a:r>
          <a:r>
            <a:rPr lang="fr-FR" sz="2000" dirty="0" smtClean="0">
              <a:solidFill>
                <a:schemeClr val="tx1"/>
              </a:solidFill>
              <a:latin typeface="Times New Roman" pitchFamily="18" charset="0"/>
              <a:cs typeface="Times New Roman" pitchFamily="18" charset="0"/>
            </a:rPr>
            <a:t>peut donc être définie  comme  l'ensemble  des  mécanismes  biologiques  permettant  à  un  organisme  de  reconnaître et de rejeter ce qui lui est étranger.</a:t>
          </a:r>
        </a:p>
      </dgm:t>
    </dgm:pt>
    <dgm:pt modelId="{04C5826C-44E3-4662-83DB-CA7E31104C84}" type="parTrans" cxnId="{29CB8D93-9F46-4668-A264-8586978F416E}">
      <dgm:prSet/>
      <dgm:spPr/>
      <dgm:t>
        <a:bodyPr/>
        <a:lstStyle/>
        <a:p>
          <a:endParaRPr lang="fr-FR"/>
        </a:p>
      </dgm:t>
    </dgm:pt>
    <dgm:pt modelId="{F79BFBEE-53DE-417A-8869-61D7A988A4E6}" type="sibTrans" cxnId="{29CB8D93-9F46-4668-A264-8586978F416E}">
      <dgm:prSet/>
      <dgm:spPr/>
      <dgm:t>
        <a:bodyPr/>
        <a:lstStyle/>
        <a:p>
          <a:endParaRPr lang="fr-FR"/>
        </a:p>
      </dgm:t>
    </dgm:pt>
    <dgm:pt modelId="{C260567A-3745-4392-A8D7-7CFEF89A2895}" type="pres">
      <dgm:prSet presAssocID="{C01325C7-E2A3-4986-91B0-8E21AFEB3A8A}" presName="Name0" presStyleCnt="0">
        <dgm:presLayoutVars>
          <dgm:dir/>
          <dgm:animLvl val="lvl"/>
          <dgm:resizeHandles val="exact"/>
        </dgm:presLayoutVars>
      </dgm:prSet>
      <dgm:spPr/>
      <dgm:t>
        <a:bodyPr/>
        <a:lstStyle/>
        <a:p>
          <a:endParaRPr lang="fr-FR"/>
        </a:p>
      </dgm:t>
    </dgm:pt>
    <dgm:pt modelId="{384D1A90-BCDC-44DE-AE32-2D8313F9424D}" type="pres">
      <dgm:prSet presAssocID="{81D149A8-BAD2-41F5-9A73-C407D5D2DC19}" presName="boxAndChildren" presStyleCnt="0"/>
      <dgm:spPr/>
    </dgm:pt>
    <dgm:pt modelId="{102497AA-F438-475C-B9E2-18147517A271}" type="pres">
      <dgm:prSet presAssocID="{81D149A8-BAD2-41F5-9A73-C407D5D2DC19}" presName="parentTextBox" presStyleLbl="node1" presStyleIdx="0" presStyleCnt="2" custScaleY="41363" custLinFactNeighborY="1422"/>
      <dgm:spPr/>
      <dgm:t>
        <a:bodyPr/>
        <a:lstStyle/>
        <a:p>
          <a:endParaRPr lang="fr-FR"/>
        </a:p>
      </dgm:t>
    </dgm:pt>
    <dgm:pt modelId="{3E2FCE47-824E-497E-BC92-9EE5F5C5CCE7}" type="pres">
      <dgm:prSet presAssocID="{1D9D8686-DA3B-4320-9528-6B3A47FFB71A}" presName="sp" presStyleCnt="0"/>
      <dgm:spPr/>
    </dgm:pt>
    <dgm:pt modelId="{F09D2C18-73F1-41AA-9915-CA6AAEC34BD8}" type="pres">
      <dgm:prSet presAssocID="{F7FD3220-76B1-4FFC-8A23-43C2F561132F}" presName="arrowAndChildren" presStyleCnt="0"/>
      <dgm:spPr/>
    </dgm:pt>
    <dgm:pt modelId="{264DF027-3211-4D49-9309-7D138F405742}" type="pres">
      <dgm:prSet presAssocID="{F7FD3220-76B1-4FFC-8A23-43C2F561132F}" presName="parentTextArrow" presStyleLbl="node1" presStyleIdx="1" presStyleCnt="2" custScaleY="37399" custLinFactNeighborX="-1020" custLinFactNeighborY="6649"/>
      <dgm:spPr/>
      <dgm:t>
        <a:bodyPr/>
        <a:lstStyle/>
        <a:p>
          <a:endParaRPr lang="fr-FR"/>
        </a:p>
      </dgm:t>
    </dgm:pt>
  </dgm:ptLst>
  <dgm:cxnLst>
    <dgm:cxn modelId="{BF584FD0-7122-45D4-B7A1-AB3CADE46A81}" type="presOf" srcId="{C01325C7-E2A3-4986-91B0-8E21AFEB3A8A}" destId="{C260567A-3745-4392-A8D7-7CFEF89A2895}" srcOrd="0" destOrd="0" presId="urn:microsoft.com/office/officeart/2005/8/layout/process4"/>
    <dgm:cxn modelId="{C98D6A19-6F86-4DC2-9264-CD1465C1FB8A}" type="presOf" srcId="{81D149A8-BAD2-41F5-9A73-C407D5D2DC19}" destId="{102497AA-F438-475C-B9E2-18147517A271}" srcOrd="0" destOrd="0" presId="urn:microsoft.com/office/officeart/2005/8/layout/process4"/>
    <dgm:cxn modelId="{46023409-0626-421F-BB2E-F78966C2663F}" type="presOf" srcId="{F7FD3220-76B1-4FFC-8A23-43C2F561132F}" destId="{264DF027-3211-4D49-9309-7D138F405742}" srcOrd="0" destOrd="0" presId="urn:microsoft.com/office/officeart/2005/8/layout/process4"/>
    <dgm:cxn modelId="{29CB8D93-9F46-4668-A264-8586978F416E}" srcId="{C01325C7-E2A3-4986-91B0-8E21AFEB3A8A}" destId="{81D149A8-BAD2-41F5-9A73-C407D5D2DC19}" srcOrd="1" destOrd="0" parTransId="{04C5826C-44E3-4662-83DB-CA7E31104C84}" sibTransId="{F79BFBEE-53DE-417A-8869-61D7A988A4E6}"/>
    <dgm:cxn modelId="{46D91A62-A125-44CB-93B6-4D604DBA3493}" srcId="{C01325C7-E2A3-4986-91B0-8E21AFEB3A8A}" destId="{F7FD3220-76B1-4FFC-8A23-43C2F561132F}" srcOrd="0" destOrd="0" parTransId="{D9E6E0C7-E58B-4E63-AB2C-F48DAD357798}" sibTransId="{1D9D8686-DA3B-4320-9528-6B3A47FFB71A}"/>
    <dgm:cxn modelId="{23801B1A-67A9-4556-B433-02A6F82E4644}" type="presParOf" srcId="{C260567A-3745-4392-A8D7-7CFEF89A2895}" destId="{384D1A90-BCDC-44DE-AE32-2D8313F9424D}" srcOrd="0" destOrd="0" presId="urn:microsoft.com/office/officeart/2005/8/layout/process4"/>
    <dgm:cxn modelId="{CA0590AF-E88D-40AE-B47B-57B8DD0D63CE}" type="presParOf" srcId="{384D1A90-BCDC-44DE-AE32-2D8313F9424D}" destId="{102497AA-F438-475C-B9E2-18147517A271}" srcOrd="0" destOrd="0" presId="urn:microsoft.com/office/officeart/2005/8/layout/process4"/>
    <dgm:cxn modelId="{535606AE-C55A-487C-8FC8-267509266E3B}" type="presParOf" srcId="{C260567A-3745-4392-A8D7-7CFEF89A2895}" destId="{3E2FCE47-824E-497E-BC92-9EE5F5C5CCE7}" srcOrd="1" destOrd="0" presId="urn:microsoft.com/office/officeart/2005/8/layout/process4"/>
    <dgm:cxn modelId="{2F38659A-B7DB-4738-A2C7-9087E8BCB93D}" type="presParOf" srcId="{C260567A-3745-4392-A8D7-7CFEF89A2895}" destId="{F09D2C18-73F1-41AA-9915-CA6AAEC34BD8}" srcOrd="2" destOrd="0" presId="urn:microsoft.com/office/officeart/2005/8/layout/process4"/>
    <dgm:cxn modelId="{099C536B-1504-4A78-BFAB-917520815EE9}" type="presParOf" srcId="{F09D2C18-73F1-41AA-9915-CA6AAEC34BD8}" destId="{264DF027-3211-4D49-9309-7D138F405742}" srcOrd="0" destOrd="0" presId="urn:microsoft.com/office/officeart/2005/8/layout/process4"/>
  </dgm:cxnLst>
  <dgm:bg/>
  <dgm:whole/>
</dgm:dataModel>
</file>

<file path=ppt/diagrams/data10.xml><?xml version="1.0" encoding="utf-8"?>
<dgm:dataModel xmlns:dgm="http://schemas.openxmlformats.org/drawingml/2006/diagram" xmlns:a="http://schemas.openxmlformats.org/drawingml/2006/main">
  <dgm:ptLst>
    <dgm:pt modelId="{B92E6B5D-59F3-4855-9F3E-08F39E2241B6}" type="doc">
      <dgm:prSet loTypeId="urn:microsoft.com/office/officeart/2005/8/layout/pList2" loCatId="list" qsTypeId="urn:microsoft.com/office/officeart/2005/8/quickstyle/3d2" qsCatId="3D" csTypeId="urn:microsoft.com/office/officeart/2005/8/colors/accent3_5" csCatId="accent3" phldr="1"/>
      <dgm:spPr/>
    </dgm:pt>
    <dgm:pt modelId="{E1074425-5894-4AB5-8161-8F0EA86D39B8}">
      <dgm:prSet phldrT="[Texte]" custT="1"/>
      <dgm:spPr/>
      <dgm:t>
        <a:bodyPr/>
        <a:lstStyle/>
        <a:p>
          <a:r>
            <a:rPr lang="fr-FR" sz="2000" b="1" dirty="0" smtClean="0">
              <a:solidFill>
                <a:schemeClr val="tx1"/>
              </a:solidFill>
              <a:latin typeface="Times New Roman" pitchFamily="18" charset="0"/>
              <a:cs typeface="Times New Roman" pitchFamily="18" charset="0"/>
            </a:rPr>
            <a:t>La reconnaissance de l’antigène ou sélection clonale</a:t>
          </a:r>
        </a:p>
        <a:p>
          <a:r>
            <a:rPr lang="fr-FR" sz="2000" dirty="0" smtClean="0">
              <a:solidFill>
                <a:schemeClr val="tx1"/>
              </a:solidFill>
              <a:latin typeface="Times New Roman" pitchFamily="18" charset="0"/>
              <a:cs typeface="Times New Roman" pitchFamily="18" charset="0"/>
            </a:rPr>
            <a:t>Parmi les millions de clones de LT CD8, un seul est capable de se lier par son récepteur à l’antigène exposé par la cellule présentatrice. </a:t>
          </a:r>
          <a:endParaRPr lang="fr-FR" sz="2000" dirty="0">
            <a:solidFill>
              <a:schemeClr val="tx1"/>
            </a:solidFill>
            <a:latin typeface="Times New Roman" pitchFamily="18" charset="0"/>
            <a:cs typeface="Times New Roman" pitchFamily="18" charset="0"/>
          </a:endParaRPr>
        </a:p>
      </dgm:t>
    </dgm:pt>
    <dgm:pt modelId="{FCFB699D-8234-4EA8-BAB6-9CDF49708FEB}" type="parTrans" cxnId="{B4FA1CB4-9839-4D85-A387-888A048DBBBE}">
      <dgm:prSet/>
      <dgm:spPr/>
      <dgm:t>
        <a:bodyPr/>
        <a:lstStyle/>
        <a:p>
          <a:endParaRPr lang="fr-FR"/>
        </a:p>
      </dgm:t>
    </dgm:pt>
    <dgm:pt modelId="{481B5CF1-E059-41FD-AE8E-40EA50CB0D53}" type="sibTrans" cxnId="{B4FA1CB4-9839-4D85-A387-888A048DBBBE}">
      <dgm:prSet/>
      <dgm:spPr/>
      <dgm:t>
        <a:bodyPr/>
        <a:lstStyle/>
        <a:p>
          <a:endParaRPr lang="fr-FR"/>
        </a:p>
      </dgm:t>
    </dgm:pt>
    <dgm:pt modelId="{6834CBA2-EB4A-4278-B07C-4753533A6555}">
      <dgm:prSet phldrT="[Texte]" custT="1"/>
      <dgm:spPr/>
      <dgm:t>
        <a:bodyPr/>
        <a:lstStyle/>
        <a:p>
          <a:r>
            <a:rPr lang="fr-FR" sz="2000" b="1" dirty="0" smtClean="0">
              <a:solidFill>
                <a:schemeClr val="tx1"/>
              </a:solidFill>
              <a:latin typeface="Times New Roman" pitchFamily="18" charset="0"/>
              <a:cs typeface="Times New Roman" pitchFamily="18" charset="0"/>
            </a:rPr>
            <a:t>L’amplification clonale</a:t>
          </a:r>
        </a:p>
        <a:p>
          <a:endParaRPr lang="fr-FR" sz="2000" b="1" dirty="0" smtClean="0">
            <a:solidFill>
              <a:schemeClr val="tx1"/>
            </a:solidFill>
            <a:latin typeface="Times New Roman" pitchFamily="18" charset="0"/>
            <a:cs typeface="Times New Roman" pitchFamily="18" charset="0"/>
          </a:endParaRPr>
        </a:p>
        <a:p>
          <a:r>
            <a:rPr lang="fr-FR" sz="2000" dirty="0" smtClean="0">
              <a:solidFill>
                <a:schemeClr val="tx1"/>
              </a:solidFill>
              <a:latin typeface="Times New Roman" pitchFamily="18" charset="0"/>
              <a:cs typeface="Times New Roman" pitchFamily="18" charset="0"/>
            </a:rPr>
            <a:t>Les cellules du clone activé se multiplient intensément par mitoses.</a:t>
          </a:r>
          <a:endParaRPr lang="fr-FR" sz="2000" dirty="0">
            <a:solidFill>
              <a:schemeClr val="tx1"/>
            </a:solidFill>
            <a:latin typeface="Times New Roman" pitchFamily="18" charset="0"/>
            <a:cs typeface="Times New Roman" pitchFamily="18" charset="0"/>
          </a:endParaRPr>
        </a:p>
      </dgm:t>
    </dgm:pt>
    <dgm:pt modelId="{A2F97852-B4F6-4C0B-9F81-CE672ACE0135}" type="parTrans" cxnId="{98A8872E-8B62-461D-B152-6B596743D1AF}">
      <dgm:prSet/>
      <dgm:spPr/>
      <dgm:t>
        <a:bodyPr/>
        <a:lstStyle/>
        <a:p>
          <a:endParaRPr lang="fr-FR"/>
        </a:p>
      </dgm:t>
    </dgm:pt>
    <dgm:pt modelId="{B3F2E964-B29B-4011-B392-F280395ED286}" type="sibTrans" cxnId="{98A8872E-8B62-461D-B152-6B596743D1AF}">
      <dgm:prSet/>
      <dgm:spPr/>
      <dgm:t>
        <a:bodyPr/>
        <a:lstStyle/>
        <a:p>
          <a:endParaRPr lang="fr-FR"/>
        </a:p>
      </dgm:t>
    </dgm:pt>
    <dgm:pt modelId="{68F050E3-ADCE-4528-BD97-42ED50285D6A}">
      <dgm:prSet phldrT="[Texte]" custT="1"/>
      <dgm:spPr/>
      <dgm:t>
        <a:bodyPr/>
        <a:lstStyle/>
        <a:p>
          <a:r>
            <a:rPr lang="fr-FR" sz="2000" b="1" dirty="0" smtClean="0">
              <a:solidFill>
                <a:schemeClr val="tx1"/>
              </a:solidFill>
              <a:latin typeface="Times New Roman" pitchFamily="18" charset="0"/>
              <a:cs typeface="Times New Roman" pitchFamily="18" charset="0"/>
            </a:rPr>
            <a:t>La différenciation</a:t>
          </a:r>
        </a:p>
        <a:p>
          <a:r>
            <a:rPr lang="fr-FR" sz="2000" dirty="0" smtClean="0">
              <a:solidFill>
                <a:schemeClr val="tx1"/>
              </a:solidFill>
              <a:latin typeface="Times New Roman" pitchFamily="18" charset="0"/>
              <a:cs typeface="Times New Roman" pitchFamily="18" charset="0"/>
            </a:rPr>
            <a:t>Les cellules du clone se différencient en LT cytotoxiques capables de détruire toute cellule exposant en surface le même antigène que celui qui a sélectionné le clone </a:t>
          </a:r>
          <a:r>
            <a:rPr lang="fr-FR" sz="2000" dirty="0" err="1" smtClean="0">
              <a:solidFill>
                <a:schemeClr val="tx1"/>
              </a:solidFill>
              <a:latin typeface="Times New Roman" pitchFamily="18" charset="0"/>
              <a:cs typeface="Times New Roman" pitchFamily="18" charset="0"/>
            </a:rPr>
            <a:t>pré-existant</a:t>
          </a:r>
          <a:r>
            <a:rPr lang="fr-FR" sz="2000" dirty="0" smtClean="0">
              <a:solidFill>
                <a:schemeClr val="tx1"/>
              </a:solidFill>
              <a:latin typeface="Times New Roman" pitchFamily="18" charset="0"/>
              <a:cs typeface="Times New Roman" pitchFamily="18" charset="0"/>
            </a:rPr>
            <a:t> de LT CD8</a:t>
          </a:r>
          <a:r>
            <a:rPr lang="fr-FR" sz="2000" dirty="0" smtClean="0">
              <a:solidFill>
                <a:schemeClr val="tx1"/>
              </a:solidFill>
            </a:rPr>
            <a:t>.</a:t>
          </a:r>
          <a:endParaRPr lang="fr-FR" sz="2000" dirty="0">
            <a:solidFill>
              <a:schemeClr val="tx1"/>
            </a:solidFill>
          </a:endParaRPr>
        </a:p>
      </dgm:t>
    </dgm:pt>
    <dgm:pt modelId="{EAB071E7-252A-41DC-8F0A-D3C33DF049C9}" type="parTrans" cxnId="{E86A59DD-F5B2-4B50-9BB0-73751E1A281B}">
      <dgm:prSet/>
      <dgm:spPr/>
      <dgm:t>
        <a:bodyPr/>
        <a:lstStyle/>
        <a:p>
          <a:endParaRPr lang="fr-FR"/>
        </a:p>
      </dgm:t>
    </dgm:pt>
    <dgm:pt modelId="{91A31203-AF9D-4F6B-BAFC-721C881447B9}" type="sibTrans" cxnId="{E86A59DD-F5B2-4B50-9BB0-73751E1A281B}">
      <dgm:prSet/>
      <dgm:spPr/>
      <dgm:t>
        <a:bodyPr/>
        <a:lstStyle/>
        <a:p>
          <a:endParaRPr lang="fr-FR"/>
        </a:p>
      </dgm:t>
    </dgm:pt>
    <dgm:pt modelId="{BC304554-B272-4842-8A2B-94EBB91832BE}" type="pres">
      <dgm:prSet presAssocID="{B92E6B5D-59F3-4855-9F3E-08F39E2241B6}" presName="Name0" presStyleCnt="0">
        <dgm:presLayoutVars>
          <dgm:dir/>
          <dgm:resizeHandles val="exact"/>
        </dgm:presLayoutVars>
      </dgm:prSet>
      <dgm:spPr/>
    </dgm:pt>
    <dgm:pt modelId="{29DC95D9-A533-4806-8682-AEB9745EFE62}" type="pres">
      <dgm:prSet presAssocID="{B92E6B5D-59F3-4855-9F3E-08F39E2241B6}" presName="bkgdShp" presStyleLbl="alignAccFollowNode1" presStyleIdx="0" presStyleCnt="1"/>
      <dgm:spPr/>
    </dgm:pt>
    <dgm:pt modelId="{75A839E8-5B80-4464-8ABA-B0659562D61B}" type="pres">
      <dgm:prSet presAssocID="{B92E6B5D-59F3-4855-9F3E-08F39E2241B6}" presName="linComp" presStyleCnt="0"/>
      <dgm:spPr/>
    </dgm:pt>
    <dgm:pt modelId="{3338EB3B-A737-4A2B-98D7-07268B6C270F}" type="pres">
      <dgm:prSet presAssocID="{E1074425-5894-4AB5-8161-8F0EA86D39B8}" presName="compNode" presStyleCnt="0"/>
      <dgm:spPr/>
    </dgm:pt>
    <dgm:pt modelId="{03662DD4-C020-41CE-99E4-BB79AEBA1006}" type="pres">
      <dgm:prSet presAssocID="{E1074425-5894-4AB5-8161-8F0EA86D39B8}" presName="node" presStyleLbl="node1" presStyleIdx="0" presStyleCnt="3">
        <dgm:presLayoutVars>
          <dgm:bulletEnabled val="1"/>
        </dgm:presLayoutVars>
      </dgm:prSet>
      <dgm:spPr/>
      <dgm:t>
        <a:bodyPr/>
        <a:lstStyle/>
        <a:p>
          <a:endParaRPr lang="fr-FR"/>
        </a:p>
      </dgm:t>
    </dgm:pt>
    <dgm:pt modelId="{EDD3EDE4-9CFD-4E66-A2F6-0D68FEEE0CFF}" type="pres">
      <dgm:prSet presAssocID="{E1074425-5894-4AB5-8161-8F0EA86D39B8}" presName="invisiNode" presStyleLbl="node1" presStyleIdx="0" presStyleCnt="3"/>
      <dgm:spPr/>
    </dgm:pt>
    <dgm:pt modelId="{573AB05E-A8EC-43E1-8A16-B08F8A5C44D0}" type="pres">
      <dgm:prSet presAssocID="{E1074425-5894-4AB5-8161-8F0EA86D39B8}" presName="imagNode" presStyleLbl="fgImgPlace1" presStyleIdx="0" presStyleCnt="3" custScaleX="92340" custScaleY="98485"/>
      <dgm:spPr>
        <a:blipFill rotWithShape="0">
          <a:blip xmlns:r="http://schemas.openxmlformats.org/officeDocument/2006/relationships" r:embed="rId1"/>
          <a:stretch>
            <a:fillRect/>
          </a:stretch>
        </a:blipFill>
      </dgm:spPr>
    </dgm:pt>
    <dgm:pt modelId="{B7E7FE02-4681-4FDB-9F5A-D9C634783A04}" type="pres">
      <dgm:prSet presAssocID="{481B5CF1-E059-41FD-AE8E-40EA50CB0D53}" presName="sibTrans" presStyleLbl="sibTrans2D1" presStyleIdx="0" presStyleCnt="0"/>
      <dgm:spPr/>
      <dgm:t>
        <a:bodyPr/>
        <a:lstStyle/>
        <a:p>
          <a:endParaRPr lang="fr-FR"/>
        </a:p>
      </dgm:t>
    </dgm:pt>
    <dgm:pt modelId="{73AB1E35-E7DF-4948-BB8C-73B503630923}" type="pres">
      <dgm:prSet presAssocID="{6834CBA2-EB4A-4278-B07C-4753533A6555}" presName="compNode" presStyleCnt="0"/>
      <dgm:spPr/>
    </dgm:pt>
    <dgm:pt modelId="{9D677A60-8EC9-4FB6-8CF4-084AA23A3F7D}" type="pres">
      <dgm:prSet presAssocID="{6834CBA2-EB4A-4278-B07C-4753533A6555}" presName="node" presStyleLbl="node1" presStyleIdx="1" presStyleCnt="3">
        <dgm:presLayoutVars>
          <dgm:bulletEnabled val="1"/>
        </dgm:presLayoutVars>
      </dgm:prSet>
      <dgm:spPr/>
      <dgm:t>
        <a:bodyPr/>
        <a:lstStyle/>
        <a:p>
          <a:endParaRPr lang="fr-FR"/>
        </a:p>
      </dgm:t>
    </dgm:pt>
    <dgm:pt modelId="{EC7A751E-3E2B-43E4-99C1-24DC1204FD3C}" type="pres">
      <dgm:prSet presAssocID="{6834CBA2-EB4A-4278-B07C-4753533A6555}" presName="invisiNode" presStyleLbl="node1" presStyleIdx="1" presStyleCnt="3"/>
      <dgm:spPr/>
    </dgm:pt>
    <dgm:pt modelId="{C990BA01-03BD-4385-8386-1F29F5675B68}" type="pres">
      <dgm:prSet presAssocID="{6834CBA2-EB4A-4278-B07C-4753533A6555}" presName="imagNode" presStyleLbl="fgImgPlace1" presStyleIdx="1" presStyleCnt="3"/>
      <dgm:spPr>
        <a:blipFill rotWithShape="0">
          <a:blip xmlns:r="http://schemas.openxmlformats.org/officeDocument/2006/relationships" r:embed="rId2"/>
          <a:stretch>
            <a:fillRect/>
          </a:stretch>
        </a:blipFill>
      </dgm:spPr>
    </dgm:pt>
    <dgm:pt modelId="{624FDCA8-01A1-4533-BB07-2C521CCECD98}" type="pres">
      <dgm:prSet presAssocID="{B3F2E964-B29B-4011-B392-F280395ED286}" presName="sibTrans" presStyleLbl="sibTrans2D1" presStyleIdx="0" presStyleCnt="0"/>
      <dgm:spPr/>
      <dgm:t>
        <a:bodyPr/>
        <a:lstStyle/>
        <a:p>
          <a:endParaRPr lang="fr-FR"/>
        </a:p>
      </dgm:t>
    </dgm:pt>
    <dgm:pt modelId="{EAF3CA86-4F30-4923-A663-E0E3DE2AC581}" type="pres">
      <dgm:prSet presAssocID="{68F050E3-ADCE-4528-BD97-42ED50285D6A}" presName="compNode" presStyleCnt="0"/>
      <dgm:spPr/>
    </dgm:pt>
    <dgm:pt modelId="{5524A8A5-82C2-4201-81CD-8E8EC0643D42}" type="pres">
      <dgm:prSet presAssocID="{68F050E3-ADCE-4528-BD97-42ED50285D6A}" presName="node" presStyleLbl="node1" presStyleIdx="2" presStyleCnt="3">
        <dgm:presLayoutVars>
          <dgm:bulletEnabled val="1"/>
        </dgm:presLayoutVars>
      </dgm:prSet>
      <dgm:spPr/>
      <dgm:t>
        <a:bodyPr/>
        <a:lstStyle/>
        <a:p>
          <a:endParaRPr lang="fr-FR"/>
        </a:p>
      </dgm:t>
    </dgm:pt>
    <dgm:pt modelId="{AA07CF68-55AC-4F18-82D4-F53A5CC013A0}" type="pres">
      <dgm:prSet presAssocID="{68F050E3-ADCE-4528-BD97-42ED50285D6A}" presName="invisiNode" presStyleLbl="node1" presStyleIdx="2" presStyleCnt="3"/>
      <dgm:spPr/>
    </dgm:pt>
    <dgm:pt modelId="{01603F73-B13A-431B-B21E-887AB4F630B7}" type="pres">
      <dgm:prSet presAssocID="{68F050E3-ADCE-4528-BD97-42ED50285D6A}" presName="imagNode" presStyleLbl="fgImgPlace1" presStyleIdx="2" presStyleCnt="3"/>
      <dgm:spPr>
        <a:blipFill rotWithShape="0">
          <a:blip xmlns:r="http://schemas.openxmlformats.org/officeDocument/2006/relationships" r:embed="rId3"/>
          <a:stretch>
            <a:fillRect/>
          </a:stretch>
        </a:blipFill>
      </dgm:spPr>
    </dgm:pt>
  </dgm:ptLst>
  <dgm:cxnLst>
    <dgm:cxn modelId="{E86A59DD-F5B2-4B50-9BB0-73751E1A281B}" srcId="{B92E6B5D-59F3-4855-9F3E-08F39E2241B6}" destId="{68F050E3-ADCE-4528-BD97-42ED50285D6A}" srcOrd="2" destOrd="0" parTransId="{EAB071E7-252A-41DC-8F0A-D3C33DF049C9}" sibTransId="{91A31203-AF9D-4F6B-BAFC-721C881447B9}"/>
    <dgm:cxn modelId="{9BF0572F-7C4F-443B-832B-1C3B16D416A8}" type="presOf" srcId="{481B5CF1-E059-41FD-AE8E-40EA50CB0D53}" destId="{B7E7FE02-4681-4FDB-9F5A-D9C634783A04}" srcOrd="0" destOrd="0" presId="urn:microsoft.com/office/officeart/2005/8/layout/pList2"/>
    <dgm:cxn modelId="{5A1269FA-CA99-4FE2-8D8E-727A91FABA52}" type="presOf" srcId="{E1074425-5894-4AB5-8161-8F0EA86D39B8}" destId="{03662DD4-C020-41CE-99E4-BB79AEBA1006}" srcOrd="0" destOrd="0" presId="urn:microsoft.com/office/officeart/2005/8/layout/pList2"/>
    <dgm:cxn modelId="{112F8BE3-B6CC-418D-819D-3AF150B4B72D}" type="presOf" srcId="{B92E6B5D-59F3-4855-9F3E-08F39E2241B6}" destId="{BC304554-B272-4842-8A2B-94EBB91832BE}" srcOrd="0" destOrd="0" presId="urn:microsoft.com/office/officeart/2005/8/layout/pList2"/>
    <dgm:cxn modelId="{B4FA1CB4-9839-4D85-A387-888A048DBBBE}" srcId="{B92E6B5D-59F3-4855-9F3E-08F39E2241B6}" destId="{E1074425-5894-4AB5-8161-8F0EA86D39B8}" srcOrd="0" destOrd="0" parTransId="{FCFB699D-8234-4EA8-BAB6-9CDF49708FEB}" sibTransId="{481B5CF1-E059-41FD-AE8E-40EA50CB0D53}"/>
    <dgm:cxn modelId="{98A8872E-8B62-461D-B152-6B596743D1AF}" srcId="{B92E6B5D-59F3-4855-9F3E-08F39E2241B6}" destId="{6834CBA2-EB4A-4278-B07C-4753533A6555}" srcOrd="1" destOrd="0" parTransId="{A2F97852-B4F6-4C0B-9F81-CE672ACE0135}" sibTransId="{B3F2E964-B29B-4011-B392-F280395ED286}"/>
    <dgm:cxn modelId="{864DFA29-A489-4C9D-B513-8A977CBAFAED}" type="presOf" srcId="{B3F2E964-B29B-4011-B392-F280395ED286}" destId="{624FDCA8-01A1-4533-BB07-2C521CCECD98}" srcOrd="0" destOrd="0" presId="urn:microsoft.com/office/officeart/2005/8/layout/pList2"/>
    <dgm:cxn modelId="{C4644861-40DC-4A7C-A4C2-7D8CF5D1387E}" type="presOf" srcId="{68F050E3-ADCE-4528-BD97-42ED50285D6A}" destId="{5524A8A5-82C2-4201-81CD-8E8EC0643D42}" srcOrd="0" destOrd="0" presId="urn:microsoft.com/office/officeart/2005/8/layout/pList2"/>
    <dgm:cxn modelId="{D24FDE0D-539A-4907-A31B-3C9DD6500137}" type="presOf" srcId="{6834CBA2-EB4A-4278-B07C-4753533A6555}" destId="{9D677A60-8EC9-4FB6-8CF4-084AA23A3F7D}" srcOrd="0" destOrd="0" presId="urn:microsoft.com/office/officeart/2005/8/layout/pList2"/>
    <dgm:cxn modelId="{3515A8F0-DF06-449F-AC92-6546AD3F3486}" type="presParOf" srcId="{BC304554-B272-4842-8A2B-94EBB91832BE}" destId="{29DC95D9-A533-4806-8682-AEB9745EFE62}" srcOrd="0" destOrd="0" presId="urn:microsoft.com/office/officeart/2005/8/layout/pList2"/>
    <dgm:cxn modelId="{1244B128-5882-4E3B-810A-C6934B8E8EDF}" type="presParOf" srcId="{BC304554-B272-4842-8A2B-94EBB91832BE}" destId="{75A839E8-5B80-4464-8ABA-B0659562D61B}" srcOrd="1" destOrd="0" presId="urn:microsoft.com/office/officeart/2005/8/layout/pList2"/>
    <dgm:cxn modelId="{75DEA5FC-63C5-44D2-B7B3-6FE51E6DB956}" type="presParOf" srcId="{75A839E8-5B80-4464-8ABA-B0659562D61B}" destId="{3338EB3B-A737-4A2B-98D7-07268B6C270F}" srcOrd="0" destOrd="0" presId="urn:microsoft.com/office/officeart/2005/8/layout/pList2"/>
    <dgm:cxn modelId="{0BDA58C7-F2FB-4F93-BE9A-04EAD1454D54}" type="presParOf" srcId="{3338EB3B-A737-4A2B-98D7-07268B6C270F}" destId="{03662DD4-C020-41CE-99E4-BB79AEBA1006}" srcOrd="0" destOrd="0" presId="urn:microsoft.com/office/officeart/2005/8/layout/pList2"/>
    <dgm:cxn modelId="{96C6CAE6-245B-4A28-9398-A67653D77E6F}" type="presParOf" srcId="{3338EB3B-A737-4A2B-98D7-07268B6C270F}" destId="{EDD3EDE4-9CFD-4E66-A2F6-0D68FEEE0CFF}" srcOrd="1" destOrd="0" presId="urn:microsoft.com/office/officeart/2005/8/layout/pList2"/>
    <dgm:cxn modelId="{FC464976-866A-462C-ADF4-2E34E7A543B3}" type="presParOf" srcId="{3338EB3B-A737-4A2B-98D7-07268B6C270F}" destId="{573AB05E-A8EC-43E1-8A16-B08F8A5C44D0}" srcOrd="2" destOrd="0" presId="urn:microsoft.com/office/officeart/2005/8/layout/pList2"/>
    <dgm:cxn modelId="{BAB0DE06-6148-4935-AFB9-6FD0114203E0}" type="presParOf" srcId="{75A839E8-5B80-4464-8ABA-B0659562D61B}" destId="{B7E7FE02-4681-4FDB-9F5A-D9C634783A04}" srcOrd="1" destOrd="0" presId="urn:microsoft.com/office/officeart/2005/8/layout/pList2"/>
    <dgm:cxn modelId="{625DFACB-65EB-4E4A-8B5D-078D5D3EA792}" type="presParOf" srcId="{75A839E8-5B80-4464-8ABA-B0659562D61B}" destId="{73AB1E35-E7DF-4948-BB8C-73B503630923}" srcOrd="2" destOrd="0" presId="urn:microsoft.com/office/officeart/2005/8/layout/pList2"/>
    <dgm:cxn modelId="{345CCEEB-17CA-41A5-9977-C38BCBCE32EE}" type="presParOf" srcId="{73AB1E35-E7DF-4948-BB8C-73B503630923}" destId="{9D677A60-8EC9-4FB6-8CF4-084AA23A3F7D}" srcOrd="0" destOrd="0" presId="urn:microsoft.com/office/officeart/2005/8/layout/pList2"/>
    <dgm:cxn modelId="{3233AC5E-6D10-487D-A253-710F128BC815}" type="presParOf" srcId="{73AB1E35-E7DF-4948-BB8C-73B503630923}" destId="{EC7A751E-3E2B-43E4-99C1-24DC1204FD3C}" srcOrd="1" destOrd="0" presId="urn:microsoft.com/office/officeart/2005/8/layout/pList2"/>
    <dgm:cxn modelId="{785F3123-1EA1-4699-9CD3-500CFC20406C}" type="presParOf" srcId="{73AB1E35-E7DF-4948-BB8C-73B503630923}" destId="{C990BA01-03BD-4385-8386-1F29F5675B68}" srcOrd="2" destOrd="0" presId="urn:microsoft.com/office/officeart/2005/8/layout/pList2"/>
    <dgm:cxn modelId="{FF24C021-0C58-4399-8E1B-80CD896D9B8F}" type="presParOf" srcId="{75A839E8-5B80-4464-8ABA-B0659562D61B}" destId="{624FDCA8-01A1-4533-BB07-2C521CCECD98}" srcOrd="3" destOrd="0" presId="urn:microsoft.com/office/officeart/2005/8/layout/pList2"/>
    <dgm:cxn modelId="{DE734B6C-3533-4F51-96CD-C7C6DEFD758A}" type="presParOf" srcId="{75A839E8-5B80-4464-8ABA-B0659562D61B}" destId="{EAF3CA86-4F30-4923-A663-E0E3DE2AC581}" srcOrd="4" destOrd="0" presId="urn:microsoft.com/office/officeart/2005/8/layout/pList2"/>
    <dgm:cxn modelId="{EEC19651-42FD-460B-B3E7-3F2CE411662E}" type="presParOf" srcId="{EAF3CA86-4F30-4923-A663-E0E3DE2AC581}" destId="{5524A8A5-82C2-4201-81CD-8E8EC0643D42}" srcOrd="0" destOrd="0" presId="urn:microsoft.com/office/officeart/2005/8/layout/pList2"/>
    <dgm:cxn modelId="{80A81436-EA76-4A69-960F-CE9420B0CA66}" type="presParOf" srcId="{EAF3CA86-4F30-4923-A663-E0E3DE2AC581}" destId="{AA07CF68-55AC-4F18-82D4-F53A5CC013A0}" srcOrd="1" destOrd="0" presId="urn:microsoft.com/office/officeart/2005/8/layout/pList2"/>
    <dgm:cxn modelId="{3E84D4A7-49B7-4951-BA02-8BA2E977CDEB}" type="presParOf" srcId="{EAF3CA86-4F30-4923-A663-E0E3DE2AC581}" destId="{01603F73-B13A-431B-B21E-887AB4F630B7}" srcOrd="2" destOrd="0" presId="urn:microsoft.com/office/officeart/2005/8/layout/pList2"/>
  </dgm:cxnLst>
  <dgm:bg/>
  <dgm:whole/>
</dgm:dataModel>
</file>

<file path=ppt/diagrams/data2.xml><?xml version="1.0" encoding="utf-8"?>
<dgm:dataModel xmlns:dgm="http://schemas.openxmlformats.org/drawingml/2006/diagram" xmlns:a="http://schemas.openxmlformats.org/drawingml/2006/main">
  <dgm:ptLst>
    <dgm:pt modelId="{92CBA3E1-3581-412B-8879-84AAC18795EF}"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fr-FR"/>
        </a:p>
      </dgm:t>
    </dgm:pt>
    <dgm:pt modelId="{682AC72B-45EB-4285-9DFB-05BA4536619F}">
      <dgm:prSet phldrT="[Texte]" custT="1"/>
      <dgm:spPr/>
      <dgm:t>
        <a:bodyPr/>
        <a:lstStyle/>
        <a:p>
          <a:pPr algn="just"/>
          <a:r>
            <a:rPr lang="fr-FR" sz="2800" dirty="0" smtClean="0">
              <a:latin typeface="Times New Roman" pitchFamily="18" charset="0"/>
              <a:cs typeface="Times New Roman" pitchFamily="18" charset="0"/>
            </a:rPr>
            <a:t>Le soi d'un individu est représenté par l'ensemble des molécules résultant de l'expression de son génome</a:t>
          </a:r>
          <a:r>
            <a:rPr lang="fr-FR" sz="3200" dirty="0" smtClean="0"/>
            <a:t>. </a:t>
          </a:r>
          <a:endParaRPr lang="fr-FR" sz="3200" dirty="0"/>
        </a:p>
      </dgm:t>
    </dgm:pt>
    <dgm:pt modelId="{D1C29C25-9FFC-4CA9-8378-F28C67052F7E}" type="parTrans" cxnId="{B5B4970B-0E0F-4EA4-B86B-1D9ED363CC8B}">
      <dgm:prSet/>
      <dgm:spPr/>
      <dgm:t>
        <a:bodyPr/>
        <a:lstStyle/>
        <a:p>
          <a:endParaRPr lang="fr-FR"/>
        </a:p>
      </dgm:t>
    </dgm:pt>
    <dgm:pt modelId="{256BD22F-29CC-4C35-BCB6-F974C7D8FBE3}" type="sibTrans" cxnId="{B5B4970B-0E0F-4EA4-B86B-1D9ED363CC8B}">
      <dgm:prSet/>
      <dgm:spPr/>
      <dgm:t>
        <a:bodyPr/>
        <a:lstStyle/>
        <a:p>
          <a:endParaRPr lang="fr-FR"/>
        </a:p>
      </dgm:t>
    </dgm:pt>
    <dgm:pt modelId="{07ED7E33-3501-488B-9657-E7BACA24ABB9}">
      <dgm:prSet phldrT="[Texte]" custT="1"/>
      <dgm:spPr/>
      <dgm:t>
        <a:bodyPr/>
        <a:lstStyle/>
        <a:p>
          <a:pPr algn="just"/>
          <a:r>
            <a:rPr lang="fr-FR" sz="2800" dirty="0" smtClean="0">
              <a:latin typeface="Times New Roman" pitchFamily="18" charset="0"/>
              <a:cs typeface="Times New Roman" pitchFamily="18" charset="0"/>
            </a:rPr>
            <a:t>L'individualité biologique de l'être vivant est surtout définie par la présence, dans les membranes cellulaires, de molécules le plus souvent protéiques</a:t>
          </a:r>
          <a:r>
            <a:rPr lang="fr-FR" sz="2800" dirty="0" smtClean="0"/>
            <a:t>. </a:t>
          </a:r>
          <a:endParaRPr lang="fr-FR" sz="2800" dirty="0"/>
        </a:p>
      </dgm:t>
    </dgm:pt>
    <dgm:pt modelId="{5DCD1A1A-ED68-4943-80A5-14C9E749CDE1}" type="parTrans" cxnId="{9DA6D9DC-9442-403F-93E5-2882FC0765FE}">
      <dgm:prSet/>
      <dgm:spPr/>
      <dgm:t>
        <a:bodyPr/>
        <a:lstStyle/>
        <a:p>
          <a:endParaRPr lang="fr-FR"/>
        </a:p>
      </dgm:t>
    </dgm:pt>
    <dgm:pt modelId="{D633920B-B448-4028-89F0-C8A7596579B5}" type="sibTrans" cxnId="{9DA6D9DC-9442-403F-93E5-2882FC0765FE}">
      <dgm:prSet/>
      <dgm:spPr/>
      <dgm:t>
        <a:bodyPr/>
        <a:lstStyle/>
        <a:p>
          <a:endParaRPr lang="fr-FR"/>
        </a:p>
      </dgm:t>
    </dgm:pt>
    <dgm:pt modelId="{4F111B0D-68CC-4ABC-9F66-C317BFACC3E3}" type="pres">
      <dgm:prSet presAssocID="{92CBA3E1-3581-412B-8879-84AAC18795EF}" presName="linear" presStyleCnt="0">
        <dgm:presLayoutVars>
          <dgm:animLvl val="lvl"/>
          <dgm:resizeHandles val="exact"/>
        </dgm:presLayoutVars>
      </dgm:prSet>
      <dgm:spPr/>
      <dgm:t>
        <a:bodyPr/>
        <a:lstStyle/>
        <a:p>
          <a:endParaRPr lang="fr-FR"/>
        </a:p>
      </dgm:t>
    </dgm:pt>
    <dgm:pt modelId="{FD1CCE77-FAAD-4D2B-9D9A-A3E3096AF5B1}" type="pres">
      <dgm:prSet presAssocID="{682AC72B-45EB-4285-9DFB-05BA4536619F}" presName="parentText" presStyleLbl="node1" presStyleIdx="0" presStyleCnt="2" custLinFactY="-7728" custLinFactNeighborX="9375" custLinFactNeighborY="-100000">
        <dgm:presLayoutVars>
          <dgm:chMax val="0"/>
          <dgm:bulletEnabled val="1"/>
        </dgm:presLayoutVars>
      </dgm:prSet>
      <dgm:spPr/>
      <dgm:t>
        <a:bodyPr/>
        <a:lstStyle/>
        <a:p>
          <a:endParaRPr lang="fr-FR"/>
        </a:p>
      </dgm:t>
    </dgm:pt>
    <dgm:pt modelId="{5D9C31EE-D936-43CD-AD5E-3886E23719FE}" type="pres">
      <dgm:prSet presAssocID="{256BD22F-29CC-4C35-BCB6-F974C7D8FBE3}" presName="spacer" presStyleCnt="0"/>
      <dgm:spPr/>
    </dgm:pt>
    <dgm:pt modelId="{8CC63868-1197-43BA-AE14-ED4D644CC36A}" type="pres">
      <dgm:prSet presAssocID="{07ED7E33-3501-488B-9657-E7BACA24ABB9}" presName="parentText" presStyleLbl="node1" presStyleIdx="1" presStyleCnt="2" custLinFactY="-589" custLinFactNeighborX="24610" custLinFactNeighborY="-100000">
        <dgm:presLayoutVars>
          <dgm:chMax val="0"/>
          <dgm:bulletEnabled val="1"/>
        </dgm:presLayoutVars>
      </dgm:prSet>
      <dgm:spPr/>
      <dgm:t>
        <a:bodyPr/>
        <a:lstStyle/>
        <a:p>
          <a:endParaRPr lang="fr-FR"/>
        </a:p>
      </dgm:t>
    </dgm:pt>
  </dgm:ptLst>
  <dgm:cxnLst>
    <dgm:cxn modelId="{97D5854A-A502-48A9-9618-58FA4011DCCC}" type="presOf" srcId="{92CBA3E1-3581-412B-8879-84AAC18795EF}" destId="{4F111B0D-68CC-4ABC-9F66-C317BFACC3E3}" srcOrd="0" destOrd="0" presId="urn:microsoft.com/office/officeart/2005/8/layout/vList2"/>
    <dgm:cxn modelId="{B5B4970B-0E0F-4EA4-B86B-1D9ED363CC8B}" srcId="{92CBA3E1-3581-412B-8879-84AAC18795EF}" destId="{682AC72B-45EB-4285-9DFB-05BA4536619F}" srcOrd="0" destOrd="0" parTransId="{D1C29C25-9FFC-4CA9-8378-F28C67052F7E}" sibTransId="{256BD22F-29CC-4C35-BCB6-F974C7D8FBE3}"/>
    <dgm:cxn modelId="{4D04F618-6252-444F-8E3D-8787F45483EB}" type="presOf" srcId="{07ED7E33-3501-488B-9657-E7BACA24ABB9}" destId="{8CC63868-1197-43BA-AE14-ED4D644CC36A}" srcOrd="0" destOrd="0" presId="urn:microsoft.com/office/officeart/2005/8/layout/vList2"/>
    <dgm:cxn modelId="{9DA6D9DC-9442-403F-93E5-2882FC0765FE}" srcId="{92CBA3E1-3581-412B-8879-84AAC18795EF}" destId="{07ED7E33-3501-488B-9657-E7BACA24ABB9}" srcOrd="1" destOrd="0" parTransId="{5DCD1A1A-ED68-4943-80A5-14C9E749CDE1}" sibTransId="{D633920B-B448-4028-89F0-C8A7596579B5}"/>
    <dgm:cxn modelId="{B2CBE0B8-5032-43EF-BAB8-AE16CF69B217}" type="presOf" srcId="{682AC72B-45EB-4285-9DFB-05BA4536619F}" destId="{FD1CCE77-FAAD-4D2B-9D9A-A3E3096AF5B1}" srcOrd="0" destOrd="0" presId="urn:microsoft.com/office/officeart/2005/8/layout/vList2"/>
    <dgm:cxn modelId="{B1B3393C-65D9-4A8D-9D16-32EDCC04EB3A}" type="presParOf" srcId="{4F111B0D-68CC-4ABC-9F66-C317BFACC3E3}" destId="{FD1CCE77-FAAD-4D2B-9D9A-A3E3096AF5B1}" srcOrd="0" destOrd="0" presId="urn:microsoft.com/office/officeart/2005/8/layout/vList2"/>
    <dgm:cxn modelId="{CE1730CC-A33A-4F49-8D9C-67917E10D4BE}" type="presParOf" srcId="{4F111B0D-68CC-4ABC-9F66-C317BFACC3E3}" destId="{5D9C31EE-D936-43CD-AD5E-3886E23719FE}" srcOrd="1" destOrd="0" presId="urn:microsoft.com/office/officeart/2005/8/layout/vList2"/>
    <dgm:cxn modelId="{237FE4C3-6E8E-427E-902F-D80036457B49}" type="presParOf" srcId="{4F111B0D-68CC-4ABC-9F66-C317BFACC3E3}" destId="{8CC63868-1197-43BA-AE14-ED4D644CC36A}"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7093F774-3364-4169-8EE5-227330DD6E6F}"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fr-FR"/>
        </a:p>
      </dgm:t>
    </dgm:pt>
    <dgm:pt modelId="{980E46C1-6DB4-4C95-9238-97255FE07F2C}">
      <dgm:prSet phldrT="[Texte]" custT="1"/>
      <dgm:spPr/>
      <dgm:t>
        <a:bodyPr/>
        <a:lstStyle/>
        <a:p>
          <a:pPr algn="just"/>
          <a:r>
            <a:rPr lang="fr-FR" sz="2800" dirty="0" smtClean="0">
              <a:latin typeface="Times New Roman" pitchFamily="18" charset="0"/>
              <a:cs typeface="Times New Roman" pitchFamily="18" charset="0"/>
            </a:rPr>
            <a:t>Ces marqueurs cellulaires forment le système HLA (les antigènes des leucocytes humains) et sont des glycoprotéines résultantes de l'expression de l'ensemble des gènes du Complexe Majeur d'Histocompatibilité (CMH). </a:t>
          </a:r>
          <a:endParaRPr lang="fr-FR" sz="2800" dirty="0"/>
        </a:p>
      </dgm:t>
    </dgm:pt>
    <dgm:pt modelId="{0C4544BF-CEB1-4016-9B06-742ED0FE84F0}" type="parTrans" cxnId="{37A7B956-41B1-4F3B-85ED-9D25CD5DBFE6}">
      <dgm:prSet/>
      <dgm:spPr/>
      <dgm:t>
        <a:bodyPr/>
        <a:lstStyle/>
        <a:p>
          <a:endParaRPr lang="fr-FR"/>
        </a:p>
      </dgm:t>
    </dgm:pt>
    <dgm:pt modelId="{AD97457C-5398-42CE-8AF2-948AA5BF2AFD}" type="sibTrans" cxnId="{37A7B956-41B1-4F3B-85ED-9D25CD5DBFE6}">
      <dgm:prSet/>
      <dgm:spPr/>
      <dgm:t>
        <a:bodyPr/>
        <a:lstStyle/>
        <a:p>
          <a:endParaRPr lang="fr-FR"/>
        </a:p>
      </dgm:t>
    </dgm:pt>
    <dgm:pt modelId="{FE5FA75C-B506-4855-B6D3-C365D3A6F913}" type="pres">
      <dgm:prSet presAssocID="{7093F774-3364-4169-8EE5-227330DD6E6F}" presName="linear" presStyleCnt="0">
        <dgm:presLayoutVars>
          <dgm:animLvl val="lvl"/>
          <dgm:resizeHandles val="exact"/>
        </dgm:presLayoutVars>
      </dgm:prSet>
      <dgm:spPr/>
      <dgm:t>
        <a:bodyPr/>
        <a:lstStyle/>
        <a:p>
          <a:endParaRPr lang="fr-FR"/>
        </a:p>
      </dgm:t>
    </dgm:pt>
    <dgm:pt modelId="{0E00A4A4-B214-4860-85F2-11ADBC032854}" type="pres">
      <dgm:prSet presAssocID="{980E46C1-6DB4-4C95-9238-97255FE07F2C}" presName="parentText" presStyleLbl="node1" presStyleIdx="0" presStyleCnt="1" custScaleY="103215" custLinFactNeighborX="-7031" custLinFactNeighborY="-13541">
        <dgm:presLayoutVars>
          <dgm:chMax val="0"/>
          <dgm:bulletEnabled val="1"/>
        </dgm:presLayoutVars>
      </dgm:prSet>
      <dgm:spPr/>
      <dgm:t>
        <a:bodyPr/>
        <a:lstStyle/>
        <a:p>
          <a:endParaRPr lang="fr-FR"/>
        </a:p>
      </dgm:t>
    </dgm:pt>
  </dgm:ptLst>
  <dgm:cxnLst>
    <dgm:cxn modelId="{D347B0DC-15E7-4FF9-A0E6-3C79F17A9231}" type="presOf" srcId="{7093F774-3364-4169-8EE5-227330DD6E6F}" destId="{FE5FA75C-B506-4855-B6D3-C365D3A6F913}" srcOrd="0" destOrd="0" presId="urn:microsoft.com/office/officeart/2005/8/layout/vList2"/>
    <dgm:cxn modelId="{37A7B956-41B1-4F3B-85ED-9D25CD5DBFE6}" srcId="{7093F774-3364-4169-8EE5-227330DD6E6F}" destId="{980E46C1-6DB4-4C95-9238-97255FE07F2C}" srcOrd="0" destOrd="0" parTransId="{0C4544BF-CEB1-4016-9B06-742ED0FE84F0}" sibTransId="{AD97457C-5398-42CE-8AF2-948AA5BF2AFD}"/>
    <dgm:cxn modelId="{7D454B4F-D80A-4483-BE08-3F9AD06A58EF}" type="presOf" srcId="{980E46C1-6DB4-4C95-9238-97255FE07F2C}" destId="{0E00A4A4-B214-4860-85F2-11ADBC032854}" srcOrd="0" destOrd="0" presId="urn:microsoft.com/office/officeart/2005/8/layout/vList2"/>
    <dgm:cxn modelId="{246728CD-80DD-442B-8959-D24222253D1D}" type="presParOf" srcId="{FE5FA75C-B506-4855-B6D3-C365D3A6F913}" destId="{0E00A4A4-B214-4860-85F2-11ADBC032854}"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CEFFE110-47A1-4B6C-8ABC-19301F6942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D3A893-DCD1-47E8-B105-DFC11466F32A}">
      <dgm:prSet phldrT="[Texte]" custT="1">
        <dgm:style>
          <a:lnRef idx="1">
            <a:schemeClr val="accent4"/>
          </a:lnRef>
          <a:fillRef idx="2">
            <a:schemeClr val="accent4"/>
          </a:fillRef>
          <a:effectRef idx="1">
            <a:schemeClr val="accent4"/>
          </a:effectRef>
          <a:fontRef idx="minor">
            <a:schemeClr val="dk1"/>
          </a:fontRef>
        </dgm:style>
      </dgm:prSet>
      <dgm:spPr/>
      <dgm:t>
        <a:bodyPr/>
        <a:lstStyle/>
        <a:p>
          <a:pPr algn="just">
            <a:lnSpc>
              <a:spcPct val="150000"/>
            </a:lnSpc>
          </a:pPr>
          <a:r>
            <a:rPr lang="fr-FR" sz="2800" dirty="0" smtClean="0">
              <a:solidFill>
                <a:schemeClr val="tx1"/>
              </a:solidFill>
              <a:latin typeface="Times New Roman" pitchFamily="18" charset="0"/>
              <a:cs typeface="Times New Roman" pitchFamily="18" charset="0"/>
            </a:rPr>
            <a:t>Le non soi d'un individu est l'ensemble des molécules différentes du soi qui, présentes dans l'organisme, vont déclencher des réactions immunitaires. Elles peuvent être issues du milieu extérieur (vers, virus, bactéries, toxines…) ou être simplement des molécules du soi modifiés (ex : cancer).</a:t>
          </a:r>
          <a:endParaRPr lang="fr-FR" sz="2800" dirty="0">
            <a:solidFill>
              <a:schemeClr val="tx1"/>
            </a:solidFill>
            <a:latin typeface="Times New Roman" pitchFamily="18" charset="0"/>
            <a:cs typeface="Times New Roman" pitchFamily="18" charset="0"/>
          </a:endParaRPr>
        </a:p>
      </dgm:t>
    </dgm:pt>
    <dgm:pt modelId="{3FFB1808-0CDE-4F24-83EC-DB59F7C63AFB}" type="parTrans" cxnId="{DBA88AA2-A9AC-4C5A-BCE9-012682B0B665}">
      <dgm:prSet/>
      <dgm:spPr/>
      <dgm:t>
        <a:bodyPr/>
        <a:lstStyle/>
        <a:p>
          <a:endParaRPr lang="fr-FR"/>
        </a:p>
      </dgm:t>
    </dgm:pt>
    <dgm:pt modelId="{DEAAEB1B-AE58-442F-947C-069D0BE3F688}" type="sibTrans" cxnId="{DBA88AA2-A9AC-4C5A-BCE9-012682B0B665}">
      <dgm:prSet/>
      <dgm:spPr/>
      <dgm:t>
        <a:bodyPr/>
        <a:lstStyle/>
        <a:p>
          <a:endParaRPr lang="fr-FR"/>
        </a:p>
      </dgm:t>
    </dgm:pt>
    <dgm:pt modelId="{BE1D2150-1C2B-4A9C-B8DB-0CD250E4FCFD}" type="pres">
      <dgm:prSet presAssocID="{CEFFE110-47A1-4B6C-8ABC-19301F6942CE}" presName="diagram" presStyleCnt="0">
        <dgm:presLayoutVars>
          <dgm:dir/>
          <dgm:resizeHandles val="exact"/>
        </dgm:presLayoutVars>
      </dgm:prSet>
      <dgm:spPr/>
      <dgm:t>
        <a:bodyPr/>
        <a:lstStyle/>
        <a:p>
          <a:endParaRPr lang="fr-FR"/>
        </a:p>
      </dgm:t>
    </dgm:pt>
    <dgm:pt modelId="{DCA49144-1013-48B7-9E83-390B60CFACA9}" type="pres">
      <dgm:prSet presAssocID="{24D3A893-DCD1-47E8-B105-DFC11466F32A}" presName="node" presStyleLbl="node1" presStyleIdx="0" presStyleCnt="1" custScaleY="78959" custLinFactNeighborX="-953" custLinFactNeighborY="1376">
        <dgm:presLayoutVars>
          <dgm:bulletEnabled val="1"/>
        </dgm:presLayoutVars>
      </dgm:prSet>
      <dgm:spPr/>
      <dgm:t>
        <a:bodyPr/>
        <a:lstStyle/>
        <a:p>
          <a:endParaRPr lang="fr-FR"/>
        </a:p>
      </dgm:t>
    </dgm:pt>
  </dgm:ptLst>
  <dgm:cxnLst>
    <dgm:cxn modelId="{70C0627F-B0EA-44E8-9481-85F144321C18}" type="presOf" srcId="{24D3A893-DCD1-47E8-B105-DFC11466F32A}" destId="{DCA49144-1013-48B7-9E83-390B60CFACA9}" srcOrd="0" destOrd="0" presId="urn:microsoft.com/office/officeart/2005/8/layout/default"/>
    <dgm:cxn modelId="{95C8AD44-61F2-428D-AF3C-61BDFD8A4D5F}" type="presOf" srcId="{CEFFE110-47A1-4B6C-8ABC-19301F6942CE}" destId="{BE1D2150-1C2B-4A9C-B8DB-0CD250E4FCFD}" srcOrd="0" destOrd="0" presId="urn:microsoft.com/office/officeart/2005/8/layout/default"/>
    <dgm:cxn modelId="{DBA88AA2-A9AC-4C5A-BCE9-012682B0B665}" srcId="{CEFFE110-47A1-4B6C-8ABC-19301F6942CE}" destId="{24D3A893-DCD1-47E8-B105-DFC11466F32A}" srcOrd="0" destOrd="0" parTransId="{3FFB1808-0CDE-4F24-83EC-DB59F7C63AFB}" sibTransId="{DEAAEB1B-AE58-442F-947C-069D0BE3F688}"/>
    <dgm:cxn modelId="{9990A0FB-C962-4CBA-AF11-B900A2F53C84}" type="presParOf" srcId="{BE1D2150-1C2B-4A9C-B8DB-0CD250E4FCFD}" destId="{DCA49144-1013-48B7-9E83-390B60CFACA9}" srcOrd="0"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2A0F5564-DDFD-4EB3-83BB-17D67CD926E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3E67B960-64DC-49E9-B1CF-6116633DEB67}">
      <dgm:prSet phldrT="[Texte]" custT="1">
        <dgm:style>
          <a:lnRef idx="2">
            <a:schemeClr val="accent2"/>
          </a:lnRef>
          <a:fillRef idx="1">
            <a:schemeClr val="lt1"/>
          </a:fillRef>
          <a:effectRef idx="0">
            <a:schemeClr val="accent2"/>
          </a:effectRef>
          <a:fontRef idx="minor">
            <a:schemeClr val="dk1"/>
          </a:fontRef>
        </dgm:style>
      </dgm:prSet>
      <dgm:spPr/>
      <dgm:t>
        <a:bodyPr/>
        <a:lstStyle/>
        <a:p>
          <a:pPr algn="just">
            <a:lnSpc>
              <a:spcPct val="150000"/>
            </a:lnSpc>
          </a:pPr>
          <a:r>
            <a:rPr lang="fr-FR" sz="2400" dirty="0" smtClean="0">
              <a:latin typeface="Times New Roman" pitchFamily="18" charset="0"/>
              <a:cs typeface="Times New Roman" pitchFamily="18" charset="0"/>
            </a:rPr>
            <a:t>Les microbes sont des organismes microscopiques vivants, comprennent les virus, les bactéries, les archées, des champignons et des protozoaires. Pour vivre et se développer, ils ont besoin d'un milieu organique favorable à son développement.il ya deux types les microbes pathogène et non pathogène.</a:t>
          </a:r>
          <a:endParaRPr lang="fr-FR" sz="2400" dirty="0">
            <a:latin typeface="Times New Roman" pitchFamily="18" charset="0"/>
            <a:cs typeface="Times New Roman" pitchFamily="18" charset="0"/>
          </a:endParaRPr>
        </a:p>
      </dgm:t>
    </dgm:pt>
    <dgm:pt modelId="{7E8BEFDD-DC06-4B1E-B751-24C85C304D4F}" type="parTrans" cxnId="{077B32E7-FAA1-4EA1-AFDA-1AC7E4711C2B}">
      <dgm:prSet/>
      <dgm:spPr/>
      <dgm:t>
        <a:bodyPr/>
        <a:lstStyle/>
        <a:p>
          <a:endParaRPr lang="fr-FR"/>
        </a:p>
      </dgm:t>
    </dgm:pt>
    <dgm:pt modelId="{5FFC75D5-7D52-415B-989D-5AAC54CD7407}" type="sibTrans" cxnId="{077B32E7-FAA1-4EA1-AFDA-1AC7E4711C2B}">
      <dgm:prSet/>
      <dgm:spPr/>
      <dgm:t>
        <a:bodyPr/>
        <a:lstStyle/>
        <a:p>
          <a:endParaRPr lang="fr-FR"/>
        </a:p>
      </dgm:t>
    </dgm:pt>
    <dgm:pt modelId="{EC8BF9B3-4578-44AE-A839-A9AB8BA814CC}" type="pres">
      <dgm:prSet presAssocID="{2A0F5564-DDFD-4EB3-83BB-17D67CD926E0}" presName="Name0" presStyleCnt="0">
        <dgm:presLayoutVars>
          <dgm:dir/>
          <dgm:animLvl val="lvl"/>
          <dgm:resizeHandles val="exact"/>
        </dgm:presLayoutVars>
      </dgm:prSet>
      <dgm:spPr/>
      <dgm:t>
        <a:bodyPr/>
        <a:lstStyle/>
        <a:p>
          <a:endParaRPr lang="fr-FR"/>
        </a:p>
      </dgm:t>
    </dgm:pt>
    <dgm:pt modelId="{34E4B058-E014-4A68-80EA-453415CEAA12}" type="pres">
      <dgm:prSet presAssocID="{3E67B960-64DC-49E9-B1CF-6116633DEB67}" presName="boxAndChildren" presStyleCnt="0"/>
      <dgm:spPr/>
    </dgm:pt>
    <dgm:pt modelId="{E5221C3B-0A27-4FFA-A2F6-698886771B30}" type="pres">
      <dgm:prSet presAssocID="{3E67B960-64DC-49E9-B1CF-6116633DEB67}" presName="parentTextBox" presStyleLbl="node1" presStyleIdx="0" presStyleCnt="1" custLinFactNeighborX="-3822" custLinFactNeighborY="-4401"/>
      <dgm:spPr/>
      <dgm:t>
        <a:bodyPr/>
        <a:lstStyle/>
        <a:p>
          <a:endParaRPr lang="fr-FR"/>
        </a:p>
      </dgm:t>
    </dgm:pt>
  </dgm:ptLst>
  <dgm:cxnLst>
    <dgm:cxn modelId="{18BB0A42-63AF-4C90-8158-F90B87A9C29A}" type="presOf" srcId="{2A0F5564-DDFD-4EB3-83BB-17D67CD926E0}" destId="{EC8BF9B3-4578-44AE-A839-A9AB8BA814CC}" srcOrd="0" destOrd="0" presId="urn:microsoft.com/office/officeart/2005/8/layout/process4"/>
    <dgm:cxn modelId="{DBA27250-89EA-4664-9FB0-6F67940104A4}" type="presOf" srcId="{3E67B960-64DC-49E9-B1CF-6116633DEB67}" destId="{E5221C3B-0A27-4FFA-A2F6-698886771B30}" srcOrd="0" destOrd="0" presId="urn:microsoft.com/office/officeart/2005/8/layout/process4"/>
    <dgm:cxn modelId="{077B32E7-FAA1-4EA1-AFDA-1AC7E4711C2B}" srcId="{2A0F5564-DDFD-4EB3-83BB-17D67CD926E0}" destId="{3E67B960-64DC-49E9-B1CF-6116633DEB67}" srcOrd="0" destOrd="0" parTransId="{7E8BEFDD-DC06-4B1E-B751-24C85C304D4F}" sibTransId="{5FFC75D5-7D52-415B-989D-5AAC54CD7407}"/>
    <dgm:cxn modelId="{806D4E6E-85F0-4253-AE3F-8588172C4F37}" type="presParOf" srcId="{EC8BF9B3-4578-44AE-A839-A9AB8BA814CC}" destId="{34E4B058-E014-4A68-80EA-453415CEAA12}" srcOrd="0" destOrd="0" presId="urn:microsoft.com/office/officeart/2005/8/layout/process4"/>
    <dgm:cxn modelId="{F74E7DC7-7653-4E1A-8F6D-9FF04BC0D8F1}" type="presParOf" srcId="{34E4B058-E014-4A68-80EA-453415CEAA12}" destId="{E5221C3B-0A27-4FFA-A2F6-698886771B30}" srcOrd="0" destOrd="0" presId="urn:microsoft.com/office/officeart/2005/8/layout/process4"/>
  </dgm:cxnLst>
  <dgm:bg/>
  <dgm:whole/>
</dgm:dataModel>
</file>

<file path=ppt/diagrams/data6.xml><?xml version="1.0" encoding="utf-8"?>
<dgm:dataModel xmlns:dgm="http://schemas.openxmlformats.org/drawingml/2006/diagram" xmlns:a="http://schemas.openxmlformats.org/drawingml/2006/main">
  <dgm:ptLst>
    <dgm:pt modelId="{2A0F5564-DDFD-4EB3-83BB-17D67CD926E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3E67B960-64DC-49E9-B1CF-6116633DEB67}">
      <dgm:prSet phldrT="[Texte]" custT="1">
        <dgm:style>
          <a:lnRef idx="2">
            <a:schemeClr val="accent2"/>
          </a:lnRef>
          <a:fillRef idx="1">
            <a:schemeClr val="lt1"/>
          </a:fillRef>
          <a:effectRef idx="0">
            <a:schemeClr val="accent2"/>
          </a:effectRef>
          <a:fontRef idx="minor">
            <a:schemeClr val="dk1"/>
          </a:fontRef>
        </dgm:style>
      </dgm:prSet>
      <dgm:spPr/>
      <dgm:t>
        <a:bodyPr/>
        <a:lstStyle/>
        <a:p>
          <a:pPr algn="just">
            <a:lnSpc>
              <a:spcPct val="150000"/>
            </a:lnSpc>
          </a:pPr>
          <a:r>
            <a:rPr lang="fr-FR" sz="2400" dirty="0" smtClean="0"/>
            <a:t>Les microbes non pathogènes, comme les bactéries utilisées pour fabriquer du yaourt par exemple.</a:t>
          </a:r>
          <a:endParaRPr lang="fr-FR" sz="2400" dirty="0">
            <a:latin typeface="Times New Roman" pitchFamily="18" charset="0"/>
            <a:cs typeface="Times New Roman" pitchFamily="18" charset="0"/>
          </a:endParaRPr>
        </a:p>
      </dgm:t>
    </dgm:pt>
    <dgm:pt modelId="{7E8BEFDD-DC06-4B1E-B751-24C85C304D4F}" type="parTrans" cxnId="{077B32E7-FAA1-4EA1-AFDA-1AC7E4711C2B}">
      <dgm:prSet/>
      <dgm:spPr/>
      <dgm:t>
        <a:bodyPr/>
        <a:lstStyle/>
        <a:p>
          <a:endParaRPr lang="fr-FR"/>
        </a:p>
      </dgm:t>
    </dgm:pt>
    <dgm:pt modelId="{5FFC75D5-7D52-415B-989D-5AAC54CD7407}" type="sibTrans" cxnId="{077B32E7-FAA1-4EA1-AFDA-1AC7E4711C2B}">
      <dgm:prSet/>
      <dgm:spPr/>
      <dgm:t>
        <a:bodyPr/>
        <a:lstStyle/>
        <a:p>
          <a:endParaRPr lang="fr-FR"/>
        </a:p>
      </dgm:t>
    </dgm:pt>
    <dgm:pt modelId="{EC8BF9B3-4578-44AE-A839-A9AB8BA814CC}" type="pres">
      <dgm:prSet presAssocID="{2A0F5564-DDFD-4EB3-83BB-17D67CD926E0}" presName="Name0" presStyleCnt="0">
        <dgm:presLayoutVars>
          <dgm:dir/>
          <dgm:animLvl val="lvl"/>
          <dgm:resizeHandles val="exact"/>
        </dgm:presLayoutVars>
      </dgm:prSet>
      <dgm:spPr/>
      <dgm:t>
        <a:bodyPr/>
        <a:lstStyle/>
        <a:p>
          <a:endParaRPr lang="fr-FR"/>
        </a:p>
      </dgm:t>
    </dgm:pt>
    <dgm:pt modelId="{34E4B058-E014-4A68-80EA-453415CEAA12}" type="pres">
      <dgm:prSet presAssocID="{3E67B960-64DC-49E9-B1CF-6116633DEB67}" presName="boxAndChildren" presStyleCnt="0"/>
      <dgm:spPr/>
    </dgm:pt>
    <dgm:pt modelId="{E5221C3B-0A27-4FFA-A2F6-698886771B30}" type="pres">
      <dgm:prSet presAssocID="{3E67B960-64DC-49E9-B1CF-6116633DEB67}" presName="parentTextBox" presStyleLbl="node1" presStyleIdx="0" presStyleCnt="1" custLinFactNeighborX="-955" custLinFactNeighborY="-25073"/>
      <dgm:spPr/>
      <dgm:t>
        <a:bodyPr/>
        <a:lstStyle/>
        <a:p>
          <a:endParaRPr lang="fr-FR"/>
        </a:p>
      </dgm:t>
    </dgm:pt>
  </dgm:ptLst>
  <dgm:cxnLst>
    <dgm:cxn modelId="{4DAADAC3-9AFD-4B47-84D3-A588660D1A0D}" type="presOf" srcId="{3E67B960-64DC-49E9-B1CF-6116633DEB67}" destId="{E5221C3B-0A27-4FFA-A2F6-698886771B30}" srcOrd="0" destOrd="0" presId="urn:microsoft.com/office/officeart/2005/8/layout/process4"/>
    <dgm:cxn modelId="{67AF03E4-8322-41CB-A8EA-27E683EB15EE}" type="presOf" srcId="{2A0F5564-DDFD-4EB3-83BB-17D67CD926E0}" destId="{EC8BF9B3-4578-44AE-A839-A9AB8BA814CC}" srcOrd="0" destOrd="0" presId="urn:microsoft.com/office/officeart/2005/8/layout/process4"/>
    <dgm:cxn modelId="{077B32E7-FAA1-4EA1-AFDA-1AC7E4711C2B}" srcId="{2A0F5564-DDFD-4EB3-83BB-17D67CD926E0}" destId="{3E67B960-64DC-49E9-B1CF-6116633DEB67}" srcOrd="0" destOrd="0" parTransId="{7E8BEFDD-DC06-4B1E-B751-24C85C304D4F}" sibTransId="{5FFC75D5-7D52-415B-989D-5AAC54CD7407}"/>
    <dgm:cxn modelId="{387B5AF2-2830-4186-82C5-560FBF3D1D7A}" type="presParOf" srcId="{EC8BF9B3-4578-44AE-A839-A9AB8BA814CC}" destId="{34E4B058-E014-4A68-80EA-453415CEAA12}" srcOrd="0" destOrd="0" presId="urn:microsoft.com/office/officeart/2005/8/layout/process4"/>
    <dgm:cxn modelId="{E375CC9A-5975-45D8-8386-4508E65481C6}" type="presParOf" srcId="{34E4B058-E014-4A68-80EA-453415CEAA12}" destId="{E5221C3B-0A27-4FFA-A2F6-698886771B30}" srcOrd="0" destOrd="0" presId="urn:microsoft.com/office/officeart/2005/8/layout/process4"/>
  </dgm:cxnLst>
  <dgm:bg/>
  <dgm:whole/>
</dgm:dataModel>
</file>

<file path=ppt/diagrams/data7.xml><?xml version="1.0" encoding="utf-8"?>
<dgm:dataModel xmlns:dgm="http://schemas.openxmlformats.org/drawingml/2006/diagram" xmlns:a="http://schemas.openxmlformats.org/drawingml/2006/main">
  <dgm:ptLst>
    <dgm:pt modelId="{B72C05A2-C2B2-4B87-A443-C0E605535F8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4F22C624-A5E3-4ECD-BDBC-26C73B1A63D2}">
      <dgm:prSet phldrT="[Texte]" custT="1"/>
      <dgm:spPr/>
      <dgm:t>
        <a:bodyPr/>
        <a:lstStyle/>
        <a:p>
          <a:r>
            <a:rPr lang="fr-FR" sz="2000" b="1" dirty="0" smtClean="0"/>
            <a:t>Une phase de reconnaissance</a:t>
          </a:r>
          <a:endParaRPr lang="fr-FR" sz="2000" dirty="0"/>
        </a:p>
      </dgm:t>
    </dgm:pt>
    <dgm:pt modelId="{5BE1CC14-6D45-4986-B633-FDCA0FAC4886}" type="parTrans" cxnId="{5FBC0962-C8AA-4FBA-924D-19E079D05CB5}">
      <dgm:prSet/>
      <dgm:spPr/>
      <dgm:t>
        <a:bodyPr/>
        <a:lstStyle/>
        <a:p>
          <a:endParaRPr lang="fr-FR"/>
        </a:p>
      </dgm:t>
    </dgm:pt>
    <dgm:pt modelId="{AC3DB9D0-E90C-4F46-A350-20E0C7850AEC}" type="sibTrans" cxnId="{5FBC0962-C8AA-4FBA-924D-19E079D05CB5}">
      <dgm:prSet/>
      <dgm:spPr/>
      <dgm:t>
        <a:bodyPr/>
        <a:lstStyle/>
        <a:p>
          <a:endParaRPr lang="fr-FR"/>
        </a:p>
      </dgm:t>
    </dgm:pt>
    <dgm:pt modelId="{C790612C-1180-4CAA-B24B-B59F255528AF}">
      <dgm:prSet phldrT="[Texte]" custT="1"/>
      <dgm:spPr/>
      <dgm:t>
        <a:bodyPr/>
        <a:lstStyle/>
        <a:p>
          <a:pPr rtl="0"/>
          <a:r>
            <a:rPr lang="fr-FR" sz="2000" dirty="0" smtClean="0"/>
            <a:t>grâce à des récepteurs membranaires fixés sur les phagocytes, qui les rendent capables de reconnaître des molécules présentes à la surface des bactéries.</a:t>
          </a:r>
          <a:endParaRPr lang="fr-FR" sz="2000" dirty="0"/>
        </a:p>
      </dgm:t>
    </dgm:pt>
    <dgm:pt modelId="{E8EF5CEF-3BAD-466B-BBAF-150A7743F65D}" type="parTrans" cxnId="{E549B1DB-EAF4-4380-845D-A30D75CFEF3D}">
      <dgm:prSet/>
      <dgm:spPr/>
      <dgm:t>
        <a:bodyPr/>
        <a:lstStyle/>
        <a:p>
          <a:endParaRPr lang="fr-FR"/>
        </a:p>
      </dgm:t>
    </dgm:pt>
    <dgm:pt modelId="{AF1652E1-6029-4EAF-A61B-50E5B674B8E1}" type="sibTrans" cxnId="{E549B1DB-EAF4-4380-845D-A30D75CFEF3D}">
      <dgm:prSet/>
      <dgm:spPr/>
      <dgm:t>
        <a:bodyPr/>
        <a:lstStyle/>
        <a:p>
          <a:endParaRPr lang="fr-FR"/>
        </a:p>
      </dgm:t>
    </dgm:pt>
    <dgm:pt modelId="{AFE2E242-4B8E-458A-AD7C-0C9FC1A43E1C}">
      <dgm:prSet phldrT="[Texte]" custT="1"/>
      <dgm:spPr/>
      <dgm:t>
        <a:bodyPr/>
        <a:lstStyle/>
        <a:p>
          <a:r>
            <a:rPr lang="fr-FR" sz="2000" b="1" dirty="0" smtClean="0">
              <a:latin typeface="+mj-lt"/>
              <a:ea typeface="Tahoma" pitchFamily="34" charset="0"/>
              <a:cs typeface="Tahoma" pitchFamily="34" charset="0"/>
            </a:rPr>
            <a:t>Une phase de digestion</a:t>
          </a:r>
          <a:endParaRPr lang="fr-FR" sz="2000" dirty="0">
            <a:latin typeface="+mj-lt"/>
            <a:ea typeface="Tahoma" pitchFamily="34" charset="0"/>
            <a:cs typeface="Tahoma" pitchFamily="34" charset="0"/>
          </a:endParaRPr>
        </a:p>
      </dgm:t>
    </dgm:pt>
    <dgm:pt modelId="{DA0A2707-81FF-4D5B-AA60-E4CC371610ED}" type="parTrans" cxnId="{AA9D7B61-D4AF-467C-A92C-C9AC08847714}">
      <dgm:prSet/>
      <dgm:spPr/>
      <dgm:t>
        <a:bodyPr/>
        <a:lstStyle/>
        <a:p>
          <a:endParaRPr lang="fr-FR"/>
        </a:p>
      </dgm:t>
    </dgm:pt>
    <dgm:pt modelId="{62576A75-A7C7-4355-826F-3299208E88A8}" type="sibTrans" cxnId="{AA9D7B61-D4AF-467C-A92C-C9AC08847714}">
      <dgm:prSet/>
      <dgm:spPr/>
      <dgm:t>
        <a:bodyPr/>
        <a:lstStyle/>
        <a:p>
          <a:endParaRPr lang="fr-FR"/>
        </a:p>
      </dgm:t>
    </dgm:pt>
    <dgm:pt modelId="{87864B4F-AA71-45C2-AEAA-F29A645E4E56}">
      <dgm:prSet phldrT="[Texte]" custT="1"/>
      <dgm:spPr/>
      <dgm:t>
        <a:bodyPr/>
        <a:lstStyle/>
        <a:p>
          <a:r>
            <a:rPr lang="fr-FR" sz="2000" dirty="0" smtClean="0"/>
            <a:t>où des organites cytoplasmiques spécialisés, les lysosomes, vont déverser les enzymes qu'ils contiennent dans la vésicule. La conséquence est la dégradation de la particule ingérée</a:t>
          </a:r>
          <a:endParaRPr lang="fr-FR" sz="2000" dirty="0"/>
        </a:p>
      </dgm:t>
    </dgm:pt>
    <dgm:pt modelId="{CFB705DD-31E1-4258-903F-6BC423CD440B}" type="parTrans" cxnId="{F2D67672-2162-4BC5-A563-4F692A17AD62}">
      <dgm:prSet/>
      <dgm:spPr/>
      <dgm:t>
        <a:bodyPr/>
        <a:lstStyle/>
        <a:p>
          <a:endParaRPr lang="fr-FR"/>
        </a:p>
      </dgm:t>
    </dgm:pt>
    <dgm:pt modelId="{1F9E66FB-E31B-478F-AABF-715DD7AF60E5}" type="sibTrans" cxnId="{F2D67672-2162-4BC5-A563-4F692A17AD62}">
      <dgm:prSet/>
      <dgm:spPr/>
      <dgm:t>
        <a:bodyPr/>
        <a:lstStyle/>
        <a:p>
          <a:endParaRPr lang="fr-FR"/>
        </a:p>
      </dgm:t>
    </dgm:pt>
    <dgm:pt modelId="{0CD9BA47-2148-4A6F-931D-4F1A063290A9}">
      <dgm:prSet phldrT="[Texte]" custT="1"/>
      <dgm:spPr/>
      <dgm:t>
        <a:bodyPr/>
        <a:lstStyle/>
        <a:p>
          <a:r>
            <a:rPr lang="fr-FR" sz="2000" b="1" dirty="0" smtClean="0"/>
            <a:t>Une phase d'adhésion</a:t>
          </a:r>
        </a:p>
      </dgm:t>
    </dgm:pt>
    <dgm:pt modelId="{31900421-B5CC-4290-9038-28B0E9B7CE85}" type="parTrans" cxnId="{3E086E85-7F65-4040-8469-C110AD167B3B}">
      <dgm:prSet/>
      <dgm:spPr/>
      <dgm:t>
        <a:bodyPr/>
        <a:lstStyle/>
        <a:p>
          <a:endParaRPr lang="fr-FR"/>
        </a:p>
      </dgm:t>
    </dgm:pt>
    <dgm:pt modelId="{5E718D1D-ADF1-4BC0-92C3-62BEE8AC50A1}" type="sibTrans" cxnId="{3E086E85-7F65-4040-8469-C110AD167B3B}">
      <dgm:prSet/>
      <dgm:spPr/>
      <dgm:t>
        <a:bodyPr/>
        <a:lstStyle/>
        <a:p>
          <a:endParaRPr lang="fr-FR"/>
        </a:p>
      </dgm:t>
    </dgm:pt>
    <dgm:pt modelId="{5CEAA41D-CD98-4EBE-AB02-38B79E346B23}">
      <dgm:prSet phldrT="[Texte]" custT="1"/>
      <dgm:spPr/>
      <dgm:t>
        <a:bodyPr/>
        <a:lstStyle/>
        <a:p>
          <a:r>
            <a:rPr lang="fr-FR" sz="2000" b="1" dirty="0" smtClean="0"/>
            <a:t>Une phase d'ingestion</a:t>
          </a:r>
          <a:endParaRPr lang="fr-FR" sz="2000" dirty="0"/>
        </a:p>
      </dgm:t>
    </dgm:pt>
    <dgm:pt modelId="{4C4E8BA5-378E-43CF-B1BA-E22C3DD18129}" type="parTrans" cxnId="{3F59BDF1-F055-428D-9F5B-8E54ABF42D3E}">
      <dgm:prSet/>
      <dgm:spPr/>
      <dgm:t>
        <a:bodyPr/>
        <a:lstStyle/>
        <a:p>
          <a:endParaRPr lang="fr-FR"/>
        </a:p>
      </dgm:t>
    </dgm:pt>
    <dgm:pt modelId="{F572F6D6-0F5D-4D72-A08B-13C06C9F45C4}" type="sibTrans" cxnId="{3F59BDF1-F055-428D-9F5B-8E54ABF42D3E}">
      <dgm:prSet/>
      <dgm:spPr/>
      <dgm:t>
        <a:bodyPr/>
        <a:lstStyle/>
        <a:p>
          <a:endParaRPr lang="fr-FR"/>
        </a:p>
      </dgm:t>
    </dgm:pt>
    <dgm:pt modelId="{DC3750BB-1E8D-4D6A-8A08-91DA79D23938}">
      <dgm:prSet custT="1"/>
      <dgm:spPr/>
      <dgm:t>
        <a:bodyPr/>
        <a:lstStyle/>
        <a:p>
          <a:pPr rtl="0"/>
          <a:r>
            <a:rPr lang="fr-FR" sz="2000" dirty="0" smtClean="0"/>
            <a:t>au cours de laquelle les phagocytes s'accolent à l'agent étranger, se déforment et émettent des prolongements, les pseudopodes, qui emprisonnent la particule</a:t>
          </a:r>
          <a:r>
            <a:rPr lang="fr-FR" sz="1600" dirty="0" smtClean="0"/>
            <a:t>.</a:t>
          </a:r>
          <a:endParaRPr lang="fr-FR" sz="1600" dirty="0"/>
        </a:p>
      </dgm:t>
    </dgm:pt>
    <dgm:pt modelId="{F182B5C3-2BE9-4C8C-98E5-D17957EBFB85}" type="parTrans" cxnId="{A70CCF38-5F5A-42BD-94C2-1F15EB548752}">
      <dgm:prSet/>
      <dgm:spPr/>
      <dgm:t>
        <a:bodyPr/>
        <a:lstStyle/>
        <a:p>
          <a:endParaRPr lang="fr-FR"/>
        </a:p>
      </dgm:t>
    </dgm:pt>
    <dgm:pt modelId="{1B684862-9FBE-493A-AA94-7BB0D4B9654F}" type="sibTrans" cxnId="{A70CCF38-5F5A-42BD-94C2-1F15EB548752}">
      <dgm:prSet/>
      <dgm:spPr/>
      <dgm:t>
        <a:bodyPr/>
        <a:lstStyle/>
        <a:p>
          <a:endParaRPr lang="fr-FR"/>
        </a:p>
      </dgm:t>
    </dgm:pt>
    <dgm:pt modelId="{C5DC3491-F4F6-4FC4-BF7F-7B44ECB0E149}">
      <dgm:prSet custT="1"/>
      <dgm:spPr/>
      <dgm:t>
        <a:bodyPr/>
        <a:lstStyle/>
        <a:p>
          <a:r>
            <a:rPr lang="fr-FR" sz="2000" dirty="0" smtClean="0"/>
            <a:t>pendant laquelle la particule est progressivement incluse dans le phagocyte. Elle est enfermée à l'intérieur du cytoplasme, dans une sorte de poche, la vésicule de phagocytose.</a:t>
          </a:r>
          <a:endParaRPr lang="fr-FR" sz="2000" dirty="0"/>
        </a:p>
      </dgm:t>
    </dgm:pt>
    <dgm:pt modelId="{44F279FD-F0F1-4ADD-BEE7-C8C526D49E14}" type="parTrans" cxnId="{F3D3477B-049A-4835-AA3A-0E6723035E6D}">
      <dgm:prSet/>
      <dgm:spPr/>
      <dgm:t>
        <a:bodyPr/>
        <a:lstStyle/>
        <a:p>
          <a:endParaRPr lang="fr-FR"/>
        </a:p>
      </dgm:t>
    </dgm:pt>
    <dgm:pt modelId="{60B9D6AA-908B-4582-BEC1-9411F8F5986B}" type="sibTrans" cxnId="{F3D3477B-049A-4835-AA3A-0E6723035E6D}">
      <dgm:prSet/>
      <dgm:spPr/>
      <dgm:t>
        <a:bodyPr/>
        <a:lstStyle/>
        <a:p>
          <a:endParaRPr lang="fr-FR"/>
        </a:p>
      </dgm:t>
    </dgm:pt>
    <dgm:pt modelId="{074A6196-1CDC-48F3-8E44-84BCA2295C3D}">
      <dgm:prSet phldrT="[Texte]" custT="1"/>
      <dgm:spPr/>
      <dgm:t>
        <a:bodyPr/>
        <a:lstStyle/>
        <a:p>
          <a:pPr rtl="0"/>
          <a:endParaRPr lang="fr-FR" sz="2000" dirty="0"/>
        </a:p>
      </dgm:t>
    </dgm:pt>
    <dgm:pt modelId="{84F33699-19D3-44B3-86AE-F65778265979}" type="parTrans" cxnId="{725CFDC9-8917-4378-9537-FA9F35AF7609}">
      <dgm:prSet/>
      <dgm:spPr/>
      <dgm:t>
        <a:bodyPr/>
        <a:lstStyle/>
        <a:p>
          <a:endParaRPr lang="fr-FR"/>
        </a:p>
      </dgm:t>
    </dgm:pt>
    <dgm:pt modelId="{75867F84-866F-43C2-BD9B-0EF7003AB2F1}" type="sibTrans" cxnId="{725CFDC9-8917-4378-9537-FA9F35AF7609}">
      <dgm:prSet/>
      <dgm:spPr/>
      <dgm:t>
        <a:bodyPr/>
        <a:lstStyle/>
        <a:p>
          <a:endParaRPr lang="fr-FR"/>
        </a:p>
      </dgm:t>
    </dgm:pt>
    <dgm:pt modelId="{AB4CFD27-D711-4378-9327-CF8644448967}">
      <dgm:prSet phldrT="[Texte]" custT="1"/>
      <dgm:spPr/>
      <dgm:t>
        <a:bodyPr/>
        <a:lstStyle/>
        <a:p>
          <a:pPr rtl="0"/>
          <a:endParaRPr lang="fr-FR" sz="2000" dirty="0"/>
        </a:p>
      </dgm:t>
    </dgm:pt>
    <dgm:pt modelId="{F3F9F85A-38AA-4516-AA28-C32B9D3AF92D}" type="parTrans" cxnId="{FBEF4151-0DAC-477C-B797-6527DCC203DF}">
      <dgm:prSet/>
      <dgm:spPr/>
      <dgm:t>
        <a:bodyPr/>
        <a:lstStyle/>
        <a:p>
          <a:endParaRPr lang="fr-FR"/>
        </a:p>
      </dgm:t>
    </dgm:pt>
    <dgm:pt modelId="{2574F840-578A-49AB-8FE0-763D23E3C194}" type="sibTrans" cxnId="{FBEF4151-0DAC-477C-B797-6527DCC203DF}">
      <dgm:prSet/>
      <dgm:spPr/>
      <dgm:t>
        <a:bodyPr/>
        <a:lstStyle/>
        <a:p>
          <a:endParaRPr lang="fr-FR"/>
        </a:p>
      </dgm:t>
    </dgm:pt>
    <dgm:pt modelId="{3287C4B6-F60B-45F3-9AC4-167A4A6ACBE4}">
      <dgm:prSet phldrT="[Texte]" custT="1"/>
      <dgm:spPr/>
      <dgm:t>
        <a:bodyPr/>
        <a:lstStyle/>
        <a:p>
          <a:endParaRPr lang="fr-FR" sz="2000" dirty="0"/>
        </a:p>
      </dgm:t>
    </dgm:pt>
    <dgm:pt modelId="{2A5F1EB0-61D9-4A5B-A7D5-7E4F38F3D8E9}" type="parTrans" cxnId="{96141AAB-5723-4417-A1AB-C984CA653E73}">
      <dgm:prSet/>
      <dgm:spPr/>
    </dgm:pt>
    <dgm:pt modelId="{37FA02D3-7036-4687-A223-8BE90C698ECC}" type="sibTrans" cxnId="{96141AAB-5723-4417-A1AB-C984CA653E73}">
      <dgm:prSet/>
      <dgm:spPr/>
    </dgm:pt>
    <dgm:pt modelId="{A18C4220-628C-4E04-8148-6F7BA96F2148}">
      <dgm:prSet phldrT="[Texte]" custT="1"/>
      <dgm:spPr/>
      <dgm:t>
        <a:bodyPr/>
        <a:lstStyle/>
        <a:p>
          <a:endParaRPr lang="fr-FR" sz="2000" dirty="0"/>
        </a:p>
      </dgm:t>
    </dgm:pt>
    <dgm:pt modelId="{A90505D3-3E12-4D82-801A-81B9E2C1A427}" type="parTrans" cxnId="{49949F54-7461-4758-A9A9-6C50694312DA}">
      <dgm:prSet/>
      <dgm:spPr/>
    </dgm:pt>
    <dgm:pt modelId="{5C00C7BA-1B4E-49D9-94C9-696BCEB81499}" type="sibTrans" cxnId="{49949F54-7461-4758-A9A9-6C50694312DA}">
      <dgm:prSet/>
      <dgm:spPr/>
    </dgm:pt>
    <dgm:pt modelId="{D2278627-5A5C-4632-9500-E9762F9C5520}" type="pres">
      <dgm:prSet presAssocID="{B72C05A2-C2B2-4B87-A443-C0E605535F87}" presName="Name0" presStyleCnt="0">
        <dgm:presLayoutVars>
          <dgm:dir/>
          <dgm:animLvl val="lvl"/>
          <dgm:resizeHandles/>
        </dgm:presLayoutVars>
      </dgm:prSet>
      <dgm:spPr/>
      <dgm:t>
        <a:bodyPr/>
        <a:lstStyle/>
        <a:p>
          <a:endParaRPr lang="fr-FR"/>
        </a:p>
      </dgm:t>
    </dgm:pt>
    <dgm:pt modelId="{CF81F3BD-4927-43E9-9A9B-AEF20CAD0226}" type="pres">
      <dgm:prSet presAssocID="{4F22C624-A5E3-4ECD-BDBC-26C73B1A63D2}" presName="linNode" presStyleCnt="0"/>
      <dgm:spPr/>
    </dgm:pt>
    <dgm:pt modelId="{50397DC2-4E2C-4022-85C7-ADC36A35D22E}" type="pres">
      <dgm:prSet presAssocID="{4F22C624-A5E3-4ECD-BDBC-26C73B1A63D2}" presName="parentShp" presStyleLbl="node1" presStyleIdx="0" presStyleCnt="4" custScaleX="73554" custLinFactNeighborX="-6061" custLinFactNeighborY="2476">
        <dgm:presLayoutVars>
          <dgm:bulletEnabled val="1"/>
        </dgm:presLayoutVars>
      </dgm:prSet>
      <dgm:spPr/>
      <dgm:t>
        <a:bodyPr/>
        <a:lstStyle/>
        <a:p>
          <a:endParaRPr lang="fr-FR"/>
        </a:p>
      </dgm:t>
    </dgm:pt>
    <dgm:pt modelId="{4AEF0129-2D0E-44FD-BC45-FA6ED80B4DFF}" type="pres">
      <dgm:prSet presAssocID="{4F22C624-A5E3-4ECD-BDBC-26C73B1A63D2}" presName="childShp" presStyleLbl="bgAccFollowNode1" presStyleIdx="0" presStyleCnt="4" custScaleX="119284" custScaleY="158803">
        <dgm:presLayoutVars>
          <dgm:bulletEnabled val="1"/>
        </dgm:presLayoutVars>
      </dgm:prSet>
      <dgm:spPr/>
      <dgm:t>
        <a:bodyPr/>
        <a:lstStyle/>
        <a:p>
          <a:endParaRPr lang="fr-FR"/>
        </a:p>
      </dgm:t>
    </dgm:pt>
    <dgm:pt modelId="{069D6F2E-1004-4239-9363-BD5857BC9AEC}" type="pres">
      <dgm:prSet presAssocID="{AC3DB9D0-E90C-4F46-A350-20E0C7850AEC}" presName="spacing" presStyleCnt="0"/>
      <dgm:spPr/>
    </dgm:pt>
    <dgm:pt modelId="{F05BA5D6-6493-4B85-9A2A-35AC8A6F66F7}" type="pres">
      <dgm:prSet presAssocID="{0CD9BA47-2148-4A6F-931D-4F1A063290A9}" presName="linNode" presStyleCnt="0"/>
      <dgm:spPr/>
    </dgm:pt>
    <dgm:pt modelId="{304759AC-95FF-4F19-A1AF-BB7EE4950378}" type="pres">
      <dgm:prSet presAssocID="{0CD9BA47-2148-4A6F-931D-4F1A063290A9}" presName="parentShp" presStyleLbl="node1" presStyleIdx="1" presStyleCnt="4" custScaleX="75207" custScaleY="88285" custLinFactNeighborX="-17080" custLinFactNeighborY="3783">
        <dgm:presLayoutVars>
          <dgm:bulletEnabled val="1"/>
        </dgm:presLayoutVars>
      </dgm:prSet>
      <dgm:spPr/>
      <dgm:t>
        <a:bodyPr/>
        <a:lstStyle/>
        <a:p>
          <a:endParaRPr lang="fr-FR"/>
        </a:p>
      </dgm:t>
    </dgm:pt>
    <dgm:pt modelId="{C741D4E2-632C-4C17-9B07-123B21115E92}" type="pres">
      <dgm:prSet presAssocID="{0CD9BA47-2148-4A6F-931D-4F1A063290A9}" presName="childShp" presStyleLbl="bgAccFollowNode1" presStyleIdx="1" presStyleCnt="4" custScaleX="120386" custScaleY="210136">
        <dgm:presLayoutVars>
          <dgm:bulletEnabled val="1"/>
        </dgm:presLayoutVars>
      </dgm:prSet>
      <dgm:spPr/>
      <dgm:t>
        <a:bodyPr/>
        <a:lstStyle/>
        <a:p>
          <a:endParaRPr lang="fr-FR"/>
        </a:p>
      </dgm:t>
    </dgm:pt>
    <dgm:pt modelId="{5DBBC761-11BE-40E7-AD7F-A92D1564B9BF}" type="pres">
      <dgm:prSet presAssocID="{5E718D1D-ADF1-4BC0-92C3-62BEE8AC50A1}" presName="spacing" presStyleCnt="0"/>
      <dgm:spPr/>
    </dgm:pt>
    <dgm:pt modelId="{58BD7E52-B5E1-41B8-971B-0B0AAC5265DE}" type="pres">
      <dgm:prSet presAssocID="{5CEAA41D-CD98-4EBE-AB02-38B79E346B23}" presName="linNode" presStyleCnt="0"/>
      <dgm:spPr/>
    </dgm:pt>
    <dgm:pt modelId="{E3350EC8-534F-4FB5-832C-4253799F7833}" type="pres">
      <dgm:prSet presAssocID="{5CEAA41D-CD98-4EBE-AB02-38B79E346B23}" presName="parentShp" presStyleLbl="node1" presStyleIdx="2" presStyleCnt="4" custScaleX="79338" custScaleY="75457" custLinFactNeighborX="-10193" custLinFactNeighborY="-3031">
        <dgm:presLayoutVars>
          <dgm:bulletEnabled val="1"/>
        </dgm:presLayoutVars>
      </dgm:prSet>
      <dgm:spPr/>
      <dgm:t>
        <a:bodyPr/>
        <a:lstStyle/>
        <a:p>
          <a:endParaRPr lang="fr-FR"/>
        </a:p>
      </dgm:t>
    </dgm:pt>
    <dgm:pt modelId="{B6F3CD67-ECAE-4DC9-83E8-08813474B0D0}" type="pres">
      <dgm:prSet presAssocID="{5CEAA41D-CD98-4EBE-AB02-38B79E346B23}" presName="childShp" presStyleLbl="bgAccFollowNode1" presStyleIdx="2" presStyleCnt="4" custScaleX="123140" custScaleY="191168">
        <dgm:presLayoutVars>
          <dgm:bulletEnabled val="1"/>
        </dgm:presLayoutVars>
      </dgm:prSet>
      <dgm:spPr/>
      <dgm:t>
        <a:bodyPr/>
        <a:lstStyle/>
        <a:p>
          <a:endParaRPr lang="fr-FR"/>
        </a:p>
      </dgm:t>
    </dgm:pt>
    <dgm:pt modelId="{A6AC5EA4-9CD3-40F2-8109-2B3F9835150E}" type="pres">
      <dgm:prSet presAssocID="{F572F6D6-0F5D-4D72-A08B-13C06C9F45C4}" presName="spacing" presStyleCnt="0"/>
      <dgm:spPr/>
    </dgm:pt>
    <dgm:pt modelId="{3B34F366-4B28-46AB-8E9F-A786110BF736}" type="pres">
      <dgm:prSet presAssocID="{AFE2E242-4B8E-458A-AD7C-0C9FC1A43E1C}" presName="linNode" presStyleCnt="0"/>
      <dgm:spPr/>
    </dgm:pt>
    <dgm:pt modelId="{6043CED6-CCFD-49FB-B085-37E237A97A7A}" type="pres">
      <dgm:prSet presAssocID="{AFE2E242-4B8E-458A-AD7C-0C9FC1A43E1C}" presName="parentShp" presStyleLbl="node1" presStyleIdx="3" presStyleCnt="4" custScaleX="79339" custLinFactNeighborX="-6887" custLinFactNeighborY="195">
        <dgm:presLayoutVars>
          <dgm:bulletEnabled val="1"/>
        </dgm:presLayoutVars>
      </dgm:prSet>
      <dgm:spPr/>
      <dgm:t>
        <a:bodyPr/>
        <a:lstStyle/>
        <a:p>
          <a:endParaRPr lang="fr-FR"/>
        </a:p>
      </dgm:t>
    </dgm:pt>
    <dgm:pt modelId="{89797C0F-8CB2-4D6C-B439-5F134AC375DA}" type="pres">
      <dgm:prSet presAssocID="{AFE2E242-4B8E-458A-AD7C-0C9FC1A43E1C}" presName="childShp" presStyleLbl="bgAccFollowNode1" presStyleIdx="3" presStyleCnt="4" custScaleX="112121" custScaleY="196662" custLinFactNeighborX="-1" custLinFactNeighborY="-8314">
        <dgm:presLayoutVars>
          <dgm:bulletEnabled val="1"/>
        </dgm:presLayoutVars>
      </dgm:prSet>
      <dgm:spPr/>
      <dgm:t>
        <a:bodyPr/>
        <a:lstStyle/>
        <a:p>
          <a:endParaRPr lang="fr-FR"/>
        </a:p>
      </dgm:t>
    </dgm:pt>
  </dgm:ptLst>
  <dgm:cxnLst>
    <dgm:cxn modelId="{B89AEDEE-5CBA-4E00-996B-BE31A5291D26}" type="presOf" srcId="{B72C05A2-C2B2-4B87-A443-C0E605535F87}" destId="{D2278627-5A5C-4632-9500-E9762F9C5520}" srcOrd="0" destOrd="0" presId="urn:microsoft.com/office/officeart/2005/8/layout/vList6"/>
    <dgm:cxn modelId="{5FBC0962-C8AA-4FBA-924D-19E079D05CB5}" srcId="{B72C05A2-C2B2-4B87-A443-C0E605535F87}" destId="{4F22C624-A5E3-4ECD-BDBC-26C73B1A63D2}" srcOrd="0" destOrd="0" parTransId="{5BE1CC14-6D45-4986-B633-FDCA0FAC4886}" sibTransId="{AC3DB9D0-E90C-4F46-A350-20E0C7850AEC}"/>
    <dgm:cxn modelId="{A792E8DD-35AC-4FDA-B027-54AE47D1B55B}" type="presOf" srcId="{074A6196-1CDC-48F3-8E44-84BCA2295C3D}" destId="{4AEF0129-2D0E-44FD-BC45-FA6ED80B4DFF}" srcOrd="0" destOrd="2" presId="urn:microsoft.com/office/officeart/2005/8/layout/vList6"/>
    <dgm:cxn modelId="{C607B1C2-1511-4ACF-AA14-C969EF5CFA52}" type="presOf" srcId="{A18C4220-628C-4E04-8148-6F7BA96F2148}" destId="{89797C0F-8CB2-4D6C-B439-5F134AC375DA}" srcOrd="0" destOrd="1" presId="urn:microsoft.com/office/officeart/2005/8/layout/vList6"/>
    <dgm:cxn modelId="{49949F54-7461-4758-A9A9-6C50694312DA}" srcId="{AFE2E242-4B8E-458A-AD7C-0C9FC1A43E1C}" destId="{A18C4220-628C-4E04-8148-6F7BA96F2148}" srcOrd="1" destOrd="0" parTransId="{A90505D3-3E12-4D82-801A-81B9E2C1A427}" sibTransId="{5C00C7BA-1B4E-49D9-94C9-696BCEB81499}"/>
    <dgm:cxn modelId="{A70CCF38-5F5A-42BD-94C2-1F15EB548752}" srcId="{0CD9BA47-2148-4A6F-931D-4F1A063290A9}" destId="{DC3750BB-1E8D-4D6A-8A08-91DA79D23938}" srcOrd="0" destOrd="0" parTransId="{F182B5C3-2BE9-4C8C-98E5-D17957EBFB85}" sibTransId="{1B684862-9FBE-493A-AA94-7BB0D4B9654F}"/>
    <dgm:cxn modelId="{5E6157C9-EAF7-43E8-8AD0-59BAE6E08CC7}" type="presOf" srcId="{3287C4B6-F60B-45F3-9AC4-167A4A6ACBE4}" destId="{89797C0F-8CB2-4D6C-B439-5F134AC375DA}" srcOrd="0" destOrd="2" presId="urn:microsoft.com/office/officeart/2005/8/layout/vList6"/>
    <dgm:cxn modelId="{29CDF04C-3FA0-44A3-9C89-DD98F968B553}" type="presOf" srcId="{C790612C-1180-4CAA-B24B-B59F255528AF}" destId="{4AEF0129-2D0E-44FD-BC45-FA6ED80B4DFF}" srcOrd="0" destOrd="0" presId="urn:microsoft.com/office/officeart/2005/8/layout/vList6"/>
    <dgm:cxn modelId="{743469EC-CD36-4FFE-94F9-58F8492E3833}" type="presOf" srcId="{5CEAA41D-CD98-4EBE-AB02-38B79E346B23}" destId="{E3350EC8-534F-4FB5-832C-4253799F7833}" srcOrd="0" destOrd="0" presId="urn:microsoft.com/office/officeart/2005/8/layout/vList6"/>
    <dgm:cxn modelId="{725CFDC9-8917-4378-9537-FA9F35AF7609}" srcId="{4F22C624-A5E3-4ECD-BDBC-26C73B1A63D2}" destId="{074A6196-1CDC-48F3-8E44-84BCA2295C3D}" srcOrd="2" destOrd="0" parTransId="{84F33699-19D3-44B3-86AE-F65778265979}" sibTransId="{75867F84-866F-43C2-BD9B-0EF7003AB2F1}"/>
    <dgm:cxn modelId="{65515ABC-B2BF-4925-B4E2-946B07E1E8B8}" type="presOf" srcId="{4F22C624-A5E3-4ECD-BDBC-26C73B1A63D2}" destId="{50397DC2-4E2C-4022-85C7-ADC36A35D22E}" srcOrd="0" destOrd="0" presId="urn:microsoft.com/office/officeart/2005/8/layout/vList6"/>
    <dgm:cxn modelId="{BD9EE472-B44E-43FC-BE88-946984A86488}" type="presOf" srcId="{AB4CFD27-D711-4378-9327-CF8644448967}" destId="{4AEF0129-2D0E-44FD-BC45-FA6ED80B4DFF}" srcOrd="0" destOrd="1" presId="urn:microsoft.com/office/officeart/2005/8/layout/vList6"/>
    <dgm:cxn modelId="{84D3B533-B27D-44A6-AA8D-488CBCA4BCA2}" type="presOf" srcId="{87864B4F-AA71-45C2-AEAA-F29A645E4E56}" destId="{89797C0F-8CB2-4D6C-B439-5F134AC375DA}" srcOrd="0" destOrd="0" presId="urn:microsoft.com/office/officeart/2005/8/layout/vList6"/>
    <dgm:cxn modelId="{AA9D7B61-D4AF-467C-A92C-C9AC08847714}" srcId="{B72C05A2-C2B2-4B87-A443-C0E605535F87}" destId="{AFE2E242-4B8E-458A-AD7C-0C9FC1A43E1C}" srcOrd="3" destOrd="0" parTransId="{DA0A2707-81FF-4D5B-AA60-E4CC371610ED}" sibTransId="{62576A75-A7C7-4355-826F-3299208E88A8}"/>
    <dgm:cxn modelId="{3F59BDF1-F055-428D-9F5B-8E54ABF42D3E}" srcId="{B72C05A2-C2B2-4B87-A443-C0E605535F87}" destId="{5CEAA41D-CD98-4EBE-AB02-38B79E346B23}" srcOrd="2" destOrd="0" parTransId="{4C4E8BA5-378E-43CF-B1BA-E22C3DD18129}" sibTransId="{F572F6D6-0F5D-4D72-A08B-13C06C9F45C4}"/>
    <dgm:cxn modelId="{E6D8D061-3865-4AA1-8536-96CDB73DB5D3}" type="presOf" srcId="{AFE2E242-4B8E-458A-AD7C-0C9FC1A43E1C}" destId="{6043CED6-CCFD-49FB-B085-37E237A97A7A}" srcOrd="0" destOrd="0" presId="urn:microsoft.com/office/officeart/2005/8/layout/vList6"/>
    <dgm:cxn modelId="{FBEF4151-0DAC-477C-B797-6527DCC203DF}" srcId="{4F22C624-A5E3-4ECD-BDBC-26C73B1A63D2}" destId="{AB4CFD27-D711-4378-9327-CF8644448967}" srcOrd="1" destOrd="0" parTransId="{F3F9F85A-38AA-4516-AA28-C32B9D3AF92D}" sibTransId="{2574F840-578A-49AB-8FE0-763D23E3C194}"/>
    <dgm:cxn modelId="{3E086E85-7F65-4040-8469-C110AD167B3B}" srcId="{B72C05A2-C2B2-4B87-A443-C0E605535F87}" destId="{0CD9BA47-2148-4A6F-931D-4F1A063290A9}" srcOrd="1" destOrd="0" parTransId="{31900421-B5CC-4290-9038-28B0E9B7CE85}" sibTransId="{5E718D1D-ADF1-4BC0-92C3-62BEE8AC50A1}"/>
    <dgm:cxn modelId="{F3D3477B-049A-4835-AA3A-0E6723035E6D}" srcId="{5CEAA41D-CD98-4EBE-AB02-38B79E346B23}" destId="{C5DC3491-F4F6-4FC4-BF7F-7B44ECB0E149}" srcOrd="0" destOrd="0" parTransId="{44F279FD-F0F1-4ADD-BEE7-C8C526D49E14}" sibTransId="{60B9D6AA-908B-4582-BEC1-9411F8F5986B}"/>
    <dgm:cxn modelId="{96141AAB-5723-4417-A1AB-C984CA653E73}" srcId="{AFE2E242-4B8E-458A-AD7C-0C9FC1A43E1C}" destId="{3287C4B6-F60B-45F3-9AC4-167A4A6ACBE4}" srcOrd="2" destOrd="0" parTransId="{2A5F1EB0-61D9-4A5B-A7D5-7E4F38F3D8E9}" sibTransId="{37FA02D3-7036-4687-A223-8BE90C698ECC}"/>
    <dgm:cxn modelId="{E4842F14-EE27-4A49-BA85-8E0B420CF175}" type="presOf" srcId="{C5DC3491-F4F6-4FC4-BF7F-7B44ECB0E149}" destId="{B6F3CD67-ECAE-4DC9-83E8-08813474B0D0}" srcOrd="0" destOrd="0" presId="urn:microsoft.com/office/officeart/2005/8/layout/vList6"/>
    <dgm:cxn modelId="{69259FC9-2B2F-4857-8024-86048B098732}" type="presOf" srcId="{0CD9BA47-2148-4A6F-931D-4F1A063290A9}" destId="{304759AC-95FF-4F19-A1AF-BB7EE4950378}" srcOrd="0" destOrd="0" presId="urn:microsoft.com/office/officeart/2005/8/layout/vList6"/>
    <dgm:cxn modelId="{E549B1DB-EAF4-4380-845D-A30D75CFEF3D}" srcId="{4F22C624-A5E3-4ECD-BDBC-26C73B1A63D2}" destId="{C790612C-1180-4CAA-B24B-B59F255528AF}" srcOrd="0" destOrd="0" parTransId="{E8EF5CEF-3BAD-466B-BBAF-150A7743F65D}" sibTransId="{AF1652E1-6029-4EAF-A61B-50E5B674B8E1}"/>
    <dgm:cxn modelId="{F2D67672-2162-4BC5-A563-4F692A17AD62}" srcId="{AFE2E242-4B8E-458A-AD7C-0C9FC1A43E1C}" destId="{87864B4F-AA71-45C2-AEAA-F29A645E4E56}" srcOrd="0" destOrd="0" parTransId="{CFB705DD-31E1-4258-903F-6BC423CD440B}" sibTransId="{1F9E66FB-E31B-478F-AABF-715DD7AF60E5}"/>
    <dgm:cxn modelId="{EBABC7E7-8532-403A-8595-2D73345E42B7}" type="presOf" srcId="{DC3750BB-1E8D-4D6A-8A08-91DA79D23938}" destId="{C741D4E2-632C-4C17-9B07-123B21115E92}" srcOrd="0" destOrd="0" presId="urn:microsoft.com/office/officeart/2005/8/layout/vList6"/>
    <dgm:cxn modelId="{2129A1A9-220B-49DA-AB76-79B822B05B7E}" type="presParOf" srcId="{D2278627-5A5C-4632-9500-E9762F9C5520}" destId="{CF81F3BD-4927-43E9-9A9B-AEF20CAD0226}" srcOrd="0" destOrd="0" presId="urn:microsoft.com/office/officeart/2005/8/layout/vList6"/>
    <dgm:cxn modelId="{CE9207CA-F113-4AA1-9AFB-A10B85E997CA}" type="presParOf" srcId="{CF81F3BD-4927-43E9-9A9B-AEF20CAD0226}" destId="{50397DC2-4E2C-4022-85C7-ADC36A35D22E}" srcOrd="0" destOrd="0" presId="urn:microsoft.com/office/officeart/2005/8/layout/vList6"/>
    <dgm:cxn modelId="{4C05C3B1-229C-49DB-885E-DB90803F315C}" type="presParOf" srcId="{CF81F3BD-4927-43E9-9A9B-AEF20CAD0226}" destId="{4AEF0129-2D0E-44FD-BC45-FA6ED80B4DFF}" srcOrd="1" destOrd="0" presId="urn:microsoft.com/office/officeart/2005/8/layout/vList6"/>
    <dgm:cxn modelId="{9B6AD0E3-7DDD-4EB5-B058-B473F11648DE}" type="presParOf" srcId="{D2278627-5A5C-4632-9500-E9762F9C5520}" destId="{069D6F2E-1004-4239-9363-BD5857BC9AEC}" srcOrd="1" destOrd="0" presId="urn:microsoft.com/office/officeart/2005/8/layout/vList6"/>
    <dgm:cxn modelId="{65292887-AF94-4998-B821-28AC5B0C1A4F}" type="presParOf" srcId="{D2278627-5A5C-4632-9500-E9762F9C5520}" destId="{F05BA5D6-6493-4B85-9A2A-35AC8A6F66F7}" srcOrd="2" destOrd="0" presId="urn:microsoft.com/office/officeart/2005/8/layout/vList6"/>
    <dgm:cxn modelId="{20E1B261-EE7C-4C06-A494-7F91BEE8F41C}" type="presParOf" srcId="{F05BA5D6-6493-4B85-9A2A-35AC8A6F66F7}" destId="{304759AC-95FF-4F19-A1AF-BB7EE4950378}" srcOrd="0" destOrd="0" presId="urn:microsoft.com/office/officeart/2005/8/layout/vList6"/>
    <dgm:cxn modelId="{6716CB47-A719-48D7-9D2E-C5732474D9D2}" type="presParOf" srcId="{F05BA5D6-6493-4B85-9A2A-35AC8A6F66F7}" destId="{C741D4E2-632C-4C17-9B07-123B21115E92}" srcOrd="1" destOrd="0" presId="urn:microsoft.com/office/officeart/2005/8/layout/vList6"/>
    <dgm:cxn modelId="{CF123457-DA14-4230-9ED9-B1D4B844B6D0}" type="presParOf" srcId="{D2278627-5A5C-4632-9500-E9762F9C5520}" destId="{5DBBC761-11BE-40E7-AD7F-A92D1564B9BF}" srcOrd="3" destOrd="0" presId="urn:microsoft.com/office/officeart/2005/8/layout/vList6"/>
    <dgm:cxn modelId="{791945B4-BBA9-4A7F-8158-E8A777F56244}" type="presParOf" srcId="{D2278627-5A5C-4632-9500-E9762F9C5520}" destId="{58BD7E52-B5E1-41B8-971B-0B0AAC5265DE}" srcOrd="4" destOrd="0" presId="urn:microsoft.com/office/officeart/2005/8/layout/vList6"/>
    <dgm:cxn modelId="{C805D8EA-5DF6-4184-BA52-3B76A5D4490C}" type="presParOf" srcId="{58BD7E52-B5E1-41B8-971B-0B0AAC5265DE}" destId="{E3350EC8-534F-4FB5-832C-4253799F7833}" srcOrd="0" destOrd="0" presId="urn:microsoft.com/office/officeart/2005/8/layout/vList6"/>
    <dgm:cxn modelId="{EC204AA1-DCD4-49D5-A9EA-98BA4ADB94C8}" type="presParOf" srcId="{58BD7E52-B5E1-41B8-971B-0B0AAC5265DE}" destId="{B6F3CD67-ECAE-4DC9-83E8-08813474B0D0}" srcOrd="1" destOrd="0" presId="urn:microsoft.com/office/officeart/2005/8/layout/vList6"/>
    <dgm:cxn modelId="{86CE40ED-CFAC-47A4-BAB0-7F2B7322D0B3}" type="presParOf" srcId="{D2278627-5A5C-4632-9500-E9762F9C5520}" destId="{A6AC5EA4-9CD3-40F2-8109-2B3F9835150E}" srcOrd="5" destOrd="0" presId="urn:microsoft.com/office/officeart/2005/8/layout/vList6"/>
    <dgm:cxn modelId="{9515427B-35D9-4684-9B92-0F7A462F3EEF}" type="presParOf" srcId="{D2278627-5A5C-4632-9500-E9762F9C5520}" destId="{3B34F366-4B28-46AB-8E9F-A786110BF736}" srcOrd="6" destOrd="0" presId="urn:microsoft.com/office/officeart/2005/8/layout/vList6"/>
    <dgm:cxn modelId="{C31A67D9-4BE0-4B6E-8902-3CB40715B74E}" type="presParOf" srcId="{3B34F366-4B28-46AB-8E9F-A786110BF736}" destId="{6043CED6-CCFD-49FB-B085-37E237A97A7A}" srcOrd="0" destOrd="0" presId="urn:microsoft.com/office/officeart/2005/8/layout/vList6"/>
    <dgm:cxn modelId="{73FDEB9C-B937-4963-9E6B-04F6F841C4CB}" type="presParOf" srcId="{3B34F366-4B28-46AB-8E9F-A786110BF736}" destId="{89797C0F-8CB2-4D6C-B439-5F134AC375DA}" srcOrd="1" destOrd="0" presId="urn:microsoft.com/office/officeart/2005/8/layout/vList6"/>
  </dgm:cxnLst>
  <dgm:bg/>
  <dgm:whole/>
</dgm:dataModel>
</file>

<file path=ppt/diagrams/data8.xml><?xml version="1.0" encoding="utf-8"?>
<dgm:dataModel xmlns:dgm="http://schemas.openxmlformats.org/drawingml/2006/diagram" xmlns:a="http://schemas.openxmlformats.org/drawingml/2006/main">
  <dgm:ptLst>
    <dgm:pt modelId="{FCF70F40-7B22-458C-B5A7-4D74022566AC}" type="doc">
      <dgm:prSet loTypeId="urn:microsoft.com/office/officeart/2005/8/layout/hList7" loCatId="list" qsTypeId="urn:microsoft.com/office/officeart/2005/8/quickstyle/3d1" qsCatId="3D" csTypeId="urn:microsoft.com/office/officeart/2005/8/colors/colorful5" csCatId="colorful" phldr="1"/>
      <dgm:spPr/>
    </dgm:pt>
    <dgm:pt modelId="{87B5C39D-7EB1-408B-AEA3-050D375109F0}">
      <dgm:prSet phldrT="[Texte]" custT="1"/>
      <dgm:spPr/>
      <dgm:t>
        <a:bodyPr/>
        <a:lstStyle/>
        <a:p>
          <a:pPr algn="ctr"/>
          <a:r>
            <a:rPr lang="fr-FR" sz="2400" b="1" u="sng" dirty="0" smtClean="0">
              <a:latin typeface="Times New Roman" pitchFamily="18" charset="0"/>
              <a:cs typeface="Times New Roman" pitchFamily="18" charset="0"/>
            </a:rPr>
            <a:t>La congestion</a:t>
          </a:r>
        </a:p>
        <a:p>
          <a:pPr algn="just"/>
          <a:r>
            <a:rPr lang="fr-FR" sz="2400" dirty="0" smtClean="0">
              <a:solidFill>
                <a:schemeClr val="tx1"/>
              </a:solidFill>
              <a:latin typeface="Times New Roman" pitchFamily="18" charset="0"/>
              <a:cs typeface="Times New Roman" pitchFamily="18" charset="0"/>
            </a:rPr>
            <a:t>Résulte d’une vasodilatation active des vaisseaux artériolaires puis des vaisseaux capillaires. Le débit sanguin augmente, expliquant la rougeur et la chaleur observées cliniquement. </a:t>
          </a:r>
          <a:endParaRPr lang="fr-FR" sz="2400" dirty="0">
            <a:solidFill>
              <a:schemeClr val="tx1"/>
            </a:solidFill>
            <a:latin typeface="Times New Roman" pitchFamily="18" charset="0"/>
            <a:cs typeface="Times New Roman" pitchFamily="18" charset="0"/>
          </a:endParaRPr>
        </a:p>
      </dgm:t>
    </dgm:pt>
    <dgm:pt modelId="{87E2A6BC-0AFF-4C1E-8E82-0B315C9E42F4}" type="parTrans" cxnId="{784501C2-AECE-4C1E-AAAB-8F688AC2BDC6}">
      <dgm:prSet/>
      <dgm:spPr/>
      <dgm:t>
        <a:bodyPr/>
        <a:lstStyle/>
        <a:p>
          <a:endParaRPr lang="fr-FR"/>
        </a:p>
      </dgm:t>
    </dgm:pt>
    <dgm:pt modelId="{26F07EB5-FC7C-4C70-9F85-B40605BF0240}" type="sibTrans" cxnId="{784501C2-AECE-4C1E-AAAB-8F688AC2BDC6}">
      <dgm:prSet/>
      <dgm:spPr/>
      <dgm:t>
        <a:bodyPr/>
        <a:lstStyle/>
        <a:p>
          <a:endParaRPr lang="fr-FR"/>
        </a:p>
      </dgm:t>
    </dgm:pt>
    <dgm:pt modelId="{2A11C7F1-062A-4045-AA8C-40DDA83AB1F8}">
      <dgm:prSet phldrT="[Texte]" custT="1"/>
      <dgm:spPr/>
      <dgm:t>
        <a:bodyPr/>
        <a:lstStyle/>
        <a:p>
          <a:pPr algn="ctr"/>
          <a:r>
            <a:rPr lang="fr-FR" sz="2000" b="1" u="sng" dirty="0" smtClean="0">
              <a:latin typeface="Times New Roman" pitchFamily="18" charset="0"/>
              <a:cs typeface="Times New Roman" pitchFamily="18" charset="0"/>
            </a:rPr>
            <a:t>L’œdème inflammatoire</a:t>
          </a:r>
          <a:r>
            <a:rPr lang="fr-FR" sz="1800" b="1" u="sng" dirty="0" smtClean="0">
              <a:latin typeface="Times New Roman" pitchFamily="18" charset="0"/>
              <a:cs typeface="Times New Roman" pitchFamily="18" charset="0"/>
            </a:rPr>
            <a:t> </a:t>
          </a:r>
        </a:p>
        <a:p>
          <a:pPr algn="just"/>
          <a:r>
            <a:rPr lang="fr-FR" sz="2000" dirty="0" smtClean="0">
              <a:solidFill>
                <a:schemeClr val="tx1"/>
              </a:solidFill>
              <a:latin typeface="Times New Roman" pitchFamily="18" charset="0"/>
              <a:cs typeface="Times New Roman" pitchFamily="18" charset="0"/>
            </a:rPr>
            <a:t>C’est le résultat du passage dans le tissu conjonctif de liquide intra-vasculaire. Ce passage est rendu possible par l’augmentation de la perméabilité de la paroi des vaisseaux qui permet la fuite d’un liquide riche en protéines (exsudat). </a:t>
          </a:r>
          <a:endParaRPr lang="fr-FR" sz="2000" dirty="0">
            <a:solidFill>
              <a:schemeClr val="tx1"/>
            </a:solidFill>
            <a:latin typeface="Times New Roman" pitchFamily="18" charset="0"/>
            <a:cs typeface="Times New Roman" pitchFamily="18" charset="0"/>
          </a:endParaRPr>
        </a:p>
      </dgm:t>
    </dgm:pt>
    <dgm:pt modelId="{0D578A4E-8E13-47AD-9B9C-8C33B9F06C0F}" type="parTrans" cxnId="{0E5E6F98-1ACA-472A-8BBC-AE5DF6EE50A0}">
      <dgm:prSet/>
      <dgm:spPr/>
      <dgm:t>
        <a:bodyPr/>
        <a:lstStyle/>
        <a:p>
          <a:endParaRPr lang="fr-FR"/>
        </a:p>
      </dgm:t>
    </dgm:pt>
    <dgm:pt modelId="{38A9C06F-93C4-4CD2-9E0E-0683975AB016}" type="sibTrans" cxnId="{0E5E6F98-1ACA-472A-8BBC-AE5DF6EE50A0}">
      <dgm:prSet/>
      <dgm:spPr/>
      <dgm:t>
        <a:bodyPr/>
        <a:lstStyle/>
        <a:p>
          <a:endParaRPr lang="fr-FR"/>
        </a:p>
      </dgm:t>
    </dgm:pt>
    <dgm:pt modelId="{15640D39-B6ED-4074-947E-C5E304BFE008}">
      <dgm:prSet phldrT="[Texte]" custT="1"/>
      <dgm:spPr/>
      <dgm:t>
        <a:bodyPr/>
        <a:lstStyle/>
        <a:p>
          <a:pPr algn="ctr" rtl="0"/>
          <a:r>
            <a:rPr lang="fr-FR" sz="2000" b="1" u="sng" dirty="0" smtClean="0">
              <a:latin typeface="Times New Roman" pitchFamily="18" charset="0"/>
              <a:cs typeface="Times New Roman" pitchFamily="18" charset="0"/>
            </a:rPr>
            <a:t>La diapédèse des polynucléaires</a:t>
          </a:r>
        </a:p>
        <a:p>
          <a:pPr algn="just" rtl="0"/>
          <a:r>
            <a:rPr lang="fr-FR" sz="1800" dirty="0" smtClean="0">
              <a:solidFill>
                <a:schemeClr val="tx1"/>
              </a:solidFill>
              <a:latin typeface="Times New Roman" pitchFamily="18" charset="0"/>
              <a:cs typeface="Times New Roman" pitchFamily="18" charset="0"/>
            </a:rPr>
            <a:t>C'est la migration des leucocytes en dehors de la microcirculation et leur accumulation dans le foyer lésionnel. Elle est presque contemporaine de l’</a:t>
          </a:r>
          <a:r>
            <a:rPr lang="fr-FR" sz="1800" dirty="0" err="1" smtClean="0">
              <a:solidFill>
                <a:schemeClr val="tx1"/>
              </a:solidFill>
              <a:latin typeface="Times New Roman" pitchFamily="18" charset="0"/>
              <a:cs typeface="Times New Roman" pitchFamily="18" charset="0"/>
            </a:rPr>
            <a:t>oedème</a:t>
          </a:r>
          <a:r>
            <a:rPr lang="fr-FR" sz="1800" dirty="0" smtClean="0">
              <a:solidFill>
                <a:schemeClr val="tx1"/>
              </a:solidFill>
              <a:latin typeface="Times New Roman" pitchFamily="18" charset="0"/>
              <a:cs typeface="Times New Roman" pitchFamily="18" charset="0"/>
            </a:rPr>
            <a:t> et de la congestion. Il s’agit du passage des polynucléaires neutrophiles, ou éosinophiles, plus rarement basophiles, à travers la paroi des veinules post-capillaires.</a:t>
          </a:r>
          <a:r>
            <a:rPr lang="fr-FR" sz="1800" b="1" dirty="0" smtClean="0">
              <a:solidFill>
                <a:schemeClr val="tx1"/>
              </a:solidFill>
              <a:latin typeface="Times New Roman" pitchFamily="18" charset="0"/>
              <a:cs typeface="Times New Roman" pitchFamily="18" charset="0"/>
            </a:rPr>
            <a:t> </a:t>
          </a:r>
          <a:endParaRPr lang="fr-FR" sz="1800" dirty="0">
            <a:solidFill>
              <a:schemeClr val="tx1"/>
            </a:solidFill>
            <a:latin typeface="Times New Roman" pitchFamily="18" charset="0"/>
            <a:cs typeface="Times New Roman" pitchFamily="18" charset="0"/>
          </a:endParaRPr>
        </a:p>
      </dgm:t>
    </dgm:pt>
    <dgm:pt modelId="{02078D77-72A8-4CC3-ACE0-FD5C204FBA68}" type="parTrans" cxnId="{38C8EAE4-6E8B-482C-BBA2-A1B48CFEEDED}">
      <dgm:prSet/>
      <dgm:spPr/>
      <dgm:t>
        <a:bodyPr/>
        <a:lstStyle/>
        <a:p>
          <a:endParaRPr lang="fr-FR"/>
        </a:p>
      </dgm:t>
    </dgm:pt>
    <dgm:pt modelId="{CD88630D-F3E7-4187-8910-375E7B499624}" type="sibTrans" cxnId="{38C8EAE4-6E8B-482C-BBA2-A1B48CFEEDED}">
      <dgm:prSet/>
      <dgm:spPr/>
      <dgm:t>
        <a:bodyPr/>
        <a:lstStyle/>
        <a:p>
          <a:endParaRPr lang="fr-FR"/>
        </a:p>
      </dgm:t>
    </dgm:pt>
    <dgm:pt modelId="{01F01D17-AAB6-4446-9ECB-658E20423B58}" type="pres">
      <dgm:prSet presAssocID="{FCF70F40-7B22-458C-B5A7-4D74022566AC}" presName="Name0" presStyleCnt="0">
        <dgm:presLayoutVars>
          <dgm:dir/>
          <dgm:resizeHandles val="exact"/>
        </dgm:presLayoutVars>
      </dgm:prSet>
      <dgm:spPr/>
    </dgm:pt>
    <dgm:pt modelId="{68DA5338-0A2A-45F8-AD48-E4EDD46585FF}" type="pres">
      <dgm:prSet presAssocID="{FCF70F40-7B22-458C-B5A7-4D74022566AC}" presName="fgShape" presStyleLbl="fgShp" presStyleIdx="0" presStyleCnt="1" custFlipVert="1" custFlipHor="1" custScaleX="67794" custScaleY="6103" custLinFactNeighborX="1691" custLinFactNeighborY="89672"/>
      <dgm:spPr/>
    </dgm:pt>
    <dgm:pt modelId="{CD0EC790-5569-45B1-A8C5-76CDB2A3BF47}" type="pres">
      <dgm:prSet presAssocID="{FCF70F40-7B22-458C-B5A7-4D74022566AC}" presName="linComp" presStyleCnt="0"/>
      <dgm:spPr/>
    </dgm:pt>
    <dgm:pt modelId="{56B503F1-EA81-41D9-BA7C-0C1A53494A3D}" type="pres">
      <dgm:prSet presAssocID="{87B5C39D-7EB1-408B-AEA3-050D375109F0}" presName="compNode" presStyleCnt="0"/>
      <dgm:spPr/>
    </dgm:pt>
    <dgm:pt modelId="{014974CC-AC61-4CDE-93A5-FFBA727A80B2}" type="pres">
      <dgm:prSet presAssocID="{87B5C39D-7EB1-408B-AEA3-050D375109F0}" presName="bkgdShape" presStyleLbl="node1" presStyleIdx="0" presStyleCnt="3"/>
      <dgm:spPr/>
      <dgm:t>
        <a:bodyPr/>
        <a:lstStyle/>
        <a:p>
          <a:endParaRPr lang="fr-FR"/>
        </a:p>
      </dgm:t>
    </dgm:pt>
    <dgm:pt modelId="{3E6BC663-2D1E-49BB-A22A-346928742C5A}" type="pres">
      <dgm:prSet presAssocID="{87B5C39D-7EB1-408B-AEA3-050D375109F0}" presName="nodeTx" presStyleLbl="node1" presStyleIdx="0" presStyleCnt="3">
        <dgm:presLayoutVars>
          <dgm:bulletEnabled val="1"/>
        </dgm:presLayoutVars>
      </dgm:prSet>
      <dgm:spPr/>
      <dgm:t>
        <a:bodyPr/>
        <a:lstStyle/>
        <a:p>
          <a:endParaRPr lang="fr-FR"/>
        </a:p>
      </dgm:t>
    </dgm:pt>
    <dgm:pt modelId="{4EED42F9-9438-4F74-AD4A-8B898E23000E}" type="pres">
      <dgm:prSet presAssocID="{87B5C39D-7EB1-408B-AEA3-050D375109F0}" presName="invisiNode" presStyleLbl="node1" presStyleIdx="0" presStyleCnt="3"/>
      <dgm:spPr/>
    </dgm:pt>
    <dgm:pt modelId="{0FF7BAF5-EA49-4866-BA9D-3C4B3BF6DE23}" type="pres">
      <dgm:prSet presAssocID="{87B5C39D-7EB1-408B-AEA3-050D375109F0}" presName="imagNode" presStyleLbl="fgImgPlace1" presStyleIdx="0" presStyleCnt="3" custScaleX="138573" custScaleY="74593" custLinFactNeighborX="-258" custLinFactNeighborY="-34951"/>
      <dgm:spPr>
        <a:blipFill rotWithShape="0">
          <a:blip xmlns:r="http://schemas.openxmlformats.org/officeDocument/2006/relationships" r:embed="rId1"/>
          <a:stretch>
            <a:fillRect/>
          </a:stretch>
        </a:blipFill>
      </dgm:spPr>
    </dgm:pt>
    <dgm:pt modelId="{F7FB0427-BDF7-4384-9A05-D8E59160F639}" type="pres">
      <dgm:prSet presAssocID="{26F07EB5-FC7C-4C70-9F85-B40605BF0240}" presName="sibTrans" presStyleLbl="sibTrans2D1" presStyleIdx="0" presStyleCnt="0"/>
      <dgm:spPr/>
      <dgm:t>
        <a:bodyPr/>
        <a:lstStyle/>
        <a:p>
          <a:endParaRPr lang="fr-FR"/>
        </a:p>
      </dgm:t>
    </dgm:pt>
    <dgm:pt modelId="{3C481806-F9C6-477E-BB7D-D3A89378195F}" type="pres">
      <dgm:prSet presAssocID="{2A11C7F1-062A-4045-AA8C-40DDA83AB1F8}" presName="compNode" presStyleCnt="0"/>
      <dgm:spPr/>
    </dgm:pt>
    <dgm:pt modelId="{0AC0B144-83B6-4302-9AC8-337B0D25D9B3}" type="pres">
      <dgm:prSet presAssocID="{2A11C7F1-062A-4045-AA8C-40DDA83AB1F8}" presName="bkgdShape" presStyleLbl="node1" presStyleIdx="1" presStyleCnt="3"/>
      <dgm:spPr/>
      <dgm:t>
        <a:bodyPr/>
        <a:lstStyle/>
        <a:p>
          <a:endParaRPr lang="fr-FR"/>
        </a:p>
      </dgm:t>
    </dgm:pt>
    <dgm:pt modelId="{40D2C167-2B98-433C-9C08-F43CF2578359}" type="pres">
      <dgm:prSet presAssocID="{2A11C7F1-062A-4045-AA8C-40DDA83AB1F8}" presName="nodeTx" presStyleLbl="node1" presStyleIdx="1" presStyleCnt="3">
        <dgm:presLayoutVars>
          <dgm:bulletEnabled val="1"/>
        </dgm:presLayoutVars>
      </dgm:prSet>
      <dgm:spPr/>
      <dgm:t>
        <a:bodyPr/>
        <a:lstStyle/>
        <a:p>
          <a:endParaRPr lang="fr-FR"/>
        </a:p>
      </dgm:t>
    </dgm:pt>
    <dgm:pt modelId="{661F34B9-62E0-45D7-9A21-E658946B4239}" type="pres">
      <dgm:prSet presAssocID="{2A11C7F1-062A-4045-AA8C-40DDA83AB1F8}" presName="invisiNode" presStyleLbl="node1" presStyleIdx="1" presStyleCnt="3"/>
      <dgm:spPr/>
    </dgm:pt>
    <dgm:pt modelId="{AD55C1F0-E4EF-4392-9273-FD1D3857F90C}" type="pres">
      <dgm:prSet presAssocID="{2A11C7F1-062A-4045-AA8C-40DDA83AB1F8}" presName="imagNode" presStyleLbl="fgImgPlace1" presStyleIdx="1" presStyleCnt="3" custScaleX="122660" custScaleY="93742" custLinFactNeighborY="-30296"/>
      <dgm:spPr>
        <a:blipFill rotWithShape="0">
          <a:blip xmlns:r="http://schemas.openxmlformats.org/officeDocument/2006/relationships" r:embed="rId2"/>
          <a:stretch>
            <a:fillRect/>
          </a:stretch>
        </a:blipFill>
      </dgm:spPr>
    </dgm:pt>
    <dgm:pt modelId="{07F1ECAD-3916-416D-93E8-E3E78F62AA10}" type="pres">
      <dgm:prSet presAssocID="{38A9C06F-93C4-4CD2-9E0E-0683975AB016}" presName="sibTrans" presStyleLbl="sibTrans2D1" presStyleIdx="0" presStyleCnt="0"/>
      <dgm:spPr/>
      <dgm:t>
        <a:bodyPr/>
        <a:lstStyle/>
        <a:p>
          <a:endParaRPr lang="fr-FR"/>
        </a:p>
      </dgm:t>
    </dgm:pt>
    <dgm:pt modelId="{B6700314-7FC5-40F6-BA74-904958FED3EF}" type="pres">
      <dgm:prSet presAssocID="{15640D39-B6ED-4074-947E-C5E304BFE008}" presName="compNode" presStyleCnt="0"/>
      <dgm:spPr/>
    </dgm:pt>
    <dgm:pt modelId="{CB25E72B-7CFD-44E8-9B11-6DE7654CDAF1}" type="pres">
      <dgm:prSet presAssocID="{15640D39-B6ED-4074-947E-C5E304BFE008}" presName="bkgdShape" presStyleLbl="node1" presStyleIdx="2" presStyleCnt="3"/>
      <dgm:spPr/>
      <dgm:t>
        <a:bodyPr/>
        <a:lstStyle/>
        <a:p>
          <a:endParaRPr lang="fr-FR"/>
        </a:p>
      </dgm:t>
    </dgm:pt>
    <dgm:pt modelId="{53FCF040-43AB-43F3-8CA5-5D7D7FD1745E}" type="pres">
      <dgm:prSet presAssocID="{15640D39-B6ED-4074-947E-C5E304BFE008}" presName="nodeTx" presStyleLbl="node1" presStyleIdx="2" presStyleCnt="3">
        <dgm:presLayoutVars>
          <dgm:bulletEnabled val="1"/>
        </dgm:presLayoutVars>
      </dgm:prSet>
      <dgm:spPr/>
      <dgm:t>
        <a:bodyPr/>
        <a:lstStyle/>
        <a:p>
          <a:endParaRPr lang="fr-FR"/>
        </a:p>
      </dgm:t>
    </dgm:pt>
    <dgm:pt modelId="{3450B059-242E-43C2-80FB-F57FE41D5DBE}" type="pres">
      <dgm:prSet presAssocID="{15640D39-B6ED-4074-947E-C5E304BFE008}" presName="invisiNode" presStyleLbl="node1" presStyleIdx="2" presStyleCnt="3"/>
      <dgm:spPr/>
    </dgm:pt>
    <dgm:pt modelId="{59A7901C-0637-4629-8198-B0B21E17CFDE}" type="pres">
      <dgm:prSet presAssocID="{15640D39-B6ED-4074-947E-C5E304BFE008}" presName="imagNode" presStyleLbl="fgImgPlace1" presStyleIdx="2" presStyleCnt="3" custScaleX="142806" custScaleY="63422" custLinFactNeighborX="1373" custLinFactNeighborY="-27848"/>
      <dgm:spPr>
        <a:blipFill rotWithShape="0">
          <a:blip xmlns:r="http://schemas.openxmlformats.org/officeDocument/2006/relationships" r:embed="rId3"/>
          <a:stretch>
            <a:fillRect/>
          </a:stretch>
        </a:blipFill>
      </dgm:spPr>
      <dgm:t>
        <a:bodyPr/>
        <a:lstStyle/>
        <a:p>
          <a:endParaRPr lang="fr-FR"/>
        </a:p>
      </dgm:t>
    </dgm:pt>
  </dgm:ptLst>
  <dgm:cxnLst>
    <dgm:cxn modelId="{702D0323-FEF2-46F2-92DB-B2111EB75900}" type="presOf" srcId="{15640D39-B6ED-4074-947E-C5E304BFE008}" destId="{53FCF040-43AB-43F3-8CA5-5D7D7FD1745E}" srcOrd="1" destOrd="0" presId="urn:microsoft.com/office/officeart/2005/8/layout/hList7"/>
    <dgm:cxn modelId="{784501C2-AECE-4C1E-AAAB-8F688AC2BDC6}" srcId="{FCF70F40-7B22-458C-B5A7-4D74022566AC}" destId="{87B5C39D-7EB1-408B-AEA3-050D375109F0}" srcOrd="0" destOrd="0" parTransId="{87E2A6BC-0AFF-4C1E-8E82-0B315C9E42F4}" sibTransId="{26F07EB5-FC7C-4C70-9F85-B40605BF0240}"/>
    <dgm:cxn modelId="{5753FBE4-4AA8-478F-B682-A132BE0FA50E}" type="presOf" srcId="{FCF70F40-7B22-458C-B5A7-4D74022566AC}" destId="{01F01D17-AAB6-4446-9ECB-658E20423B58}" srcOrd="0" destOrd="0" presId="urn:microsoft.com/office/officeart/2005/8/layout/hList7"/>
    <dgm:cxn modelId="{CADC47E1-B00A-48EF-BC99-7C24E5A71390}" type="presOf" srcId="{87B5C39D-7EB1-408B-AEA3-050D375109F0}" destId="{014974CC-AC61-4CDE-93A5-FFBA727A80B2}" srcOrd="0" destOrd="0" presId="urn:microsoft.com/office/officeart/2005/8/layout/hList7"/>
    <dgm:cxn modelId="{87E5A054-B5A9-439D-B3C7-0899A1926B04}" type="presOf" srcId="{38A9C06F-93C4-4CD2-9E0E-0683975AB016}" destId="{07F1ECAD-3916-416D-93E8-E3E78F62AA10}" srcOrd="0" destOrd="0" presId="urn:microsoft.com/office/officeart/2005/8/layout/hList7"/>
    <dgm:cxn modelId="{38C8EAE4-6E8B-482C-BBA2-A1B48CFEEDED}" srcId="{FCF70F40-7B22-458C-B5A7-4D74022566AC}" destId="{15640D39-B6ED-4074-947E-C5E304BFE008}" srcOrd="2" destOrd="0" parTransId="{02078D77-72A8-4CC3-ACE0-FD5C204FBA68}" sibTransId="{CD88630D-F3E7-4187-8910-375E7B499624}"/>
    <dgm:cxn modelId="{08573C15-5D9F-4B91-9EF0-8C2FA8902F8B}" type="presOf" srcId="{26F07EB5-FC7C-4C70-9F85-B40605BF0240}" destId="{F7FB0427-BDF7-4384-9A05-D8E59160F639}" srcOrd="0" destOrd="0" presId="urn:microsoft.com/office/officeart/2005/8/layout/hList7"/>
    <dgm:cxn modelId="{0E5E6F98-1ACA-472A-8BBC-AE5DF6EE50A0}" srcId="{FCF70F40-7B22-458C-B5A7-4D74022566AC}" destId="{2A11C7F1-062A-4045-AA8C-40DDA83AB1F8}" srcOrd="1" destOrd="0" parTransId="{0D578A4E-8E13-47AD-9B9C-8C33B9F06C0F}" sibTransId="{38A9C06F-93C4-4CD2-9E0E-0683975AB016}"/>
    <dgm:cxn modelId="{B8C4081E-AF1C-4112-AF2E-CB84F8078D1C}" type="presOf" srcId="{87B5C39D-7EB1-408B-AEA3-050D375109F0}" destId="{3E6BC663-2D1E-49BB-A22A-346928742C5A}" srcOrd="1" destOrd="0" presId="urn:microsoft.com/office/officeart/2005/8/layout/hList7"/>
    <dgm:cxn modelId="{39C4A108-66B0-460E-88BD-F977EF173A26}" type="presOf" srcId="{2A11C7F1-062A-4045-AA8C-40DDA83AB1F8}" destId="{0AC0B144-83B6-4302-9AC8-337B0D25D9B3}" srcOrd="0" destOrd="0" presId="urn:microsoft.com/office/officeart/2005/8/layout/hList7"/>
    <dgm:cxn modelId="{C83FC52A-EA65-4E94-B141-39556C6E516F}" type="presOf" srcId="{15640D39-B6ED-4074-947E-C5E304BFE008}" destId="{CB25E72B-7CFD-44E8-9B11-6DE7654CDAF1}" srcOrd="0" destOrd="0" presId="urn:microsoft.com/office/officeart/2005/8/layout/hList7"/>
    <dgm:cxn modelId="{B09B7E8F-1ADA-40A6-9E6E-A203BB8C89CA}" type="presOf" srcId="{2A11C7F1-062A-4045-AA8C-40DDA83AB1F8}" destId="{40D2C167-2B98-433C-9C08-F43CF2578359}" srcOrd="1" destOrd="0" presId="urn:microsoft.com/office/officeart/2005/8/layout/hList7"/>
    <dgm:cxn modelId="{8D1AE53D-2D26-4CFE-A19B-CEF1A274F165}" type="presParOf" srcId="{01F01D17-AAB6-4446-9ECB-658E20423B58}" destId="{68DA5338-0A2A-45F8-AD48-E4EDD46585FF}" srcOrd="0" destOrd="0" presId="urn:microsoft.com/office/officeart/2005/8/layout/hList7"/>
    <dgm:cxn modelId="{694B4E3A-44AE-4573-8F9F-9F959E5F6DCB}" type="presParOf" srcId="{01F01D17-AAB6-4446-9ECB-658E20423B58}" destId="{CD0EC790-5569-45B1-A8C5-76CDB2A3BF47}" srcOrd="1" destOrd="0" presId="urn:microsoft.com/office/officeart/2005/8/layout/hList7"/>
    <dgm:cxn modelId="{0955357A-1C2F-4FFF-9A74-681212C0B395}" type="presParOf" srcId="{CD0EC790-5569-45B1-A8C5-76CDB2A3BF47}" destId="{56B503F1-EA81-41D9-BA7C-0C1A53494A3D}" srcOrd="0" destOrd="0" presId="urn:microsoft.com/office/officeart/2005/8/layout/hList7"/>
    <dgm:cxn modelId="{FD6307C2-0020-4B27-84CE-95E9CF65A5F1}" type="presParOf" srcId="{56B503F1-EA81-41D9-BA7C-0C1A53494A3D}" destId="{014974CC-AC61-4CDE-93A5-FFBA727A80B2}" srcOrd="0" destOrd="0" presId="urn:microsoft.com/office/officeart/2005/8/layout/hList7"/>
    <dgm:cxn modelId="{3CD1931D-B56F-4D2C-9478-A8177A2D80B1}" type="presParOf" srcId="{56B503F1-EA81-41D9-BA7C-0C1A53494A3D}" destId="{3E6BC663-2D1E-49BB-A22A-346928742C5A}" srcOrd="1" destOrd="0" presId="urn:microsoft.com/office/officeart/2005/8/layout/hList7"/>
    <dgm:cxn modelId="{A02974CB-8DCD-498F-894D-58F82DF85245}" type="presParOf" srcId="{56B503F1-EA81-41D9-BA7C-0C1A53494A3D}" destId="{4EED42F9-9438-4F74-AD4A-8B898E23000E}" srcOrd="2" destOrd="0" presId="urn:microsoft.com/office/officeart/2005/8/layout/hList7"/>
    <dgm:cxn modelId="{5D8EBE1B-2090-48FD-B882-D66F6E9F7618}" type="presParOf" srcId="{56B503F1-EA81-41D9-BA7C-0C1A53494A3D}" destId="{0FF7BAF5-EA49-4866-BA9D-3C4B3BF6DE23}" srcOrd="3" destOrd="0" presId="urn:microsoft.com/office/officeart/2005/8/layout/hList7"/>
    <dgm:cxn modelId="{758F1C9B-F730-4151-B463-70EF27104EDE}" type="presParOf" srcId="{CD0EC790-5569-45B1-A8C5-76CDB2A3BF47}" destId="{F7FB0427-BDF7-4384-9A05-D8E59160F639}" srcOrd="1" destOrd="0" presId="urn:microsoft.com/office/officeart/2005/8/layout/hList7"/>
    <dgm:cxn modelId="{674501A0-7E0E-4BE6-92D9-EECD91B13B8D}" type="presParOf" srcId="{CD0EC790-5569-45B1-A8C5-76CDB2A3BF47}" destId="{3C481806-F9C6-477E-BB7D-D3A89378195F}" srcOrd="2" destOrd="0" presId="urn:microsoft.com/office/officeart/2005/8/layout/hList7"/>
    <dgm:cxn modelId="{52393CE7-F633-4A15-840B-B191BD406C31}" type="presParOf" srcId="{3C481806-F9C6-477E-BB7D-D3A89378195F}" destId="{0AC0B144-83B6-4302-9AC8-337B0D25D9B3}" srcOrd="0" destOrd="0" presId="urn:microsoft.com/office/officeart/2005/8/layout/hList7"/>
    <dgm:cxn modelId="{EDDFA1EB-52AB-44A3-B2E1-63B84F118828}" type="presParOf" srcId="{3C481806-F9C6-477E-BB7D-D3A89378195F}" destId="{40D2C167-2B98-433C-9C08-F43CF2578359}" srcOrd="1" destOrd="0" presId="urn:microsoft.com/office/officeart/2005/8/layout/hList7"/>
    <dgm:cxn modelId="{5A4DA67F-913A-483B-BB3C-E1BAFCFE0813}" type="presParOf" srcId="{3C481806-F9C6-477E-BB7D-D3A89378195F}" destId="{661F34B9-62E0-45D7-9A21-E658946B4239}" srcOrd="2" destOrd="0" presId="urn:microsoft.com/office/officeart/2005/8/layout/hList7"/>
    <dgm:cxn modelId="{D593C8F9-C2AB-48E1-87DA-992D137B1B8E}" type="presParOf" srcId="{3C481806-F9C6-477E-BB7D-D3A89378195F}" destId="{AD55C1F0-E4EF-4392-9273-FD1D3857F90C}" srcOrd="3" destOrd="0" presId="urn:microsoft.com/office/officeart/2005/8/layout/hList7"/>
    <dgm:cxn modelId="{BFCFBBC1-C14E-4C38-BADF-4D0588A8095A}" type="presParOf" srcId="{CD0EC790-5569-45B1-A8C5-76CDB2A3BF47}" destId="{07F1ECAD-3916-416D-93E8-E3E78F62AA10}" srcOrd="3" destOrd="0" presId="urn:microsoft.com/office/officeart/2005/8/layout/hList7"/>
    <dgm:cxn modelId="{FD957EFB-1CD0-4FAE-83B6-AE54A9E5852C}" type="presParOf" srcId="{CD0EC790-5569-45B1-A8C5-76CDB2A3BF47}" destId="{B6700314-7FC5-40F6-BA74-904958FED3EF}" srcOrd="4" destOrd="0" presId="urn:microsoft.com/office/officeart/2005/8/layout/hList7"/>
    <dgm:cxn modelId="{CBFF5B53-BE55-45C7-90DC-1290103DB3FB}" type="presParOf" srcId="{B6700314-7FC5-40F6-BA74-904958FED3EF}" destId="{CB25E72B-7CFD-44E8-9B11-6DE7654CDAF1}" srcOrd="0" destOrd="0" presId="urn:microsoft.com/office/officeart/2005/8/layout/hList7"/>
    <dgm:cxn modelId="{E40A298D-415A-4AE2-A813-8E11CA684619}" type="presParOf" srcId="{B6700314-7FC5-40F6-BA74-904958FED3EF}" destId="{53FCF040-43AB-43F3-8CA5-5D7D7FD1745E}" srcOrd="1" destOrd="0" presId="urn:microsoft.com/office/officeart/2005/8/layout/hList7"/>
    <dgm:cxn modelId="{B14B0022-4589-46E2-B8FC-6566CD241761}" type="presParOf" srcId="{B6700314-7FC5-40F6-BA74-904958FED3EF}" destId="{3450B059-242E-43C2-80FB-F57FE41D5DBE}" srcOrd="2" destOrd="0" presId="urn:microsoft.com/office/officeart/2005/8/layout/hList7"/>
    <dgm:cxn modelId="{187A8107-BB5D-4D94-8571-59C246209029}" type="presParOf" srcId="{B6700314-7FC5-40F6-BA74-904958FED3EF}" destId="{59A7901C-0637-4629-8198-B0B21E17CFDE}" srcOrd="3" destOrd="0" presId="urn:microsoft.com/office/officeart/2005/8/layout/hList7"/>
  </dgm:cxnLst>
  <dgm:bg/>
  <dgm:whole/>
</dgm:dataModel>
</file>

<file path=ppt/diagrams/data9.xml><?xml version="1.0" encoding="utf-8"?>
<dgm:dataModel xmlns:dgm="http://schemas.openxmlformats.org/drawingml/2006/diagram" xmlns:a="http://schemas.openxmlformats.org/drawingml/2006/main">
  <dgm:ptLst>
    <dgm:pt modelId="{F9B9BE95-6D3F-401A-9CC5-839ACD47315D}" type="doc">
      <dgm:prSet loTypeId="urn:microsoft.com/office/officeart/2005/8/layout/pList2" loCatId="list" qsTypeId="urn:microsoft.com/office/officeart/2005/8/quickstyle/simple1" qsCatId="simple" csTypeId="urn:microsoft.com/office/officeart/2005/8/colors/accent0_1" csCatId="mainScheme" phldr="1"/>
      <dgm:spPr/>
    </dgm:pt>
    <dgm:pt modelId="{26ED116C-3A5B-423F-BE12-ACA16FEA04F0}">
      <dgm:prSet phldrT="[Texte]"/>
      <dgm:spPr/>
      <dgm:t>
        <a:bodyPr/>
        <a:lstStyle/>
        <a:p>
          <a:r>
            <a:rPr lang="fr-FR" b="1" u="none" dirty="0" smtClean="0">
              <a:latin typeface="Times New Roman" pitchFamily="18" charset="0"/>
              <a:cs typeface="Times New Roman" pitchFamily="18" charset="0"/>
            </a:rPr>
            <a:t>La reconnaissance de l’antigène ou sélection clonale</a:t>
          </a:r>
        </a:p>
        <a:p>
          <a:r>
            <a:rPr lang="fr-FR" dirty="0" smtClean="0"/>
            <a:t>Grâce à leur récepteur, les lymphocytes B reconnaissent directement les antigènes solubles et particulaires (parasite, bactérie, virus ou cellule).</a:t>
          </a:r>
          <a:endParaRPr lang="fr-FR" u="none" dirty="0"/>
        </a:p>
      </dgm:t>
    </dgm:pt>
    <dgm:pt modelId="{DCCD6EFB-C750-4DF2-A8A9-B6BBE7E50D40}" type="parTrans" cxnId="{FF4B04CB-4A72-4C94-92BF-A8806CB65FBB}">
      <dgm:prSet/>
      <dgm:spPr/>
      <dgm:t>
        <a:bodyPr/>
        <a:lstStyle/>
        <a:p>
          <a:endParaRPr lang="fr-FR"/>
        </a:p>
      </dgm:t>
    </dgm:pt>
    <dgm:pt modelId="{85D6702D-CDBF-4B8E-A52E-537081CFFB2D}" type="sibTrans" cxnId="{FF4B04CB-4A72-4C94-92BF-A8806CB65FBB}">
      <dgm:prSet/>
      <dgm:spPr/>
      <dgm:t>
        <a:bodyPr/>
        <a:lstStyle/>
        <a:p>
          <a:endParaRPr lang="fr-FR"/>
        </a:p>
      </dgm:t>
    </dgm:pt>
    <dgm:pt modelId="{62C918BA-3FA7-466A-B67F-86AE74F26E01}">
      <dgm:prSet phldrT="[Texte]"/>
      <dgm:spPr/>
      <dgm:t>
        <a:bodyPr/>
        <a:lstStyle/>
        <a:p>
          <a:r>
            <a:rPr lang="fr-FR" b="1" dirty="0" smtClean="0"/>
            <a:t>Amplification clonale des LB activés</a:t>
          </a:r>
        </a:p>
        <a:p>
          <a:r>
            <a:rPr lang="fr-FR" dirty="0" smtClean="0"/>
            <a:t>La fixation d’un antigène sur les anticorps d’un LB  active  ce dernier. Cette activation est suivie d’une multiplication intense de cette cellule par mitoses produisant  un clone de 105 à 106 cellules.</a:t>
          </a:r>
          <a:endParaRPr lang="fr-FR" dirty="0"/>
        </a:p>
      </dgm:t>
    </dgm:pt>
    <dgm:pt modelId="{A3B650BD-C940-43FD-A3A7-CFED468A3708}" type="parTrans" cxnId="{CCEE7081-B40A-4D9B-A33B-88E46C34A00F}">
      <dgm:prSet/>
      <dgm:spPr/>
      <dgm:t>
        <a:bodyPr/>
        <a:lstStyle/>
        <a:p>
          <a:endParaRPr lang="fr-FR"/>
        </a:p>
      </dgm:t>
    </dgm:pt>
    <dgm:pt modelId="{035A390A-DF14-461B-9944-3D3CA9D18C56}" type="sibTrans" cxnId="{CCEE7081-B40A-4D9B-A33B-88E46C34A00F}">
      <dgm:prSet/>
      <dgm:spPr/>
      <dgm:t>
        <a:bodyPr/>
        <a:lstStyle/>
        <a:p>
          <a:endParaRPr lang="fr-FR"/>
        </a:p>
      </dgm:t>
    </dgm:pt>
    <dgm:pt modelId="{3E033E61-F791-418E-AE0E-880BF1B27C15}">
      <dgm:prSet phldrT="[Texte]"/>
      <dgm:spPr/>
      <dgm:t>
        <a:bodyPr/>
        <a:lstStyle/>
        <a:p>
          <a:r>
            <a:rPr kumimoji="0" lang="fr-F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Différenciation des LB</a:t>
          </a:r>
        </a:p>
        <a:p>
          <a:r>
            <a:rPr lang="fr-FR" dirty="0" smtClean="0"/>
            <a:t>Une  partie  des LB  se  différencie  en plasmocytes,  cellules  sécrétrices  d’anticorps  solubles dans le plasma. Une autre partie des LB produits se transforme en LB mémoire, cellules non sécrétrices d’anticorps mais à longue durée de vie.</a:t>
          </a:r>
          <a:endParaRPr lang="fr-FR" dirty="0"/>
        </a:p>
      </dgm:t>
    </dgm:pt>
    <dgm:pt modelId="{F898905F-4760-4D1F-81A9-1628B00B8836}" type="parTrans" cxnId="{923D4209-7165-4BDC-89C5-B408DE23949E}">
      <dgm:prSet/>
      <dgm:spPr/>
      <dgm:t>
        <a:bodyPr/>
        <a:lstStyle/>
        <a:p>
          <a:endParaRPr lang="fr-FR"/>
        </a:p>
      </dgm:t>
    </dgm:pt>
    <dgm:pt modelId="{D3017DCC-32DF-458B-BA84-877C71D5011F}" type="sibTrans" cxnId="{923D4209-7165-4BDC-89C5-B408DE23949E}">
      <dgm:prSet/>
      <dgm:spPr/>
      <dgm:t>
        <a:bodyPr/>
        <a:lstStyle/>
        <a:p>
          <a:endParaRPr lang="fr-FR"/>
        </a:p>
      </dgm:t>
    </dgm:pt>
    <dgm:pt modelId="{C14926F5-353C-444C-8AA4-C0D934B5CD6C}">
      <dgm:prSet phldrT="[Texte]"/>
      <dgm:spPr/>
      <dgm:t>
        <a:bodyPr/>
        <a:lstStyle/>
        <a:p>
          <a:pPr algn="ctr"/>
          <a:r>
            <a:rPr lang="fr-FR" b="1" dirty="0" smtClean="0"/>
            <a:t>L’élimination des antigènes</a:t>
          </a:r>
        </a:p>
        <a:p>
          <a:pPr algn="ctr"/>
          <a:r>
            <a:rPr lang="fr-FR" dirty="0" smtClean="0"/>
            <a:t>Le principal mécanisme d’élimination est la phagocytose, mécanisme de l’immunité non spécifique, c’est-à-dire qui assure l’élimination des agents étrangers immédiatement depuis leur pénétration dans l’organisme.</a:t>
          </a:r>
          <a:endParaRPr lang="fr-FR" dirty="0"/>
        </a:p>
      </dgm:t>
    </dgm:pt>
    <dgm:pt modelId="{637E9FB0-DEFB-48F8-8417-87F7F06C7012}" type="sibTrans" cxnId="{870C8CAA-1831-4A9A-B85A-6DAA349E45EB}">
      <dgm:prSet/>
      <dgm:spPr/>
      <dgm:t>
        <a:bodyPr/>
        <a:lstStyle/>
        <a:p>
          <a:endParaRPr lang="fr-FR"/>
        </a:p>
      </dgm:t>
    </dgm:pt>
    <dgm:pt modelId="{E8F15311-A3F6-4ADC-85B6-53D97642AB3D}" type="parTrans" cxnId="{870C8CAA-1831-4A9A-B85A-6DAA349E45EB}">
      <dgm:prSet/>
      <dgm:spPr/>
      <dgm:t>
        <a:bodyPr/>
        <a:lstStyle/>
        <a:p>
          <a:endParaRPr lang="fr-FR"/>
        </a:p>
      </dgm:t>
    </dgm:pt>
    <dgm:pt modelId="{D1320322-ABCB-430D-84A1-61A23DDA7E01}" type="pres">
      <dgm:prSet presAssocID="{F9B9BE95-6D3F-401A-9CC5-839ACD47315D}" presName="Name0" presStyleCnt="0">
        <dgm:presLayoutVars>
          <dgm:dir/>
          <dgm:resizeHandles val="exact"/>
        </dgm:presLayoutVars>
      </dgm:prSet>
      <dgm:spPr/>
    </dgm:pt>
    <dgm:pt modelId="{AC5809CE-127A-4EC0-AE95-26FB71BAEBA0}" type="pres">
      <dgm:prSet presAssocID="{F9B9BE95-6D3F-401A-9CC5-839ACD47315D}" presName="bkgdShp" presStyleLbl="alignAccFollowNode1" presStyleIdx="0" presStyleCnt="1" custLinFactNeighborX="-4688" custLinFactNeighborY="-22535"/>
      <dgm:spPr/>
    </dgm:pt>
    <dgm:pt modelId="{CA183615-D093-4780-B35D-83DE486B17C5}" type="pres">
      <dgm:prSet presAssocID="{F9B9BE95-6D3F-401A-9CC5-839ACD47315D}" presName="linComp" presStyleCnt="0"/>
      <dgm:spPr/>
    </dgm:pt>
    <dgm:pt modelId="{14B00699-4CE5-41B0-9852-9AF1FF5CD392}" type="pres">
      <dgm:prSet presAssocID="{26ED116C-3A5B-423F-BE12-ACA16FEA04F0}" presName="compNode" presStyleCnt="0"/>
      <dgm:spPr/>
    </dgm:pt>
    <dgm:pt modelId="{5DEEFC92-09D4-4AF1-A4CE-DAE5E843B7FB}" type="pres">
      <dgm:prSet presAssocID="{26ED116C-3A5B-423F-BE12-ACA16FEA04F0}" presName="node" presStyleLbl="node1" presStyleIdx="0" presStyleCnt="4">
        <dgm:presLayoutVars>
          <dgm:bulletEnabled val="1"/>
        </dgm:presLayoutVars>
      </dgm:prSet>
      <dgm:spPr/>
      <dgm:t>
        <a:bodyPr/>
        <a:lstStyle/>
        <a:p>
          <a:endParaRPr lang="fr-FR"/>
        </a:p>
      </dgm:t>
    </dgm:pt>
    <dgm:pt modelId="{1E24761C-419D-49B1-BDEE-D8310970F353}" type="pres">
      <dgm:prSet presAssocID="{26ED116C-3A5B-423F-BE12-ACA16FEA04F0}" presName="invisiNode" presStyleLbl="node1" presStyleIdx="0" presStyleCnt="4"/>
      <dgm:spPr/>
    </dgm:pt>
    <dgm:pt modelId="{9DE23993-9DF5-4E62-9DD1-1D4EE181BAA0}" type="pres">
      <dgm:prSet presAssocID="{26ED116C-3A5B-423F-BE12-ACA16FEA04F0}" presName="imagNode" presStyleLbl="fgImgPlace1" presStyleIdx="0" presStyleCnt="4"/>
      <dgm:spPr>
        <a:blipFill rotWithShape="0">
          <a:blip xmlns:r="http://schemas.openxmlformats.org/officeDocument/2006/relationships" r:embed="rId1"/>
          <a:stretch>
            <a:fillRect/>
          </a:stretch>
        </a:blipFill>
      </dgm:spPr>
    </dgm:pt>
    <dgm:pt modelId="{985173B8-D8BE-4556-A2FB-98D6CB206490}" type="pres">
      <dgm:prSet presAssocID="{85D6702D-CDBF-4B8E-A52E-537081CFFB2D}" presName="sibTrans" presStyleLbl="sibTrans2D1" presStyleIdx="0" presStyleCnt="0"/>
      <dgm:spPr/>
      <dgm:t>
        <a:bodyPr/>
        <a:lstStyle/>
        <a:p>
          <a:endParaRPr lang="fr-FR"/>
        </a:p>
      </dgm:t>
    </dgm:pt>
    <dgm:pt modelId="{9FB5D403-9356-42A9-B9A9-E0ED79B22D9F}" type="pres">
      <dgm:prSet presAssocID="{62C918BA-3FA7-466A-B67F-86AE74F26E01}" presName="compNode" presStyleCnt="0"/>
      <dgm:spPr/>
    </dgm:pt>
    <dgm:pt modelId="{CA0EB2AC-D40F-4A37-9D7E-31354897EBB6}" type="pres">
      <dgm:prSet presAssocID="{62C918BA-3FA7-466A-B67F-86AE74F26E01}" presName="node" presStyleLbl="node1" presStyleIdx="1" presStyleCnt="4">
        <dgm:presLayoutVars>
          <dgm:bulletEnabled val="1"/>
        </dgm:presLayoutVars>
      </dgm:prSet>
      <dgm:spPr/>
      <dgm:t>
        <a:bodyPr/>
        <a:lstStyle/>
        <a:p>
          <a:endParaRPr lang="fr-FR"/>
        </a:p>
      </dgm:t>
    </dgm:pt>
    <dgm:pt modelId="{FE0839FA-8249-48FA-A0AF-2225B1B68900}" type="pres">
      <dgm:prSet presAssocID="{62C918BA-3FA7-466A-B67F-86AE74F26E01}" presName="invisiNode" presStyleLbl="node1" presStyleIdx="1" presStyleCnt="4"/>
      <dgm:spPr/>
    </dgm:pt>
    <dgm:pt modelId="{55A52F9E-1EA6-41F8-8F6C-720F6F7C6522}" type="pres">
      <dgm:prSet presAssocID="{62C918BA-3FA7-466A-B67F-86AE74F26E01}" presName="imagNode" presStyleLbl="fgImgPlace1" presStyleIdx="1" presStyleCnt="4"/>
      <dgm:spPr>
        <a:blipFill rotWithShape="0">
          <a:blip xmlns:r="http://schemas.openxmlformats.org/officeDocument/2006/relationships" r:embed="rId2"/>
          <a:stretch>
            <a:fillRect/>
          </a:stretch>
        </a:blipFill>
      </dgm:spPr>
    </dgm:pt>
    <dgm:pt modelId="{DD288A41-9228-40C6-81BD-B07E8B5BBB13}" type="pres">
      <dgm:prSet presAssocID="{035A390A-DF14-461B-9944-3D3CA9D18C56}" presName="sibTrans" presStyleLbl="sibTrans2D1" presStyleIdx="0" presStyleCnt="0"/>
      <dgm:spPr/>
      <dgm:t>
        <a:bodyPr/>
        <a:lstStyle/>
        <a:p>
          <a:endParaRPr lang="fr-FR"/>
        </a:p>
      </dgm:t>
    </dgm:pt>
    <dgm:pt modelId="{CEA405DD-FD40-4BB3-AA1B-87657D359E54}" type="pres">
      <dgm:prSet presAssocID="{3E033E61-F791-418E-AE0E-880BF1B27C15}" presName="compNode" presStyleCnt="0"/>
      <dgm:spPr/>
    </dgm:pt>
    <dgm:pt modelId="{9CE85677-CCEF-46F4-A53F-6CA0B3BFE06F}" type="pres">
      <dgm:prSet presAssocID="{3E033E61-F791-418E-AE0E-880BF1B27C15}" presName="node" presStyleLbl="node1" presStyleIdx="2" presStyleCnt="4">
        <dgm:presLayoutVars>
          <dgm:bulletEnabled val="1"/>
        </dgm:presLayoutVars>
      </dgm:prSet>
      <dgm:spPr/>
      <dgm:t>
        <a:bodyPr/>
        <a:lstStyle/>
        <a:p>
          <a:endParaRPr lang="fr-FR"/>
        </a:p>
      </dgm:t>
    </dgm:pt>
    <dgm:pt modelId="{7F66EAC6-E519-4369-A80C-D2EE24078194}" type="pres">
      <dgm:prSet presAssocID="{3E033E61-F791-418E-AE0E-880BF1B27C15}" presName="invisiNode" presStyleLbl="node1" presStyleIdx="2" presStyleCnt="4"/>
      <dgm:spPr/>
    </dgm:pt>
    <dgm:pt modelId="{37846602-02C2-4271-9574-134F955FFA87}" type="pres">
      <dgm:prSet presAssocID="{3E033E61-F791-418E-AE0E-880BF1B27C15}" presName="imagNod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CA4DA045-E793-4629-B973-16911F96B343}" type="pres">
      <dgm:prSet presAssocID="{D3017DCC-32DF-458B-BA84-877C71D5011F}" presName="sibTrans" presStyleLbl="sibTrans2D1" presStyleIdx="0" presStyleCnt="0"/>
      <dgm:spPr/>
      <dgm:t>
        <a:bodyPr/>
        <a:lstStyle/>
        <a:p>
          <a:endParaRPr lang="fr-FR"/>
        </a:p>
      </dgm:t>
    </dgm:pt>
    <dgm:pt modelId="{AA8E25DE-8CD0-4676-ADB6-D8BB7C407C3E}" type="pres">
      <dgm:prSet presAssocID="{C14926F5-353C-444C-8AA4-C0D934B5CD6C}" presName="compNode" presStyleCnt="0"/>
      <dgm:spPr/>
    </dgm:pt>
    <dgm:pt modelId="{C5B13496-0C5B-4495-A4EC-C39C7B6B9B01}" type="pres">
      <dgm:prSet presAssocID="{C14926F5-353C-444C-8AA4-C0D934B5CD6C}" presName="node" presStyleLbl="node1" presStyleIdx="3" presStyleCnt="4" custScaleX="118130">
        <dgm:presLayoutVars>
          <dgm:bulletEnabled val="1"/>
        </dgm:presLayoutVars>
      </dgm:prSet>
      <dgm:spPr/>
      <dgm:t>
        <a:bodyPr/>
        <a:lstStyle/>
        <a:p>
          <a:endParaRPr lang="fr-FR"/>
        </a:p>
      </dgm:t>
    </dgm:pt>
    <dgm:pt modelId="{86CA816F-1969-4BA2-9F8A-CC19F2EBA820}" type="pres">
      <dgm:prSet presAssocID="{C14926F5-353C-444C-8AA4-C0D934B5CD6C}" presName="invisiNode" presStyleLbl="node1" presStyleIdx="3" presStyleCnt="4"/>
      <dgm:spPr/>
    </dgm:pt>
    <dgm:pt modelId="{04D402FB-9C26-4540-9BC5-A17BBAF661AC}" type="pres">
      <dgm:prSet presAssocID="{C14926F5-353C-444C-8AA4-C0D934B5CD6C}" presName="imagNode" presStyleLbl="fgImgPlace1" presStyleIdx="3" presStyleCnt="4"/>
      <dgm:spPr>
        <a:blipFill rotWithShape="0">
          <a:blip xmlns:r="http://schemas.openxmlformats.org/officeDocument/2006/relationships" r:embed="rId4"/>
          <a:stretch>
            <a:fillRect/>
          </a:stretch>
        </a:blipFill>
      </dgm:spPr>
    </dgm:pt>
  </dgm:ptLst>
  <dgm:cxnLst>
    <dgm:cxn modelId="{923D4209-7165-4BDC-89C5-B408DE23949E}" srcId="{F9B9BE95-6D3F-401A-9CC5-839ACD47315D}" destId="{3E033E61-F791-418E-AE0E-880BF1B27C15}" srcOrd="2" destOrd="0" parTransId="{F898905F-4760-4D1F-81A9-1628B00B8836}" sibTransId="{D3017DCC-32DF-458B-BA84-877C71D5011F}"/>
    <dgm:cxn modelId="{47AB4B01-BE27-419D-BB87-8175D88CDE03}" type="presOf" srcId="{C14926F5-353C-444C-8AA4-C0D934B5CD6C}" destId="{C5B13496-0C5B-4495-A4EC-C39C7B6B9B01}" srcOrd="0" destOrd="0" presId="urn:microsoft.com/office/officeart/2005/8/layout/pList2"/>
    <dgm:cxn modelId="{D5F422E6-F6F8-4D3E-AD0C-8CAAEE12AB5F}" type="presOf" srcId="{62C918BA-3FA7-466A-B67F-86AE74F26E01}" destId="{CA0EB2AC-D40F-4A37-9D7E-31354897EBB6}" srcOrd="0" destOrd="0" presId="urn:microsoft.com/office/officeart/2005/8/layout/pList2"/>
    <dgm:cxn modelId="{870C8CAA-1831-4A9A-B85A-6DAA349E45EB}" srcId="{F9B9BE95-6D3F-401A-9CC5-839ACD47315D}" destId="{C14926F5-353C-444C-8AA4-C0D934B5CD6C}" srcOrd="3" destOrd="0" parTransId="{E8F15311-A3F6-4ADC-85B6-53D97642AB3D}" sibTransId="{637E9FB0-DEFB-48F8-8417-87F7F06C7012}"/>
    <dgm:cxn modelId="{D2FD4209-BA85-4F81-A81C-7C2E631D9CD7}" type="presOf" srcId="{F9B9BE95-6D3F-401A-9CC5-839ACD47315D}" destId="{D1320322-ABCB-430D-84A1-61A23DDA7E01}" srcOrd="0" destOrd="0" presId="urn:microsoft.com/office/officeart/2005/8/layout/pList2"/>
    <dgm:cxn modelId="{FF4B04CB-4A72-4C94-92BF-A8806CB65FBB}" srcId="{F9B9BE95-6D3F-401A-9CC5-839ACD47315D}" destId="{26ED116C-3A5B-423F-BE12-ACA16FEA04F0}" srcOrd="0" destOrd="0" parTransId="{DCCD6EFB-C750-4DF2-A8A9-B6BBE7E50D40}" sibTransId="{85D6702D-CDBF-4B8E-A52E-537081CFFB2D}"/>
    <dgm:cxn modelId="{2EBD4D6F-D889-4E07-BAC4-A5AAB335A3D8}" type="presOf" srcId="{035A390A-DF14-461B-9944-3D3CA9D18C56}" destId="{DD288A41-9228-40C6-81BD-B07E8B5BBB13}" srcOrd="0" destOrd="0" presId="urn:microsoft.com/office/officeart/2005/8/layout/pList2"/>
    <dgm:cxn modelId="{8F5567D5-F97B-4B79-860D-6E2D8EC35034}" type="presOf" srcId="{85D6702D-CDBF-4B8E-A52E-537081CFFB2D}" destId="{985173B8-D8BE-4556-A2FB-98D6CB206490}" srcOrd="0" destOrd="0" presId="urn:microsoft.com/office/officeart/2005/8/layout/pList2"/>
    <dgm:cxn modelId="{6BC862D0-3EF0-4C2A-ADE2-1B1BC6B8D3A2}" type="presOf" srcId="{3E033E61-F791-418E-AE0E-880BF1B27C15}" destId="{9CE85677-CCEF-46F4-A53F-6CA0B3BFE06F}" srcOrd="0" destOrd="0" presId="urn:microsoft.com/office/officeart/2005/8/layout/pList2"/>
    <dgm:cxn modelId="{CCEE7081-B40A-4D9B-A33B-88E46C34A00F}" srcId="{F9B9BE95-6D3F-401A-9CC5-839ACD47315D}" destId="{62C918BA-3FA7-466A-B67F-86AE74F26E01}" srcOrd="1" destOrd="0" parTransId="{A3B650BD-C940-43FD-A3A7-CFED468A3708}" sibTransId="{035A390A-DF14-461B-9944-3D3CA9D18C56}"/>
    <dgm:cxn modelId="{F8237506-B2C0-4EFB-B017-ADBAD20EB860}" type="presOf" srcId="{26ED116C-3A5B-423F-BE12-ACA16FEA04F0}" destId="{5DEEFC92-09D4-4AF1-A4CE-DAE5E843B7FB}" srcOrd="0" destOrd="0" presId="urn:microsoft.com/office/officeart/2005/8/layout/pList2"/>
    <dgm:cxn modelId="{1C0A3CF5-53AA-4E9F-835B-CBCAA09127FC}" type="presOf" srcId="{D3017DCC-32DF-458B-BA84-877C71D5011F}" destId="{CA4DA045-E793-4629-B973-16911F96B343}" srcOrd="0" destOrd="0" presId="urn:microsoft.com/office/officeart/2005/8/layout/pList2"/>
    <dgm:cxn modelId="{60ECE9D0-BF11-4239-BC0F-AC81FE8AA5D4}" type="presParOf" srcId="{D1320322-ABCB-430D-84A1-61A23DDA7E01}" destId="{AC5809CE-127A-4EC0-AE95-26FB71BAEBA0}" srcOrd="0" destOrd="0" presId="urn:microsoft.com/office/officeart/2005/8/layout/pList2"/>
    <dgm:cxn modelId="{E5D7147E-1A62-4082-9C65-96EE19BFA456}" type="presParOf" srcId="{D1320322-ABCB-430D-84A1-61A23DDA7E01}" destId="{CA183615-D093-4780-B35D-83DE486B17C5}" srcOrd="1" destOrd="0" presId="urn:microsoft.com/office/officeart/2005/8/layout/pList2"/>
    <dgm:cxn modelId="{95719C98-85F6-4FD6-8395-F1BB9CEB5AF1}" type="presParOf" srcId="{CA183615-D093-4780-B35D-83DE486B17C5}" destId="{14B00699-4CE5-41B0-9852-9AF1FF5CD392}" srcOrd="0" destOrd="0" presId="urn:microsoft.com/office/officeart/2005/8/layout/pList2"/>
    <dgm:cxn modelId="{05D3BCBF-DA97-453B-B8D8-662D8C961C29}" type="presParOf" srcId="{14B00699-4CE5-41B0-9852-9AF1FF5CD392}" destId="{5DEEFC92-09D4-4AF1-A4CE-DAE5E843B7FB}" srcOrd="0" destOrd="0" presId="urn:microsoft.com/office/officeart/2005/8/layout/pList2"/>
    <dgm:cxn modelId="{88314DD0-1D23-4380-8959-7956E7365C1B}" type="presParOf" srcId="{14B00699-4CE5-41B0-9852-9AF1FF5CD392}" destId="{1E24761C-419D-49B1-BDEE-D8310970F353}" srcOrd="1" destOrd="0" presId="urn:microsoft.com/office/officeart/2005/8/layout/pList2"/>
    <dgm:cxn modelId="{1CC35FCD-A637-4363-B21A-1ABF366682D3}" type="presParOf" srcId="{14B00699-4CE5-41B0-9852-9AF1FF5CD392}" destId="{9DE23993-9DF5-4E62-9DD1-1D4EE181BAA0}" srcOrd="2" destOrd="0" presId="urn:microsoft.com/office/officeart/2005/8/layout/pList2"/>
    <dgm:cxn modelId="{864AF891-57C6-4CA1-8DC8-404CC3DCE3E8}" type="presParOf" srcId="{CA183615-D093-4780-B35D-83DE486B17C5}" destId="{985173B8-D8BE-4556-A2FB-98D6CB206490}" srcOrd="1" destOrd="0" presId="urn:microsoft.com/office/officeart/2005/8/layout/pList2"/>
    <dgm:cxn modelId="{F3EED639-142D-4F27-8665-3B225121EA38}" type="presParOf" srcId="{CA183615-D093-4780-B35D-83DE486B17C5}" destId="{9FB5D403-9356-42A9-B9A9-E0ED79B22D9F}" srcOrd="2" destOrd="0" presId="urn:microsoft.com/office/officeart/2005/8/layout/pList2"/>
    <dgm:cxn modelId="{D7C856EF-F279-464D-84B2-E869E5CFFBAB}" type="presParOf" srcId="{9FB5D403-9356-42A9-B9A9-E0ED79B22D9F}" destId="{CA0EB2AC-D40F-4A37-9D7E-31354897EBB6}" srcOrd="0" destOrd="0" presId="urn:microsoft.com/office/officeart/2005/8/layout/pList2"/>
    <dgm:cxn modelId="{CB42BAA7-1C27-427E-B240-D8809D589307}" type="presParOf" srcId="{9FB5D403-9356-42A9-B9A9-E0ED79B22D9F}" destId="{FE0839FA-8249-48FA-A0AF-2225B1B68900}" srcOrd="1" destOrd="0" presId="urn:microsoft.com/office/officeart/2005/8/layout/pList2"/>
    <dgm:cxn modelId="{5EDCEA49-683E-4D0B-A0E8-775375F72AFA}" type="presParOf" srcId="{9FB5D403-9356-42A9-B9A9-E0ED79B22D9F}" destId="{55A52F9E-1EA6-41F8-8F6C-720F6F7C6522}" srcOrd="2" destOrd="0" presId="urn:microsoft.com/office/officeart/2005/8/layout/pList2"/>
    <dgm:cxn modelId="{C81D2A94-3487-4FC6-9DF2-FC71B6500459}" type="presParOf" srcId="{CA183615-D093-4780-B35D-83DE486B17C5}" destId="{DD288A41-9228-40C6-81BD-B07E8B5BBB13}" srcOrd="3" destOrd="0" presId="urn:microsoft.com/office/officeart/2005/8/layout/pList2"/>
    <dgm:cxn modelId="{590C60A7-49C1-4368-9E1A-BC5512F705F2}" type="presParOf" srcId="{CA183615-D093-4780-B35D-83DE486B17C5}" destId="{CEA405DD-FD40-4BB3-AA1B-87657D359E54}" srcOrd="4" destOrd="0" presId="urn:microsoft.com/office/officeart/2005/8/layout/pList2"/>
    <dgm:cxn modelId="{9288DB5E-B60A-4560-AF54-41B3F94615E0}" type="presParOf" srcId="{CEA405DD-FD40-4BB3-AA1B-87657D359E54}" destId="{9CE85677-CCEF-46F4-A53F-6CA0B3BFE06F}" srcOrd="0" destOrd="0" presId="urn:microsoft.com/office/officeart/2005/8/layout/pList2"/>
    <dgm:cxn modelId="{F450F85B-22C2-4703-8AC3-146DD8294A47}" type="presParOf" srcId="{CEA405DD-FD40-4BB3-AA1B-87657D359E54}" destId="{7F66EAC6-E519-4369-A80C-D2EE24078194}" srcOrd="1" destOrd="0" presId="urn:microsoft.com/office/officeart/2005/8/layout/pList2"/>
    <dgm:cxn modelId="{548F887F-AA05-461B-90FF-1514933ABBF7}" type="presParOf" srcId="{CEA405DD-FD40-4BB3-AA1B-87657D359E54}" destId="{37846602-02C2-4271-9574-134F955FFA87}" srcOrd="2" destOrd="0" presId="urn:microsoft.com/office/officeart/2005/8/layout/pList2"/>
    <dgm:cxn modelId="{7C5F645E-75C8-433B-8C0C-A56A636BFD03}" type="presParOf" srcId="{CA183615-D093-4780-B35D-83DE486B17C5}" destId="{CA4DA045-E793-4629-B973-16911F96B343}" srcOrd="5" destOrd="0" presId="urn:microsoft.com/office/officeart/2005/8/layout/pList2"/>
    <dgm:cxn modelId="{554C3B4F-B1CB-405A-BEC1-08F704AD49FC}" type="presParOf" srcId="{CA183615-D093-4780-B35D-83DE486B17C5}" destId="{AA8E25DE-8CD0-4676-ADB6-D8BB7C407C3E}" srcOrd="6" destOrd="0" presId="urn:microsoft.com/office/officeart/2005/8/layout/pList2"/>
    <dgm:cxn modelId="{55F9387F-B54C-40FD-8E38-8D28C18E48A6}" type="presParOf" srcId="{AA8E25DE-8CD0-4676-ADB6-D8BB7C407C3E}" destId="{C5B13496-0C5B-4495-A4EC-C39C7B6B9B01}" srcOrd="0" destOrd="0" presId="urn:microsoft.com/office/officeart/2005/8/layout/pList2"/>
    <dgm:cxn modelId="{665509B8-56BE-4902-82C4-F85BF49C35D6}" type="presParOf" srcId="{AA8E25DE-8CD0-4676-ADB6-D8BB7C407C3E}" destId="{86CA816F-1969-4BA2-9F8A-CC19F2EBA820}" srcOrd="1" destOrd="0" presId="urn:microsoft.com/office/officeart/2005/8/layout/pList2"/>
    <dgm:cxn modelId="{B8517B5B-3300-4745-B863-A20260110316}" type="presParOf" srcId="{AA8E25DE-8CD0-4676-ADB6-D8BB7C407C3E}" destId="{04D402FB-9C26-4540-9BC5-A17BBAF661AC}" srcOrd="2" destOrd="0" presId="urn:microsoft.com/office/officeart/2005/8/layout/pList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E0529-3E33-4695-9701-4C3F883914BC}" type="datetimeFigureOut">
              <a:rPr lang="fr-FR" smtClean="0"/>
              <a:pPr/>
              <a:t>27/05/2014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4095-F7B0-4A02-B206-7C94DB2E660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7244095-F7B0-4A02-B206-7C94DB2E660D}" type="slidenum">
              <a:rPr lang="fr-FR" smtClean="0"/>
              <a:pPr/>
              <a:t>41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A52F51-F953-4ED4-9347-CE26E854C8A4}" type="datetimeFigureOut">
              <a:rPr lang="fr-FR" smtClean="0"/>
              <a:pPr/>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5A1465-3895-473A-94CB-9D9A7A9736D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l="-13000" r="-1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52F51-F953-4ED4-9347-CE26E854C8A4}" type="datetimeFigureOut">
              <a:rPr lang="fr-FR" smtClean="0"/>
              <a:pPr/>
              <a:t>27/05/2014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A1465-3895-473A-94CB-9D9A7A9736D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gi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diagramLayout" Target="../diagrams/layout5.xml"/><Relationship Id="rId7" Type="http://schemas.openxmlformats.org/officeDocument/2006/relationships/image" Target="../media/image19.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openxmlformats.org/officeDocument/2006/relationships/image" Target="../media/image22.jpe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eemuae.com/vb/uploaded/164_11299310971.gif"/>
          <p:cNvPicPr>
            <a:picLocks noChangeAspect="1" noChangeArrowheads="1"/>
          </p:cNvPicPr>
          <p:nvPr/>
        </p:nvPicPr>
        <p:blipFill>
          <a:blip r:embed="rId2"/>
          <a:srcRect/>
          <a:stretch>
            <a:fillRect/>
          </a:stretch>
        </p:blipFill>
        <p:spPr bwMode="auto">
          <a:xfrm>
            <a:off x="-1428792" y="-1214470"/>
            <a:ext cx="12001584" cy="8429685"/>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500034" y="1142984"/>
            <a:ext cx="8358246" cy="434340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571472" y="50785"/>
            <a:ext cx="1290638" cy="1235075"/>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6" name="Image 5" descr="http://www.tawjihnet.net/up2013/education-nationale-formation-prof.jpg"/>
          <p:cNvPicPr/>
          <p:nvPr/>
        </p:nvPicPr>
        <p:blipFill>
          <a:blip r:embed="rId5">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358082" y="71438"/>
            <a:ext cx="1285884" cy="1214422"/>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8" name="Rogner un rectangle à un seul coin 7"/>
          <p:cNvSpPr/>
          <p:nvPr/>
        </p:nvSpPr>
        <p:spPr>
          <a:xfrm>
            <a:off x="642910" y="5286388"/>
            <a:ext cx="3286148" cy="1285884"/>
          </a:xfrm>
          <a:prstGeom prst="snip1Rect">
            <a:avLst>
              <a:gd name="adj" fmla="val 41829"/>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2000" b="1" dirty="0" smtClean="0"/>
              <a:t>Réalisé par :</a:t>
            </a: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BOUKHALFI Adil</a:t>
            </a:r>
          </a:p>
          <a:p>
            <a:r>
              <a:rPr lang="fr-FR" sz="2000" dirty="0" smtClean="0">
                <a:latin typeface="Times New Roman" pitchFamily="18" charset="0"/>
                <a:cs typeface="Times New Roman" pitchFamily="18" charset="0"/>
              </a:rPr>
              <a:t>AYNAN Khadija</a:t>
            </a:r>
          </a:p>
          <a:p>
            <a:pPr algn="ctr"/>
            <a:endParaRPr lang="fr-FR" dirty="0"/>
          </a:p>
        </p:txBody>
      </p:sp>
      <p:sp>
        <p:nvSpPr>
          <p:cNvPr id="9" name="Rogner un rectangle à un seul coin 8"/>
          <p:cNvSpPr/>
          <p:nvPr/>
        </p:nvSpPr>
        <p:spPr>
          <a:xfrm>
            <a:off x="5357818" y="5715016"/>
            <a:ext cx="3143272" cy="928694"/>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smtClean="0">
                <a:latin typeface="Times New Roman" pitchFamily="18" charset="0"/>
                <a:cs typeface="Times New Roman" pitchFamily="18" charset="0"/>
              </a:rPr>
              <a:t>Encadré par </a:t>
            </a:r>
            <a:r>
              <a:rPr lang="fr-FR" dirty="0" smtClean="0">
                <a:latin typeface="Times New Roman" pitchFamily="18" charset="0"/>
                <a:cs typeface="Times New Roman" pitchFamily="18" charset="0"/>
              </a:rPr>
              <a:t>:</a:t>
            </a:r>
          </a:p>
          <a:p>
            <a:pPr algn="ctr"/>
            <a:r>
              <a:rPr lang="fr-FR" dirty="0" smtClean="0">
                <a:latin typeface="Times New Roman" pitchFamily="18" charset="0"/>
                <a:cs typeface="Times New Roman" pitchFamily="18" charset="0"/>
              </a:rPr>
              <a:t>Mme. AALAMA Fatima Zahra</a:t>
            </a:r>
          </a:p>
          <a:p>
            <a:pPr algn="ctr"/>
            <a:endParaRPr lang="fr-FR" dirty="0"/>
          </a:p>
        </p:txBody>
      </p:sp>
      <p:sp>
        <p:nvSpPr>
          <p:cNvPr id="2" name="Zone de texte 38"/>
          <p:cNvSpPr txBox="1">
            <a:spLocks noChangeArrowheads="1"/>
          </p:cNvSpPr>
          <p:nvPr/>
        </p:nvSpPr>
        <p:spPr bwMode="auto">
          <a:xfrm>
            <a:off x="2143108" y="58992"/>
            <a:ext cx="5072098" cy="1219200"/>
          </a:xfrm>
          <a:prstGeom prst="rect">
            <a:avLst/>
          </a:prstGeom>
          <a:solidFill>
            <a:srgbClr val="FFFFFF"/>
          </a:solidFill>
          <a:ln w="63500" cmpd="thickThin">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17365D"/>
                </a:solidFill>
                <a:effectLst/>
                <a:latin typeface="Algerian" pitchFamily="82" charset="0"/>
                <a:ea typeface="Arial" pitchFamily="34" charset="0"/>
                <a:cs typeface="Arial" pitchFamily="34" charset="0"/>
              </a:rPr>
              <a:t>Centre Régionale des Métiers d’Education et de la Formation Rabat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http://3.bp.blogspot.com/-3y5KiyVMkvE/UIGzxGrLQUI/AAAAAAAABno/pelGqiZYv4c/s1600/%D8%B5%D9%88%D8%B1+%D8%A8%D8%B1%D8%A7%D9%88%D9%8A%D8%B2+%D9%88%D8%B1%D8%AF+%D8%AC%D9%85%D9%8A%D9%84%D8%A9.png"/>
          <p:cNvPicPr>
            <a:picLocks noChangeAspect="1" noChangeArrowheads="1"/>
          </p:cNvPicPr>
          <p:nvPr/>
        </p:nvPicPr>
        <p:blipFill>
          <a:blip r:embed="rId6"/>
          <a:srcRect/>
          <a:stretch>
            <a:fillRect/>
          </a:stretch>
        </p:blipFill>
        <p:spPr bwMode="auto">
          <a:xfrm>
            <a:off x="6643702" y="5088474"/>
            <a:ext cx="2428892" cy="1483798"/>
          </a:xfrm>
          <a:prstGeom prst="rect">
            <a:avLst/>
          </a:prstGeom>
          <a:noFill/>
        </p:spPr>
      </p:pic>
      <p:pic>
        <p:nvPicPr>
          <p:cNvPr id="11" name="Image 27" descr="118"/>
          <p:cNvPicPr>
            <a:picLocks noChangeAspect="1" noChangeArrowheads="1"/>
          </p:cNvPicPr>
          <p:nvPr/>
        </p:nvPicPr>
        <p:blipFill>
          <a:blip r:embed="rId7"/>
          <a:srcRect/>
          <a:stretch>
            <a:fillRect/>
          </a:stretch>
        </p:blipFill>
        <p:spPr bwMode="auto">
          <a:xfrm>
            <a:off x="3884814" y="1428736"/>
            <a:ext cx="1571636"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4"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Le Soi</a:t>
            </a:r>
          </a:p>
        </p:txBody>
      </p:sp>
      <p:graphicFrame>
        <p:nvGraphicFramePr>
          <p:cNvPr id="5" name="Diagramme 4"/>
          <p:cNvGraphicFramePr/>
          <p:nvPr/>
        </p:nvGraphicFramePr>
        <p:xfrm>
          <a:off x="571472" y="2285992"/>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357158" y="1000108"/>
            <a:ext cx="8501122"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rganigramme : Bande perforée 5"/>
          <p:cNvSpPr/>
          <p:nvPr/>
        </p:nvSpPr>
        <p:spPr>
          <a:xfrm>
            <a:off x="1000100" y="-24"/>
            <a:ext cx="7358114" cy="928694"/>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B-3) </a:t>
            </a:r>
            <a:r>
              <a:rPr lang="fr-FR" sz="2400" b="1" dirty="0" smtClean="0">
                <a:latin typeface="Times New Roman" pitchFamily="18" charset="0"/>
                <a:cs typeface="Times New Roman" pitchFamily="18" charset="0"/>
              </a:rPr>
              <a:t>Etapes de la réaction immunitaire aboutissant à la production des </a:t>
            </a:r>
            <a:r>
              <a:rPr lang="fr-FR" sz="2400" b="1" dirty="0" err="1" smtClean="0">
                <a:latin typeface="Times New Roman" pitchFamily="18" charset="0"/>
                <a:cs typeface="Times New Roman" pitchFamily="18" charset="0"/>
              </a:rPr>
              <a:t>LTc</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5214974"/>
          </a:xfrm>
        </p:spPr>
        <p:style>
          <a:lnRef idx="1">
            <a:schemeClr val="dk1"/>
          </a:lnRef>
          <a:fillRef idx="2">
            <a:schemeClr val="dk1"/>
          </a:fillRef>
          <a:effectRef idx="1">
            <a:schemeClr val="dk1"/>
          </a:effectRef>
          <a:fontRef idx="minor">
            <a:schemeClr val="dk1"/>
          </a:fontRef>
        </p:style>
        <p:txBody>
          <a:bodyPr>
            <a:noAutofit/>
          </a:bodyPr>
          <a:lstStyle/>
          <a:p>
            <a:r>
              <a:rPr lang="fr-FR" sz="2400" dirty="0" smtClean="0"/>
              <a:t>Suite à la reconnaissance d’un antigène, différents clones de lymphocytes sont activés : Les LB à l’origine des anticorps circulants, des LT CD8, qui donnent naissance à des cellules tueuses, et des LT CD4.</a:t>
            </a:r>
          </a:p>
          <a:p>
            <a:r>
              <a:rPr lang="fr-FR" sz="2400" dirty="0" smtClean="0"/>
              <a:t>Les LT CD4 sont au centre de toutes les réactions immunitaires adaptatives car, en  leur absence, les LB sont incapables de se transformer en plasmocytes et les LT CD8  sont incapables de se transformer en LT cytotoxiques.</a:t>
            </a:r>
          </a:p>
          <a:p>
            <a:r>
              <a:rPr lang="fr-FR" sz="2400" dirty="0" smtClean="0"/>
              <a:t>Après activation par son antigène spécifique, un LT CD4 se transforme en LT auxiliaire (ou </a:t>
            </a:r>
            <a:r>
              <a:rPr lang="fr-FR" sz="2400" b="1" dirty="0" smtClean="0"/>
              <a:t>LT4</a:t>
            </a:r>
            <a:r>
              <a:rPr lang="fr-FR" sz="2400" dirty="0" smtClean="0"/>
              <a:t>), lymphocyte sécréteur d’interleukine 2. Cette molécule stimule à la fois l’amplification clonale et la différenciation des LB et des LT CD8 ayant été activés par le même antigène.</a:t>
            </a:r>
          </a:p>
          <a:p>
            <a:endParaRPr lang="fr-FR" sz="1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ekladata.com/Cr6XPm-Hl_9mOas2m-o9msvFXnw.gif"/>
          <p:cNvPicPr>
            <a:picLocks noChangeAspect="1" noChangeArrowheads="1" noCrop="1"/>
          </p:cNvPicPr>
          <p:nvPr/>
        </p:nvPicPr>
        <p:blipFill>
          <a:blip r:embed="rId2"/>
          <a:srcRect/>
          <a:stretch>
            <a:fillRect/>
          </a:stretch>
        </p:blipFill>
        <p:spPr bwMode="auto">
          <a:xfrm rot="10800000">
            <a:off x="-2571799" y="-1357345"/>
            <a:ext cx="5238750" cy="3810000"/>
          </a:xfrm>
          <a:prstGeom prst="rect">
            <a:avLst/>
          </a:prstGeom>
          <a:noFill/>
        </p:spPr>
      </p:pic>
      <p:pic>
        <p:nvPicPr>
          <p:cNvPr id="55300" name="Picture 4" descr="http://ekladata.com/Cr6XPm-Hl_9mOas2m-o9msvFXnw.gif"/>
          <p:cNvPicPr>
            <a:picLocks noChangeAspect="1" noChangeArrowheads="1" noCrop="1"/>
          </p:cNvPicPr>
          <p:nvPr/>
        </p:nvPicPr>
        <p:blipFill>
          <a:blip r:embed="rId2"/>
          <a:srcRect/>
          <a:stretch>
            <a:fillRect/>
          </a:stretch>
        </p:blipFill>
        <p:spPr bwMode="auto">
          <a:xfrm>
            <a:off x="6619926" y="4333908"/>
            <a:ext cx="5238750" cy="3810000"/>
          </a:xfrm>
          <a:prstGeom prst="rect">
            <a:avLst/>
          </a:prstGeom>
          <a:noFill/>
        </p:spPr>
      </p:pic>
      <p:pic>
        <p:nvPicPr>
          <p:cNvPr id="55304" name="Picture 8" descr="http://www.gifs.net/Animation11/Animals/Birds/bird_2.gif"/>
          <p:cNvPicPr>
            <a:picLocks noChangeAspect="1" noChangeArrowheads="1" noCrop="1"/>
          </p:cNvPicPr>
          <p:nvPr/>
        </p:nvPicPr>
        <p:blipFill>
          <a:blip r:embed="rId3"/>
          <a:srcRect/>
          <a:stretch>
            <a:fillRect/>
          </a:stretch>
        </p:blipFill>
        <p:spPr bwMode="auto">
          <a:xfrm>
            <a:off x="3143240" y="1428736"/>
            <a:ext cx="2943225" cy="1485900"/>
          </a:xfrm>
          <a:prstGeom prst="rect">
            <a:avLst/>
          </a:prstGeom>
          <a:noFill/>
        </p:spPr>
      </p:pic>
      <p:pic>
        <p:nvPicPr>
          <p:cNvPr id="7" name="Image 4" descr="merci 2.gif"/>
          <p:cNvPicPr>
            <a:picLocks noChangeAspect="1"/>
          </p:cNvPicPr>
          <p:nvPr/>
        </p:nvPicPr>
        <p:blipFill>
          <a:blip r:embed="rId4"/>
          <a:srcRect/>
          <a:stretch>
            <a:fillRect/>
          </a:stretch>
        </p:blipFill>
        <p:spPr bwMode="auto">
          <a:xfrm>
            <a:off x="260350" y="260350"/>
            <a:ext cx="8775700" cy="5976938"/>
          </a:xfrm>
          <a:prstGeom prst="rect">
            <a:avLst/>
          </a:prstGeom>
          <a:noFill/>
          <a:ln w="9525">
            <a:noFill/>
            <a:miter lim="800000"/>
            <a:headEnd/>
            <a:tailEnd/>
          </a:ln>
        </p:spPr>
      </p:pic>
      <p:pic>
        <p:nvPicPr>
          <p:cNvPr id="8" name="Picture 1" descr="C:\Users\Azzeddine\Desktop\hmc2xgyt.gif"/>
          <p:cNvPicPr>
            <a:picLocks noChangeAspect="1" noChangeArrowheads="1" noCrop="1"/>
          </p:cNvPicPr>
          <p:nvPr/>
        </p:nvPicPr>
        <p:blipFill>
          <a:blip r:embed="rId5"/>
          <a:srcRect/>
          <a:stretch>
            <a:fillRect/>
          </a:stretch>
        </p:blipFill>
        <p:spPr bwMode="auto">
          <a:xfrm>
            <a:off x="4286248" y="4000504"/>
            <a:ext cx="933450" cy="847725"/>
          </a:xfrm>
          <a:prstGeom prst="rect">
            <a:avLst/>
          </a:prstGeom>
          <a:noFill/>
        </p:spPr>
      </p:pic>
      <p:pic>
        <p:nvPicPr>
          <p:cNvPr id="9" name="Picture 2" descr="C:\Users\Azzeddine\Desktop\2639uw2b.gif"/>
          <p:cNvPicPr>
            <a:picLocks noChangeAspect="1" noChangeArrowheads="1" noCrop="1"/>
          </p:cNvPicPr>
          <p:nvPr/>
        </p:nvPicPr>
        <p:blipFill>
          <a:blip r:embed="rId6"/>
          <a:srcRect/>
          <a:stretch>
            <a:fillRect/>
          </a:stretch>
        </p:blipFill>
        <p:spPr bwMode="auto">
          <a:xfrm>
            <a:off x="1142976" y="2357430"/>
            <a:ext cx="933450" cy="847725"/>
          </a:xfrm>
          <a:prstGeom prst="rect">
            <a:avLst/>
          </a:prstGeom>
          <a:noFill/>
        </p:spPr>
      </p:pic>
      <p:pic>
        <p:nvPicPr>
          <p:cNvPr id="10" name="Picture 3" descr="C:\Users\Azzeddine\Desktop\hmc2xgyt.gif"/>
          <p:cNvPicPr>
            <a:picLocks noChangeAspect="1" noChangeArrowheads="1" noCrop="1"/>
          </p:cNvPicPr>
          <p:nvPr/>
        </p:nvPicPr>
        <p:blipFill>
          <a:blip r:embed="rId5"/>
          <a:srcRect/>
          <a:stretch>
            <a:fillRect/>
          </a:stretch>
        </p:blipFill>
        <p:spPr bwMode="auto">
          <a:xfrm>
            <a:off x="3428992" y="785794"/>
            <a:ext cx="933450" cy="847725"/>
          </a:xfrm>
          <a:prstGeom prst="rect">
            <a:avLst/>
          </a:prstGeom>
          <a:noFill/>
        </p:spPr>
      </p:pic>
      <p:pic>
        <p:nvPicPr>
          <p:cNvPr id="11" name="Picture 2" descr="C:\Users\Azzeddine\Desktop\2639uw2b.gif"/>
          <p:cNvPicPr>
            <a:picLocks noChangeAspect="1" noChangeArrowheads="1" noCrop="1"/>
          </p:cNvPicPr>
          <p:nvPr/>
        </p:nvPicPr>
        <p:blipFill>
          <a:blip r:embed="rId6"/>
          <a:srcRect/>
          <a:stretch>
            <a:fillRect/>
          </a:stretch>
        </p:blipFill>
        <p:spPr bwMode="auto">
          <a:xfrm>
            <a:off x="7358082" y="2571744"/>
            <a:ext cx="933450" cy="847725"/>
          </a:xfrm>
          <a:prstGeom prst="rect">
            <a:avLst/>
          </a:prstGeom>
          <a:noFill/>
        </p:spPr>
      </p:pic>
      <p:sp>
        <p:nvSpPr>
          <p:cNvPr id="13" name="Rectangle 12"/>
          <p:cNvSpPr/>
          <p:nvPr/>
        </p:nvSpPr>
        <p:spPr>
          <a:xfrm>
            <a:off x="-6700471" y="0"/>
            <a:ext cx="4599709" cy="6858000"/>
          </a:xfrm>
          <a:prstGeom prst="rect">
            <a:avLst/>
          </a:prstGeom>
          <a:solidFill>
            <a:schemeClr val="bg1">
              <a:lumMod val="85000"/>
            </a:schemeClr>
          </a:solidFill>
          <a:ln/>
          <a:scene3d>
            <a:camera prst="orthographicFront">
              <a:rot lat="0" lon="0" rev="0"/>
            </a:camera>
            <a:lightRig rig="threePt" dir="t">
              <a:rot lat="0" lon="0" rev="1200000"/>
            </a:lightRig>
          </a:scene3d>
          <a:sp3d>
            <a:bevelT w="266700" h="1397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Rectangle 13"/>
          <p:cNvSpPr/>
          <p:nvPr/>
        </p:nvSpPr>
        <p:spPr>
          <a:xfrm>
            <a:off x="10529095" y="-71462"/>
            <a:ext cx="4544291" cy="6858000"/>
          </a:xfrm>
          <a:prstGeom prst="rect">
            <a:avLst/>
          </a:prstGeom>
          <a:solidFill>
            <a:schemeClr val="bg1">
              <a:lumMod val="85000"/>
            </a:schemeClr>
          </a:solidFill>
          <a:ln/>
          <a:scene3d>
            <a:camera prst="orthographicFront">
              <a:rot lat="0" lon="0" rev="0"/>
            </a:camera>
            <a:lightRig rig="threePt" dir="t">
              <a:rot lat="0" lon="0" rev="1200000"/>
            </a:lightRig>
          </a:scene3d>
          <a:sp3d>
            <a:bevelT w="266700" h="1397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1.03806E-7 L 0.7342 -0.00715 " pathEditMode="relative" rAng="0" ptsTypes="AA">
                                      <p:cBhvr>
                                        <p:cTn id="6" dur="2000" fill="hold"/>
                                        <p:tgtEl>
                                          <p:spTgt spid="13"/>
                                        </p:tgtEl>
                                        <p:attrNameLst>
                                          <p:attrName>ppt_x</p:attrName>
                                          <p:attrName>ppt_y</p:attrName>
                                        </p:attrNameLst>
                                      </p:cBhvr>
                                      <p:rCtr x="367" y="-4"/>
                                    </p:animMotion>
                                  </p:childTnLst>
                                </p:cTn>
                              </p:par>
                              <p:par>
                                <p:cTn id="7" presetID="35" presetClass="path" presetSubtype="0" accel="50000" decel="50000" fill="hold" nodeType="withEffect">
                                  <p:stCondLst>
                                    <p:cond delay="0"/>
                                  </p:stCondLst>
                                  <p:childTnLst>
                                    <p:animMotion origin="layout" path="M 2.5E-6 0 L -0.64497 0.0044 " pathEditMode="relative" rAng="0" ptsTypes="AA">
                                      <p:cBhvr>
                                        <p:cTn id="8" dur="2000" fill="hold"/>
                                        <p:tgtEl>
                                          <p:spTgt spid="14"/>
                                        </p:tgtEl>
                                        <p:attrNameLst>
                                          <p:attrName>ppt_x</p:attrName>
                                          <p:attrName>ppt_y</p:attrName>
                                        </p:attrNameLst>
                                      </p:cBhvr>
                                      <p:rCtr x="-322"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4"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Le Soi</a:t>
            </a:r>
          </a:p>
        </p:txBody>
      </p:sp>
      <p:graphicFrame>
        <p:nvGraphicFramePr>
          <p:cNvPr id="5" name="Diagramme 4"/>
          <p:cNvGraphicFramePr/>
          <p:nvPr/>
        </p:nvGraphicFramePr>
        <p:xfrm>
          <a:off x="285720" y="2143116"/>
          <a:ext cx="6810380"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descr="http://images.math.cnrs.fr/IMG/gif/movie_around.9_2.gif"/>
          <p:cNvPicPr>
            <a:picLocks noChangeAspect="1" noChangeArrowheads="1" noCrop="1"/>
          </p:cNvPicPr>
          <p:nvPr/>
        </p:nvPicPr>
        <p:blipFill>
          <a:blip r:embed="rId6"/>
          <a:srcRect/>
          <a:stretch>
            <a:fillRect/>
          </a:stretch>
        </p:blipFill>
        <p:spPr bwMode="auto">
          <a:xfrm>
            <a:off x="5929322" y="3714752"/>
            <a:ext cx="2857500" cy="2867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7kawina.com/up/upfiles/4Ch97661.png"/>
          <p:cNvPicPr>
            <a:picLocks noChangeAspect="1" noChangeArrowheads="1"/>
          </p:cNvPicPr>
          <p:nvPr/>
        </p:nvPicPr>
        <p:blipFill>
          <a:blip r:embed="rId2"/>
          <a:srcRect/>
          <a:stretch>
            <a:fillRect/>
          </a:stretch>
        </p:blipFill>
        <p:spPr bwMode="auto">
          <a:xfrm>
            <a:off x="-285784" y="1604075"/>
            <a:ext cx="9572692" cy="5621427"/>
          </a:xfrm>
          <a:prstGeom prst="rect">
            <a:avLst/>
          </a:prstGeom>
          <a:noFill/>
        </p:spPr>
      </p:pic>
      <p:graphicFrame>
        <p:nvGraphicFramePr>
          <p:cNvPr id="5" name="Espace réservé du contenu 4"/>
          <p:cNvGraphicFramePr>
            <a:graphicFrameLocks noGrp="1"/>
          </p:cNvGraphicFramePr>
          <p:nvPr>
            <p:ph idx="1"/>
          </p:nvPr>
        </p:nvGraphicFramePr>
        <p:xfrm>
          <a:off x="214282" y="2000240"/>
          <a:ext cx="8643998"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7"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Le non soi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357430"/>
            <a:ext cx="8501122" cy="33575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fr-FR" sz="2800" dirty="0" smtClean="0">
                <a:latin typeface="Times New Roman" pitchFamily="18" charset="0"/>
                <a:cs typeface="Times New Roman" pitchFamily="18" charset="0"/>
              </a:rPr>
              <a:t>Le déterminant antigénique ou l'</a:t>
            </a:r>
            <a:r>
              <a:rPr lang="fr-FR" sz="2800" dirty="0" err="1" smtClean="0">
                <a:latin typeface="Times New Roman" pitchFamily="18" charset="0"/>
                <a:cs typeface="Times New Roman" pitchFamily="18" charset="0"/>
              </a:rPr>
              <a:t>épitope</a:t>
            </a:r>
            <a:r>
              <a:rPr lang="fr-FR" sz="2800" dirty="0" smtClean="0">
                <a:latin typeface="Times New Roman" pitchFamily="18" charset="0"/>
                <a:cs typeface="Times New Roman" pitchFamily="18" charset="0"/>
              </a:rPr>
              <a:t> est le motif responsable du pouvoir antigénique d’un antigène. C’est la plus petite partie d’une molécule d’antigène capable d’être reconnue par le système immunitaire. Un même antigène peut donc être constitué de plusieurs épitopes. </a:t>
            </a:r>
          </a:p>
          <a:p>
            <a:pPr algn="ctr"/>
            <a:endParaRPr lang="fr-FR" sz="2800" dirty="0">
              <a:latin typeface="Times New Roman" pitchFamily="18" charset="0"/>
              <a:cs typeface="Times New Roman" pitchFamily="18" charset="0"/>
            </a:endParaRPr>
          </a:p>
        </p:txBody>
      </p:sp>
      <p:sp>
        <p:nvSpPr>
          <p:cNvPr id="6"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7"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Déterminant antigénique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3"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Déterminant antigénique</a:t>
            </a:r>
          </a:p>
        </p:txBody>
      </p:sp>
      <p:sp>
        <p:nvSpPr>
          <p:cNvPr id="4" name="Rectangle 3"/>
          <p:cNvSpPr/>
          <p:nvPr/>
        </p:nvSpPr>
        <p:spPr>
          <a:xfrm>
            <a:off x="214282" y="1928802"/>
            <a:ext cx="8643998" cy="4643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lnSpc>
                <a:spcPct val="150000"/>
              </a:lnSpc>
            </a:pPr>
            <a:endParaRPr lang="fr-FR" sz="2800" dirty="0" smtClean="0">
              <a:latin typeface="Times New Roman" pitchFamily="18" charset="0"/>
              <a:cs typeface="Times New Roman" pitchFamily="18" charset="0"/>
            </a:endParaRPr>
          </a:p>
          <a:p>
            <a:pPr lvl="0" algn="just">
              <a:lnSpc>
                <a:spcPct val="150000"/>
              </a:lnSpc>
            </a:pPr>
            <a:r>
              <a:rPr lang="fr-FR" sz="2800" dirty="0" smtClean="0">
                <a:latin typeface="Times New Roman" pitchFamily="18" charset="0"/>
                <a:cs typeface="Times New Roman" pitchFamily="18" charset="0"/>
              </a:rPr>
              <a:t>La reconnaissance et la fixation de l’</a:t>
            </a:r>
            <a:r>
              <a:rPr lang="fr-FR" sz="2800" dirty="0" err="1" smtClean="0">
                <a:latin typeface="Times New Roman" pitchFamily="18" charset="0"/>
                <a:cs typeface="Times New Roman" pitchFamily="18" charset="0"/>
              </a:rPr>
              <a:t>épitope</a:t>
            </a:r>
            <a:r>
              <a:rPr lang="fr-FR" sz="2800" dirty="0" smtClean="0">
                <a:latin typeface="Times New Roman" pitchFamily="18" charset="0"/>
                <a:cs typeface="Times New Roman" pitchFamily="18" charset="0"/>
              </a:rPr>
              <a:t> ont lieu au niveau de sites spécifiques situés sur des molécules réceptrices d’antigènes qui sont des anticorps ou des récepteurs membranaires de cellules lymphocytaires (lymphocytes B, intervenant dans l’immunité à médiation humorale ou lymphocytes T intervenant dans l’immunité à médiation cellulaire).</a:t>
            </a:r>
          </a:p>
          <a:p>
            <a:pPr algn="ct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p:cNvGraphicFramePr/>
          <p:nvPr/>
        </p:nvGraphicFramePr>
        <p:xfrm>
          <a:off x="357158" y="2000240"/>
          <a:ext cx="535785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3" name="Rectangle 5"/>
          <p:cNvSpPr>
            <a:spLocks noChangeArrowheads="1"/>
          </p:cNvSpPr>
          <p:nvPr/>
        </p:nvSpPr>
        <p:spPr bwMode="auto">
          <a:xfrm>
            <a:off x="6298188" y="6286520"/>
            <a:ext cx="298690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Microbe non pathog</a:t>
            </a: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è</a:t>
            </a: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ne</a:t>
            </a: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 </a:t>
            </a:r>
            <a:endPar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4" name="Rectangle 5"/>
          <p:cNvSpPr>
            <a:spLocks noChangeArrowheads="1"/>
          </p:cNvSpPr>
          <p:nvPr/>
        </p:nvSpPr>
        <p:spPr bwMode="auto">
          <a:xfrm>
            <a:off x="6215074" y="5857892"/>
            <a:ext cx="253646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Microbe </a:t>
            </a:r>
            <a:r>
              <a:rPr lang="fr-F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 </a:t>
            </a: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pathog</a:t>
            </a: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è</a:t>
            </a:r>
            <a:r>
              <a:rPr kumimoji="0" lang="fr-FR"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ne</a:t>
            </a:r>
            <a:r>
              <a:rPr kumimoji="0" lang="fr-FR"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 </a:t>
            </a:r>
            <a:endParaRPr kumimoji="0" lang="fr-FR" sz="1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9"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Microbe</a:t>
            </a:r>
          </a:p>
        </p:txBody>
      </p:sp>
      <p:pic>
        <p:nvPicPr>
          <p:cNvPr id="32772" name="Picture 4" descr="http://chezminette87.c.h.pic.centerblog.net/92c76d2a.jpg"/>
          <p:cNvPicPr>
            <a:picLocks noChangeAspect="1" noChangeArrowheads="1"/>
          </p:cNvPicPr>
          <p:nvPr/>
        </p:nvPicPr>
        <p:blipFill>
          <a:blip r:embed="rId6"/>
          <a:srcRect/>
          <a:stretch>
            <a:fillRect/>
          </a:stretch>
        </p:blipFill>
        <p:spPr bwMode="auto">
          <a:xfrm>
            <a:off x="5857884" y="2214554"/>
            <a:ext cx="3000396" cy="28511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2770" name="Picture 2" descr="http://www.animationbuddy.com/Animation/Science_and_Body/Genetics_and_Medicine/Bacteria.gif"/>
          <p:cNvPicPr>
            <a:picLocks noChangeAspect="1" noChangeArrowheads="1" noCrop="1"/>
          </p:cNvPicPr>
          <p:nvPr/>
        </p:nvPicPr>
        <p:blipFill>
          <a:blip r:embed="rId7"/>
          <a:srcRect/>
          <a:stretch>
            <a:fillRect/>
          </a:stretch>
        </p:blipFill>
        <p:spPr bwMode="auto">
          <a:xfrm>
            <a:off x="7358082" y="3786190"/>
            <a:ext cx="1228725" cy="13049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4" descr="yflec08d[1]"/>
          <p:cNvPicPr>
            <a:picLocks noChangeAspect="1" noChangeArrowheads="1" noCrop="1"/>
          </p:cNvPicPr>
          <p:nvPr/>
        </p:nvPicPr>
        <p:blipFill>
          <a:blip r:embed="rId8" cstate="print">
            <a:duotone>
              <a:prstClr val="black"/>
              <a:schemeClr val="accent3">
                <a:tint val="45000"/>
                <a:satMod val="400000"/>
              </a:schemeClr>
            </a:duotone>
          </a:blip>
          <a:srcRect/>
          <a:stretch>
            <a:fillRect/>
          </a:stretch>
        </p:blipFill>
        <p:spPr bwMode="auto">
          <a:xfrm>
            <a:off x="5572132" y="5857892"/>
            <a:ext cx="611188" cy="360362"/>
          </a:xfrm>
          <a:prstGeom prst="rect">
            <a:avLst/>
          </a:prstGeom>
          <a:noFill/>
          <a:ln w="9525">
            <a:noFill/>
            <a:miter lim="800000"/>
            <a:headEnd/>
            <a:tailEnd/>
          </a:ln>
        </p:spPr>
      </p:pic>
      <p:pic>
        <p:nvPicPr>
          <p:cNvPr id="15" name="Picture 14" descr="yflec08d[1]"/>
          <p:cNvPicPr>
            <a:picLocks noChangeAspect="1" noChangeArrowheads="1" noCrop="1"/>
          </p:cNvPicPr>
          <p:nvPr/>
        </p:nvPicPr>
        <p:blipFill>
          <a:blip r:embed="rId8" cstate="print">
            <a:duotone>
              <a:prstClr val="black"/>
              <a:schemeClr val="accent3">
                <a:tint val="45000"/>
                <a:satMod val="400000"/>
              </a:schemeClr>
            </a:duotone>
          </a:blip>
          <a:srcRect/>
          <a:stretch>
            <a:fillRect/>
          </a:stretch>
        </p:blipFill>
        <p:spPr bwMode="auto">
          <a:xfrm>
            <a:off x="5746762" y="6354785"/>
            <a:ext cx="611188" cy="360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1+#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8662" y="3000372"/>
            <a:ext cx="728667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Un microbe pathogène peut se développer en provoquant dans l'organisme des désordres bien spécifiques (le virus de la rubéole par exemple). </a:t>
            </a:r>
          </a:p>
          <a:p>
            <a:pPr algn="just">
              <a:lnSpc>
                <a:spcPct val="150000"/>
              </a:lnSpc>
            </a:pPr>
            <a:endParaRPr lang="fr-FR" sz="2400" dirty="0" smtClean="0">
              <a:latin typeface="Times New Roman" pitchFamily="18" charset="0"/>
              <a:cs typeface="Times New Roman" pitchFamily="18" charset="0"/>
            </a:endParaRPr>
          </a:p>
        </p:txBody>
      </p:sp>
      <p:sp>
        <p:nvSpPr>
          <p:cNvPr id="11"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12"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Microbe</a:t>
            </a:r>
          </a:p>
        </p:txBody>
      </p:sp>
      <p:sp>
        <p:nvSpPr>
          <p:cNvPr id="4" name="Rectangle 3"/>
          <p:cNvSpPr/>
          <p:nvPr/>
        </p:nvSpPr>
        <p:spPr>
          <a:xfrm>
            <a:off x="0" y="1928802"/>
            <a:ext cx="5000660" cy="64294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t>Microbe </a:t>
            </a:r>
            <a:r>
              <a:rPr lang="fr-FR" sz="2800" b="1" dirty="0" smtClean="0"/>
              <a:t>pathogène</a:t>
            </a:r>
            <a:r>
              <a:rPr lang="fr-FR" sz="2800" b="1" dirty="0"/>
              <a:t>  </a:t>
            </a:r>
            <a:r>
              <a:rPr lang="fr-FR" sz="2800" dirty="0"/>
              <a:t>  </a:t>
            </a:r>
            <a:r>
              <a:rPr lang="fr-FR" sz="2800" dirty="0">
                <a:latin typeface="Times New Roman" pitchFamily="18" charset="0"/>
                <a:cs typeface="Times New Roman" pitchFamily="18" charset="0"/>
              </a:rPr>
              <a:t> </a:t>
            </a:r>
          </a:p>
        </p:txBody>
      </p:sp>
      <p:pic>
        <p:nvPicPr>
          <p:cNvPr id="31746" name="Picture 2" descr="http://www.gyneweb.fr/sources/gdpublic/neufmois/vaccin/microbe.gif"/>
          <p:cNvPicPr>
            <a:picLocks noChangeAspect="1" noChangeArrowheads="1"/>
          </p:cNvPicPr>
          <p:nvPr/>
        </p:nvPicPr>
        <p:blipFill>
          <a:blip r:embed="rId2"/>
          <a:srcRect/>
          <a:stretch>
            <a:fillRect/>
          </a:stretch>
        </p:blipFill>
        <p:spPr bwMode="auto">
          <a:xfrm>
            <a:off x="6143636" y="4429132"/>
            <a:ext cx="2678925" cy="1785950"/>
          </a:xfrm>
          <a:prstGeom prst="rect">
            <a:avLst/>
          </a:prstGeom>
          <a:noFill/>
        </p:spPr>
      </p:pic>
      <p:pic>
        <p:nvPicPr>
          <p:cNvPr id="13"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0" y="2071678"/>
            <a:ext cx="611188" cy="360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1"/>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1+#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214282" y="2172612"/>
            <a:ext cx="611188" cy="360362"/>
          </a:xfrm>
          <a:prstGeom prst="rect">
            <a:avLst/>
          </a:prstGeom>
          <a:noFill/>
          <a:ln w="9525">
            <a:noFill/>
            <a:miter lim="800000"/>
            <a:headEnd/>
            <a:tailEnd/>
          </a:ln>
        </p:spPr>
      </p:pic>
      <p:sp>
        <p:nvSpPr>
          <p:cNvPr id="3"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4"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Microbe</a:t>
            </a:r>
          </a:p>
        </p:txBody>
      </p:sp>
      <p:sp>
        <p:nvSpPr>
          <p:cNvPr id="5" name="Rectangle 4"/>
          <p:cNvSpPr/>
          <p:nvPr/>
        </p:nvSpPr>
        <p:spPr>
          <a:xfrm>
            <a:off x="642910" y="2000240"/>
            <a:ext cx="4572032" cy="64294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t>Microbe non pathogène  </a:t>
            </a:r>
            <a:r>
              <a:rPr lang="fr-FR" sz="2800" dirty="0"/>
              <a:t>  </a:t>
            </a:r>
            <a:r>
              <a:rPr lang="fr-FR" sz="2800" dirty="0">
                <a:latin typeface="Times New Roman" pitchFamily="18" charset="0"/>
                <a:cs typeface="Times New Roman" pitchFamily="18" charset="0"/>
              </a:rPr>
              <a:t> </a:t>
            </a:r>
          </a:p>
        </p:txBody>
      </p:sp>
      <p:graphicFrame>
        <p:nvGraphicFramePr>
          <p:cNvPr id="6" name="Diagramme 5"/>
          <p:cNvGraphicFramePr/>
          <p:nvPr/>
        </p:nvGraphicFramePr>
        <p:xfrm>
          <a:off x="571472" y="2714620"/>
          <a:ext cx="7477156" cy="142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0" name="Picture 2" descr="http://4.bp.blogspot.com/-ScovqklJ4EI/UQRMx6zeqbI/AAAAAAAAQtM/8ClMGZCPII8/s1600/93778-ferments-lactiques.jpg"/>
          <p:cNvPicPr>
            <a:picLocks noChangeAspect="1" noChangeArrowheads="1"/>
          </p:cNvPicPr>
          <p:nvPr/>
        </p:nvPicPr>
        <p:blipFill>
          <a:blip r:embed="rId7"/>
          <a:srcRect/>
          <a:stretch>
            <a:fillRect/>
          </a:stretch>
        </p:blipFill>
        <p:spPr bwMode="auto">
          <a:xfrm>
            <a:off x="4714876" y="4286256"/>
            <a:ext cx="4191013" cy="23585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1071570" y="2500306"/>
            <a:ext cx="7215206" cy="21243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6600" b="1" dirty="0" smtClean="0">
                <a:latin typeface="Times New Roman" pitchFamily="18" charset="0"/>
                <a:cs typeface="Times New Roman" pitchFamily="18" charset="0"/>
              </a:rPr>
              <a:t>Les types d’immunité</a:t>
            </a:r>
            <a:endParaRPr lang="fr-FR" sz="6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7"/>
          <p:cNvSpPr txBox="1">
            <a:spLocks noChangeArrowheads="1"/>
          </p:cNvSpPr>
          <p:nvPr/>
        </p:nvSpPr>
        <p:spPr bwMode="auto">
          <a:xfrm>
            <a:off x="0"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9" name="Rectangle 8"/>
          <p:cNvSpPr/>
          <p:nvPr/>
        </p:nvSpPr>
        <p:spPr>
          <a:xfrm>
            <a:off x="857224" y="1643050"/>
            <a:ext cx="6357982" cy="954107"/>
          </a:xfrm>
          <a:prstGeom prst="rect">
            <a:avLst/>
          </a:prstGeom>
        </p:spPr>
        <p:txBody>
          <a:bodyPr wrap="square">
            <a:spAutoFit/>
          </a:bodyPr>
          <a:lstStyle/>
          <a:p>
            <a:pPr algn="just"/>
            <a:r>
              <a:rPr lang="fr-FR" sz="2800" u="sng" dirty="0" smtClean="0">
                <a:latin typeface="Times New Roman" pitchFamily="18" charset="0"/>
                <a:cs typeface="Times New Roman" pitchFamily="18" charset="0"/>
              </a:rPr>
              <a:t>Les  mécanismes  de  défense mettent  en  jeu  deux  processus: </a:t>
            </a:r>
          </a:p>
        </p:txBody>
      </p:sp>
      <p:sp>
        <p:nvSpPr>
          <p:cNvPr id="10" name="Rectangle 9"/>
          <p:cNvSpPr/>
          <p:nvPr/>
        </p:nvSpPr>
        <p:spPr>
          <a:xfrm>
            <a:off x="2000232" y="3357562"/>
            <a:ext cx="5072098" cy="523220"/>
          </a:xfrm>
          <a:prstGeom prst="rect">
            <a:avLst/>
          </a:prstGeom>
        </p:spPr>
        <p:txBody>
          <a:bodyPr wrap="square">
            <a:spAutoFit/>
          </a:bodyPr>
          <a:lstStyle/>
          <a:p>
            <a:pPr algn="just"/>
            <a:r>
              <a:rPr lang="fr-FR" sz="2800" b="1" dirty="0" smtClean="0">
                <a:latin typeface="Times New Roman" pitchFamily="18" charset="0"/>
                <a:cs typeface="Times New Roman" pitchFamily="18" charset="0"/>
              </a:rPr>
              <a:t>l'immunité  innée  ou  naturelle </a:t>
            </a:r>
          </a:p>
        </p:txBody>
      </p:sp>
      <p:sp>
        <p:nvSpPr>
          <p:cNvPr id="11" name="Rectangle 10"/>
          <p:cNvSpPr/>
          <p:nvPr/>
        </p:nvSpPr>
        <p:spPr>
          <a:xfrm>
            <a:off x="2786050" y="4500570"/>
            <a:ext cx="3925873" cy="523220"/>
          </a:xfrm>
          <a:prstGeom prst="rect">
            <a:avLst/>
          </a:prstGeom>
        </p:spPr>
        <p:txBody>
          <a:bodyPr wrap="square">
            <a:spAutoFit/>
          </a:bodyPr>
          <a:lstStyle/>
          <a:p>
            <a:pPr algn="just"/>
            <a:r>
              <a:rPr lang="fr-FR" sz="2800" b="1" dirty="0" smtClean="0">
                <a:latin typeface="Times New Roman" pitchFamily="18" charset="0"/>
                <a:cs typeface="Times New Roman" pitchFamily="18" charset="0"/>
              </a:rPr>
              <a:t>l'immunité spécifique </a:t>
            </a:r>
          </a:p>
        </p:txBody>
      </p:sp>
      <p:pic>
        <p:nvPicPr>
          <p:cNvPr id="12"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985352" y="3351825"/>
            <a:ext cx="1000132" cy="589687"/>
          </a:xfrm>
          <a:prstGeom prst="rect">
            <a:avLst/>
          </a:prstGeom>
          <a:noFill/>
          <a:ln w="9525">
            <a:noFill/>
            <a:miter lim="800000"/>
            <a:headEnd/>
            <a:tailEnd/>
          </a:ln>
        </p:spPr>
      </p:pic>
      <p:pic>
        <p:nvPicPr>
          <p:cNvPr id="13"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1785918" y="4482387"/>
            <a:ext cx="1000132" cy="589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1+#ppt_w/2"/>
                                          </p:val>
                                        </p:tav>
                                        <p:tav tm="100000">
                                          <p:val>
                                            <p:strVal val="#ppt_x"/>
                                          </p:val>
                                        </p:tav>
                                      </p:tavLst>
                                    </p:anim>
                                    <p:anim calcmode="lin" valueType="num">
                                      <p:cBhvr additive="base">
                                        <p:cTn id="10" dur="500" fill="hold"/>
                                        <p:tgtEl>
                                          <p:spTgt spid="12"/>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hare.muslmah.net/up/13/10572/01366111351.gif"/>
          <p:cNvPicPr>
            <a:picLocks noChangeAspect="1" noChangeArrowheads="1"/>
          </p:cNvPicPr>
          <p:nvPr/>
        </p:nvPicPr>
        <p:blipFill>
          <a:blip r:embed="rId2"/>
          <a:srcRect/>
          <a:stretch>
            <a:fillRect/>
          </a:stretch>
        </p:blipFill>
        <p:spPr bwMode="auto">
          <a:xfrm>
            <a:off x="-52178" y="0"/>
            <a:ext cx="9196178" cy="6858000"/>
          </a:xfrm>
          <a:prstGeom prst="rect">
            <a:avLst/>
          </a:prstGeom>
          <a:noFill/>
        </p:spPr>
      </p:pic>
      <p:pic>
        <p:nvPicPr>
          <p:cNvPr id="7170" name="Picture 2" descr="http://fr.cdn.v5.futura-sciences.com/builds/images/thumbs/3/3a1c30ba1c_seringue-vaccin-piqure_Andres_Rueda-flickr-cc-by-20.jpg"/>
          <p:cNvPicPr>
            <a:picLocks noChangeAspect="1" noChangeArrowheads="1"/>
          </p:cNvPicPr>
          <p:nvPr/>
        </p:nvPicPr>
        <p:blipFill>
          <a:blip r:embed="rId3" cstate="print"/>
          <a:srcRect/>
          <a:stretch>
            <a:fillRect/>
          </a:stretch>
        </p:blipFill>
        <p:spPr bwMode="auto">
          <a:xfrm rot="20407797">
            <a:off x="190338" y="684075"/>
            <a:ext cx="1947330" cy="1461094"/>
          </a:xfrm>
          <a:prstGeom prst="ellipse">
            <a:avLst/>
          </a:prstGeom>
          <a:ln>
            <a:noFill/>
          </a:ln>
          <a:effectLst>
            <a:softEdge rad="112500"/>
          </a:effectLst>
        </p:spPr>
      </p:pic>
      <p:sp>
        <p:nvSpPr>
          <p:cNvPr id="11" name="Text Box 56"/>
          <p:cNvSpPr txBox="1">
            <a:spLocks noChangeArrowheads="1"/>
          </p:cNvSpPr>
          <p:nvPr/>
        </p:nvSpPr>
        <p:spPr bwMode="auto">
          <a:xfrm>
            <a:off x="-142908" y="0"/>
            <a:ext cx="9501254" cy="831639"/>
          </a:xfrm>
          <a:prstGeom prst="rect">
            <a:avLst/>
          </a:prstGeom>
          <a:solidFill>
            <a:schemeClr val="tx2">
              <a:lumMod val="50000"/>
            </a:schemeClr>
          </a:solidFill>
          <a:ln w="25400" algn="ctr">
            <a:noFill/>
            <a:miter lim="800000"/>
            <a:headEnd/>
            <a:tailEnd/>
          </a:ln>
          <a:effectLst>
            <a:glow rad="63500">
              <a:schemeClr val="accent2">
                <a:satMod val="175000"/>
                <a:alpha val="40000"/>
              </a:schemeClr>
            </a:glow>
            <a:outerShdw blurRad="44450" dist="27940" dir="5400000" algn="ctr">
              <a:srgbClr val="000000">
                <a:alpha val="32000"/>
              </a:srgbClr>
            </a:outerShdw>
          </a:effectLst>
          <a:scene3d>
            <a:camera prst="perspectiveAbove"/>
            <a:lightRig rig="balanced" dir="t">
              <a:rot lat="0" lon="0" rev="8700000"/>
            </a:lightRig>
          </a:scene3d>
          <a:sp3d>
            <a:bevelT w="190500" h="38100"/>
          </a:sp3d>
        </p:spPr>
        <p:txBody>
          <a:bodyPr wrap="square" lIns="92075" tIns="46038" rIns="92075" bIns="46038">
            <a:spAutoFit/>
          </a:bodyPr>
          <a:lstStyle/>
          <a:p>
            <a:pPr algn="ctr" eaLnBrk="0" hangingPunct="0">
              <a:spcBef>
                <a:spcPct val="50000"/>
              </a:spcBef>
              <a:defRPr/>
            </a:pPr>
            <a:r>
              <a:rPr lang="fr-FR" sz="4800" b="1" dirty="0">
                <a:solidFill>
                  <a:srgbClr val="FF9900"/>
                </a:solidFill>
                <a:latin typeface="Arial" pitchFamily="34" charset="0"/>
                <a:cs typeface="Arial" pitchFamily="34" charset="0"/>
              </a:rPr>
              <a:t>Plan</a:t>
            </a:r>
            <a:r>
              <a:rPr lang="fr-FR" sz="4000" b="1" dirty="0">
                <a:solidFill>
                  <a:srgbClr val="FFFF00"/>
                </a:solidFill>
                <a:latin typeface="Arial" pitchFamily="34" charset="0"/>
                <a:cs typeface="Arial" pitchFamily="34" charset="0"/>
              </a:rPr>
              <a:t>         </a:t>
            </a:r>
          </a:p>
        </p:txBody>
      </p:sp>
      <p:pic>
        <p:nvPicPr>
          <p:cNvPr id="7172" name="Picture 4" descr="http://education.expasy.org/bioinformatique/images/anticorps.gif"/>
          <p:cNvPicPr>
            <a:picLocks noChangeAspect="1" noChangeArrowheads="1"/>
          </p:cNvPicPr>
          <p:nvPr/>
        </p:nvPicPr>
        <p:blipFill>
          <a:blip r:embed="rId4"/>
          <a:srcRect/>
          <a:stretch>
            <a:fillRect/>
          </a:stretch>
        </p:blipFill>
        <p:spPr bwMode="auto">
          <a:xfrm rot="20887689">
            <a:off x="7615668" y="5657336"/>
            <a:ext cx="1656625" cy="1287435"/>
          </a:xfrm>
          <a:prstGeom prst="ellipse">
            <a:avLst/>
          </a:prstGeom>
          <a:ln>
            <a:noFill/>
          </a:ln>
          <a:effectLst>
            <a:softEdge rad="112500"/>
          </a:effectLst>
        </p:spPr>
      </p:pic>
      <p:sp>
        <p:nvSpPr>
          <p:cNvPr id="13" name="Text Box 27"/>
          <p:cNvSpPr txBox="1">
            <a:spLocks noChangeArrowheads="1"/>
          </p:cNvSpPr>
          <p:nvPr/>
        </p:nvSpPr>
        <p:spPr bwMode="auto">
          <a:xfrm>
            <a:off x="1643042" y="1571612"/>
            <a:ext cx="631730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eaLnBrk="0" hangingPunct="0">
              <a:spcBef>
                <a:spcPct val="50000"/>
              </a:spcBef>
              <a:defRPr/>
            </a:pPr>
            <a:r>
              <a:rPr lang="fr-FR" sz="3200" b="1" dirty="0" smtClean="0">
                <a:latin typeface="Times New Roman" pitchFamily="18" charset="0"/>
                <a:cs typeface="Times New Roman" pitchFamily="18" charset="0"/>
              </a:rPr>
              <a:t>Introduction</a:t>
            </a:r>
          </a:p>
        </p:txBody>
      </p:sp>
      <p:sp>
        <p:nvSpPr>
          <p:cNvPr id="15" name="Text Box 27"/>
          <p:cNvSpPr txBox="1">
            <a:spLocks noChangeArrowheads="1"/>
          </p:cNvSpPr>
          <p:nvPr/>
        </p:nvSpPr>
        <p:spPr bwMode="auto">
          <a:xfrm>
            <a:off x="1619673" y="2486392"/>
            <a:ext cx="6408712"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16" name="Text Box 27"/>
          <p:cNvSpPr txBox="1">
            <a:spLocks noChangeArrowheads="1"/>
          </p:cNvSpPr>
          <p:nvPr/>
        </p:nvSpPr>
        <p:spPr bwMode="auto">
          <a:xfrm>
            <a:off x="1643042" y="3343648"/>
            <a:ext cx="6408712"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lvl="0" algn="ctr">
              <a:defRPr/>
            </a:pPr>
            <a:r>
              <a:rPr lang="fr-FR" sz="3200" b="1" dirty="0" smtClean="0">
                <a:latin typeface="Times New Roman" pitchFamily="18" charset="0"/>
                <a:cs typeface="Times New Roman" pitchFamily="18" charset="0"/>
              </a:rPr>
              <a:t>Les types d’immunité</a:t>
            </a:r>
            <a:endParaRPr lang="fr-FR" sz="3200" dirty="0">
              <a:latin typeface="Times New Roman" pitchFamily="18" charset="0"/>
              <a:cs typeface="Times New Roman" pitchFamily="18" charset="0"/>
            </a:endParaRPr>
          </a:p>
        </p:txBody>
      </p:sp>
      <p:sp>
        <p:nvSpPr>
          <p:cNvPr id="18" name="Text Box 27"/>
          <p:cNvSpPr txBox="1">
            <a:spLocks noChangeArrowheads="1"/>
          </p:cNvSpPr>
          <p:nvPr/>
        </p:nvSpPr>
        <p:spPr bwMode="auto">
          <a:xfrm>
            <a:off x="2714612" y="4214818"/>
            <a:ext cx="5929354"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a:defRPr/>
            </a:pPr>
            <a:r>
              <a:rPr lang="fr-FR" sz="3200" b="1" dirty="0" smtClean="0">
                <a:latin typeface="Times New Roman" pitchFamily="18" charset="0"/>
                <a:cs typeface="Times New Roman" pitchFamily="18" charset="0"/>
              </a:rPr>
              <a:t>Immunité non spécifique</a:t>
            </a:r>
            <a:endParaRPr lang="fr-FR" sz="3200" b="1" dirty="0">
              <a:latin typeface="Times New Roman" pitchFamily="18" charset="0"/>
              <a:cs typeface="Times New Roman" pitchFamily="18" charset="0"/>
            </a:endParaRPr>
          </a:p>
        </p:txBody>
      </p:sp>
      <p:sp>
        <p:nvSpPr>
          <p:cNvPr id="14" name="Text Box 27"/>
          <p:cNvSpPr txBox="1">
            <a:spLocks noChangeArrowheads="1"/>
          </p:cNvSpPr>
          <p:nvPr/>
        </p:nvSpPr>
        <p:spPr bwMode="auto">
          <a:xfrm>
            <a:off x="2786050" y="5143512"/>
            <a:ext cx="5929354"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a:defRPr/>
            </a:pPr>
            <a:r>
              <a:rPr lang="fr-FR" sz="3200" b="1" dirty="0" smtClean="0">
                <a:latin typeface="Times New Roman" pitchFamily="18" charset="0"/>
                <a:cs typeface="Times New Roman" pitchFamily="18" charset="0"/>
              </a:rPr>
              <a:t>Immunité  spécifique</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6" presetClass="emph" presetSubtype="0" fill="hold" nodeType="afterEffect">
                                  <p:stCondLst>
                                    <p:cond delay="0"/>
                                  </p:stCondLst>
                                  <p:childTnLst>
                                    <p:animScale>
                                      <p:cBhvr>
                                        <p:cTn id="10" dur="2000" fill="hold"/>
                                        <p:tgtEl>
                                          <p:spTgt spid="13"/>
                                        </p:tgtEl>
                                      </p:cBhvr>
                                      <p:by x="110000" y="110000"/>
                                    </p:animScale>
                                  </p:childTnLst>
                                </p:cTn>
                              </p:par>
                            </p:childTnLst>
                          </p:cTn>
                        </p:par>
                        <p:par>
                          <p:cTn id="11" fill="hold">
                            <p:stCondLst>
                              <p:cond delay="4000"/>
                            </p:stCondLst>
                            <p:childTnLst>
                              <p:par>
                                <p:cTn id="12" presetID="6" presetClass="emph" presetSubtype="0" fill="hold" nodeType="afterEffect">
                                  <p:stCondLst>
                                    <p:cond delay="0"/>
                                  </p:stCondLst>
                                  <p:childTnLst>
                                    <p:animScale>
                                      <p:cBhvr>
                                        <p:cTn id="13" dur="2000" fill="hold"/>
                                        <p:tgtEl>
                                          <p:spTgt spid="15"/>
                                        </p:tgtEl>
                                      </p:cBhvr>
                                      <p:by x="110000" y="110000"/>
                                    </p:animScale>
                                  </p:childTnLst>
                                </p:cTn>
                              </p:par>
                            </p:childTnLst>
                          </p:cTn>
                        </p:par>
                        <p:par>
                          <p:cTn id="14" fill="hold">
                            <p:stCondLst>
                              <p:cond delay="6000"/>
                            </p:stCondLst>
                            <p:childTnLst>
                              <p:par>
                                <p:cTn id="15" presetID="6" presetClass="emph" presetSubtype="0" fill="hold" nodeType="afterEffect">
                                  <p:stCondLst>
                                    <p:cond delay="0"/>
                                  </p:stCondLst>
                                  <p:childTnLst>
                                    <p:animScale>
                                      <p:cBhvr>
                                        <p:cTn id="16" dur="2000" fill="hold"/>
                                        <p:tgtEl>
                                          <p:spTgt spid="16"/>
                                        </p:tgtEl>
                                      </p:cBhvr>
                                      <p:by x="110000" y="110000"/>
                                    </p:animScale>
                                  </p:childTnLst>
                                </p:cTn>
                              </p:par>
                            </p:childTnLst>
                          </p:cTn>
                        </p:par>
                        <p:par>
                          <p:cTn id="17" fill="hold">
                            <p:stCondLst>
                              <p:cond delay="8000"/>
                            </p:stCondLst>
                            <p:childTnLst>
                              <p:par>
                                <p:cTn id="18" presetID="6" presetClass="emph" presetSubtype="0" fill="hold" nodeType="afterEffect">
                                  <p:stCondLst>
                                    <p:cond delay="0"/>
                                  </p:stCondLst>
                                  <p:childTnLst>
                                    <p:animScale>
                                      <p:cBhvr>
                                        <p:cTn id="19" dur="2000" fill="hold"/>
                                        <p:tgtEl>
                                          <p:spTgt spid="18"/>
                                        </p:tgtEl>
                                      </p:cBhvr>
                                      <p:by x="110000" y="110000"/>
                                    </p:animScale>
                                  </p:childTnLst>
                                </p:cTn>
                              </p:par>
                            </p:childTnLst>
                          </p:cTn>
                        </p:par>
                        <p:par>
                          <p:cTn id="20" fill="hold">
                            <p:stCondLst>
                              <p:cond delay="10000"/>
                            </p:stCondLst>
                            <p:childTnLst>
                              <p:par>
                                <p:cTn id="21" presetID="6" presetClass="emph" presetSubtype="0" fill="hold" nodeType="afterEffect">
                                  <p:stCondLst>
                                    <p:cond delay="0"/>
                                  </p:stCondLst>
                                  <p:childTnLst>
                                    <p:animScale>
                                      <p:cBhvr>
                                        <p:cTn id="22" dur="200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p:cNvSpPr txBox="1">
            <a:spLocks noChangeArrowheads="1"/>
          </p:cNvSpPr>
          <p:nvPr/>
        </p:nvSpPr>
        <p:spPr bwMode="auto">
          <a:xfrm>
            <a:off x="0"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7"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8" name="Espace réservé du contenu 8"/>
          <p:cNvSpPr>
            <a:spLocks noGrp="1"/>
          </p:cNvSpPr>
          <p:nvPr>
            <p:ph idx="1"/>
          </p:nvPr>
        </p:nvSpPr>
        <p:spPr>
          <a:xfrm>
            <a:off x="1071538" y="2357430"/>
            <a:ext cx="7498080" cy="3267084"/>
          </a:xfrm>
          <a:solidFill>
            <a:schemeClr val="accent2">
              <a:lumMod val="20000"/>
              <a:lumOff val="80000"/>
            </a:schemeClr>
          </a:solidFill>
        </p:spPr>
        <p:txBody>
          <a:bodyPr>
            <a:normAutofit/>
          </a:bodyPr>
          <a:lstStyle/>
          <a:p>
            <a:pPr algn="just">
              <a:lnSpc>
                <a:spcPct val="150000"/>
              </a:lnSpc>
              <a:buNone/>
            </a:pPr>
            <a:r>
              <a:rPr lang="fr-FR" sz="2400" dirty="0" smtClean="0">
                <a:latin typeface="Times New Roman" pitchFamily="18" charset="0"/>
                <a:cs typeface="Times New Roman" pitchFamily="18" charset="0"/>
              </a:rPr>
              <a:t>L’immunité innée est la première ligne de défense vis-à-vis des agents infectieux et pathogènes qui nous entourent, et ceci chez tous les organismes pluricellulaires. Elle est mise en jeu immédiatement et est fonctionnelle 4 jours (96 heures).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p:cNvSpPr txBox="1">
            <a:spLocks noChangeArrowheads="1"/>
          </p:cNvSpPr>
          <p:nvPr/>
        </p:nvSpPr>
        <p:spPr bwMode="auto">
          <a:xfrm>
            <a:off x="0"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7"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10" name="Rectangle 9"/>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Les défenses naturelles externe </a:t>
            </a:r>
          </a:p>
        </p:txBody>
      </p:sp>
      <p:sp>
        <p:nvSpPr>
          <p:cNvPr id="11" name="Organigramme : Alternative 10"/>
          <p:cNvSpPr/>
          <p:nvPr/>
        </p:nvSpPr>
        <p:spPr>
          <a:xfrm>
            <a:off x="1571604" y="3071810"/>
            <a:ext cx="6000792" cy="328614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2200" dirty="0" smtClean="0">
                <a:latin typeface="Times New Roman" pitchFamily="18" charset="0"/>
                <a:cs typeface="Times New Roman" pitchFamily="18" charset="0"/>
              </a:rPr>
              <a:t>À l'occasion du premier contact avec un antigène, des mécanismes de défense naturelle ou  innés sont mis en jeu. Il s'agit de mécanismes non spécifiques qui interviennent quel que soit l'agent infectieux rencontré et qui existent avant tout contact avec cet agent. Leur mise en œuvre est donc immédiate. Parmi ces mécanismes, on peut citer une défense physique, une défense biochimique.</a:t>
            </a:r>
          </a:p>
          <a:p>
            <a:pPr algn="ctr"/>
            <a:endParaRPr lang="fr-FR" sz="2200" dirty="0"/>
          </a:p>
        </p:txBody>
      </p:sp>
      <p:pic>
        <p:nvPicPr>
          <p:cNvPr id="27652" name="Picture 4" descr="http://myshadowbook.files.wordpress.com/2010/06/tbya-shields200245b55d.jpg"/>
          <p:cNvPicPr>
            <a:picLocks noChangeAspect="1" noChangeArrowheads="1"/>
          </p:cNvPicPr>
          <p:nvPr/>
        </p:nvPicPr>
        <p:blipFill>
          <a:blip r:embed="rId2"/>
          <a:srcRect/>
          <a:stretch>
            <a:fillRect/>
          </a:stretch>
        </p:blipFill>
        <p:spPr bwMode="auto">
          <a:xfrm>
            <a:off x="7643834" y="1500174"/>
            <a:ext cx="1297803" cy="1604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4" descr="http://myshadowbook.files.wordpress.com/2010/06/tbya-shields200245b55d.jpg"/>
          <p:cNvPicPr>
            <a:picLocks noChangeAspect="1" noChangeArrowheads="1"/>
          </p:cNvPicPr>
          <p:nvPr/>
        </p:nvPicPr>
        <p:blipFill>
          <a:blip r:embed="rId2"/>
          <a:srcRect/>
          <a:stretch>
            <a:fillRect/>
          </a:stretch>
        </p:blipFill>
        <p:spPr bwMode="auto">
          <a:xfrm>
            <a:off x="285720" y="1500174"/>
            <a:ext cx="1297803" cy="1604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57818" y="4214818"/>
            <a:ext cx="3643338" cy="25003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000" dirty="0" smtClean="0">
                <a:latin typeface="Times New Roman" pitchFamily="18" charset="0"/>
                <a:cs typeface="Times New Roman" pitchFamily="18" charset="0"/>
              </a:rPr>
              <a:t>Les sécrétions des glandes comme les larmes, la salive, les sécrétions vaginales ou séminales, contiennent des substances chimiques bactéricides qui sont un moyen de défense très efficace contre un grand nombre de bactéries. </a:t>
            </a:r>
          </a:p>
        </p:txBody>
      </p:sp>
      <p:sp>
        <p:nvSpPr>
          <p:cNvPr id="9" name="Rectangle 8"/>
          <p:cNvSpPr/>
          <p:nvPr/>
        </p:nvSpPr>
        <p:spPr>
          <a:xfrm>
            <a:off x="214282" y="4214818"/>
            <a:ext cx="3643338" cy="25003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000" dirty="0" smtClean="0">
                <a:latin typeface="Times New Roman" pitchFamily="18" charset="0"/>
                <a:cs typeface="Times New Roman" pitchFamily="18" charset="0"/>
              </a:rPr>
              <a:t>Assurée par la peau et les muqueuses (tissus qui recouvrent les voies digestives, les voies respiratoires et urogénitales) </a:t>
            </a:r>
            <a:endParaRPr lang="fr-FR" sz="2000" dirty="0">
              <a:latin typeface="Times New Roman" pitchFamily="18" charset="0"/>
              <a:cs typeface="Times New Roman" pitchFamily="18" charset="0"/>
            </a:endParaRPr>
          </a:p>
        </p:txBody>
      </p:sp>
      <p:sp>
        <p:nvSpPr>
          <p:cNvPr id="6" name="Ellipse 5"/>
          <p:cNvSpPr/>
          <p:nvPr/>
        </p:nvSpPr>
        <p:spPr>
          <a:xfrm>
            <a:off x="500034" y="2928934"/>
            <a:ext cx="2714644" cy="135732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Les barrières physiques </a:t>
            </a:r>
            <a:endParaRPr lang="fr-FR" sz="2400" b="1" dirty="0">
              <a:latin typeface="Times New Roman" pitchFamily="18" charset="0"/>
              <a:cs typeface="Times New Roman" pitchFamily="18" charset="0"/>
            </a:endParaRPr>
          </a:p>
        </p:txBody>
      </p:sp>
      <p:sp>
        <p:nvSpPr>
          <p:cNvPr id="3"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Les défenses naturelles externe </a:t>
            </a:r>
          </a:p>
        </p:txBody>
      </p:sp>
      <p:sp>
        <p:nvSpPr>
          <p:cNvPr id="5" name="Flèche vers le bas 4"/>
          <p:cNvSpPr/>
          <p:nvPr/>
        </p:nvSpPr>
        <p:spPr>
          <a:xfrm rot="1806642">
            <a:off x="2857579" y="2611743"/>
            <a:ext cx="642760" cy="74285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7" name="Ellipse 6"/>
          <p:cNvSpPr/>
          <p:nvPr/>
        </p:nvSpPr>
        <p:spPr>
          <a:xfrm>
            <a:off x="5929322" y="2928934"/>
            <a:ext cx="2714644" cy="135732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Les barrières biochimique</a:t>
            </a:r>
            <a:endParaRPr lang="fr-FR" sz="2400" b="1" dirty="0">
              <a:latin typeface="Times New Roman" pitchFamily="18" charset="0"/>
              <a:cs typeface="Times New Roman" pitchFamily="18" charset="0"/>
            </a:endParaRPr>
          </a:p>
        </p:txBody>
      </p:sp>
      <p:sp>
        <p:nvSpPr>
          <p:cNvPr id="8" name="Flèche vers le bas 7"/>
          <p:cNvSpPr/>
          <p:nvPr/>
        </p:nvSpPr>
        <p:spPr>
          <a:xfrm rot="19407517">
            <a:off x="5795571" y="2635961"/>
            <a:ext cx="632797" cy="69227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1"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grpId="0" nodeType="withEffect">
                                  <p:stCondLst>
                                    <p:cond delay="0"/>
                                  </p:stCondLst>
                                  <p:childTnLst>
                                    <p:animScale>
                                      <p:cBhvr>
                                        <p:cTn id="8" dur="2000" fill="hold"/>
                                        <p:tgtEl>
                                          <p:spTgt spid="8"/>
                                        </p:tgtEl>
                                      </p:cBhvr>
                                      <p:by x="150000" y="150000"/>
                                    </p:animScale>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Définition</a:t>
            </a:r>
          </a:p>
        </p:txBody>
      </p:sp>
      <p:sp>
        <p:nvSpPr>
          <p:cNvPr id="10"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11" name="Organigramme : Alternative 10"/>
          <p:cNvSpPr/>
          <p:nvPr/>
        </p:nvSpPr>
        <p:spPr>
          <a:xfrm>
            <a:off x="1571604" y="3071810"/>
            <a:ext cx="6000792" cy="228601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sz="2400" dirty="0" smtClean="0">
                <a:latin typeface="Times New Roman" pitchFamily="18" charset="0"/>
                <a:cs typeface="Times New Roman" pitchFamily="18" charset="0"/>
              </a:rPr>
              <a:t>L’inflammation est la réponse des tissus à la blessure et elle a pour objet de diriger les molécules sériques et les cellules du système immunitaire vers le  site  de  la  lésion  tissulaire.</a:t>
            </a:r>
          </a:p>
          <a:p>
            <a:pPr algn="ctr"/>
            <a:endParaRPr lang="fr-FR" sz="2200" dirty="0"/>
          </a:p>
        </p:txBody>
      </p:sp>
      <p:sp>
        <p:nvSpPr>
          <p:cNvPr id="13" name="Double vague 12"/>
          <p:cNvSpPr/>
          <p:nvPr/>
        </p:nvSpPr>
        <p:spPr>
          <a:xfrm>
            <a:off x="1428728" y="5429264"/>
            <a:ext cx="6500858" cy="1214446"/>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dirty="0" smtClean="0">
                <a:latin typeface="Times New Roman" pitchFamily="18" charset="0"/>
                <a:cs typeface="Times New Roman" pitchFamily="18" charset="0"/>
              </a:rPr>
              <a:t>Les quatre signes de l'inflammation sont rougeur, chaleur, douleur et œdème.</a:t>
            </a:r>
            <a:endParaRPr lang="fr-FR" sz="2400" dirty="0">
              <a:latin typeface="Times New Roman" pitchFamily="18" charset="0"/>
              <a:cs typeface="Times New Roman" pitchFamily="18" charset="0"/>
            </a:endParaRPr>
          </a:p>
        </p:txBody>
      </p:sp>
      <p:sp>
        <p:nvSpPr>
          <p:cNvPr id="14"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15" name="Étoile à 10 branches 14"/>
          <p:cNvSpPr/>
          <p:nvPr/>
        </p:nvSpPr>
        <p:spPr>
          <a:xfrm>
            <a:off x="5929322" y="1571612"/>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9" name="Étoile à 10 branches 8"/>
          <p:cNvSpPr/>
          <p:nvPr/>
        </p:nvSpPr>
        <p:spPr>
          <a:xfrm>
            <a:off x="1000132" y="1571612"/>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
                                        </p:tgtEl>
                                      </p:cBhvr>
                                      <p:by x="110000" y="110000"/>
                                    </p:animScale>
                                  </p:childTnLst>
                                </p:cTn>
                              </p:par>
                              <p:par>
                                <p:cTn id="7" presetID="63" presetClass="path" presetSubtype="0" accel="50000" decel="50000" fill="hold" grpId="0" nodeType="withEffect">
                                  <p:stCondLst>
                                    <p:cond delay="0"/>
                                  </p:stCondLst>
                                  <p:childTnLst>
                                    <p:animMotion origin="layout" path="M -5.55556E-7 -2.59259E-6 L 1.03524 -0.00208 " pathEditMode="relative" rAng="0" ptsTypes="AA">
                                      <p:cBhvr>
                                        <p:cTn id="8" dur="2000" fill="hold"/>
                                        <p:tgtEl>
                                          <p:spTgt spid="13"/>
                                        </p:tgtEl>
                                        <p:attrNameLst>
                                          <p:attrName>ppt_x</p:attrName>
                                          <p:attrName>ppt_y</p:attrName>
                                        </p:attrNameLst>
                                      </p:cBhvr>
                                      <p:rCtr x="518"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7" name="Rectangle 6"/>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Les cellules de l’inflammation</a:t>
            </a:r>
          </a:p>
        </p:txBody>
      </p:sp>
      <p:sp>
        <p:nvSpPr>
          <p:cNvPr id="8"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9" name="Organigramme : Alternative 8"/>
          <p:cNvSpPr/>
          <p:nvPr/>
        </p:nvSpPr>
        <p:spPr>
          <a:xfrm>
            <a:off x="1571604" y="3071810"/>
            <a:ext cx="6000792" cy="228601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sz="2400" dirty="0" smtClean="0">
                <a:latin typeface="Times New Roman" pitchFamily="18" charset="0"/>
                <a:cs typeface="Times New Roman" pitchFamily="18" charset="0"/>
              </a:rPr>
              <a:t>Les cellules qui interviennent dans les mécanismes de l’inflammation sont à la fois des cellules circulantes qui migrent vers le tissu interstitiel et des cellules résidentes des tissus interstitiels </a:t>
            </a:r>
            <a:endParaRPr lang="fr-FR" sz="2200" dirty="0">
              <a:latin typeface="Times New Roman" pitchFamily="18" charset="0"/>
              <a:cs typeface="Times New Roman" pitchFamily="18" charset="0"/>
            </a:endParaRPr>
          </a:p>
        </p:txBody>
      </p:sp>
      <p:sp>
        <p:nvSpPr>
          <p:cNvPr id="10" name="Étoile à 10 branches 9"/>
          <p:cNvSpPr/>
          <p:nvPr/>
        </p:nvSpPr>
        <p:spPr>
          <a:xfrm rot="20612287">
            <a:off x="-60224" y="116196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7" name="Rectangle 6"/>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Les cellules de l’inflammation</a:t>
            </a:r>
          </a:p>
        </p:txBody>
      </p:sp>
      <p:sp>
        <p:nvSpPr>
          <p:cNvPr id="8"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graphicFrame>
        <p:nvGraphicFramePr>
          <p:cNvPr id="9" name="Tableau 8"/>
          <p:cNvGraphicFramePr>
            <a:graphicFrameLocks noGrp="1"/>
          </p:cNvGraphicFramePr>
          <p:nvPr/>
        </p:nvGraphicFramePr>
        <p:xfrm>
          <a:off x="1000100" y="2928934"/>
          <a:ext cx="7572428" cy="3657600"/>
        </p:xfrm>
        <a:graphic>
          <a:graphicData uri="http://schemas.openxmlformats.org/drawingml/2006/table">
            <a:tbl>
              <a:tblPr/>
              <a:tblGrid>
                <a:gridCol w="3786214"/>
                <a:gridCol w="3786214"/>
              </a:tblGrid>
              <a:tr h="428628">
                <a:tc>
                  <a:txBody>
                    <a:bodyPr/>
                    <a:lstStyle/>
                    <a:p>
                      <a:pPr algn="ctr">
                        <a:lnSpc>
                          <a:spcPct val="150000"/>
                        </a:lnSpc>
                        <a:spcAft>
                          <a:spcPts val="0"/>
                        </a:spcAft>
                      </a:pPr>
                      <a:r>
                        <a:rPr lang="fr-FR" sz="2000" b="1" dirty="0">
                          <a:latin typeface="Times New Roman"/>
                          <a:ea typeface="Calibri"/>
                          <a:cs typeface="Arial"/>
                        </a:rPr>
                        <a:t>Cellules sanguines circulantes</a:t>
                      </a:r>
                      <a:endParaRPr lang="fr-FR"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2000" b="1">
                          <a:latin typeface="Times New Roman"/>
                          <a:ea typeface="Calibri"/>
                          <a:cs typeface="Arial"/>
                        </a:rPr>
                        <a:t>Cellules résidentes tissulaires</a:t>
                      </a:r>
                      <a:endParaRPr lang="fr-FR"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0395">
                <a:tc>
                  <a:txBody>
                    <a:bodyPr/>
                    <a:lstStyle/>
                    <a:p>
                      <a:pPr algn="ctr">
                        <a:lnSpc>
                          <a:spcPct val="150000"/>
                        </a:lnSpc>
                        <a:spcAft>
                          <a:spcPts val="0"/>
                        </a:spcAft>
                      </a:pPr>
                      <a:r>
                        <a:rPr lang="fr-FR" sz="2000" dirty="0">
                          <a:effectLst>
                            <a:outerShdw blurRad="63500" sx="102000" sy="102000" algn="ctr" rotWithShape="0">
                              <a:prstClr val="black">
                                <a:alpha val="40000"/>
                              </a:prstClr>
                            </a:outerShdw>
                          </a:effectLst>
                          <a:latin typeface="Times New Roman"/>
                          <a:ea typeface="Calibri"/>
                          <a:cs typeface="Arial"/>
                        </a:rPr>
                        <a:t>Polynucléaires neutrophiles</a:t>
                      </a:r>
                      <a:br>
                        <a:rPr lang="fr-FR" sz="2000" dirty="0">
                          <a:effectLst>
                            <a:outerShdw blurRad="63500" sx="102000" sy="102000" algn="ctr" rotWithShape="0">
                              <a:prstClr val="black">
                                <a:alpha val="40000"/>
                              </a:prstClr>
                            </a:outerShdw>
                          </a:effectLst>
                          <a:latin typeface="Times New Roman"/>
                          <a:ea typeface="Calibri"/>
                          <a:cs typeface="Arial"/>
                        </a:rPr>
                      </a:br>
                      <a:r>
                        <a:rPr lang="fr-FR" sz="2000" dirty="0">
                          <a:effectLst>
                            <a:outerShdw blurRad="63500" sx="102000" sy="102000" algn="ctr" rotWithShape="0">
                              <a:prstClr val="black">
                                <a:alpha val="40000"/>
                              </a:prstClr>
                            </a:outerShdw>
                          </a:effectLst>
                          <a:latin typeface="Times New Roman"/>
                          <a:ea typeface="Calibri"/>
                          <a:cs typeface="Arial"/>
                        </a:rPr>
                        <a:t>Monocytes</a:t>
                      </a:r>
                      <a:br>
                        <a:rPr lang="fr-FR" sz="2000" dirty="0">
                          <a:effectLst>
                            <a:outerShdw blurRad="63500" sx="102000" sy="102000" algn="ctr" rotWithShape="0">
                              <a:prstClr val="black">
                                <a:alpha val="40000"/>
                              </a:prstClr>
                            </a:outerShdw>
                          </a:effectLst>
                          <a:latin typeface="Times New Roman"/>
                          <a:ea typeface="Calibri"/>
                          <a:cs typeface="Arial"/>
                        </a:rPr>
                      </a:br>
                      <a:r>
                        <a:rPr lang="fr-FR" sz="2000" dirty="0">
                          <a:effectLst>
                            <a:outerShdw blurRad="63500" sx="102000" sy="102000" algn="ctr" rotWithShape="0">
                              <a:prstClr val="black">
                                <a:alpha val="40000"/>
                              </a:prstClr>
                            </a:outerShdw>
                          </a:effectLst>
                          <a:latin typeface="Times New Roman"/>
                          <a:ea typeface="Calibri"/>
                          <a:cs typeface="Arial"/>
                        </a:rPr>
                        <a:t>Polynucléaires éosinophiles</a:t>
                      </a:r>
                      <a:br>
                        <a:rPr lang="fr-FR" sz="2000" dirty="0">
                          <a:effectLst>
                            <a:outerShdw blurRad="63500" sx="102000" sy="102000" algn="ctr" rotWithShape="0">
                              <a:prstClr val="black">
                                <a:alpha val="40000"/>
                              </a:prstClr>
                            </a:outerShdw>
                          </a:effectLst>
                          <a:latin typeface="Times New Roman"/>
                          <a:ea typeface="Calibri"/>
                          <a:cs typeface="Arial"/>
                        </a:rPr>
                      </a:br>
                      <a:r>
                        <a:rPr lang="fr-FR" sz="2000" dirty="0">
                          <a:effectLst>
                            <a:outerShdw blurRad="63500" sx="102000" sy="102000" algn="ctr" rotWithShape="0">
                              <a:prstClr val="black">
                                <a:alpha val="40000"/>
                              </a:prstClr>
                            </a:outerShdw>
                          </a:effectLst>
                          <a:latin typeface="Times New Roman"/>
                          <a:ea typeface="Calibri"/>
                          <a:cs typeface="Arial"/>
                        </a:rPr>
                        <a:t>Basophiles</a:t>
                      </a:r>
                      <a:br>
                        <a:rPr lang="fr-FR" sz="2000" dirty="0">
                          <a:effectLst>
                            <a:outerShdw blurRad="63500" sx="102000" sy="102000" algn="ctr" rotWithShape="0">
                              <a:prstClr val="black">
                                <a:alpha val="40000"/>
                              </a:prstClr>
                            </a:outerShdw>
                          </a:effectLst>
                          <a:latin typeface="Times New Roman"/>
                          <a:ea typeface="Calibri"/>
                          <a:cs typeface="Arial"/>
                        </a:rPr>
                      </a:br>
                      <a:r>
                        <a:rPr lang="fr-FR" sz="2000" dirty="0">
                          <a:effectLst>
                            <a:outerShdw blurRad="63500" sx="102000" sy="102000" algn="ctr" rotWithShape="0">
                              <a:prstClr val="black">
                                <a:alpha val="40000"/>
                              </a:prstClr>
                            </a:outerShdw>
                          </a:effectLst>
                          <a:latin typeface="Times New Roman"/>
                          <a:ea typeface="Calibri"/>
                          <a:cs typeface="Arial"/>
                        </a:rPr>
                        <a:t>Plaquettes</a:t>
                      </a:r>
                      <a:br>
                        <a:rPr lang="fr-FR" sz="2000" dirty="0">
                          <a:effectLst>
                            <a:outerShdw blurRad="63500" sx="102000" sy="102000" algn="ctr" rotWithShape="0">
                              <a:prstClr val="black">
                                <a:alpha val="40000"/>
                              </a:prstClr>
                            </a:outerShdw>
                          </a:effectLst>
                          <a:latin typeface="Times New Roman"/>
                          <a:ea typeface="Calibri"/>
                          <a:cs typeface="Arial"/>
                        </a:rPr>
                      </a:br>
                      <a:r>
                        <a:rPr lang="fr-FR" sz="2000" dirty="0">
                          <a:effectLst>
                            <a:outerShdw blurRad="63500" sx="102000" sy="102000" algn="ctr" rotWithShape="0">
                              <a:prstClr val="black">
                                <a:alpha val="40000"/>
                              </a:prstClr>
                            </a:outerShdw>
                          </a:effectLst>
                          <a:latin typeface="Times New Roman"/>
                          <a:ea typeface="Calibri"/>
                          <a:cs typeface="Arial"/>
                        </a:rPr>
                        <a:t>Lymphocytes</a:t>
                      </a:r>
                      <a:br>
                        <a:rPr lang="fr-FR" sz="2000" dirty="0">
                          <a:effectLst>
                            <a:outerShdw blurRad="63500" sx="102000" sy="102000" algn="ctr" rotWithShape="0">
                              <a:prstClr val="black">
                                <a:alpha val="40000"/>
                              </a:prstClr>
                            </a:outerShdw>
                          </a:effectLst>
                          <a:latin typeface="Times New Roman"/>
                          <a:ea typeface="Calibri"/>
                          <a:cs typeface="Arial"/>
                        </a:rPr>
                      </a:br>
                      <a:r>
                        <a:rPr lang="fr-FR" sz="2000" dirty="0">
                          <a:effectLst>
                            <a:outerShdw blurRad="63500" sx="102000" sy="102000" algn="ctr" rotWithShape="0">
                              <a:prstClr val="black">
                                <a:alpha val="40000"/>
                              </a:prstClr>
                            </a:outerShdw>
                          </a:effectLst>
                          <a:latin typeface="Times New Roman"/>
                          <a:ea typeface="Calibri"/>
                          <a:cs typeface="Arial"/>
                        </a:rPr>
                        <a:t>Plasmocytes</a:t>
                      </a:r>
                      <a:endParaRPr lang="fr-FR" sz="1800" dirty="0">
                        <a:effectLst>
                          <a:outerShdw blurRad="63500" sx="102000" sy="102000" algn="ctr" rotWithShape="0">
                            <a:prstClr val="black">
                              <a:alpha val="40000"/>
                            </a:prstClr>
                          </a:outerShdw>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t>Macrophages</a:t>
                      </a:r>
                      <a:b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br>
                      <a: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t>Histiocytes</a:t>
                      </a:r>
                      <a:b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br>
                      <a: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t>Mastocytes</a:t>
                      </a:r>
                      <a:b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br>
                      <a: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t>Cellules endothéliales</a:t>
                      </a:r>
                      <a:b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br>
                      <a:r>
                        <a:rPr lang="fr-FR" sz="2000" kern="1200" dirty="0">
                          <a:solidFill>
                            <a:schemeClr val="tx1"/>
                          </a:solidFill>
                          <a:effectLst>
                            <a:outerShdw blurRad="63500" sx="102000" sy="102000" algn="ctr" rotWithShape="0">
                              <a:prstClr val="black">
                                <a:alpha val="40000"/>
                              </a:prstClr>
                            </a:outerShdw>
                          </a:effectLst>
                          <a:latin typeface="Times New Roman"/>
                          <a:ea typeface="Calibri"/>
                          <a:cs typeface="Arial"/>
                        </a:rPr>
                        <a:t>Fibroblastes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Étoile à 10 branches 9"/>
          <p:cNvSpPr/>
          <p:nvPr/>
        </p:nvSpPr>
        <p:spPr>
          <a:xfrm rot="20612287">
            <a:off x="-60224" y="116196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7" name="Rectangle 6"/>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Les médiateurs de l’inflammation</a:t>
            </a:r>
          </a:p>
        </p:txBody>
      </p:sp>
      <p:sp>
        <p:nvSpPr>
          <p:cNvPr id="8"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9" name="Organigramme : Alternative 8"/>
          <p:cNvSpPr/>
          <p:nvPr/>
        </p:nvSpPr>
        <p:spPr>
          <a:xfrm>
            <a:off x="1571604" y="3071810"/>
            <a:ext cx="6000792" cy="300039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sz="2400" dirty="0" smtClean="0">
                <a:latin typeface="Times New Roman" pitchFamily="18" charset="0"/>
                <a:cs typeface="Times New Roman" pitchFamily="18" charset="0"/>
              </a:rPr>
              <a:t>La description des cellules intervenant au cours de l’inflammation laisse imaginer le nombre important de médiateurs intervenant dans les différentes étapes de l’inflammation. Ces médiateurs peuvent être décrit sous la forme d’une part de systèmes d’activation plasmatique et d’autre part de médiateurs cellulaires</a:t>
            </a:r>
          </a:p>
        </p:txBody>
      </p:sp>
      <p:sp>
        <p:nvSpPr>
          <p:cNvPr id="10" name="Étoile à 10 branches 9"/>
          <p:cNvSpPr/>
          <p:nvPr/>
        </p:nvSpPr>
        <p:spPr>
          <a:xfrm rot="20612287">
            <a:off x="-60224" y="116196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Rectangle 2"/>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Les systèmes d’activation plasmatique</a:t>
            </a:r>
          </a:p>
        </p:txBody>
      </p:sp>
      <p:sp>
        <p:nvSpPr>
          <p:cNvPr id="4"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12" name="Rectangle 11"/>
          <p:cNvSpPr/>
          <p:nvPr/>
        </p:nvSpPr>
        <p:spPr>
          <a:xfrm>
            <a:off x="7572396" y="2143116"/>
            <a:ext cx="4572000" cy="369332"/>
          </a:xfrm>
          <a:prstGeom prst="rect">
            <a:avLst/>
          </a:prstGeom>
        </p:spPr>
        <p:txBody>
          <a:bodyPr>
            <a:spAutoFit/>
          </a:bodyPr>
          <a:lstStyle/>
          <a:p>
            <a:pPr lvl="0"/>
            <a:r>
              <a:rPr lang="fr-FR" dirty="0" smtClean="0"/>
              <a:t>et</a:t>
            </a:r>
          </a:p>
        </p:txBody>
      </p:sp>
      <p:sp>
        <p:nvSpPr>
          <p:cNvPr id="17" name="Étoile à 10 branches 16"/>
          <p:cNvSpPr/>
          <p:nvPr/>
        </p:nvSpPr>
        <p:spPr>
          <a:xfrm rot="20612287">
            <a:off x="-60224" y="116196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pic>
        <p:nvPicPr>
          <p:cNvPr id="18"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794877" y="3277033"/>
            <a:ext cx="1000132" cy="589687"/>
          </a:xfrm>
          <a:prstGeom prst="rect">
            <a:avLst/>
          </a:prstGeom>
          <a:noFill/>
          <a:ln w="9525">
            <a:noFill/>
            <a:miter lim="800000"/>
            <a:headEnd/>
            <a:tailEnd/>
          </a:ln>
        </p:spPr>
      </p:pic>
      <p:pic>
        <p:nvPicPr>
          <p:cNvPr id="19"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3723835" y="3777099"/>
            <a:ext cx="1000132" cy="589687"/>
          </a:xfrm>
          <a:prstGeom prst="rect">
            <a:avLst/>
          </a:prstGeom>
          <a:noFill/>
          <a:ln w="9525">
            <a:noFill/>
            <a:miter lim="800000"/>
            <a:headEnd/>
            <a:tailEnd/>
          </a:ln>
        </p:spPr>
      </p:pic>
      <p:pic>
        <p:nvPicPr>
          <p:cNvPr id="20"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7009983" y="3491347"/>
            <a:ext cx="1000132" cy="589687"/>
          </a:xfrm>
          <a:prstGeom prst="rect">
            <a:avLst/>
          </a:prstGeom>
          <a:noFill/>
          <a:ln w="9525">
            <a:noFill/>
            <a:miter lim="800000"/>
            <a:headEnd/>
            <a:tailEnd/>
          </a:ln>
        </p:spPr>
      </p:pic>
      <p:sp>
        <p:nvSpPr>
          <p:cNvPr id="25" name="Rectangle à coins arrondis 24"/>
          <p:cNvSpPr/>
          <p:nvPr/>
        </p:nvSpPr>
        <p:spPr>
          <a:xfrm>
            <a:off x="285720" y="5286388"/>
            <a:ext cx="2357454"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400" dirty="0" smtClean="0">
                <a:solidFill>
                  <a:schemeClr val="tx1"/>
                </a:solidFill>
                <a:effectLst>
                  <a:outerShdw blurRad="63500" sx="102000" sy="102000" algn="ctr" rotWithShape="0">
                    <a:prstClr val="black">
                      <a:alpha val="40000"/>
                    </a:prstClr>
                  </a:outerShdw>
                </a:effectLst>
                <a:latin typeface="Times New Roman" pitchFamily="18" charset="0"/>
                <a:cs typeface="Times New Roman" pitchFamily="18" charset="0"/>
              </a:rPr>
              <a:t>Le système du complément </a:t>
            </a:r>
          </a:p>
        </p:txBody>
      </p:sp>
      <p:sp>
        <p:nvSpPr>
          <p:cNvPr id="26" name="Rectangle à coins arrondis 25"/>
          <p:cNvSpPr/>
          <p:nvPr/>
        </p:nvSpPr>
        <p:spPr>
          <a:xfrm>
            <a:off x="6143636" y="5286388"/>
            <a:ext cx="2714612"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400" dirty="0" smtClean="0">
                <a:solidFill>
                  <a:schemeClr val="tx1"/>
                </a:solidFill>
                <a:effectLst>
                  <a:outerShdw blurRad="63500" sx="102000" sy="102000" algn="ctr" rotWithShape="0">
                    <a:prstClr val="black">
                      <a:alpha val="40000"/>
                    </a:prstClr>
                  </a:outerShdw>
                </a:effectLst>
                <a:latin typeface="Times New Roman" pitchFamily="18" charset="0"/>
                <a:cs typeface="Times New Roman" pitchFamily="18" charset="0"/>
              </a:rPr>
              <a:t>Les chémokines </a:t>
            </a:r>
            <a:endParaRPr lang="fr-FR" sz="2400" dirty="0">
              <a:solidFill>
                <a:schemeClr val="tx1"/>
              </a:solidFill>
              <a:effectLst>
                <a:outerShdw blurRad="63500" sx="102000" sy="102000" algn="ctr" rotWithShape="0">
                  <a:prstClr val="black">
                    <a:alpha val="40000"/>
                  </a:prstClr>
                </a:outerShdw>
              </a:effectLst>
              <a:latin typeface="Times New Roman" pitchFamily="18" charset="0"/>
              <a:cs typeface="Times New Roman" pitchFamily="18" charset="0"/>
            </a:endParaRPr>
          </a:p>
        </p:txBody>
      </p:sp>
      <p:sp>
        <p:nvSpPr>
          <p:cNvPr id="27" name="Rectangle à coins arrondis 26"/>
          <p:cNvSpPr/>
          <p:nvPr/>
        </p:nvSpPr>
        <p:spPr>
          <a:xfrm>
            <a:off x="3214678" y="5286388"/>
            <a:ext cx="2286016"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400" dirty="0" smtClean="0">
                <a:solidFill>
                  <a:schemeClr val="tx1"/>
                </a:solidFill>
                <a:effectLst>
                  <a:outerShdw blurRad="63500" sx="102000" sy="102000" algn="ctr" rotWithShape="0">
                    <a:prstClr val="black">
                      <a:alpha val="40000"/>
                    </a:prstClr>
                  </a:outerShdw>
                </a:effectLst>
                <a:latin typeface="Times New Roman" pitchFamily="18" charset="0"/>
                <a:cs typeface="Times New Roman" pitchFamily="18" charset="0"/>
              </a:rPr>
              <a:t>Les cytokines </a:t>
            </a:r>
            <a:endParaRPr lang="fr-FR" sz="2400" dirty="0">
              <a:solidFill>
                <a:schemeClr val="tx1"/>
              </a:solidFill>
              <a:effectLst>
                <a:outerShdw blurRad="63500" sx="102000" sy="102000" algn="ctr" rotWithShape="0">
                  <a:prstClr val="black">
                    <a:alpha val="40000"/>
                  </a:prst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1+#ppt_w/2"/>
                                          </p:val>
                                        </p:tav>
                                        <p:tav tm="100000">
                                          <p:val>
                                            <p:strVal val="#ppt_x"/>
                                          </p:val>
                                        </p:tav>
                                      </p:tavLst>
                                    </p:anim>
                                    <p:anim calcmode="lin" valueType="num">
                                      <p:cBhvr additive="base">
                                        <p:cTn id="10" dur="500" fill="hold"/>
                                        <p:tgtEl>
                                          <p:spTgt spid="18"/>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1500166" y="1883623"/>
            <a:ext cx="4357718" cy="830997"/>
          </a:xfrm>
          <a:prstGeom prst="rect">
            <a:avLst/>
          </a:prstGeom>
        </p:spPr>
        <p:txBody>
          <a:bodyPr wrap="square">
            <a:spAutoFit/>
          </a:bodyPr>
          <a:lstStyle/>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 système du complément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6" name="Rectangle 5"/>
          <p:cNvSpPr/>
          <p:nvPr/>
        </p:nvSpPr>
        <p:spPr>
          <a:xfrm>
            <a:off x="357158" y="2786058"/>
            <a:ext cx="8429684" cy="33499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Il  s’agit  d’une  trentaine  de  protéines  solubles (protéases)  produites  dans  le  foie  et  présentes  dans  le  sang agissant  en  cascades  enzymatiques  (5%  des  protéines plasmatiques). Elles  aident  au développement d’une réponse immunitaire adéquate. Parmi ces protéines plasmatiques la C3 s'avère  la  plus  importante  en  quantité  et  en  activités. </a:t>
            </a:r>
            <a:endParaRPr lang="fr-FR" sz="2400" dirty="0">
              <a:latin typeface="Times New Roman" pitchFamily="18" charset="0"/>
              <a:cs typeface="Times New Roman" pitchFamily="18" charset="0"/>
            </a:endParaRPr>
          </a:p>
        </p:txBody>
      </p:sp>
      <p:sp>
        <p:nvSpPr>
          <p:cNvPr id="7" name="Étoile à 10 branches 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5"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6" name="Rectangle 5"/>
          <p:cNvSpPr/>
          <p:nvPr/>
        </p:nvSpPr>
        <p:spPr>
          <a:xfrm>
            <a:off x="1500166" y="1883623"/>
            <a:ext cx="4357718" cy="830997"/>
          </a:xfrm>
          <a:prstGeom prst="rect">
            <a:avLst/>
          </a:prstGeom>
        </p:spPr>
        <p:txBody>
          <a:bodyPr wrap="square">
            <a:spAutoFit/>
          </a:bodyPr>
          <a:lstStyle/>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 système du complément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8" name="Rectangle 7"/>
          <p:cNvSpPr/>
          <p:nvPr/>
        </p:nvSpPr>
        <p:spPr>
          <a:xfrm>
            <a:off x="357158" y="2786058"/>
            <a:ext cx="8429684"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sz="2400" dirty="0" smtClean="0">
                <a:latin typeface="Times New Roman" pitchFamily="18" charset="0"/>
                <a:cs typeface="Times New Roman" pitchFamily="18" charset="0"/>
              </a:rPr>
              <a:t>Il existe  trois  voies  d’activation  du complément  qui  convergent vers  la production  de  deux  enzymes :  la  C3-</a:t>
            </a:r>
            <a:r>
              <a:rPr lang="fr-FR" sz="2400" dirty="0" err="1" smtClean="0">
                <a:latin typeface="Times New Roman" pitchFamily="18" charset="0"/>
                <a:cs typeface="Times New Roman" pitchFamily="18" charset="0"/>
              </a:rPr>
              <a:t>convertase</a:t>
            </a:r>
            <a:r>
              <a:rPr lang="fr-FR" sz="2400" dirty="0" smtClean="0">
                <a:latin typeface="Times New Roman" pitchFamily="18" charset="0"/>
                <a:cs typeface="Times New Roman" pitchFamily="18" charset="0"/>
              </a:rPr>
              <a:t> qui produit  l’opsonine C3b et  la C5-</a:t>
            </a:r>
            <a:r>
              <a:rPr lang="fr-FR" sz="2400" dirty="0" err="1" smtClean="0">
                <a:latin typeface="Times New Roman" pitchFamily="18" charset="0"/>
                <a:cs typeface="Times New Roman" pitchFamily="18" charset="0"/>
              </a:rPr>
              <a:t>convertase</a:t>
            </a:r>
            <a:r>
              <a:rPr lang="fr-FR" sz="2400" dirty="0" smtClean="0">
                <a:latin typeface="Times New Roman" pitchFamily="18" charset="0"/>
                <a:cs typeface="Times New Roman" pitchFamily="18" charset="0"/>
              </a:rPr>
              <a:t>  qui  catalyse  la  biosynthèse du  C5a  et  du  C5b. </a:t>
            </a:r>
            <a:endParaRPr lang="fr-FR" sz="2400" dirty="0">
              <a:latin typeface="Times New Roman" pitchFamily="18" charset="0"/>
              <a:cs typeface="Times New Roman" pitchFamily="18" charset="0"/>
            </a:endParaRPr>
          </a:p>
        </p:txBody>
      </p:sp>
      <p:pic>
        <p:nvPicPr>
          <p:cNvPr id="9"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776694" y="4482387"/>
            <a:ext cx="1000132" cy="589687"/>
          </a:xfrm>
          <a:prstGeom prst="rect">
            <a:avLst/>
          </a:prstGeom>
          <a:noFill/>
          <a:ln w="9525">
            <a:noFill/>
            <a:miter lim="800000"/>
            <a:headEnd/>
            <a:tailEnd/>
          </a:ln>
        </p:spPr>
      </p:pic>
      <p:sp>
        <p:nvSpPr>
          <p:cNvPr id="11" name="Rectangle à coins arrondis 10"/>
          <p:cNvSpPr/>
          <p:nvPr/>
        </p:nvSpPr>
        <p:spPr>
          <a:xfrm>
            <a:off x="285720" y="5286388"/>
            <a:ext cx="2000264"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fr-FR" dirty="0" smtClean="0"/>
              <a:t>Voie alterne du complément </a:t>
            </a:r>
          </a:p>
          <a:p>
            <a:pPr algn="ctr"/>
            <a:endParaRPr lang="fr-FR" dirty="0"/>
          </a:p>
        </p:txBody>
      </p:sp>
      <p:pic>
        <p:nvPicPr>
          <p:cNvPr id="12"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3705652" y="4482387"/>
            <a:ext cx="1000132" cy="589687"/>
          </a:xfrm>
          <a:prstGeom prst="rect">
            <a:avLst/>
          </a:prstGeom>
          <a:noFill/>
          <a:ln w="9525">
            <a:noFill/>
            <a:miter lim="800000"/>
            <a:headEnd/>
            <a:tailEnd/>
          </a:ln>
        </p:spPr>
      </p:pic>
      <p:sp>
        <p:nvSpPr>
          <p:cNvPr id="13" name="Rectangle à coins arrondis 12"/>
          <p:cNvSpPr/>
          <p:nvPr/>
        </p:nvSpPr>
        <p:spPr>
          <a:xfrm>
            <a:off x="3214678" y="5286388"/>
            <a:ext cx="2000264"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fr-FR" dirty="0" smtClean="0"/>
              <a:t>Voie classique du complément </a:t>
            </a:r>
          </a:p>
          <a:p>
            <a:pPr algn="ctr"/>
            <a:endParaRPr lang="fr-FR" dirty="0"/>
          </a:p>
        </p:txBody>
      </p:sp>
      <p:pic>
        <p:nvPicPr>
          <p:cNvPr id="1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6848924" y="4491479"/>
            <a:ext cx="1000132" cy="589687"/>
          </a:xfrm>
          <a:prstGeom prst="rect">
            <a:avLst/>
          </a:prstGeom>
          <a:noFill/>
          <a:ln w="9525">
            <a:noFill/>
            <a:miter lim="800000"/>
            <a:headEnd/>
            <a:tailEnd/>
          </a:ln>
        </p:spPr>
      </p:pic>
      <p:sp>
        <p:nvSpPr>
          <p:cNvPr id="16" name="Rectangle à coins arrondis 15"/>
          <p:cNvSpPr/>
          <p:nvPr/>
        </p:nvSpPr>
        <p:spPr>
          <a:xfrm>
            <a:off x="6357950" y="5295480"/>
            <a:ext cx="2000264"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fr-FR" dirty="0" smtClean="0"/>
              <a:t>voie  des </a:t>
            </a:r>
            <a:r>
              <a:rPr lang="fr-FR" dirty="0" err="1" smtClean="0"/>
              <a:t>lectines</a:t>
            </a:r>
            <a:r>
              <a:rPr lang="fr-FR" dirty="0" smtClean="0"/>
              <a:t> </a:t>
            </a:r>
            <a:endParaRPr lang="fr-FR" dirty="0"/>
          </a:p>
        </p:txBody>
      </p:sp>
      <p:sp>
        <p:nvSpPr>
          <p:cNvPr id="17" name="Étoile à 10 branches 1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1+#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1571604" y="2857496"/>
            <a:ext cx="6286544" cy="11086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2075" tIns="46038" rIns="92075" bIns="46038">
            <a:spAutoFit/>
          </a:bodyPr>
          <a:lstStyle/>
          <a:p>
            <a:pPr algn="ctr" eaLnBrk="0" hangingPunct="0">
              <a:spcBef>
                <a:spcPct val="50000"/>
              </a:spcBef>
              <a:defRPr/>
            </a:pPr>
            <a:r>
              <a:rPr lang="fr-FR" sz="6600" b="1" dirty="0" smtClean="0">
                <a:latin typeface="Times New Roman" pitchFamily="18" charset="0"/>
                <a:cs typeface="Times New Roman" pitchFamily="18"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1500166" y="1883623"/>
            <a:ext cx="4357718" cy="830997"/>
          </a:xfrm>
          <a:prstGeom prst="rect">
            <a:avLst/>
          </a:prstGeom>
        </p:spPr>
        <p:txBody>
          <a:bodyPr wrap="square">
            <a:spAutoFit/>
          </a:bodyPr>
          <a:lstStyle/>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 système du complément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6" name="Rectangle 5"/>
          <p:cNvSpPr/>
          <p:nvPr/>
        </p:nvSpPr>
        <p:spPr>
          <a:xfrm>
            <a:off x="357158" y="2786058"/>
            <a:ext cx="8429684"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buFont typeface="Courier New" pitchFamily="49" charset="0"/>
              <a:buChar char="o"/>
            </a:pPr>
            <a:r>
              <a:rPr lang="fr-FR" sz="2400" dirty="0" smtClean="0">
                <a:latin typeface="Times New Roman" pitchFamily="18" charset="0"/>
                <a:cs typeface="Times New Roman" pitchFamily="18" charset="0"/>
              </a:rPr>
              <a:t>Voie alterne du complément :</a:t>
            </a:r>
          </a:p>
          <a:p>
            <a:pPr>
              <a:lnSpc>
                <a:spcPct val="150000"/>
              </a:lnSpc>
            </a:pPr>
            <a:r>
              <a:rPr lang="fr-FR" sz="2400" dirty="0" smtClean="0">
                <a:latin typeface="Times New Roman" pitchFamily="18" charset="0"/>
                <a:cs typeface="Times New Roman" pitchFamily="18" charset="0"/>
              </a:rPr>
              <a:t>Elle implique le facteur B, le facteur D et la properdine. Elle est principalement initiée par  les  constituants  de  la  surface  de  plusieurs  microorganismes  (bactéries,  champignons, certains virus et parasites) qui seront </a:t>
            </a:r>
            <a:r>
              <a:rPr lang="fr-FR" sz="2400" dirty="0" err="1" smtClean="0">
                <a:latin typeface="Times New Roman" pitchFamily="18" charset="0"/>
                <a:cs typeface="Times New Roman" pitchFamily="18" charset="0"/>
              </a:rPr>
              <a:t>opsonisés</a:t>
            </a:r>
            <a:r>
              <a:rPr lang="fr-FR" sz="2400" dirty="0" smtClean="0">
                <a:latin typeface="Times New Roman" pitchFamily="18" charset="0"/>
                <a:cs typeface="Times New Roman" pitchFamily="18" charset="0"/>
              </a:rPr>
              <a:t> par le C3b produit par hydrolyse du C3 dans le sérum  de  l’organisme  hôte  de manière  "spontanée"; </a:t>
            </a:r>
            <a:endParaRPr lang="fr-FR" sz="2400" dirty="0">
              <a:latin typeface="Times New Roman" pitchFamily="18" charset="0"/>
              <a:cs typeface="Times New Roman" pitchFamily="18" charset="0"/>
            </a:endParaRPr>
          </a:p>
        </p:txBody>
      </p:sp>
      <p:sp>
        <p:nvSpPr>
          <p:cNvPr id="7" name="Étoile à 10 branches 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786058"/>
            <a:ext cx="8429684" cy="16879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nSpc>
                <a:spcPct val="150000"/>
              </a:lnSpc>
            </a:pPr>
            <a:r>
              <a:rPr lang="fr-FR" sz="2400" dirty="0" smtClean="0">
                <a:latin typeface="Times New Roman" pitchFamily="18" charset="0"/>
                <a:cs typeface="Times New Roman" pitchFamily="18" charset="0"/>
              </a:rPr>
              <a:t>ce  contact  surface  du  pathogène/C3b entraîne  la  genèse  de  la  C3-</a:t>
            </a:r>
            <a:r>
              <a:rPr lang="fr-FR" sz="2400" dirty="0" err="1" smtClean="0">
                <a:latin typeface="Times New Roman" pitchFamily="18" charset="0"/>
                <a:cs typeface="Times New Roman" pitchFamily="18" charset="0"/>
              </a:rPr>
              <a:t>convertase</a:t>
            </a:r>
            <a:r>
              <a:rPr lang="fr-FR" sz="2400" dirty="0" smtClean="0">
                <a:latin typeface="Times New Roman" pitchFamily="18" charset="0"/>
                <a:cs typeface="Times New Roman" pitchFamily="18" charset="0"/>
              </a:rPr>
              <a:t>  qui  produira  davantage  de  C3b  (boucle d’amplification).</a:t>
            </a:r>
            <a:endParaRPr lang="fr-FR" sz="2400" dirty="0">
              <a:latin typeface="Times New Roman" pitchFamily="18" charset="0"/>
              <a:cs typeface="Times New Roman" pitchFamily="18" charset="0"/>
            </a:endParaRPr>
          </a:p>
        </p:txBody>
      </p:sp>
      <p:sp>
        <p:nvSpPr>
          <p:cNvPr id="3"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4"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5" name="Rectangle 4"/>
          <p:cNvSpPr/>
          <p:nvPr/>
        </p:nvSpPr>
        <p:spPr>
          <a:xfrm>
            <a:off x="1500166" y="1883623"/>
            <a:ext cx="4357718" cy="830997"/>
          </a:xfrm>
          <a:prstGeom prst="rect">
            <a:avLst/>
          </a:prstGeom>
        </p:spPr>
        <p:txBody>
          <a:bodyPr wrap="square">
            <a:spAutoFit/>
          </a:bodyPr>
          <a:lstStyle/>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 système du complément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6"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pic>
        <p:nvPicPr>
          <p:cNvPr id="10" name="Picture 2" descr="http://www.marocserver.com/wp-content/uploads/2012/09/bird_flying_with_letter_hg_clr-370x370.gif"/>
          <p:cNvPicPr>
            <a:picLocks noChangeAspect="1" noChangeArrowheads="1" noCrop="1"/>
          </p:cNvPicPr>
          <p:nvPr/>
        </p:nvPicPr>
        <p:blipFill>
          <a:blip r:embed="rId3"/>
          <a:srcRect/>
          <a:stretch>
            <a:fillRect/>
          </a:stretch>
        </p:blipFill>
        <p:spPr bwMode="auto">
          <a:xfrm>
            <a:off x="-6929518" y="-285776"/>
            <a:ext cx="3886200" cy="3886201"/>
          </a:xfrm>
          <a:prstGeom prst="rect">
            <a:avLst/>
          </a:prstGeom>
          <a:noFill/>
        </p:spPr>
      </p:pic>
      <p:sp>
        <p:nvSpPr>
          <p:cNvPr id="11" name="Étoile à 10 branches 10"/>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1+#ppt_w/2"/>
                                          </p:val>
                                        </p:tav>
                                        <p:tav tm="100000">
                                          <p:val>
                                            <p:strVal val="#ppt_x"/>
                                          </p:val>
                                        </p:tav>
                                      </p:tavLst>
                                    </p:anim>
                                    <p:anim calcmode="lin" valueType="num">
                                      <p:cBhvr additive="base">
                                        <p:cTn id="10" dur="500" fill="hold"/>
                                        <p:tgtEl>
                                          <p:spTgt spid="6"/>
                                        </p:tgtEl>
                                        <p:attrNameLst>
                                          <p:attrName>ppt_y</p:attrName>
                                        </p:attrNameLst>
                                      </p:cBhvr>
                                      <p:tavLst>
                                        <p:tav tm="0">
                                          <p:val>
                                            <p:strVal val="#ppt_y"/>
                                          </p:val>
                                        </p:tav>
                                        <p:tav tm="100000">
                                          <p:val>
                                            <p:strVal val="#ppt_y"/>
                                          </p:val>
                                        </p:tav>
                                      </p:tavLst>
                                    </p:anim>
                                  </p:childTnLst>
                                </p:cTn>
                              </p:par>
                              <p:par>
                                <p:cTn id="11" presetID="49" presetClass="path" presetSubtype="0" accel="50000" decel="50000" fill="hold" nodeType="withEffect">
                                  <p:stCondLst>
                                    <p:cond delay="0"/>
                                  </p:stCondLst>
                                  <p:childTnLst>
                                    <p:animMotion origin="layout" path="M 2.5E-6 3.33333E-6 L 1.74618 0.75833 " pathEditMode="relative" rAng="0" ptsTypes="AA">
                                      <p:cBhvr>
                                        <p:cTn id="12" dur="2000" fill="hold"/>
                                        <p:tgtEl>
                                          <p:spTgt spid="10"/>
                                        </p:tgtEl>
                                        <p:attrNameLst>
                                          <p:attrName>ppt_x</p:attrName>
                                          <p:attrName>ppt_y</p:attrName>
                                        </p:attrNameLst>
                                      </p:cBhvr>
                                      <p:rCtr x="873" y="3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1500166" y="1883623"/>
            <a:ext cx="4357718" cy="830997"/>
          </a:xfrm>
          <a:prstGeom prst="rect">
            <a:avLst/>
          </a:prstGeom>
        </p:spPr>
        <p:txBody>
          <a:bodyPr wrap="square">
            <a:spAutoFit/>
          </a:bodyPr>
          <a:lstStyle/>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 système du complément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6" name="Rectangle 5"/>
          <p:cNvSpPr/>
          <p:nvPr/>
        </p:nvSpPr>
        <p:spPr>
          <a:xfrm>
            <a:off x="357158" y="2786058"/>
            <a:ext cx="8429684"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buFont typeface="Courier New" pitchFamily="49" charset="0"/>
              <a:buChar char="o"/>
            </a:pPr>
            <a:r>
              <a:rPr lang="fr-FR" sz="2400" dirty="0" smtClean="0">
                <a:latin typeface="Times New Roman" pitchFamily="18" charset="0"/>
                <a:cs typeface="Times New Roman" pitchFamily="18" charset="0"/>
              </a:rPr>
              <a:t>Voie classique du complément: </a:t>
            </a:r>
          </a:p>
          <a:p>
            <a:pPr>
              <a:lnSpc>
                <a:spcPct val="150000"/>
              </a:lnSpc>
            </a:pPr>
            <a:r>
              <a:rPr lang="fr-FR" sz="2400" dirty="0" smtClean="0">
                <a:latin typeface="Times New Roman" pitchFamily="18" charset="0"/>
                <a:cs typeface="Times New Roman" pitchFamily="18" charset="0"/>
              </a:rPr>
              <a:t>Elle implique dans l’ordre les composés C1, C4, C2 et C3, et elle initiée par la liaison d’un </a:t>
            </a:r>
            <a:r>
              <a:rPr lang="fr-FR" sz="2400" dirty="0" err="1" smtClean="0">
                <a:latin typeface="Times New Roman" pitchFamily="18" charset="0"/>
                <a:cs typeface="Times New Roman" pitchFamily="18" charset="0"/>
              </a:rPr>
              <a:t>Ac</a:t>
            </a:r>
            <a:r>
              <a:rPr lang="fr-FR" sz="2400" dirty="0" smtClean="0">
                <a:latin typeface="Times New Roman" pitchFamily="18" charset="0"/>
                <a:cs typeface="Times New Roman" pitchFamily="18" charset="0"/>
              </a:rPr>
              <a:t>  naturel  ou  induit  (</a:t>
            </a:r>
            <a:r>
              <a:rPr lang="fr-FR" sz="2400" dirty="0" err="1" smtClean="0">
                <a:latin typeface="Times New Roman" pitchFamily="18" charset="0"/>
                <a:cs typeface="Times New Roman" pitchFamily="18" charset="0"/>
              </a:rPr>
              <a:t>IgM</a:t>
            </a:r>
            <a:r>
              <a:rPr lang="fr-FR" sz="2400" dirty="0" smtClean="0">
                <a:latin typeface="Times New Roman" pitchFamily="18" charset="0"/>
                <a:cs typeface="Times New Roman" pitchFamily="18" charset="0"/>
              </a:rPr>
              <a:t>  ou  certaines  sous  classes  d’</a:t>
            </a:r>
            <a:r>
              <a:rPr lang="fr-FR" sz="2400" dirty="0" err="1" smtClean="0">
                <a:latin typeface="Times New Roman" pitchFamily="18" charset="0"/>
                <a:cs typeface="Times New Roman" pitchFamily="18" charset="0"/>
              </a:rPr>
              <a:t>IgG</a:t>
            </a:r>
            <a:r>
              <a:rPr lang="fr-FR" sz="2400" dirty="0" smtClean="0">
                <a:latin typeface="Times New Roman" pitchFamily="18" charset="0"/>
                <a:cs typeface="Times New Roman" pitchFamily="18" charset="0"/>
              </a:rPr>
              <a:t>)  à  un Ag. La  séquence  de réactions génère deux complexes enzymatiques,  l’un à activité C3-</a:t>
            </a:r>
            <a:r>
              <a:rPr lang="fr-FR" sz="2400" dirty="0" err="1" smtClean="0">
                <a:latin typeface="Times New Roman" pitchFamily="18" charset="0"/>
                <a:cs typeface="Times New Roman" pitchFamily="18" charset="0"/>
              </a:rPr>
              <a:t>convertase</a:t>
            </a:r>
            <a:r>
              <a:rPr lang="fr-FR" sz="2400" dirty="0" smtClean="0">
                <a:latin typeface="Times New Roman" pitchFamily="18" charset="0"/>
                <a:cs typeface="Times New Roman" pitchFamily="18" charset="0"/>
              </a:rPr>
              <a:t> qui peut cliver le C3 en C3a et C3b et l’autre à activité C5-</a:t>
            </a:r>
            <a:r>
              <a:rPr lang="fr-FR" sz="2400" dirty="0" err="1" smtClean="0">
                <a:latin typeface="Times New Roman" pitchFamily="18" charset="0"/>
                <a:cs typeface="Times New Roman" pitchFamily="18" charset="0"/>
              </a:rPr>
              <a:t>convertase</a:t>
            </a:r>
            <a:r>
              <a:rPr lang="fr-FR" sz="2400" dirty="0" smtClean="0">
                <a:latin typeface="Times New Roman" pitchFamily="18" charset="0"/>
                <a:cs typeface="Times New Roman" pitchFamily="18" charset="0"/>
              </a:rPr>
              <a:t> qui peut couper le C5 en C5a et C5b.</a:t>
            </a:r>
            <a:endParaRPr lang="fr-FR" sz="2400" dirty="0">
              <a:latin typeface="Times New Roman" pitchFamily="18" charset="0"/>
              <a:cs typeface="Times New Roman" pitchFamily="18" charset="0"/>
            </a:endParaRPr>
          </a:p>
        </p:txBody>
      </p:sp>
      <p:sp>
        <p:nvSpPr>
          <p:cNvPr id="7" name="Étoile à 10 branches 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1500166" y="1883623"/>
            <a:ext cx="4357718" cy="830997"/>
          </a:xfrm>
          <a:prstGeom prst="rect">
            <a:avLst/>
          </a:prstGeom>
        </p:spPr>
        <p:txBody>
          <a:bodyPr wrap="square">
            <a:spAutoFit/>
          </a:bodyPr>
          <a:lstStyle/>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 système du complément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6" name="Rectangle 5"/>
          <p:cNvSpPr/>
          <p:nvPr/>
        </p:nvSpPr>
        <p:spPr>
          <a:xfrm>
            <a:off x="357158" y="2786058"/>
            <a:ext cx="8429684" cy="39703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nSpc>
                <a:spcPct val="150000"/>
              </a:lnSpc>
              <a:buFont typeface="Courier New" pitchFamily="49" charset="0"/>
              <a:buChar char="o"/>
            </a:pPr>
            <a:r>
              <a:rPr lang="fr-FR" sz="2400" dirty="0" smtClean="0">
                <a:latin typeface="Times New Roman" pitchFamily="18" charset="0"/>
                <a:cs typeface="Times New Roman" pitchFamily="18" charset="0"/>
              </a:rPr>
              <a:t> Voie  des </a:t>
            </a:r>
            <a:r>
              <a:rPr lang="fr-FR" sz="2400" dirty="0" err="1" smtClean="0">
                <a:latin typeface="Times New Roman" pitchFamily="18" charset="0"/>
                <a:cs typeface="Times New Roman" pitchFamily="18" charset="0"/>
              </a:rPr>
              <a:t>lectines</a:t>
            </a:r>
            <a:r>
              <a:rPr lang="fr-FR" sz="2400" dirty="0" smtClean="0">
                <a:latin typeface="Times New Roman" pitchFamily="18" charset="0"/>
                <a:cs typeface="Times New Roman" pitchFamily="18" charset="0"/>
              </a:rPr>
              <a:t> :</a:t>
            </a:r>
          </a:p>
          <a:p>
            <a:pPr>
              <a:lnSpc>
                <a:spcPct val="150000"/>
              </a:lnSpc>
            </a:pPr>
            <a:r>
              <a:rPr lang="fr-FR" sz="2400" dirty="0" smtClean="0">
                <a:latin typeface="Times New Roman" pitchFamily="18" charset="0"/>
                <a:cs typeface="Times New Roman" pitchFamily="18" charset="0"/>
              </a:rPr>
              <a:t>Elle  est  initiée  par  la  liaison  de  protéines  sériques  produites  dans  le  foie,  la MBL (mannose-</a:t>
            </a:r>
            <a:r>
              <a:rPr lang="fr-FR" sz="2400" dirty="0" err="1" smtClean="0">
                <a:latin typeface="Times New Roman" pitchFamily="18" charset="0"/>
                <a:cs typeface="Times New Roman" pitchFamily="18" charset="0"/>
              </a:rPr>
              <a:t>binding</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lectin</a:t>
            </a:r>
            <a:r>
              <a:rPr lang="fr-FR" sz="2400" dirty="0" smtClean="0">
                <a:latin typeface="Times New Roman" pitchFamily="18" charset="0"/>
                <a:cs typeface="Times New Roman" pitchFamily="18" charset="0"/>
              </a:rPr>
              <a:t>)  et la CRP (C-</a:t>
            </a:r>
            <a:r>
              <a:rPr lang="fr-FR" sz="2400" dirty="0" err="1" smtClean="0">
                <a:latin typeface="Times New Roman" pitchFamily="18" charset="0"/>
                <a:cs typeface="Times New Roman" pitchFamily="18" charset="0"/>
              </a:rPr>
              <a:t>reactive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protein</a:t>
            </a:r>
            <a:r>
              <a:rPr lang="fr-FR" sz="2400" dirty="0" smtClean="0">
                <a:latin typeface="Times New Roman" pitchFamily="18" charset="0"/>
                <a:cs typeface="Times New Roman" pitchFamily="18" charset="0"/>
              </a:rPr>
              <a:t>), aux résidus glucidiques des surfaces cellulaires microbiennes. La MBL  agit  avec  des MASP  (MBL-</a:t>
            </a:r>
            <a:r>
              <a:rPr lang="fr-FR" sz="2400" dirty="0" err="1" smtClean="0">
                <a:latin typeface="Times New Roman" pitchFamily="18" charset="0"/>
                <a:cs typeface="Times New Roman" pitchFamily="18" charset="0"/>
              </a:rPr>
              <a:t>associated</a:t>
            </a:r>
            <a:r>
              <a:rPr lang="fr-FR" sz="2400" dirty="0" smtClean="0">
                <a:latin typeface="Times New Roman" pitchFamily="18" charset="0"/>
                <a:cs typeface="Times New Roman" pitchFamily="18" charset="0"/>
              </a:rPr>
              <a:t>  serine  </a:t>
            </a:r>
            <a:r>
              <a:rPr lang="fr-FR" sz="2400" dirty="0" err="1" smtClean="0">
                <a:latin typeface="Times New Roman" pitchFamily="18" charset="0"/>
                <a:cs typeface="Times New Roman" pitchFamily="18" charset="0"/>
              </a:rPr>
              <a:t>proteases</a:t>
            </a:r>
            <a:r>
              <a:rPr lang="fr-FR" sz="2400" dirty="0" smtClean="0">
                <a:latin typeface="Times New Roman" pitchFamily="18" charset="0"/>
                <a:cs typeface="Times New Roman" pitchFamily="18" charset="0"/>
              </a:rPr>
              <a:t>) pour former des structures semblables à celles des composés C1, responsable de l’initiation de la voie classique</a:t>
            </a:r>
            <a:r>
              <a:rPr lang="fr-FR" sz="2400" dirty="0" smtClean="0"/>
              <a:t>. </a:t>
            </a:r>
            <a:endParaRPr lang="fr-FR" sz="2400" dirty="0"/>
          </a:p>
        </p:txBody>
      </p:sp>
      <p:sp>
        <p:nvSpPr>
          <p:cNvPr id="7" name="Étoile à 10 branches 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1500166" y="1883623"/>
            <a:ext cx="4357718" cy="1200329"/>
          </a:xfrm>
          <a:prstGeom prst="rect">
            <a:avLst/>
          </a:prstGeom>
        </p:spPr>
        <p:txBody>
          <a:bodyPr wrap="square">
            <a:spAutoFit/>
          </a:bodyPr>
          <a:lstStyle/>
          <a:p>
            <a:pPr marL="0" lvl="2"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Les cytokines   </a:t>
            </a:r>
          </a:p>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6" name="Rectangle 5"/>
          <p:cNvSpPr/>
          <p:nvPr/>
        </p:nvSpPr>
        <p:spPr>
          <a:xfrm>
            <a:off x="357158" y="2786058"/>
            <a:ext cx="8429684" cy="22419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nSpc>
                <a:spcPct val="150000"/>
              </a:lnSpc>
            </a:pPr>
            <a:r>
              <a:rPr lang="fr-FR" sz="2400" dirty="0" smtClean="0">
                <a:latin typeface="Times New Roman" pitchFamily="18" charset="0"/>
                <a:cs typeface="Times New Roman" pitchFamily="18" charset="0"/>
              </a:rPr>
              <a:t>Les  cytokines  peuvent  être  décrites  comme  les  "hormones"  du  système  immunitaire puisqu’elles interviennent dans la communication cellulaire entre lymphocytes, MΦ (macrophage) et autres cellules  intervenant  au  cours  des  réponses  immunitaires. </a:t>
            </a:r>
            <a:endParaRPr lang="fr-FR" sz="2400" dirty="0">
              <a:latin typeface="Times New Roman" pitchFamily="18" charset="0"/>
              <a:cs typeface="Times New Roman" pitchFamily="18" charset="0"/>
            </a:endParaRPr>
          </a:p>
        </p:txBody>
      </p:sp>
      <p:sp>
        <p:nvSpPr>
          <p:cNvPr id="7" name="Étoile à 10 branches 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1500166" y="1883623"/>
            <a:ext cx="4357718" cy="1200329"/>
          </a:xfrm>
          <a:prstGeom prst="rect">
            <a:avLst/>
          </a:prstGeom>
        </p:spPr>
        <p:txBody>
          <a:bodyPr wrap="square">
            <a:spAutoFit/>
          </a:bodyPr>
          <a:lstStyle/>
          <a:p>
            <a:pPr marL="0" lvl="2"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Les chémokines   </a:t>
            </a:r>
          </a:p>
          <a:p>
            <a:pPr algn="just"/>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 </a:t>
            </a:r>
          </a:p>
          <a:p>
            <a:pPr lvl="0" algn="just"/>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1865440"/>
            <a:ext cx="1000132" cy="589687"/>
          </a:xfrm>
          <a:prstGeom prst="rect">
            <a:avLst/>
          </a:prstGeom>
          <a:noFill/>
          <a:ln w="9525">
            <a:noFill/>
            <a:miter lim="800000"/>
            <a:headEnd/>
            <a:tailEnd/>
          </a:ln>
        </p:spPr>
      </p:pic>
      <p:sp>
        <p:nvSpPr>
          <p:cNvPr id="6" name="Rectangle 5"/>
          <p:cNvSpPr/>
          <p:nvPr/>
        </p:nvSpPr>
        <p:spPr>
          <a:xfrm>
            <a:off x="357158" y="2786058"/>
            <a:ext cx="8429684"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lnSpc>
                <a:spcPct val="150000"/>
              </a:lnSpc>
            </a:pPr>
            <a:r>
              <a:rPr lang="fr-FR" sz="2400" dirty="0" smtClean="0">
                <a:latin typeface="Times New Roman" pitchFamily="18" charset="0"/>
                <a:cs typeface="Times New Roman" pitchFamily="18" charset="0"/>
              </a:rPr>
              <a:t>Les chémokines sont des cytokines, à effet chimiotactique, produites au site de l’inflammation, essentiellement par les MΦ, mais également par les cellules endothéliales.</a:t>
            </a:r>
            <a:endParaRPr lang="fr-FR" sz="2400" dirty="0">
              <a:latin typeface="Times New Roman" pitchFamily="18" charset="0"/>
              <a:cs typeface="Times New Roman" pitchFamily="18" charset="0"/>
            </a:endParaRPr>
          </a:p>
        </p:txBody>
      </p:sp>
      <p:sp>
        <p:nvSpPr>
          <p:cNvPr id="7" name="Étoile à 10 branches 6"/>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Les Médiateurs cellulaires</a:t>
            </a:r>
          </a:p>
        </p:txBody>
      </p:sp>
      <p:sp>
        <p:nvSpPr>
          <p:cNvPr id="5" name="Rectangle 4"/>
          <p:cNvSpPr/>
          <p:nvPr/>
        </p:nvSpPr>
        <p:spPr>
          <a:xfrm>
            <a:off x="357158" y="3180122"/>
            <a:ext cx="8429684" cy="175432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Ils sont nombreux : histamine, sérotonine, </a:t>
            </a:r>
            <a:r>
              <a:rPr lang="fr-FR" sz="2400" dirty="0" err="1" smtClean="0">
                <a:latin typeface="Times New Roman" pitchFamily="18" charset="0"/>
                <a:cs typeface="Times New Roman" pitchFamily="18" charset="0"/>
              </a:rPr>
              <a:t>eicosanoïdes</a:t>
            </a:r>
            <a:r>
              <a:rPr lang="fr-FR" sz="2400" dirty="0" smtClean="0">
                <a:latin typeface="Times New Roman" pitchFamily="18" charset="0"/>
                <a:cs typeface="Times New Roman" pitchFamily="18" charset="0"/>
              </a:rPr>
              <a:t>, radicaux libres oxygénés et monoxyde d’azote, cytokines, substance P, </a:t>
            </a:r>
            <a:r>
              <a:rPr lang="fr-FR" sz="2400" dirty="0" err="1" smtClean="0">
                <a:latin typeface="Times New Roman" pitchFamily="18" charset="0"/>
                <a:cs typeface="Times New Roman" pitchFamily="18" charset="0"/>
              </a:rPr>
              <a:t>neurokinine</a:t>
            </a:r>
            <a:r>
              <a:rPr lang="fr-FR" sz="2400" dirty="0" smtClean="0">
                <a:latin typeface="Times New Roman" pitchFamily="18" charset="0"/>
                <a:cs typeface="Times New Roman" pitchFamily="18" charset="0"/>
              </a:rPr>
              <a:t>, enzymes de destruction tissulaire. </a:t>
            </a:r>
            <a:endParaRPr lang="fr-FR" sz="2400" dirty="0">
              <a:latin typeface="Times New Roman" pitchFamily="18" charset="0"/>
              <a:cs typeface="Times New Roman" pitchFamily="18" charset="0"/>
            </a:endParaRPr>
          </a:p>
        </p:txBody>
      </p:sp>
      <p:sp>
        <p:nvSpPr>
          <p:cNvPr id="6" name="Étoile à 10 branches 5"/>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Les molécules du CMH</a:t>
            </a:r>
          </a:p>
        </p:txBody>
      </p:sp>
      <p:sp>
        <p:nvSpPr>
          <p:cNvPr id="5" name="Rectangle 4"/>
          <p:cNvSpPr/>
          <p:nvPr/>
        </p:nvSpPr>
        <p:spPr>
          <a:xfrm>
            <a:off x="357158" y="3180122"/>
            <a:ext cx="8429684" cy="280314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Le Complexe Majeur d’Histocompatibilité (CMH) est une région du génome dont les gènes codent pour les molécules d’histocompatibilité qui sont présentent à la surface de cellules présentatrices d’antigène et qui assurent la présentation des antigènes aux lymphocytes T afin de les activer.</a:t>
            </a:r>
            <a:endParaRPr lang="fr-FR" sz="2400" dirty="0">
              <a:latin typeface="Times New Roman" pitchFamily="18" charset="0"/>
              <a:cs typeface="Times New Roman" pitchFamily="18" charset="0"/>
            </a:endParaRPr>
          </a:p>
        </p:txBody>
      </p:sp>
      <p:sp>
        <p:nvSpPr>
          <p:cNvPr id="6" name="Étoile à 10 branches 5"/>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Les molécules du CMH</a:t>
            </a:r>
          </a:p>
        </p:txBody>
      </p:sp>
      <p:sp>
        <p:nvSpPr>
          <p:cNvPr id="5" name="Rectangle 4"/>
          <p:cNvSpPr/>
          <p:nvPr/>
        </p:nvSpPr>
        <p:spPr>
          <a:xfrm>
            <a:off x="357158" y="3143248"/>
            <a:ext cx="8429684" cy="58714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fr-FR" sz="2400" dirty="0" smtClean="0">
                <a:latin typeface="Times New Roman" pitchFamily="18" charset="0"/>
                <a:cs typeface="Times New Roman" pitchFamily="18" charset="0"/>
              </a:rPr>
              <a:t>Les gènes du CMH sont répartis en deux classes </a:t>
            </a:r>
            <a:r>
              <a:rPr lang="fr-FR" sz="2400" dirty="0" smtClean="0"/>
              <a:t>:</a:t>
            </a:r>
          </a:p>
        </p:txBody>
      </p:sp>
      <p:sp>
        <p:nvSpPr>
          <p:cNvPr id="6" name="Ruban vers le bas 5"/>
          <p:cNvSpPr/>
          <p:nvPr/>
        </p:nvSpPr>
        <p:spPr>
          <a:xfrm>
            <a:off x="500034" y="4143380"/>
            <a:ext cx="3286148" cy="1643074"/>
          </a:xfrm>
          <a:prstGeom prst="ribbon">
            <a:avLst>
              <a:gd name="adj1" fmla="val 16667"/>
              <a:gd name="adj2" fmla="val 7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latin typeface="Times New Roman" pitchFamily="18" charset="0"/>
                <a:cs typeface="Times New Roman" pitchFamily="18" charset="0"/>
              </a:rPr>
              <a:t>Les gènes de classe 1 codent pour les molécules de classes 1 du CMH</a:t>
            </a:r>
            <a:r>
              <a:rPr lang="fr-FR" dirty="0" smtClean="0"/>
              <a:t>.</a:t>
            </a:r>
            <a:endParaRPr lang="fr-FR" dirty="0"/>
          </a:p>
        </p:txBody>
      </p:sp>
      <p:sp>
        <p:nvSpPr>
          <p:cNvPr id="7" name="Ruban vers le bas 6"/>
          <p:cNvSpPr/>
          <p:nvPr/>
        </p:nvSpPr>
        <p:spPr>
          <a:xfrm>
            <a:off x="5286380" y="4143380"/>
            <a:ext cx="3286148" cy="1643074"/>
          </a:xfrm>
          <a:prstGeom prst="ribbon">
            <a:avLst>
              <a:gd name="adj1" fmla="val 16667"/>
              <a:gd name="adj2" fmla="val 7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latin typeface="Times New Roman" pitchFamily="18" charset="0"/>
                <a:cs typeface="Times New Roman" pitchFamily="18" charset="0"/>
              </a:rPr>
              <a:t>Les gènes de classe 2 codent pour les molécules de classes 2 du CMH. </a:t>
            </a:r>
            <a:endParaRPr lang="fr-FR" dirty="0">
              <a:latin typeface="Times New Roman" pitchFamily="18" charset="0"/>
              <a:cs typeface="Times New Roman" pitchFamily="18" charset="0"/>
            </a:endParaRPr>
          </a:p>
        </p:txBody>
      </p:sp>
      <p:pic>
        <p:nvPicPr>
          <p:cNvPr id="8" name="Image 7"/>
          <p:cNvPicPr/>
          <p:nvPr/>
        </p:nvPicPr>
        <p:blipFill>
          <a:blip r:embed="rId2"/>
          <a:srcRect/>
          <a:stretch>
            <a:fillRect/>
          </a:stretch>
        </p:blipFill>
        <p:spPr bwMode="auto">
          <a:xfrm>
            <a:off x="357158" y="2928934"/>
            <a:ext cx="8429684" cy="392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Étoile à 10 branches 8"/>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Phagocytose</a:t>
            </a:r>
            <a:endParaRPr lang="fr-FR" sz="2000" dirty="0" smtClean="0"/>
          </a:p>
        </p:txBody>
      </p:sp>
      <p:sp>
        <p:nvSpPr>
          <p:cNvPr id="5" name="Rectangle 4"/>
          <p:cNvSpPr/>
          <p:nvPr/>
        </p:nvSpPr>
        <p:spPr>
          <a:xfrm>
            <a:off x="357158" y="3180122"/>
            <a:ext cx="8429684" cy="33499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La phagocytose est le processus qui permet à certains globules blancs d'éliminer les micro-organismes pathogènes. Elle se déroule dans les tissus. Elle est réalisée par les cellules phagocytaires, ou phagocytes. Ils comprennent des granulocytes (ou polynucléaires) et des macrophages, qui apparaissent dans les tissus par transformation des monocytes du sang.</a:t>
            </a:r>
            <a:endParaRPr lang="fr-FR" sz="2400" dirty="0">
              <a:latin typeface="Times New Roman" pitchFamily="18" charset="0"/>
              <a:cs typeface="Times New Roman" pitchFamily="18" charset="0"/>
            </a:endParaRPr>
          </a:p>
        </p:txBody>
      </p:sp>
      <p:sp>
        <p:nvSpPr>
          <p:cNvPr id="6" name="Étoile à 10 branches 5"/>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0" y="285728"/>
            <a:ext cx="9144000" cy="58541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2075" tIns="46038" rIns="92075" bIns="46038">
            <a:spAutoFit/>
          </a:bodyPr>
          <a:lstStyle/>
          <a:p>
            <a:pPr algn="ctr" eaLnBrk="0" hangingPunct="0">
              <a:spcBef>
                <a:spcPct val="50000"/>
              </a:spcBef>
              <a:defRPr/>
            </a:pPr>
            <a:r>
              <a:rPr lang="fr-FR" sz="3200" b="1" dirty="0" smtClean="0">
                <a:latin typeface="Times New Roman" pitchFamily="18" charset="0"/>
                <a:cs typeface="Times New Roman" pitchFamily="18" charset="0"/>
              </a:rPr>
              <a:t>Introduction</a:t>
            </a:r>
          </a:p>
        </p:txBody>
      </p:sp>
      <p:sp>
        <p:nvSpPr>
          <p:cNvPr id="6" name="Rectangle à coins arrondis 5"/>
          <p:cNvSpPr/>
          <p:nvPr/>
        </p:nvSpPr>
        <p:spPr>
          <a:xfrm>
            <a:off x="500034" y="1142984"/>
            <a:ext cx="7929618" cy="41434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fr-FR" sz="2400" dirty="0" smtClean="0">
                <a:latin typeface="Times New Roman" pitchFamily="18" charset="0"/>
                <a:cs typeface="Times New Roman" pitchFamily="18" charset="0"/>
              </a:rPr>
              <a:t>L’immunité fait référence aux mécanismes de défense d'un organisme vivant contre des agents étrangers, notamment infectieux, susceptibles de menacer son bon fonctionnement ou sa survie. </a:t>
            </a:r>
          </a:p>
          <a:p>
            <a:r>
              <a:rPr lang="fr-FR" sz="2400" dirty="0" smtClean="0">
                <a:latin typeface="Times New Roman" pitchFamily="18" charset="0"/>
                <a:cs typeface="Times New Roman" pitchFamily="18" charset="0"/>
              </a:rPr>
              <a:t>L'ensemble des cellules et tissus et des molécules qui concourent à opposer une résistance aux infections est appelé système immunitaire. Les organes et tissus lymphoïdes sont disséminés dans l'organisme, les cellules circulent dans ces organes et entre ces organes via le sang et la lymphe.</a:t>
            </a:r>
          </a:p>
          <a:p>
            <a:pPr algn="ctr"/>
            <a:endParaRPr lang="fr-FR" dirty="0">
              <a:ln w="57150">
                <a:solidFill>
                  <a:schemeClr val="tx1"/>
                </a:solidFill>
              </a:ln>
            </a:endParaRPr>
          </a:p>
        </p:txBody>
      </p:sp>
      <p:pic>
        <p:nvPicPr>
          <p:cNvPr id="9" name="Image 8" descr="phagocytose_animation.gif"/>
          <p:cNvPicPr>
            <a:picLocks noChangeAspect="1"/>
          </p:cNvPicPr>
          <p:nvPr/>
        </p:nvPicPr>
        <p:blipFill>
          <a:blip r:embed="rId2"/>
          <a:stretch>
            <a:fillRect/>
          </a:stretch>
        </p:blipFill>
        <p:spPr>
          <a:xfrm rot="21104565">
            <a:off x="5649051" y="4564719"/>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http://3.bp.blogspot.com/-3y5KiyVMkvE/UIGzxGrLQUI/AAAAAAAABno/pelGqiZYv4c/s1600/%D8%B5%D9%88%D8%B1+%D8%A8%D8%B1%D8%A7%D9%88%D9%8A%D8%B2+%D9%88%D8%B1%D8%AF+%D8%AC%D9%85%D9%8A%D9%84%D8%A9.png"/>
          <p:cNvPicPr>
            <a:picLocks noChangeAspect="1" noChangeArrowheads="1"/>
          </p:cNvPicPr>
          <p:nvPr/>
        </p:nvPicPr>
        <p:blipFill>
          <a:blip r:embed="rId3"/>
          <a:srcRect/>
          <a:stretch>
            <a:fillRect/>
          </a:stretch>
        </p:blipFill>
        <p:spPr bwMode="auto">
          <a:xfrm rot="12460559">
            <a:off x="-223016" y="4479697"/>
            <a:ext cx="2428892" cy="1483798"/>
          </a:xfrm>
          <a:prstGeom prst="rect">
            <a:avLst/>
          </a:prstGeom>
          <a:noFill/>
        </p:spPr>
      </p:pic>
      <p:pic>
        <p:nvPicPr>
          <p:cNvPr id="7" name="Picture 4" descr="http://3.bp.blogspot.com/-3y5KiyVMkvE/UIGzxGrLQUI/AAAAAAAABno/pelGqiZYv4c/s1600/%D8%B5%D9%88%D8%B1+%D8%A8%D8%B1%D8%A7%D9%88%D9%8A%D8%B2+%D9%88%D8%B1%D8%AF+%D8%AC%D9%85%D9%8A%D9%84%D8%A9.png"/>
          <p:cNvPicPr>
            <a:picLocks noChangeAspect="1" noChangeArrowheads="1"/>
          </p:cNvPicPr>
          <p:nvPr/>
        </p:nvPicPr>
        <p:blipFill>
          <a:blip r:embed="rId3"/>
          <a:srcRect/>
          <a:stretch>
            <a:fillRect/>
          </a:stretch>
        </p:blipFill>
        <p:spPr bwMode="auto">
          <a:xfrm rot="1714448">
            <a:off x="6707753" y="561914"/>
            <a:ext cx="2428892" cy="14837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Phagocytose</a:t>
            </a:r>
            <a:endParaRPr lang="fr-FR" sz="2000" dirty="0" smtClean="0"/>
          </a:p>
        </p:txBody>
      </p:sp>
      <p:sp>
        <p:nvSpPr>
          <p:cNvPr id="5" name="Rectangle 4"/>
          <p:cNvSpPr/>
          <p:nvPr/>
        </p:nvSpPr>
        <p:spPr>
          <a:xfrm>
            <a:off x="1071538" y="3429000"/>
            <a:ext cx="5715008"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fr-FR" sz="2400" dirty="0" smtClean="0">
                <a:latin typeface="Times New Roman" pitchFamily="18" charset="0"/>
                <a:cs typeface="Times New Roman" pitchFamily="18" charset="0"/>
              </a:rPr>
              <a:t>La phagocytose se réalise en quatre étapes :</a:t>
            </a:r>
          </a:p>
          <a:p>
            <a:pPr>
              <a:lnSpc>
                <a:spcPct val="150000"/>
              </a:lnSpc>
              <a:buFont typeface="Wingdings" pitchFamily="2" charset="2"/>
              <a:buChar char="v"/>
            </a:pPr>
            <a:r>
              <a:rPr lang="fr-FR" sz="2400" dirty="0" smtClean="0">
                <a:latin typeface="Times New Roman" pitchFamily="18" charset="0"/>
                <a:cs typeface="Times New Roman" pitchFamily="18" charset="0"/>
              </a:rPr>
              <a:t>Une phase de reconnaissance, </a:t>
            </a:r>
          </a:p>
          <a:p>
            <a:pPr>
              <a:lnSpc>
                <a:spcPct val="150000"/>
              </a:lnSpc>
              <a:buFont typeface="Wingdings" pitchFamily="2" charset="2"/>
              <a:buChar char="v"/>
            </a:pPr>
            <a:r>
              <a:rPr lang="fr-FR" sz="2400" dirty="0" smtClean="0">
                <a:latin typeface="Times New Roman" pitchFamily="18" charset="0"/>
                <a:cs typeface="Times New Roman" pitchFamily="18" charset="0"/>
              </a:rPr>
              <a:t>Une phase d'adhésion, </a:t>
            </a:r>
          </a:p>
          <a:p>
            <a:pPr>
              <a:lnSpc>
                <a:spcPct val="150000"/>
              </a:lnSpc>
              <a:buFont typeface="Wingdings" pitchFamily="2" charset="2"/>
              <a:buChar char="v"/>
            </a:pPr>
            <a:r>
              <a:rPr lang="fr-FR" sz="2400" dirty="0" smtClean="0">
                <a:latin typeface="Times New Roman" pitchFamily="18" charset="0"/>
                <a:cs typeface="Times New Roman" pitchFamily="18" charset="0"/>
              </a:rPr>
              <a:t>Une phase d'ingestion, </a:t>
            </a:r>
          </a:p>
          <a:p>
            <a:pPr>
              <a:lnSpc>
                <a:spcPct val="150000"/>
              </a:lnSpc>
              <a:buFont typeface="Wingdings" pitchFamily="2" charset="2"/>
              <a:buChar char="v"/>
            </a:pPr>
            <a:r>
              <a:rPr lang="fr-FR" sz="2400" dirty="0" smtClean="0">
                <a:latin typeface="Times New Roman" pitchFamily="18" charset="0"/>
                <a:cs typeface="Times New Roman" pitchFamily="18" charset="0"/>
              </a:rPr>
              <a:t>Une phase de digestion</a:t>
            </a:r>
            <a:r>
              <a:rPr lang="fr-FR" sz="2400" dirty="0" smtClean="0"/>
              <a:t>, </a:t>
            </a:r>
            <a:endParaRPr lang="fr-FR" sz="2400" dirty="0"/>
          </a:p>
        </p:txBody>
      </p:sp>
      <p:sp>
        <p:nvSpPr>
          <p:cNvPr id="10" name="Étoile à 10 branches 9"/>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1182686"/>
          <a:ext cx="9144000" cy="5675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143240" y="142852"/>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Phagocytose</a:t>
            </a:r>
            <a:endParaRPr lang="fr-FR"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14282" y="285728"/>
            <a:ext cx="864399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archemin horizontal 3"/>
          <p:cNvSpPr/>
          <p:nvPr/>
        </p:nvSpPr>
        <p:spPr>
          <a:xfrm>
            <a:off x="4643438" y="5572164"/>
            <a:ext cx="4214842" cy="1142984"/>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dirty="0" smtClean="0">
                <a:latin typeface="Times New Roman" pitchFamily="18" charset="0"/>
                <a:cs typeface="Times New Roman" pitchFamily="18" charset="0"/>
              </a:rPr>
              <a:t>Elle est réalisée par les cellules phagocytaires, ou phagocytes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Rectangle 5"/>
          <p:cNvSpPr/>
          <p:nvPr/>
        </p:nvSpPr>
        <p:spPr>
          <a:xfrm>
            <a:off x="1357290" y="3357562"/>
            <a:ext cx="6643734" cy="16879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 La réaction inflammatoire a des caractères communs, quel que soit l’organe où elle se produit et quelle qu’en soit la cause.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Rectangle 5"/>
          <p:cNvSpPr/>
          <p:nvPr/>
        </p:nvSpPr>
        <p:spPr>
          <a:xfrm>
            <a:off x="642910" y="2954046"/>
            <a:ext cx="8001056"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buFont typeface="Courier New" pitchFamily="49" charset="0"/>
              <a:buChar char="o"/>
            </a:pPr>
            <a:r>
              <a:rPr lang="fr-FR" sz="2400" dirty="0" smtClean="0">
                <a:latin typeface="Times New Roman" pitchFamily="18" charset="0"/>
                <a:cs typeface="Times New Roman" pitchFamily="18" charset="0"/>
              </a:rPr>
              <a:t> Après son déclenchement par une agression initiale, la réaction inflammatoire comporte les étapes suivantes:</a:t>
            </a:r>
          </a:p>
          <a:p>
            <a:pPr lvl="0">
              <a:lnSpc>
                <a:spcPct val="150000"/>
              </a:lnSpc>
              <a:buFont typeface="Wingdings" pitchFamily="2" charset="2"/>
              <a:buChar char="v"/>
            </a:pPr>
            <a:r>
              <a:rPr lang="fr-FR" sz="2400" dirty="0" smtClean="0">
                <a:latin typeface="Times New Roman" pitchFamily="18" charset="0"/>
                <a:cs typeface="Times New Roman" pitchFamily="18" charset="0"/>
              </a:rPr>
              <a:t> réaction vasculo-sanguine ou inflammation aiguë,</a:t>
            </a:r>
          </a:p>
          <a:p>
            <a:pPr lvl="0">
              <a:lnSpc>
                <a:spcPct val="150000"/>
              </a:lnSpc>
              <a:buFont typeface="Wingdings" pitchFamily="2" charset="2"/>
              <a:buChar char="v"/>
            </a:pPr>
            <a:r>
              <a:rPr lang="fr-FR" sz="2400" dirty="0" smtClean="0">
                <a:latin typeface="Times New Roman" pitchFamily="18" charset="0"/>
                <a:cs typeface="Times New Roman" pitchFamily="18" charset="0"/>
              </a:rPr>
              <a:t> constitution d’un granulome inflammatoire et détersion (ou phase cellulaire),</a:t>
            </a:r>
          </a:p>
          <a:p>
            <a:pPr lvl="0">
              <a:lnSpc>
                <a:spcPct val="150000"/>
              </a:lnSpc>
              <a:buFont typeface="Wingdings" pitchFamily="2" charset="2"/>
              <a:buChar char="v"/>
            </a:pPr>
            <a:r>
              <a:rPr lang="fr-FR" sz="2400" dirty="0" smtClean="0">
                <a:latin typeface="Times New Roman" pitchFamily="18" charset="0"/>
                <a:cs typeface="Times New Roman" pitchFamily="18" charset="0"/>
              </a:rPr>
              <a:t> réparation et cicatrisation.</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Rectangle 5"/>
          <p:cNvSpPr/>
          <p:nvPr/>
        </p:nvSpPr>
        <p:spPr>
          <a:xfrm>
            <a:off x="642910" y="3571876"/>
            <a:ext cx="8001056" cy="16879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C’est le premier temps de la réaction. Dans les instants qui suivent l’agression apparaissent une congestion et un œdème inflammatoire.</a:t>
            </a:r>
            <a:endParaRPr lang="fr-FR" sz="2000" dirty="0" smtClean="0">
              <a:latin typeface="Times New Roman" pitchFamily="18" charset="0"/>
              <a:cs typeface="Times New Roman" pitchFamily="18" charset="0"/>
            </a:endParaRPr>
          </a:p>
        </p:txBody>
      </p:sp>
      <p:sp>
        <p:nvSpPr>
          <p:cNvPr id="7" name="Rectangle 6"/>
          <p:cNvSpPr/>
          <p:nvPr/>
        </p:nvSpPr>
        <p:spPr>
          <a:xfrm>
            <a:off x="428596" y="2857496"/>
            <a:ext cx="4937570" cy="461665"/>
          </a:xfrm>
          <a:prstGeom prst="rect">
            <a:avLst/>
          </a:prstGeom>
        </p:spPr>
        <p:txBody>
          <a:bodyPr wrap="none">
            <a:spAutoFit/>
          </a:bodyPr>
          <a:lstStyle/>
          <a:p>
            <a:pPr lvl="2"/>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La réaction vasculo-sanguine</a:t>
            </a:r>
          </a:p>
        </p:txBody>
      </p:sp>
      <p:pic>
        <p:nvPicPr>
          <p:cNvPr id="9"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2853430"/>
            <a:ext cx="1000132" cy="589687"/>
          </a:xfrm>
          <a:prstGeom prst="rect">
            <a:avLst/>
          </a:prstGeom>
          <a:noFill/>
          <a:ln w="9525">
            <a:noFill/>
            <a:miter lim="800000"/>
            <a:headEnd/>
            <a:tailEnd/>
          </a:ln>
        </p:spPr>
      </p:pic>
      <p:pic>
        <p:nvPicPr>
          <p:cNvPr id="10"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678844" y="5250887"/>
            <a:ext cx="642944" cy="428195"/>
          </a:xfrm>
          <a:prstGeom prst="rect">
            <a:avLst/>
          </a:prstGeom>
          <a:noFill/>
          <a:ln w="9525">
            <a:noFill/>
            <a:miter lim="800000"/>
            <a:headEnd/>
            <a:tailEnd/>
          </a:ln>
        </p:spPr>
      </p:pic>
      <p:sp>
        <p:nvSpPr>
          <p:cNvPr id="11" name="Rectangle 10"/>
          <p:cNvSpPr/>
          <p:nvPr/>
        </p:nvSpPr>
        <p:spPr>
          <a:xfrm>
            <a:off x="214282" y="5857892"/>
            <a:ext cx="1933543" cy="461665"/>
          </a:xfrm>
          <a:prstGeom prst="rect">
            <a:avLst/>
          </a:prstGeom>
        </p:spPr>
        <p:txBody>
          <a:bodyPr wrap="none">
            <a:spAutoFit/>
          </a:bodyPr>
          <a:lstStyle/>
          <a:p>
            <a:pPr lvl="0"/>
            <a:r>
              <a:rPr lang="fr-FR" sz="2000" b="1" u="sng" dirty="0" smtClean="0">
                <a:latin typeface="Times New Roman" pitchFamily="18" charset="0"/>
                <a:cs typeface="Times New Roman" pitchFamily="18" charset="0"/>
              </a:rPr>
              <a:t>La </a:t>
            </a:r>
            <a:r>
              <a:rPr lang="fr-FR" sz="2400" b="1" u="sng" dirty="0" smtClean="0">
                <a:latin typeface="Times New Roman" pitchFamily="18" charset="0"/>
                <a:cs typeface="Times New Roman" pitchFamily="18" charset="0"/>
              </a:rPr>
              <a:t>congestion</a:t>
            </a:r>
            <a:endParaRPr lang="fr-FR" sz="2000" b="1" u="sng" dirty="0" smtClean="0">
              <a:latin typeface="Times New Roman" pitchFamily="18" charset="0"/>
              <a:cs typeface="Times New Roman" pitchFamily="18" charset="0"/>
            </a:endParaRPr>
          </a:p>
        </p:txBody>
      </p:sp>
      <p:pic>
        <p:nvPicPr>
          <p:cNvPr id="12"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3750246" y="5250887"/>
            <a:ext cx="642944" cy="428195"/>
          </a:xfrm>
          <a:prstGeom prst="rect">
            <a:avLst/>
          </a:prstGeom>
          <a:noFill/>
          <a:ln w="9525">
            <a:noFill/>
            <a:miter lim="800000"/>
            <a:headEnd/>
            <a:tailEnd/>
          </a:ln>
        </p:spPr>
      </p:pic>
      <p:sp>
        <p:nvSpPr>
          <p:cNvPr id="13" name="Rectangle 12"/>
          <p:cNvSpPr/>
          <p:nvPr/>
        </p:nvSpPr>
        <p:spPr>
          <a:xfrm>
            <a:off x="2786050" y="5929330"/>
            <a:ext cx="2809487" cy="400110"/>
          </a:xfrm>
          <a:prstGeom prst="rect">
            <a:avLst/>
          </a:prstGeom>
        </p:spPr>
        <p:txBody>
          <a:bodyPr wrap="none">
            <a:spAutoFit/>
          </a:bodyPr>
          <a:lstStyle/>
          <a:p>
            <a:pPr lvl="0"/>
            <a:r>
              <a:rPr lang="fr-FR" sz="2000" b="1" u="sng" dirty="0" smtClean="0">
                <a:latin typeface="Times New Roman" pitchFamily="18" charset="0"/>
                <a:cs typeface="Times New Roman" pitchFamily="18" charset="0"/>
              </a:rPr>
              <a:t>L’œdème inflammatoire</a:t>
            </a:r>
            <a:endParaRPr lang="fr-FR" sz="2000" dirty="0"/>
          </a:p>
        </p:txBody>
      </p:sp>
      <p:pic>
        <p:nvPicPr>
          <p:cNvPr id="14"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rot="5400000">
            <a:off x="7822644" y="5250887"/>
            <a:ext cx="642944" cy="428195"/>
          </a:xfrm>
          <a:prstGeom prst="rect">
            <a:avLst/>
          </a:prstGeom>
          <a:noFill/>
          <a:ln w="9525">
            <a:noFill/>
            <a:miter lim="800000"/>
            <a:headEnd/>
            <a:tailEnd/>
          </a:ln>
        </p:spPr>
      </p:pic>
      <p:sp>
        <p:nvSpPr>
          <p:cNvPr id="15" name="Rectangle 14"/>
          <p:cNvSpPr/>
          <p:nvPr/>
        </p:nvSpPr>
        <p:spPr>
          <a:xfrm>
            <a:off x="6815336" y="5786454"/>
            <a:ext cx="2543010" cy="707886"/>
          </a:xfrm>
          <a:prstGeom prst="rect">
            <a:avLst/>
          </a:prstGeom>
        </p:spPr>
        <p:txBody>
          <a:bodyPr wrap="square">
            <a:spAutoFit/>
          </a:bodyPr>
          <a:lstStyle/>
          <a:p>
            <a:pPr lvl="0" algn="ctr"/>
            <a:r>
              <a:rPr lang="fr-FR" sz="2000" b="1" u="sng" dirty="0" smtClean="0">
                <a:latin typeface="Times New Roman" pitchFamily="18" charset="0"/>
                <a:cs typeface="Times New Roman" pitchFamily="18" charset="0"/>
              </a:rPr>
              <a:t>La diapédèse des polynucléaires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1+#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graphicFrame>
        <p:nvGraphicFramePr>
          <p:cNvPr id="6" name="Diagramme 5"/>
          <p:cNvGraphicFramePr/>
          <p:nvPr/>
        </p:nvGraphicFramePr>
        <p:xfrm>
          <a:off x="0" y="1785902"/>
          <a:ext cx="9144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Rectangle 5"/>
          <p:cNvSpPr/>
          <p:nvPr/>
        </p:nvSpPr>
        <p:spPr>
          <a:xfrm>
            <a:off x="428597" y="2857496"/>
            <a:ext cx="6715172" cy="1200329"/>
          </a:xfrm>
          <a:prstGeom prst="rect">
            <a:avLst/>
          </a:prstGeom>
        </p:spPr>
        <p:txBody>
          <a:bodyPr wrap="square">
            <a:spAutoFit/>
          </a:bodyPr>
          <a:lstStyle/>
          <a:p>
            <a:pPr lvl="2"/>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La réaction cellulaire et la formation du granulome </a:t>
            </a:r>
            <a:r>
              <a:rPr lang="fr-FR" sz="2400" b="1" u="sng" dirty="0" err="1" smtClean="0">
                <a:effectLst>
                  <a:outerShdw blurRad="63500" sx="102000" sy="102000" algn="ctr" rotWithShape="0">
                    <a:prstClr val="black">
                      <a:alpha val="40000"/>
                    </a:prstClr>
                  </a:outerShdw>
                </a:effectLst>
                <a:latin typeface="Times New Roman" pitchFamily="18" charset="0"/>
                <a:cs typeface="Times New Roman" pitchFamily="18" charset="0"/>
              </a:rPr>
              <a:t>inflammmatoire</a:t>
            </a:r>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a:p>
            <a:pPr lvl="2"/>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2853430"/>
            <a:ext cx="1000132" cy="589687"/>
          </a:xfrm>
          <a:prstGeom prst="rect">
            <a:avLst/>
          </a:prstGeom>
          <a:noFill/>
          <a:ln w="9525">
            <a:noFill/>
            <a:miter lim="800000"/>
            <a:headEnd/>
            <a:tailEnd/>
          </a:ln>
        </p:spPr>
      </p:pic>
      <p:sp>
        <p:nvSpPr>
          <p:cNvPr id="8" name="Rectangle 7"/>
          <p:cNvSpPr/>
          <p:nvPr/>
        </p:nvSpPr>
        <p:spPr>
          <a:xfrm>
            <a:off x="642910" y="3812739"/>
            <a:ext cx="8001056" cy="22419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Rapidement, le foyer inflammatoire s’enrichit en cellules de provenance variée. Les polynucléaires arrivés dès la phase </a:t>
            </a:r>
            <a:r>
              <a:rPr lang="fr-FR" sz="2400" dirty="0" err="1" smtClean="0">
                <a:latin typeface="Times New Roman" pitchFamily="18" charset="0"/>
                <a:cs typeface="Times New Roman" pitchFamily="18" charset="0"/>
              </a:rPr>
              <a:t>vasculo</a:t>
            </a:r>
            <a:r>
              <a:rPr lang="fr-FR" sz="2400" dirty="0" smtClean="0">
                <a:latin typeface="Times New Roman" pitchFamily="18" charset="0"/>
                <a:cs typeface="Times New Roman" pitchFamily="18" charset="0"/>
              </a:rPr>
              <a:t>-sanguine sont suivis rapidement par d’autres cellules sanguines, les monocytes-macrophages.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1+#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Rectangle 5"/>
          <p:cNvSpPr/>
          <p:nvPr/>
        </p:nvSpPr>
        <p:spPr>
          <a:xfrm>
            <a:off x="428597" y="2857496"/>
            <a:ext cx="6715172" cy="1200329"/>
          </a:xfrm>
          <a:prstGeom prst="rect">
            <a:avLst/>
          </a:prstGeom>
        </p:spPr>
        <p:txBody>
          <a:bodyPr wrap="square">
            <a:spAutoFit/>
          </a:bodyPr>
          <a:lstStyle/>
          <a:p>
            <a:pPr lvl="2"/>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La réaction cellulaire et la formation du granulome </a:t>
            </a:r>
            <a:r>
              <a:rPr lang="fr-FR" sz="2400" b="1" u="sng" dirty="0" err="1" smtClean="0">
                <a:effectLst>
                  <a:outerShdw blurRad="63500" sx="102000" sy="102000" algn="ctr" rotWithShape="0">
                    <a:prstClr val="black">
                      <a:alpha val="40000"/>
                    </a:prstClr>
                  </a:outerShdw>
                </a:effectLst>
                <a:latin typeface="Times New Roman" pitchFamily="18" charset="0"/>
                <a:cs typeface="Times New Roman" pitchFamily="18" charset="0"/>
              </a:rPr>
              <a:t>inflammmatoire</a:t>
            </a:r>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a:p>
            <a:pPr lvl="2"/>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2853430"/>
            <a:ext cx="1000132" cy="589687"/>
          </a:xfrm>
          <a:prstGeom prst="rect">
            <a:avLst/>
          </a:prstGeom>
          <a:noFill/>
          <a:ln w="9525">
            <a:noFill/>
            <a:miter lim="800000"/>
            <a:headEnd/>
            <a:tailEnd/>
          </a:ln>
        </p:spPr>
      </p:pic>
      <p:sp>
        <p:nvSpPr>
          <p:cNvPr id="8" name="Rectangle 7"/>
          <p:cNvSpPr/>
          <p:nvPr/>
        </p:nvSpPr>
        <p:spPr>
          <a:xfrm>
            <a:off x="642910" y="3812739"/>
            <a:ext cx="800105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Les cellules macrophagiques résidant dans les tissus (les histiocytes) sont activées et se multiplient comme les fibroblastes (eux aussi résidant dans les tissus) et les cellules lymphoïdes (lymphocytes et plasmocytes).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1+#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7"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8" name="Rectangle 7"/>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9" name="Étoile à 10 branches 8"/>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10" name="Rectangle 9"/>
          <p:cNvSpPr/>
          <p:nvPr/>
        </p:nvSpPr>
        <p:spPr>
          <a:xfrm>
            <a:off x="428597" y="2857496"/>
            <a:ext cx="6715172" cy="1200329"/>
          </a:xfrm>
          <a:prstGeom prst="rect">
            <a:avLst/>
          </a:prstGeom>
        </p:spPr>
        <p:txBody>
          <a:bodyPr wrap="square">
            <a:spAutoFit/>
          </a:bodyPr>
          <a:lstStyle/>
          <a:p>
            <a:pPr lvl="2"/>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La réaction cellulaire et la formation du granulome </a:t>
            </a:r>
            <a:r>
              <a:rPr lang="fr-FR" sz="2400" b="1" u="sng" dirty="0" err="1" smtClean="0">
                <a:effectLst>
                  <a:outerShdw blurRad="63500" sx="102000" sy="102000" algn="ctr" rotWithShape="0">
                    <a:prstClr val="black">
                      <a:alpha val="40000"/>
                    </a:prstClr>
                  </a:outerShdw>
                </a:effectLst>
                <a:latin typeface="Times New Roman" pitchFamily="18" charset="0"/>
                <a:cs typeface="Times New Roman" pitchFamily="18" charset="0"/>
              </a:rPr>
              <a:t>inflammmatoire</a:t>
            </a:r>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a:p>
            <a:pPr lvl="2"/>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11"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2853430"/>
            <a:ext cx="1000132" cy="589687"/>
          </a:xfrm>
          <a:prstGeom prst="rect">
            <a:avLst/>
          </a:prstGeom>
          <a:noFill/>
          <a:ln w="9525">
            <a:noFill/>
            <a:miter lim="800000"/>
            <a:headEnd/>
            <a:tailEnd/>
          </a:ln>
        </p:spPr>
      </p:pic>
      <p:sp>
        <p:nvSpPr>
          <p:cNvPr id="12" name="Rectangle 11"/>
          <p:cNvSpPr/>
          <p:nvPr/>
        </p:nvSpPr>
        <p:spPr>
          <a:xfrm>
            <a:off x="642910" y="3812739"/>
            <a:ext cx="8001056"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2400" dirty="0" smtClean="0">
                <a:latin typeface="Times New Roman" pitchFamily="18" charset="0"/>
                <a:cs typeface="Times New Roman" pitchFamily="18" charset="0"/>
              </a:rPr>
              <a:t>On donne à l’ensemble des cellules présentes dans le foyer inflammatoire le nom de granulome inflammatoire ou tissu de granulation inflammatoire. Il est constitué d’éléments ayant des spécialités fonctionnelles différentes:</a:t>
            </a:r>
          </a:p>
          <a:p>
            <a:pPr lvl="0" algn="just">
              <a:buFont typeface="Wingdings" pitchFamily="2" charset="2"/>
              <a:buChar char="v"/>
            </a:pPr>
            <a:r>
              <a:rPr lang="fr-FR" sz="2400" dirty="0" smtClean="0">
                <a:latin typeface="Times New Roman" pitchFamily="18" charset="0"/>
                <a:cs typeface="Times New Roman" pitchFamily="18" charset="0"/>
              </a:rPr>
              <a:t>phagocytes</a:t>
            </a:r>
          </a:p>
          <a:p>
            <a:pPr lvl="0" algn="just">
              <a:buFont typeface="Wingdings" pitchFamily="2" charset="2"/>
              <a:buChar char="v"/>
            </a:pPr>
            <a:r>
              <a:rPr lang="fr-FR" sz="2400" dirty="0" smtClean="0">
                <a:latin typeface="Times New Roman" pitchFamily="18" charset="0"/>
                <a:cs typeface="Times New Roman" pitchFamily="18" charset="0"/>
              </a:rPr>
              <a:t>cellules immunologiquement compétentes,</a:t>
            </a:r>
          </a:p>
          <a:p>
            <a:pPr lvl="0" algn="just">
              <a:buFont typeface="Wingdings" pitchFamily="2" charset="2"/>
              <a:buChar char="v"/>
            </a:pPr>
            <a:r>
              <a:rPr lang="fr-FR" sz="2400" dirty="0" smtClean="0">
                <a:latin typeface="Times New Roman" pitchFamily="18" charset="0"/>
                <a:cs typeface="Times New Roman" pitchFamily="18" charset="0"/>
              </a:rPr>
              <a:t>fibroblastes.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7"/>
                                        </p:tgtEl>
                                      </p:cBhvr>
                                      <p:by x="110000" y="110000"/>
                                    </p:animScale>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p:cNvSpPr txBox="1">
            <a:spLocks noChangeArrowheads="1"/>
          </p:cNvSpPr>
          <p:nvPr/>
        </p:nvSpPr>
        <p:spPr bwMode="auto">
          <a:xfrm>
            <a:off x="1000100" y="2500306"/>
            <a:ext cx="7572428" cy="212430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fr-FR" sz="6600" b="1" dirty="0" smtClean="0">
                <a:latin typeface="Times New Roman" pitchFamily="18" charset="0"/>
                <a:cs typeface="Times New Roman" pitchFamily="18" charset="0"/>
              </a:rPr>
              <a:t>Concepts en immunologie</a:t>
            </a:r>
            <a:endParaRPr lang="fr-FR" sz="6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l'immunité  innée  ou  naturelle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Rectangle 3"/>
          <p:cNvSpPr/>
          <p:nvPr/>
        </p:nvSpPr>
        <p:spPr>
          <a:xfrm>
            <a:off x="3143240" y="185736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fr-FR" sz="2000" b="1" dirty="0" smtClean="0">
                <a:latin typeface="Times New Roman" pitchFamily="18" charset="0"/>
                <a:cs typeface="Times New Roman" pitchFamily="18" charset="0"/>
              </a:rPr>
              <a:t> Mécanismes de la réaction inflammatoire</a:t>
            </a:r>
          </a:p>
        </p:txBody>
      </p:sp>
      <p:sp>
        <p:nvSpPr>
          <p:cNvPr id="5" name="Étoile à 10 branches 4"/>
          <p:cNvSpPr/>
          <p:nvPr/>
        </p:nvSpPr>
        <p:spPr>
          <a:xfrm rot="1101682">
            <a:off x="6880167" y="1120729"/>
            <a:ext cx="2357422" cy="1428760"/>
          </a:xfrm>
          <a:prstGeom prst="star10">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fr-FR" b="1" dirty="0" smtClean="0">
                <a:latin typeface="Times New Roman" pitchFamily="18" charset="0"/>
                <a:cs typeface="Times New Roman" pitchFamily="18" charset="0"/>
              </a:rPr>
              <a:t>Réaction inflammatoire</a:t>
            </a:r>
          </a:p>
        </p:txBody>
      </p:sp>
      <p:sp>
        <p:nvSpPr>
          <p:cNvPr id="6" name="Rectangle 5"/>
          <p:cNvSpPr/>
          <p:nvPr/>
        </p:nvSpPr>
        <p:spPr>
          <a:xfrm>
            <a:off x="428597" y="2857497"/>
            <a:ext cx="5357849" cy="1569660"/>
          </a:xfrm>
          <a:prstGeom prst="rect">
            <a:avLst/>
          </a:prstGeom>
        </p:spPr>
        <p:txBody>
          <a:bodyPr wrap="square">
            <a:spAutoFit/>
          </a:bodyPr>
          <a:lstStyle/>
          <a:p>
            <a:pPr lvl="2"/>
            <a:r>
              <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rPr>
              <a:t>réparation et cicatrisation</a:t>
            </a:r>
          </a:p>
          <a:p>
            <a:pPr lvl="2"/>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a:p>
            <a:pPr lvl="2"/>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a:p>
            <a:pPr lvl="2"/>
            <a:endParaRPr lang="fr-FR" sz="2400" b="1" u="sng" dirty="0" smtClean="0">
              <a:effectLst>
                <a:outerShdw blurRad="63500" sx="102000" sy="102000" algn="ctr" rotWithShape="0">
                  <a:prstClr val="black">
                    <a:alpha val="40000"/>
                  </a:prstClr>
                </a:outerShdw>
              </a:effectLst>
              <a:latin typeface="Times New Roman" pitchFamily="18" charset="0"/>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428596" y="2853430"/>
            <a:ext cx="1000132" cy="589687"/>
          </a:xfrm>
          <a:prstGeom prst="rect">
            <a:avLst/>
          </a:prstGeom>
          <a:noFill/>
          <a:ln w="9525">
            <a:noFill/>
            <a:miter lim="800000"/>
            <a:headEnd/>
            <a:tailEnd/>
          </a:ln>
        </p:spPr>
      </p:pic>
      <p:sp>
        <p:nvSpPr>
          <p:cNvPr id="8" name="Rectangle 7"/>
          <p:cNvSpPr/>
          <p:nvPr/>
        </p:nvSpPr>
        <p:spPr>
          <a:xfrm>
            <a:off x="571472" y="3286124"/>
            <a:ext cx="8001056" cy="34163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fr-FR" sz="2400" dirty="0" smtClean="0">
                <a:latin typeface="Times New Roman" pitchFamily="18" charset="0"/>
                <a:cs typeface="Times New Roman" pitchFamily="18" charset="0"/>
              </a:rPr>
              <a:t>Le remplacement des cellules lésées ou détruites et la réparation des tissus au décours d’une inflammation sont indispensables à la survie de l’organisme. La réparation tissulaire met en jeu deux processus : </a:t>
            </a:r>
          </a:p>
          <a:p>
            <a:pPr lvl="0" algn="just">
              <a:buFont typeface="Wingdings" pitchFamily="2" charset="2"/>
              <a:buChar char="v"/>
            </a:pPr>
            <a:r>
              <a:rPr lang="fr-FR" sz="2400" dirty="0" smtClean="0">
                <a:latin typeface="Times New Roman" pitchFamily="18" charset="0"/>
                <a:cs typeface="Times New Roman" pitchFamily="18" charset="0"/>
              </a:rPr>
              <a:t> La régénération, remplacement des cellules parenchymateuses lésées par des cellules du même type, </a:t>
            </a:r>
          </a:p>
          <a:p>
            <a:pPr lvl="0" algn="just">
              <a:buFont typeface="Wingdings" pitchFamily="2" charset="2"/>
              <a:buChar char="v"/>
            </a:pPr>
            <a:r>
              <a:rPr lang="fr-FR" sz="2400" dirty="0" smtClean="0">
                <a:latin typeface="Times New Roman" pitchFamily="18" charset="0"/>
                <a:cs typeface="Times New Roman" pitchFamily="18" charset="0"/>
              </a:rPr>
              <a:t> Le remplacement de la perte de substance par du tissu conjonctif (</a:t>
            </a:r>
            <a:r>
              <a:rPr lang="fr-FR" sz="2400" dirty="0" err="1" smtClean="0">
                <a:latin typeface="Times New Roman" pitchFamily="18" charset="0"/>
                <a:cs typeface="Times New Roman" pitchFamily="18" charset="0"/>
              </a:rPr>
              <a:t>fibrogenèse</a:t>
            </a:r>
            <a:r>
              <a:rPr lang="fr-FR" sz="2400" dirty="0" smtClean="0">
                <a:latin typeface="Times New Roman" pitchFamily="18" charset="0"/>
                <a:cs typeface="Times New Roman" pitchFamily="18" charset="0"/>
              </a:rPr>
              <a:t> ou cicatrisation).</a:t>
            </a:r>
          </a:p>
          <a:p>
            <a:pPr algn="just"/>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par>
                                <p:cTn id="7" presetID="2" presetClass="entr" presetSubtype="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1+#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80"/>
          <p:cNvSpPr txBox="1">
            <a:spLocks noChangeArrowheads="1"/>
          </p:cNvSpPr>
          <p:nvPr/>
        </p:nvSpPr>
        <p:spPr bwMode="auto">
          <a:xfrm>
            <a:off x="0" y="785794"/>
            <a:ext cx="910748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a:r>
              <a:rPr lang="fr-FR" sz="3200" dirty="0" smtClean="0">
                <a:latin typeface="Times New Roman" pitchFamily="18" charset="0"/>
                <a:cs typeface="Times New Roman" pitchFamily="18" charset="0"/>
              </a:rPr>
              <a:t>Immunité  spécifique  </a:t>
            </a:r>
          </a:p>
        </p:txBody>
      </p:sp>
      <p:sp>
        <p:nvSpPr>
          <p:cNvPr id="3"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4" name="Espace réservé du contenu 2"/>
          <p:cNvSpPr txBox="1">
            <a:spLocks/>
          </p:cNvSpPr>
          <p:nvPr/>
        </p:nvSpPr>
        <p:spPr>
          <a:xfrm>
            <a:off x="428596" y="2428868"/>
            <a:ext cx="8229600" cy="3883045"/>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p>
            <a:pPr marL="342900" marR="0" lvl="0" indent="-342900" algn="just" defTabSz="914400" rtl="0" eaLnBrk="1" fontAlgn="auto" latinLnBrk="0" hangingPunct="1">
              <a:lnSpc>
                <a:spcPct val="150000"/>
              </a:lnSpc>
              <a:spcBef>
                <a:spcPct val="20000"/>
              </a:spcBef>
              <a:spcAft>
                <a:spcPts val="0"/>
              </a:spcAft>
              <a:buClrTx/>
              <a:buSzTx/>
              <a:tabLst/>
              <a:defRPr/>
            </a:pPr>
            <a:r>
              <a:rPr kumimoji="0" lang="fr-F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Quand la réponse non spécifique n’est pas suffisante, c’est-à-dire qu’elle se prolonge, elle va interagir ensuite avec la réponse spécifique.les mécanismes spécifiques se mettent en route et ils vont répondre spécifiquement à l’agresseur (antigène).</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Rectangle 4"/>
          <p:cNvSpPr/>
          <p:nvPr/>
        </p:nvSpPr>
        <p:spPr>
          <a:xfrm>
            <a:off x="3357554" y="1714488"/>
            <a:ext cx="2286016"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Définitions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2500307"/>
            <a:ext cx="8229600" cy="2714644"/>
          </a:xfrm>
        </p:spPr>
        <p:style>
          <a:lnRef idx="0">
            <a:schemeClr val="accent3"/>
          </a:lnRef>
          <a:fillRef idx="3">
            <a:schemeClr val="accent3"/>
          </a:fillRef>
          <a:effectRef idx="3">
            <a:schemeClr val="accent3"/>
          </a:effectRef>
          <a:fontRef idx="minor">
            <a:schemeClr val="lt1"/>
          </a:fontRef>
        </p:style>
        <p:txBody>
          <a:bodyPr>
            <a:normAutofit/>
          </a:bodyPr>
          <a:lstStyle/>
          <a:p>
            <a:pPr algn="just">
              <a:lnSpc>
                <a:spcPct val="150000"/>
              </a:lnSpc>
              <a:buNone/>
            </a:pPr>
            <a:r>
              <a:rPr lang="fr-FR" sz="2800" dirty="0">
                <a:solidFill>
                  <a:schemeClr val="tx1"/>
                </a:solidFill>
                <a:latin typeface="Times New Roman" pitchFamily="18" charset="0"/>
                <a:cs typeface="Times New Roman" pitchFamily="18" charset="0"/>
              </a:rPr>
              <a:t>L’immunité spécifique est une immunité adaptative car les mécanismes de défense mis  en jeu sont dirigés contre un seul type d’agent pathogène qui est reconnu de manière  spécifique</a:t>
            </a:r>
            <a:r>
              <a:rPr lang="fr-FR" sz="2800" dirty="0" smtClean="0">
                <a:solidFill>
                  <a:schemeClr val="tx1"/>
                </a:solidFill>
                <a:latin typeface="Times New Roman" pitchFamily="18" charset="0"/>
                <a:cs typeface="Times New Roman" pitchFamily="18" charset="0"/>
              </a:rPr>
              <a:t>.</a:t>
            </a:r>
          </a:p>
          <a:p>
            <a:endParaRPr lang="fr-FR" sz="2800" dirty="0"/>
          </a:p>
        </p:txBody>
      </p:sp>
      <p:sp>
        <p:nvSpPr>
          <p:cNvPr id="5" name="Text Box 2080"/>
          <p:cNvSpPr txBox="1">
            <a:spLocks noChangeArrowheads="1"/>
          </p:cNvSpPr>
          <p:nvPr/>
        </p:nvSpPr>
        <p:spPr bwMode="auto">
          <a:xfrm>
            <a:off x="0" y="785794"/>
            <a:ext cx="910748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a:r>
              <a:rPr lang="fr-FR" sz="3200" dirty="0" smtClean="0">
                <a:latin typeface="Times New Roman" pitchFamily="18" charset="0"/>
                <a:cs typeface="Times New Roman" pitchFamily="18" charset="0"/>
              </a:rPr>
              <a:t>Immunité  spécifique  </a:t>
            </a:r>
          </a:p>
        </p:txBody>
      </p:sp>
      <p:sp>
        <p:nvSpPr>
          <p:cNvPr id="6"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7" name="Rectangle 6"/>
          <p:cNvSpPr/>
          <p:nvPr/>
        </p:nvSpPr>
        <p:spPr>
          <a:xfrm>
            <a:off x="3357554" y="1714488"/>
            <a:ext cx="2286016"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Définitions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500306"/>
            <a:ext cx="7572428" cy="332398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342900" indent="-342900" algn="just">
              <a:lnSpc>
                <a:spcPct val="150000"/>
              </a:lnSpc>
              <a:spcBef>
                <a:spcPct val="20000"/>
              </a:spcBef>
            </a:pPr>
            <a:r>
              <a:rPr lang="fr-FR" sz="2800" dirty="0" smtClean="0">
                <a:solidFill>
                  <a:schemeClr val="tx1"/>
                </a:solidFill>
                <a:latin typeface="Times New Roman" pitchFamily="18" charset="0"/>
                <a:cs typeface="Times New Roman" pitchFamily="18" charset="0"/>
              </a:rPr>
              <a:t> La protection de l’organisme contre cet agent pathogène peut être assurée soit par des substances solubles dans le plasma sanguin, les anticorps, soit directement par certaines catégories de lymphocytes.</a:t>
            </a:r>
            <a:endParaRPr lang="fr-FR" sz="2800" dirty="0">
              <a:solidFill>
                <a:schemeClr val="tx1"/>
              </a:solidFill>
              <a:latin typeface="Times New Roman" pitchFamily="18" charset="0"/>
              <a:cs typeface="Times New Roman" pitchFamily="18" charset="0"/>
            </a:endParaRPr>
          </a:p>
        </p:txBody>
      </p:sp>
      <p:sp>
        <p:nvSpPr>
          <p:cNvPr id="3" name="Text Box 2080"/>
          <p:cNvSpPr txBox="1">
            <a:spLocks noChangeArrowheads="1"/>
          </p:cNvSpPr>
          <p:nvPr/>
        </p:nvSpPr>
        <p:spPr bwMode="auto">
          <a:xfrm>
            <a:off x="0" y="785794"/>
            <a:ext cx="910748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a:r>
              <a:rPr lang="fr-FR" sz="3200" dirty="0" smtClean="0">
                <a:latin typeface="Times New Roman" pitchFamily="18" charset="0"/>
                <a:cs typeface="Times New Roman" pitchFamily="18" charset="0"/>
              </a:rPr>
              <a:t>Immunité  spécifique  </a:t>
            </a:r>
          </a:p>
        </p:txBody>
      </p:sp>
      <p:sp>
        <p:nvSpPr>
          <p:cNvPr id="4"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5" name="Rectangle 4"/>
          <p:cNvSpPr/>
          <p:nvPr/>
        </p:nvSpPr>
        <p:spPr>
          <a:xfrm>
            <a:off x="3357554" y="1714488"/>
            <a:ext cx="2286016"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Définitions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519166"/>
            <a:ext cx="8229600" cy="3410164"/>
          </a:xfrm>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50000"/>
              </a:lnSpc>
              <a:buNone/>
            </a:pPr>
            <a:r>
              <a:rPr lang="fr-FR" sz="2800" dirty="0">
                <a:latin typeface="Times New Roman" pitchFamily="18" charset="0"/>
                <a:cs typeface="Times New Roman" pitchFamily="18" charset="0"/>
              </a:rPr>
              <a:t>Les lymphocytes sont le support de cette immunité adaptative mais l’élimination d’un  agent pathogène nécessite toujours la coopération entre différentes catégories de lymphocytes.</a:t>
            </a:r>
          </a:p>
          <a:p>
            <a:pPr algn="just">
              <a:lnSpc>
                <a:spcPct val="150000"/>
              </a:lnSpc>
            </a:pPr>
            <a:endParaRPr lang="fr-FR" sz="2800" dirty="0">
              <a:latin typeface="Times New Roman" pitchFamily="18" charset="0"/>
              <a:cs typeface="Times New Roman" pitchFamily="18" charset="0"/>
            </a:endParaRPr>
          </a:p>
        </p:txBody>
      </p:sp>
      <p:sp>
        <p:nvSpPr>
          <p:cNvPr id="4" name="Text Box 2080"/>
          <p:cNvSpPr txBox="1">
            <a:spLocks noChangeArrowheads="1"/>
          </p:cNvSpPr>
          <p:nvPr/>
        </p:nvSpPr>
        <p:spPr bwMode="auto">
          <a:xfrm>
            <a:off x="0" y="785794"/>
            <a:ext cx="910748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a:r>
              <a:rPr lang="fr-FR" sz="3200" dirty="0" smtClean="0">
                <a:latin typeface="Times New Roman" pitchFamily="18" charset="0"/>
                <a:cs typeface="Times New Roman" pitchFamily="18" charset="0"/>
              </a:rPr>
              <a:t>Immunité  spécifique  </a:t>
            </a:r>
          </a:p>
        </p:txBody>
      </p:sp>
      <p:sp>
        <p:nvSpPr>
          <p:cNvPr id="5"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6" name="Rectangle 5"/>
          <p:cNvSpPr/>
          <p:nvPr/>
        </p:nvSpPr>
        <p:spPr>
          <a:xfrm>
            <a:off x="3357554" y="1714488"/>
            <a:ext cx="2286016"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Définitions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80"/>
          <p:cNvSpPr txBox="1">
            <a:spLocks noChangeArrowheads="1"/>
          </p:cNvSpPr>
          <p:nvPr/>
        </p:nvSpPr>
        <p:spPr bwMode="auto">
          <a:xfrm>
            <a:off x="0" y="785794"/>
            <a:ext cx="910748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a:r>
              <a:rPr lang="fr-FR" sz="3200" dirty="0" smtClean="0">
                <a:latin typeface="Times New Roman" pitchFamily="18" charset="0"/>
                <a:cs typeface="Times New Roman" pitchFamily="18" charset="0"/>
              </a:rPr>
              <a:t>Immunité  spécifique  </a:t>
            </a:r>
          </a:p>
        </p:txBody>
      </p:sp>
      <p:sp>
        <p:nvSpPr>
          <p:cNvPr id="4"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5" name="Rectangle 4"/>
          <p:cNvSpPr/>
          <p:nvPr/>
        </p:nvSpPr>
        <p:spPr>
          <a:xfrm>
            <a:off x="3143240" y="1428736"/>
            <a:ext cx="2928958"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A.  Cellules et organes de l’immunité</a:t>
            </a:r>
          </a:p>
        </p:txBody>
      </p:sp>
      <p:sp>
        <p:nvSpPr>
          <p:cNvPr id="7" name="Espace réservé du contenu 2"/>
          <p:cNvSpPr>
            <a:spLocks noGrp="1"/>
          </p:cNvSpPr>
          <p:nvPr>
            <p:ph idx="1"/>
          </p:nvPr>
        </p:nvSpPr>
        <p:spPr>
          <a:xfrm>
            <a:off x="71406" y="2843242"/>
            <a:ext cx="5143536" cy="3657592"/>
          </a:xfrm>
        </p:spPr>
        <p:style>
          <a:lnRef idx="1">
            <a:schemeClr val="accent4"/>
          </a:lnRef>
          <a:fillRef idx="2">
            <a:schemeClr val="accent4"/>
          </a:fillRef>
          <a:effectRef idx="1">
            <a:schemeClr val="accent4"/>
          </a:effectRef>
          <a:fontRef idx="minor">
            <a:schemeClr val="dk1"/>
          </a:fontRef>
        </p:style>
        <p:txBody>
          <a:bodyPr/>
          <a:lstStyle/>
          <a:p>
            <a:pPr lvl="0" algn="just">
              <a:lnSpc>
                <a:spcPct val="150000"/>
              </a:lnSpc>
              <a:buNone/>
            </a:pPr>
            <a:r>
              <a:rPr lang="fr-FR" sz="2400" dirty="0" smtClean="0"/>
              <a:t>	</a:t>
            </a:r>
            <a:r>
              <a:rPr lang="fr-FR" sz="2400" dirty="0" smtClean="0">
                <a:latin typeface="Times New Roman" pitchFamily="18" charset="0"/>
                <a:cs typeface="Times New Roman" pitchFamily="18" charset="0"/>
              </a:rPr>
              <a:t>Le système lymphoïde est composé d'organes lymphoïdes  centraux  (moelle  osseuse  et  thymus)  et d'organes de  tissus  lymphoïdes  secondaires (ganglions lymphatiques et rate). </a:t>
            </a:r>
            <a:r>
              <a:rPr lang="fr-FR" sz="2400" b="1" dirty="0" smtClean="0">
                <a:latin typeface="Times New Roman" pitchFamily="18" charset="0"/>
                <a:cs typeface="Times New Roman" pitchFamily="18" charset="0"/>
              </a:rPr>
              <a:t> </a:t>
            </a:r>
          </a:p>
          <a:p>
            <a:pPr lvl="0" algn="just">
              <a:lnSpc>
                <a:spcPct val="150000"/>
              </a:lnSpc>
              <a:buNone/>
            </a:pPr>
            <a:endParaRPr lang="fr-FR" sz="2400" dirty="0" smtClean="0">
              <a:latin typeface="Times New Roman" pitchFamily="18" charset="0"/>
              <a:cs typeface="Times New Roman" pitchFamily="18" charset="0"/>
            </a:endParaRPr>
          </a:p>
          <a:p>
            <a:pPr algn="just">
              <a:lnSpc>
                <a:spcPct val="150000"/>
              </a:lnSpc>
              <a:buBlip>
                <a:blip r:embed="rId2"/>
              </a:buBlip>
            </a:pPr>
            <a:endParaRPr lang="fr-FR" dirty="0"/>
          </a:p>
        </p:txBody>
      </p:sp>
      <p:pic>
        <p:nvPicPr>
          <p:cNvPr id="8" name="Image 7" descr="C:\Users\aynan\Desktop\organes immunite.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57818" y="2928934"/>
            <a:ext cx="3500462"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rganigramme : Bande perforée 8"/>
          <p:cNvSpPr/>
          <p:nvPr/>
        </p:nvSpPr>
        <p:spPr>
          <a:xfrm>
            <a:off x="500034" y="2143121"/>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10" name="Rectangle 9"/>
          <p:cNvSpPr/>
          <p:nvPr/>
        </p:nvSpPr>
        <p:spPr>
          <a:xfrm>
            <a:off x="5286380" y="6143644"/>
            <a:ext cx="3566041" cy="369332"/>
          </a:xfrm>
          <a:prstGeom prst="rect">
            <a:avLst/>
          </a:prstGeom>
        </p:spPr>
        <p:txBody>
          <a:bodyPr wrap="none">
            <a:spAutoFit/>
          </a:bodyPr>
          <a:lstStyle/>
          <a:p>
            <a:r>
              <a:rPr lang="fr-FR" dirty="0" smtClean="0">
                <a:latin typeface="Times New Roman" pitchFamily="18" charset="0"/>
                <a:cs typeface="Times New Roman" pitchFamily="18" charset="0"/>
              </a:rPr>
              <a:t>Les organes du système immunitaire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rganigramme : Bande perforée 8"/>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11" name="Parchemin horizontal 10"/>
          <p:cNvSpPr/>
          <p:nvPr/>
        </p:nvSpPr>
        <p:spPr>
          <a:xfrm>
            <a:off x="1571604" y="642918"/>
            <a:ext cx="6215106" cy="1285884"/>
          </a:xfrm>
          <a:prstGeom prst="horizontalScroll">
            <a:avLst>
              <a:gd name="adj"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sz="2400" b="1" dirty="0" smtClean="0">
                <a:latin typeface="Times New Roman" pitchFamily="18" charset="0"/>
                <a:cs typeface="Times New Roman" pitchFamily="18" charset="0"/>
              </a:rPr>
              <a:t>1. Organes lymphoïdes primaires</a:t>
            </a:r>
            <a:endParaRPr lang="fr-FR" sz="2400" dirty="0" smtClean="0">
              <a:latin typeface="Times New Roman" pitchFamily="18" charset="0"/>
              <a:cs typeface="Times New Roman" pitchFamily="18" charset="0"/>
            </a:endParaRPr>
          </a:p>
          <a:p>
            <a:pPr algn="ctr"/>
            <a:endParaRPr lang="fr-FR" dirty="0"/>
          </a:p>
        </p:txBody>
      </p:sp>
      <p:sp>
        <p:nvSpPr>
          <p:cNvPr id="12" name="Espace réservé du contenu 2"/>
          <p:cNvSpPr>
            <a:spLocks noGrp="1"/>
          </p:cNvSpPr>
          <p:nvPr>
            <p:ph idx="1"/>
          </p:nvPr>
        </p:nvSpPr>
        <p:spPr>
          <a:xfrm>
            <a:off x="1500166" y="1928802"/>
            <a:ext cx="3068956" cy="642942"/>
          </a:xfrm>
        </p:spPr>
        <p:txBody>
          <a:bodyPr>
            <a:normAutofit/>
          </a:bodyPr>
          <a:lstStyle/>
          <a:p>
            <a:pPr>
              <a:buNone/>
            </a:pPr>
            <a:r>
              <a:rPr lang="fr-FR" sz="2400" b="1" u="sng" dirty="0" smtClean="0">
                <a:latin typeface="Times New Roman" pitchFamily="18" charset="0"/>
                <a:cs typeface="Times New Roman" pitchFamily="18" charset="0"/>
              </a:rPr>
              <a:t> La moelle osseuse :</a:t>
            </a:r>
            <a:endParaRPr lang="fr-FR" sz="2400" u="sng" dirty="0">
              <a:latin typeface="Times New Roman" pitchFamily="18" charset="0"/>
              <a:cs typeface="Times New Roman" pitchFamily="18" charset="0"/>
            </a:endParaRPr>
          </a:p>
        </p:txBody>
      </p:sp>
      <p:pic>
        <p:nvPicPr>
          <p:cNvPr id="13"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928802"/>
            <a:ext cx="848131" cy="500066"/>
          </a:xfrm>
          <a:prstGeom prst="rect">
            <a:avLst/>
          </a:prstGeom>
          <a:noFill/>
          <a:ln w="9525">
            <a:noFill/>
            <a:miter lim="800000"/>
            <a:headEnd/>
            <a:tailEnd/>
          </a:ln>
        </p:spPr>
      </p:pic>
      <p:sp>
        <p:nvSpPr>
          <p:cNvPr id="14" name="Rectangle 13"/>
          <p:cNvSpPr/>
          <p:nvPr/>
        </p:nvSpPr>
        <p:spPr>
          <a:xfrm>
            <a:off x="857224" y="2428868"/>
            <a:ext cx="4000528" cy="3714776"/>
          </a:xfrm>
          <a:prstGeom prst="rect">
            <a:avLst/>
          </a:prstGeom>
          <a:effectLst>
            <a:glow rad="101600">
              <a:schemeClr val="accent2">
                <a:satMod val="175000"/>
                <a:alpha val="40000"/>
              </a:schemeClr>
            </a:glow>
            <a:outerShdw blurRad="63500" dist="25400" dir="5400000" rotWithShape="0">
              <a:srgbClr val="000000">
                <a:alpha val="43137"/>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2000" dirty="0" smtClean="0">
                <a:solidFill>
                  <a:schemeClr val="tx1"/>
                </a:solidFill>
                <a:latin typeface="Times New Roman" pitchFamily="18" charset="0"/>
                <a:cs typeface="Times New Roman" pitchFamily="18" charset="0"/>
              </a:rPr>
              <a:t>La moelle osseuse  est  localisée dans  les os plats et dans les épiphyses. Elle est constituée d'un réseau de fibrilles vascularisé par des sinus sanguins.  Elle  contient  des  cellules  adipeuses (moelle  jaune)  et  du  tissu  hématopoïétique (moelle  rouge) </a:t>
            </a:r>
            <a:endParaRPr lang="fr-FR" sz="2000" dirty="0">
              <a:solidFill>
                <a:schemeClr val="tx1"/>
              </a:solidFill>
              <a:latin typeface="Times New Roman" pitchFamily="18" charset="0"/>
              <a:cs typeface="Times New Roman" pitchFamily="18" charset="0"/>
            </a:endParaRPr>
          </a:p>
        </p:txBody>
      </p:sp>
      <p:pic>
        <p:nvPicPr>
          <p:cNvPr id="15" name="Image 14" descr="C:\Users\Public\Pictures\Sample Pictures\hhhhhhhhhhhll.PNG"/>
          <p:cNvPicPr/>
          <p:nvPr/>
        </p:nvPicPr>
        <p:blipFill>
          <a:blip r:embed="rId3"/>
          <a:srcRect/>
          <a:stretch>
            <a:fillRect/>
          </a:stretch>
        </p:blipFill>
        <p:spPr bwMode="auto">
          <a:xfrm>
            <a:off x="5214942" y="2500306"/>
            <a:ext cx="3429024" cy="3642206"/>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p:spPr>
      </p:pic>
      <p:sp>
        <p:nvSpPr>
          <p:cNvPr id="16" name="Rectangle 1"/>
          <p:cNvSpPr>
            <a:spLocks noChangeArrowheads="1"/>
          </p:cNvSpPr>
          <p:nvPr/>
        </p:nvSpPr>
        <p:spPr bwMode="auto">
          <a:xfrm>
            <a:off x="5929322" y="6215082"/>
            <a:ext cx="2143140" cy="43597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fr-FR" sz="2000" dirty="0" smtClean="0">
                <a:latin typeface="Times New Roman" pitchFamily="18" charset="0"/>
                <a:ea typeface="Times New Roman" pitchFamily="18" charset="0"/>
                <a:cs typeface="Times New Roman" pitchFamily="18" charset="0"/>
              </a:rPr>
              <a:t>L</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moelle osseuse</a:t>
            </a:r>
            <a:endParaRPr kumimoji="0" lang="fr-FR" sz="20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Bande perforée 1"/>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3" name="Parchemin horizontal 2"/>
          <p:cNvSpPr/>
          <p:nvPr/>
        </p:nvSpPr>
        <p:spPr>
          <a:xfrm>
            <a:off x="1571604" y="642918"/>
            <a:ext cx="6215106" cy="1285884"/>
          </a:xfrm>
          <a:prstGeom prst="horizontalScroll">
            <a:avLst>
              <a:gd name="adj"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sz="2400" b="1" dirty="0" smtClean="0">
                <a:latin typeface="Times New Roman" pitchFamily="18" charset="0"/>
                <a:cs typeface="Times New Roman" pitchFamily="18" charset="0"/>
              </a:rPr>
              <a:t>1. Organes lymphoïdes primaires</a:t>
            </a:r>
            <a:endParaRPr lang="fr-FR" sz="2400" dirty="0" smtClean="0">
              <a:latin typeface="Times New Roman" pitchFamily="18" charset="0"/>
              <a:cs typeface="Times New Roman" pitchFamily="18" charset="0"/>
            </a:endParaRPr>
          </a:p>
          <a:p>
            <a:pPr algn="ctr"/>
            <a:endParaRPr lang="fr-FR" dirty="0"/>
          </a:p>
        </p:txBody>
      </p:sp>
      <p:sp>
        <p:nvSpPr>
          <p:cNvPr id="4" name="Espace réservé du contenu 2"/>
          <p:cNvSpPr txBox="1">
            <a:spLocks/>
          </p:cNvSpPr>
          <p:nvPr/>
        </p:nvSpPr>
        <p:spPr>
          <a:xfrm>
            <a:off x="1500166" y="1928802"/>
            <a:ext cx="3068956" cy="642942"/>
          </a:xfrm>
          <a:prstGeom prst="rect">
            <a:avLst/>
          </a:prstGeom>
        </p:spPr>
        <p:txBody>
          <a:bodyPr>
            <a:normAutofit/>
          </a:bodyPr>
          <a:lstStyle/>
          <a:p>
            <a:pPr marL="342900" indent="-342900">
              <a:spcBef>
                <a:spcPct val="20000"/>
              </a:spcBef>
            </a:pPr>
            <a:r>
              <a:rPr lang="fr-FR" sz="2400" b="1" u="sng" dirty="0" smtClean="0">
                <a:latin typeface="Times New Roman" pitchFamily="18" charset="0"/>
                <a:cs typeface="Times New Roman" pitchFamily="18" charset="0"/>
              </a:rPr>
              <a:t>Le thymus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928802"/>
            <a:ext cx="848131" cy="500066"/>
          </a:xfrm>
          <a:prstGeom prst="rect">
            <a:avLst/>
          </a:prstGeom>
          <a:noFill/>
          <a:ln w="9525">
            <a:noFill/>
            <a:miter lim="800000"/>
            <a:headEnd/>
            <a:tailEnd/>
          </a:ln>
        </p:spPr>
      </p:pic>
      <p:sp>
        <p:nvSpPr>
          <p:cNvPr id="6" name="Rectangle 5"/>
          <p:cNvSpPr/>
          <p:nvPr/>
        </p:nvSpPr>
        <p:spPr>
          <a:xfrm>
            <a:off x="714348" y="2432604"/>
            <a:ext cx="4429156" cy="3627460"/>
          </a:xfrm>
          <a:prstGeom prst="rect">
            <a:avLst/>
          </a:prstGeom>
          <a:effectLst>
            <a:glow rad="101600">
              <a:schemeClr val="accent2">
                <a:satMod val="175000"/>
                <a:alpha val="40000"/>
              </a:schemeClr>
            </a:glow>
            <a:outerShdw blurRad="63500" dist="25400" dir="5400000" rotWithShape="0">
              <a:srgbClr val="000000">
                <a:alpha val="43137"/>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2000" dirty="0" smtClean="0">
                <a:latin typeface="Times New Roman" pitchFamily="18" charset="0"/>
                <a:cs typeface="Times New Roman" pitchFamily="18" charset="0"/>
              </a:rPr>
              <a:t>Le thymus est un organe </a:t>
            </a:r>
            <a:r>
              <a:rPr lang="fr-FR" sz="2000" dirty="0" err="1" smtClean="0">
                <a:latin typeface="Times New Roman" pitchFamily="18" charset="0"/>
                <a:cs typeface="Times New Roman" pitchFamily="18" charset="0"/>
              </a:rPr>
              <a:t>lympho</a:t>
            </a:r>
            <a:r>
              <a:rPr lang="fr-FR" sz="2000" dirty="0" smtClean="0">
                <a:latin typeface="Times New Roman" pitchFamily="18" charset="0"/>
                <a:cs typeface="Times New Roman" pitchFamily="18" charset="0"/>
              </a:rPr>
              <a:t>-épithélial constitué de deux lobes séparés par une cloison et entourés d'une capsule. Sa  taille varie selon  l’âge, elle atteint un maximum  de  40g  à  l'âge  de  dix  ans, quand  le  système  immunitaire  arrive  à maturité. </a:t>
            </a:r>
            <a:endParaRPr lang="fr-FR" sz="2000" dirty="0">
              <a:latin typeface="Times New Roman" pitchFamily="18" charset="0"/>
              <a:cs typeface="Times New Roman" pitchFamily="18" charset="0"/>
            </a:endParaRPr>
          </a:p>
        </p:txBody>
      </p:sp>
      <p:pic>
        <p:nvPicPr>
          <p:cNvPr id="7" name="Image 6" descr="C:\Users\Public\Pictures\Sample Pictures\Capturebbbbbbbbbbbbbb.PNG"/>
          <p:cNvPicPr/>
          <p:nvPr/>
        </p:nvPicPr>
        <p:blipFill>
          <a:blip r:embed="rId3"/>
          <a:srcRect/>
          <a:stretch>
            <a:fillRect/>
          </a:stretch>
        </p:blipFill>
        <p:spPr bwMode="auto">
          <a:xfrm>
            <a:off x="5357818" y="2428868"/>
            <a:ext cx="3143272"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357818" y="5715016"/>
            <a:ext cx="3143272" cy="3677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latin typeface="Times New Roman" pitchFamily="18" charset="0"/>
                <a:cs typeface="Times New Roman" pitchFamily="18" charset="0"/>
              </a:rPr>
              <a:t>Schéma d’une partie du thymus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Bande perforée 7"/>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9" name="Parchemin horizontal 8"/>
          <p:cNvSpPr/>
          <p:nvPr/>
        </p:nvSpPr>
        <p:spPr>
          <a:xfrm>
            <a:off x="1571604" y="642918"/>
            <a:ext cx="6215106" cy="1285884"/>
          </a:xfrm>
          <a:prstGeom prst="horizontalScroll">
            <a:avLst>
              <a:gd name="adj"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sz="2400" b="1" dirty="0" smtClean="0">
                <a:latin typeface="Times New Roman" pitchFamily="18" charset="0"/>
                <a:cs typeface="Times New Roman" pitchFamily="18" charset="0"/>
              </a:rPr>
              <a:t>2. Organes lymphoïdes secondaire</a:t>
            </a:r>
            <a:endParaRPr lang="fr-FR" sz="2400" dirty="0" smtClean="0">
              <a:latin typeface="Times New Roman" pitchFamily="18" charset="0"/>
              <a:cs typeface="Times New Roman" pitchFamily="18" charset="0"/>
            </a:endParaRPr>
          </a:p>
          <a:p>
            <a:pPr algn="ctr"/>
            <a:endParaRPr lang="fr-FR" dirty="0"/>
          </a:p>
        </p:txBody>
      </p:sp>
      <p:sp>
        <p:nvSpPr>
          <p:cNvPr id="10" name="Espace réservé du contenu 2"/>
          <p:cNvSpPr txBox="1">
            <a:spLocks/>
          </p:cNvSpPr>
          <p:nvPr/>
        </p:nvSpPr>
        <p:spPr>
          <a:xfrm>
            <a:off x="1500166" y="2000240"/>
            <a:ext cx="4714908" cy="642942"/>
          </a:xfrm>
          <a:prstGeom prst="rect">
            <a:avLst/>
          </a:prstGeom>
        </p:spPr>
        <p:txBody>
          <a:bodyPr>
            <a:normAutofit fontScale="62500" lnSpcReduction="20000"/>
          </a:bodyPr>
          <a:lstStyle/>
          <a:p>
            <a:pPr marL="342900" indent="-342900">
              <a:spcBef>
                <a:spcPct val="20000"/>
              </a:spcBef>
            </a:pPr>
            <a:r>
              <a:rPr lang="fr-FR" sz="3800" b="1" u="sng" dirty="0" smtClean="0">
                <a:latin typeface="Times New Roman" pitchFamily="18" charset="0"/>
                <a:cs typeface="Times New Roman" pitchFamily="18" charset="0"/>
              </a:rPr>
              <a:t>Les ganglions lymphatiques</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928802"/>
            <a:ext cx="848131" cy="500066"/>
          </a:xfrm>
          <a:prstGeom prst="rect">
            <a:avLst/>
          </a:prstGeom>
          <a:noFill/>
          <a:ln w="9525">
            <a:noFill/>
            <a:miter lim="800000"/>
            <a:headEnd/>
            <a:tailEnd/>
          </a:ln>
        </p:spPr>
      </p:pic>
      <p:sp>
        <p:nvSpPr>
          <p:cNvPr id="12" name="Rectangle 11"/>
          <p:cNvSpPr/>
          <p:nvPr/>
        </p:nvSpPr>
        <p:spPr>
          <a:xfrm>
            <a:off x="285720" y="2428868"/>
            <a:ext cx="5429288" cy="42148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endParaRPr lang="fr-FR" sz="2000" dirty="0" smtClean="0">
              <a:latin typeface="Times New Roman" pitchFamily="18" charset="0"/>
              <a:cs typeface="Times New Roman" pitchFamily="18" charset="0"/>
            </a:endParaRPr>
          </a:p>
          <a:p>
            <a:pPr algn="just">
              <a:lnSpc>
                <a:spcPct val="150000"/>
              </a:lnSpc>
            </a:pPr>
            <a:r>
              <a:rPr lang="fr-FR" sz="2000" dirty="0" smtClean="0">
                <a:latin typeface="Times New Roman" pitchFamily="18" charset="0"/>
                <a:cs typeface="Times New Roman" pitchFamily="18" charset="0"/>
              </a:rPr>
              <a:t>Les  ganglions  lymphatiques sont  des  organes  lymphoïdes secondaires  dispersés  le  long  des vaisseaux  lymphatiques.  Ils  ont  une double  fonction : l'élimination  des micro-organismes  pathogènes  par  la phagocytose  des  macrophages  (MΦ) et  le  développement  des  réponses immunitaires  spécifiques  (agrégation, activation  et  prolifération  des lymphocytes T et B).   </a:t>
            </a:r>
          </a:p>
          <a:p>
            <a:pPr algn="just">
              <a:lnSpc>
                <a:spcPct val="150000"/>
              </a:lnSpc>
            </a:pPr>
            <a:endParaRPr lang="fr-FR" sz="2000" dirty="0">
              <a:solidFill>
                <a:schemeClr val="tx1"/>
              </a:solidFill>
              <a:latin typeface="Times New Roman" pitchFamily="18" charset="0"/>
              <a:cs typeface="Times New Roman" pitchFamily="18" charset="0"/>
            </a:endParaRPr>
          </a:p>
        </p:txBody>
      </p:sp>
      <p:pic>
        <p:nvPicPr>
          <p:cNvPr id="13" name="Image 1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929322" y="2500306"/>
            <a:ext cx="3000364"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6000760" y="6000768"/>
            <a:ext cx="2928926"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fr-FR" dirty="0" smtClean="0">
                <a:solidFill>
                  <a:schemeClr val="tx1"/>
                </a:solidFill>
                <a:latin typeface="Times New Roman" pitchFamily="18" charset="0"/>
                <a:ea typeface="Calibri" pitchFamily="34" charset="0"/>
                <a:cs typeface="Times New Roman" pitchFamily="18" charset="0"/>
              </a:rPr>
              <a:t>Schéma anatomique d'un ganglion lymphatique</a:t>
            </a:r>
            <a:endParaRPr lang="fr-FR" dirty="0" smtClean="0">
              <a:solidFill>
                <a:schemeClr val="tx1"/>
              </a:solidFill>
              <a:latin typeface="Times New Roman" pitchFamily="18" charset="0"/>
              <a:cs typeface="Times New Roman" pitchFamily="18" charset="0"/>
            </a:endParaRP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Bande perforée 6"/>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8" name="Parchemin horizontal 7"/>
          <p:cNvSpPr/>
          <p:nvPr/>
        </p:nvSpPr>
        <p:spPr>
          <a:xfrm>
            <a:off x="1571604" y="642918"/>
            <a:ext cx="6215106" cy="1285884"/>
          </a:xfrm>
          <a:prstGeom prst="horizontalScroll">
            <a:avLst>
              <a:gd name="adj"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sz="2400" b="1" dirty="0" smtClean="0">
                <a:latin typeface="Times New Roman" pitchFamily="18" charset="0"/>
                <a:cs typeface="Times New Roman" pitchFamily="18" charset="0"/>
              </a:rPr>
              <a:t>2. Organes lymphoïdes secondaire</a:t>
            </a:r>
            <a:endParaRPr lang="fr-FR" sz="2400" dirty="0" smtClean="0">
              <a:latin typeface="Times New Roman" pitchFamily="18" charset="0"/>
              <a:cs typeface="Times New Roman" pitchFamily="18" charset="0"/>
            </a:endParaRPr>
          </a:p>
          <a:p>
            <a:pPr algn="ctr"/>
            <a:endParaRPr lang="fr-FR" dirty="0"/>
          </a:p>
        </p:txBody>
      </p:sp>
      <p:sp>
        <p:nvSpPr>
          <p:cNvPr id="9" name="Espace réservé du contenu 2"/>
          <p:cNvSpPr txBox="1">
            <a:spLocks/>
          </p:cNvSpPr>
          <p:nvPr/>
        </p:nvSpPr>
        <p:spPr>
          <a:xfrm>
            <a:off x="1500166" y="2000240"/>
            <a:ext cx="1500198" cy="642942"/>
          </a:xfrm>
          <a:prstGeom prst="rect">
            <a:avLst/>
          </a:prstGeom>
        </p:spPr>
        <p:txBody>
          <a:bodyPr>
            <a:normAutofit fontScale="62500" lnSpcReduction="20000"/>
          </a:bodyPr>
          <a:lstStyle/>
          <a:p>
            <a:pPr marL="342900" indent="-342900">
              <a:spcBef>
                <a:spcPct val="20000"/>
              </a:spcBef>
            </a:pPr>
            <a:r>
              <a:rPr lang="fr-FR" sz="3800" b="1" u="sng" dirty="0" smtClean="0">
                <a:latin typeface="Times New Roman" pitchFamily="18" charset="0"/>
                <a:cs typeface="Times New Roman" pitchFamily="18" charset="0"/>
              </a:rPr>
              <a:t>La rate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928802"/>
            <a:ext cx="848131" cy="500066"/>
          </a:xfrm>
          <a:prstGeom prst="rect">
            <a:avLst/>
          </a:prstGeom>
          <a:noFill/>
          <a:ln w="9525">
            <a:noFill/>
            <a:miter lim="800000"/>
            <a:headEnd/>
            <a:tailEnd/>
          </a:ln>
        </p:spPr>
      </p:pic>
      <p:sp>
        <p:nvSpPr>
          <p:cNvPr id="11" name="Rectangle 10"/>
          <p:cNvSpPr/>
          <p:nvPr/>
        </p:nvSpPr>
        <p:spPr>
          <a:xfrm>
            <a:off x="1285852" y="2643182"/>
            <a:ext cx="6858048" cy="36433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fr-FR" sz="2000" dirty="0" smtClean="0">
                <a:latin typeface="Times New Roman" pitchFamily="18" charset="0"/>
                <a:cs typeface="Times New Roman" pitchFamily="18" charset="0"/>
              </a:rPr>
              <a:t>La  rate  est  un  organe lymphoïde  secondaire  placé  en dérivation  sur  la  circulation sanguine,  c’est  le  plus  grand organe lymphoïde (environ 12 x 7 x 4 cm, un poids de 200 g). Elle est  composée  de  deux  types  de tissus :  la  pulpe  blanche  et  la pulpe rouge. La pulpe rouge est à la  fois  un  site  de  destruction  des hématies  sénescentes  et  un réservoir  d’hématies  injectables par contraction de la rate.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5"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lvl="0" algn="ctr"/>
            <a:r>
              <a:rPr lang="fr-FR" sz="3200" dirty="0" smtClean="0">
                <a:latin typeface="Times New Roman" pitchFamily="18" charset="0"/>
                <a:cs typeface="Times New Roman" pitchFamily="18" charset="0"/>
              </a:rPr>
              <a:t>Immunologie</a:t>
            </a:r>
            <a:endParaRPr lang="fr-FR" sz="3200" dirty="0"/>
          </a:p>
        </p:txBody>
      </p:sp>
      <p:sp>
        <p:nvSpPr>
          <p:cNvPr id="6" name="Rogner un rectangle à un seul coin 5"/>
          <p:cNvSpPr/>
          <p:nvPr/>
        </p:nvSpPr>
        <p:spPr>
          <a:xfrm>
            <a:off x="214282" y="2207604"/>
            <a:ext cx="7358082" cy="2071702"/>
          </a:xfrm>
          <a:prstGeom prst="snip1Rect">
            <a:avLst>
              <a:gd name="adj" fmla="val 2429"/>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buNone/>
            </a:pPr>
            <a:r>
              <a:rPr lang="fr-FR" sz="2800" dirty="0" smtClean="0">
                <a:latin typeface="Times New Roman" pitchFamily="18" charset="0"/>
                <a:cs typeface="Times New Roman" pitchFamily="18" charset="0"/>
              </a:rPr>
              <a:t>La branche de la biologie qui étudie le système immunitaire qui évoluer pour discriminer le soi et non soi</a:t>
            </a:r>
          </a:p>
        </p:txBody>
      </p:sp>
      <p:pic>
        <p:nvPicPr>
          <p:cNvPr id="17410" name="Picture 2" descr="http://zezete2.z.e.pic.centerblog.net/fff5bbb6.png"/>
          <p:cNvPicPr>
            <a:picLocks noChangeAspect="1" noChangeArrowheads="1"/>
          </p:cNvPicPr>
          <p:nvPr/>
        </p:nvPicPr>
        <p:blipFill>
          <a:blip r:embed="rId2"/>
          <a:srcRect/>
          <a:stretch>
            <a:fillRect/>
          </a:stretch>
        </p:blipFill>
        <p:spPr bwMode="auto">
          <a:xfrm rot="10601097">
            <a:off x="5265990" y="1801181"/>
            <a:ext cx="3092224" cy="3243259"/>
          </a:xfrm>
          <a:prstGeom prst="rect">
            <a:avLst/>
          </a:prstGeom>
          <a:noFill/>
        </p:spPr>
      </p:pic>
      <p:pic>
        <p:nvPicPr>
          <p:cNvPr id="17412" name="Picture 4" descr="http://www.bleib-gesund-service.de/images/immunsystem.jpg"/>
          <p:cNvPicPr>
            <a:picLocks noChangeAspect="1" noChangeArrowheads="1"/>
          </p:cNvPicPr>
          <p:nvPr/>
        </p:nvPicPr>
        <p:blipFill>
          <a:blip r:embed="rId3"/>
          <a:srcRect/>
          <a:stretch>
            <a:fillRect/>
          </a:stretch>
        </p:blipFill>
        <p:spPr bwMode="auto">
          <a:xfrm>
            <a:off x="928662" y="3714752"/>
            <a:ext cx="38100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endParaRPr lang="fr-FR" dirty="0"/>
          </a:p>
        </p:txBody>
      </p:sp>
      <p:sp>
        <p:nvSpPr>
          <p:cNvPr id="4" name="Organigramme : Bande perforée 3"/>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6" name="Parchemin horizontal 5"/>
          <p:cNvSpPr/>
          <p:nvPr/>
        </p:nvSpPr>
        <p:spPr>
          <a:xfrm>
            <a:off x="1571604" y="642918"/>
            <a:ext cx="6215106" cy="1285884"/>
          </a:xfrm>
          <a:prstGeom prst="horizontalScroll">
            <a:avLst>
              <a:gd name="adj"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sz="2400" b="1" dirty="0" smtClean="0">
                <a:latin typeface="Times New Roman" pitchFamily="18" charset="0"/>
                <a:cs typeface="Times New Roman" pitchFamily="18" charset="0"/>
              </a:rPr>
              <a:t>2. Organes lymphoïdes secondaire</a:t>
            </a:r>
            <a:endParaRPr lang="fr-FR" sz="2400" dirty="0" smtClean="0">
              <a:latin typeface="Times New Roman" pitchFamily="18" charset="0"/>
              <a:cs typeface="Times New Roman" pitchFamily="18" charset="0"/>
            </a:endParaRPr>
          </a:p>
          <a:p>
            <a:pPr algn="ctr"/>
            <a:endParaRPr lang="fr-FR" dirty="0"/>
          </a:p>
        </p:txBody>
      </p:sp>
      <p:sp>
        <p:nvSpPr>
          <p:cNvPr id="7" name="Espace réservé du contenu 2"/>
          <p:cNvSpPr txBox="1">
            <a:spLocks/>
          </p:cNvSpPr>
          <p:nvPr/>
        </p:nvSpPr>
        <p:spPr>
          <a:xfrm>
            <a:off x="1500166" y="2000240"/>
            <a:ext cx="4071966" cy="642942"/>
          </a:xfrm>
          <a:prstGeom prst="rect">
            <a:avLst/>
          </a:prstGeom>
        </p:spPr>
        <p:txBody>
          <a:bodyPr>
            <a:normAutofit fontScale="55000" lnSpcReduction="20000"/>
          </a:bodyPr>
          <a:lstStyle/>
          <a:p>
            <a:pPr marL="342900" indent="-342900">
              <a:spcBef>
                <a:spcPct val="20000"/>
              </a:spcBef>
            </a:pPr>
            <a:r>
              <a:rPr lang="fr-FR" sz="4400" b="1" u="sng" dirty="0" smtClean="0">
                <a:latin typeface="Times New Roman" pitchFamily="18" charset="0"/>
                <a:cs typeface="Times New Roman" pitchFamily="18" charset="0"/>
              </a:rPr>
              <a:t>Les amygdales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928802"/>
            <a:ext cx="848131" cy="500066"/>
          </a:xfrm>
          <a:prstGeom prst="rect">
            <a:avLst/>
          </a:prstGeom>
          <a:noFill/>
          <a:ln w="9525">
            <a:noFill/>
            <a:miter lim="800000"/>
            <a:headEnd/>
            <a:tailEnd/>
          </a:ln>
        </p:spPr>
      </p:pic>
      <p:sp>
        <p:nvSpPr>
          <p:cNvPr id="9" name="Rectangle 8"/>
          <p:cNvSpPr/>
          <p:nvPr/>
        </p:nvSpPr>
        <p:spPr>
          <a:xfrm>
            <a:off x="928662" y="2714620"/>
            <a:ext cx="4286280" cy="36433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fr-FR" sz="2000" dirty="0" smtClean="0">
                <a:latin typeface="Times New Roman" pitchFamily="18" charset="0"/>
                <a:cs typeface="Times New Roman" pitchFamily="18" charset="0"/>
              </a:rPr>
              <a:t>Les amygdales (ou </a:t>
            </a:r>
            <a:r>
              <a:rPr lang="fr-FR" sz="2000" dirty="0" err="1" smtClean="0">
                <a:latin typeface="Times New Roman" pitchFamily="18" charset="0"/>
                <a:cs typeface="Times New Roman" pitchFamily="18" charset="0"/>
              </a:rPr>
              <a:t>tonsilles</a:t>
            </a:r>
            <a:r>
              <a:rPr lang="fr-FR" sz="2000" dirty="0" smtClean="0">
                <a:latin typeface="Times New Roman" pitchFamily="18" charset="0"/>
                <a:cs typeface="Times New Roman" pitchFamily="18" charset="0"/>
              </a:rPr>
              <a:t>) sont des formations lymphoïdes pairs, en forme d’amande, situés dans la gorge et jouant un rôle important dans les défenses immunitaires par leur localisation. En effet est sont situées à l’entrée des voies respiratoires sur le pourtour du pharynx.</a:t>
            </a:r>
            <a:endParaRPr lang="fr-FR" sz="2000" dirty="0">
              <a:latin typeface="Times New Roman" pitchFamily="18" charset="0"/>
              <a:cs typeface="Times New Roman" pitchFamily="18" charset="0"/>
            </a:endParaRPr>
          </a:p>
        </p:txBody>
      </p:sp>
      <p:pic>
        <p:nvPicPr>
          <p:cNvPr id="10" name="Image 9" descr="C:\Users\Public\Pictures\Sample Pictures\mmmmmmmmmmmmmm.PNG"/>
          <p:cNvPicPr/>
          <p:nvPr/>
        </p:nvPicPr>
        <p:blipFill>
          <a:blip r:embed="rId3"/>
          <a:srcRect/>
          <a:stretch>
            <a:fillRect/>
          </a:stretch>
        </p:blipFill>
        <p:spPr bwMode="auto">
          <a:xfrm>
            <a:off x="5429256" y="2928934"/>
            <a:ext cx="3214710"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3"/>
          <p:cNvSpPr>
            <a:spLocks noChangeArrowheads="1"/>
          </p:cNvSpPr>
          <p:nvPr/>
        </p:nvSpPr>
        <p:spPr bwMode="auto">
          <a:xfrm>
            <a:off x="5357818" y="5715016"/>
            <a:ext cx="3357586"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Schéma simplifié de la structure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tissulaire des amygdales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Bande perforée 7"/>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buFont typeface="+mj-lt"/>
              <a:buAutoNum type="alphaLcParenR"/>
            </a:pPr>
            <a:r>
              <a:rPr lang="fr-FR" sz="2400" b="1" dirty="0" smtClean="0">
                <a:latin typeface="Times New Roman" pitchFamily="18" charset="0"/>
                <a:cs typeface="Times New Roman" pitchFamily="18" charset="0"/>
              </a:rPr>
              <a:t>Les organes du système immunitaire</a:t>
            </a:r>
          </a:p>
        </p:txBody>
      </p:sp>
      <p:sp>
        <p:nvSpPr>
          <p:cNvPr id="9" name="Parchemin horizontal 8"/>
          <p:cNvSpPr/>
          <p:nvPr/>
        </p:nvSpPr>
        <p:spPr>
          <a:xfrm>
            <a:off x="1571604" y="642918"/>
            <a:ext cx="6215106" cy="1285884"/>
          </a:xfrm>
          <a:prstGeom prst="horizontalScroll">
            <a:avLst>
              <a:gd name="adj"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sz="2400" b="1" dirty="0" smtClean="0">
                <a:latin typeface="Times New Roman" pitchFamily="18" charset="0"/>
                <a:cs typeface="Times New Roman" pitchFamily="18" charset="0"/>
              </a:rPr>
              <a:t>2. Organes lymphoïdes secondaire</a:t>
            </a:r>
            <a:endParaRPr lang="fr-FR" sz="2400" dirty="0" smtClean="0">
              <a:latin typeface="Times New Roman" pitchFamily="18" charset="0"/>
              <a:cs typeface="Times New Roman" pitchFamily="18" charset="0"/>
            </a:endParaRPr>
          </a:p>
          <a:p>
            <a:pPr algn="ctr"/>
            <a:endParaRPr lang="fr-FR" dirty="0"/>
          </a:p>
        </p:txBody>
      </p:sp>
      <p:sp>
        <p:nvSpPr>
          <p:cNvPr id="10" name="Espace réservé du contenu 2"/>
          <p:cNvSpPr txBox="1">
            <a:spLocks/>
          </p:cNvSpPr>
          <p:nvPr/>
        </p:nvSpPr>
        <p:spPr>
          <a:xfrm>
            <a:off x="1500166" y="2000240"/>
            <a:ext cx="3429024" cy="642942"/>
          </a:xfrm>
          <a:prstGeom prst="rect">
            <a:avLst/>
          </a:prstGeom>
        </p:spPr>
        <p:txBody>
          <a:bodyPr>
            <a:normAutofit fontScale="55000" lnSpcReduction="20000"/>
          </a:bodyPr>
          <a:lstStyle/>
          <a:p>
            <a:pPr marL="342900" indent="-342900">
              <a:spcBef>
                <a:spcPct val="20000"/>
              </a:spcBef>
            </a:pPr>
            <a:r>
              <a:rPr lang="fr-FR" sz="4400" b="1" u="sng" dirty="0" smtClean="0">
                <a:latin typeface="Times New Roman" pitchFamily="18" charset="0"/>
                <a:cs typeface="Times New Roman" pitchFamily="18" charset="0"/>
              </a:rPr>
              <a:t>Les plaques de Peyer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928802"/>
            <a:ext cx="848131" cy="500066"/>
          </a:xfrm>
          <a:prstGeom prst="rect">
            <a:avLst/>
          </a:prstGeom>
          <a:noFill/>
          <a:ln w="9525">
            <a:noFill/>
            <a:miter lim="800000"/>
            <a:headEnd/>
            <a:tailEnd/>
          </a:ln>
        </p:spPr>
      </p:pic>
      <p:sp>
        <p:nvSpPr>
          <p:cNvPr id="12" name="Rectangle 11"/>
          <p:cNvSpPr/>
          <p:nvPr/>
        </p:nvSpPr>
        <p:spPr>
          <a:xfrm>
            <a:off x="928662" y="2714620"/>
            <a:ext cx="7643866" cy="33575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fr-FR" sz="2000" dirty="0" smtClean="0">
                <a:latin typeface="Times New Roman" pitchFamily="18" charset="0"/>
                <a:cs typeface="Times New Roman" pitchFamily="18" charset="0"/>
              </a:rPr>
              <a:t>Les plaques de Peyer correspondent à des agrégats de follicules lymphoïdes primaires et follicules lymphoïdes secondaires présent au niveau de la paroi intestinale dans la partie terminale de l’intestin grêle. A la surface de l’intestin on observe la présence de villosités qui cessent en regard des follicules au niveau des plaques de Peyer. Ces follicules sont caractérisés par la présence de lymphocytes B. Les lymphocytes T sont situés de manière plus diffuse à la périphérie des follicules.</a:t>
            </a:r>
            <a:endParaRPr lang="fr-FR" sz="2000" dirty="0">
              <a:latin typeface="Times New Roman" pitchFamily="18" charset="0"/>
              <a:cs typeface="Times New Roman" pitchFamily="18" charset="0"/>
            </a:endParaRPr>
          </a:p>
        </p:txBody>
      </p:sp>
      <p:pic>
        <p:nvPicPr>
          <p:cNvPr id="13" name="Image 12" descr="C:\Users\Public\Pictures\Sample Pictures\wwwwwwwwwww.PNG"/>
          <p:cNvPicPr/>
          <p:nvPr/>
        </p:nvPicPr>
        <p:blipFill>
          <a:blip r:embed="rId3" cstate="print"/>
          <a:srcRect/>
          <a:stretch>
            <a:fillRect/>
          </a:stretch>
        </p:blipFill>
        <p:spPr bwMode="auto">
          <a:xfrm>
            <a:off x="857224" y="2428868"/>
            <a:ext cx="7715304"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
          <p:cNvSpPr>
            <a:spLocks noChangeArrowheads="1"/>
          </p:cNvSpPr>
          <p:nvPr/>
        </p:nvSpPr>
        <p:spPr bwMode="auto">
          <a:xfrm>
            <a:off x="857224" y="5929330"/>
            <a:ext cx="7715304"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465638" algn="l"/>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Schéma simplifié représentant la structure tissulaire de la plaque de Peyer.</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Bande perforée 5"/>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8" name="Espace réservé du contenu 2"/>
          <p:cNvSpPr txBox="1">
            <a:spLocks/>
          </p:cNvSpPr>
          <p:nvPr/>
        </p:nvSpPr>
        <p:spPr>
          <a:xfrm>
            <a:off x="1500166" y="2071678"/>
            <a:ext cx="3000396" cy="642942"/>
          </a:xfrm>
          <a:prstGeom prst="rect">
            <a:avLst/>
          </a:prstGeom>
        </p:spPr>
        <p:txBody>
          <a:bodyPr>
            <a:normAutofit fontScale="55000" lnSpcReduction="20000"/>
          </a:bodyPr>
          <a:lstStyle/>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Rectangle 9"/>
          <p:cNvSpPr/>
          <p:nvPr/>
        </p:nvSpPr>
        <p:spPr>
          <a:xfrm>
            <a:off x="1214414" y="2428868"/>
            <a:ext cx="6929486" cy="33499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Les lymphocytes font partie de la famille des leucocytes (globules blancs). Ils prennent l’apparence de petites cellules rondes (d’environ 7 micromètres de diamètre) et possèdent un noyau. On les retrouve dans le sang, la moelle osseuse (où ils sont produits) et des tissus lymphoïdes (rate, ganglions lymphatiques). </a:t>
            </a:r>
          </a:p>
        </p:txBody>
      </p:sp>
      <p:sp>
        <p:nvSpPr>
          <p:cNvPr id="12" name="Parchemin horizontal 11"/>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7290" y="2143116"/>
            <a:ext cx="6929486" cy="27959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On distingue principalement deux familles de lymphocytes, qui ne se différencient pas d’un point de vue morphologique, mais d’un point de vue moléculaire (suivant les récepteurs situés à la surface cellulaire) : les lymphocytes B et les lymphocytes T. </a:t>
            </a:r>
          </a:p>
        </p:txBody>
      </p:sp>
      <p:sp>
        <p:nvSpPr>
          <p:cNvPr id="6" name="Organigramme : Bande perforée 5"/>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7" name="Parchemin horizontal 6"/>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428596" y="2500306"/>
            <a:ext cx="8229600" cy="3954459"/>
          </a:xfrm>
        </p:spPr>
        <p:txBody>
          <a:bodyPr>
            <a:normAutofit/>
          </a:bodyPr>
          <a:lstStyle/>
          <a:p>
            <a:pPr algn="just">
              <a:lnSpc>
                <a:spcPct val="150000"/>
              </a:lnSpc>
            </a:pPr>
            <a:endParaRPr lang="fr-FR" sz="2000" dirty="0" smtClean="0">
              <a:latin typeface="Times New Roman" pitchFamily="18" charset="0"/>
              <a:cs typeface="Times New Roman" pitchFamily="18" charset="0"/>
            </a:endParaRPr>
          </a:p>
          <a:p>
            <a:pPr algn="just">
              <a:lnSpc>
                <a:spcPct val="150000"/>
              </a:lnSpc>
            </a:pPr>
            <a:endParaRPr lang="fr-FR" sz="2000" dirty="0">
              <a:latin typeface="Times New Roman" pitchFamily="18" charset="0"/>
              <a:cs typeface="Times New Roman" pitchFamily="18" charset="0"/>
            </a:endParaRPr>
          </a:p>
        </p:txBody>
      </p:sp>
      <p:sp>
        <p:nvSpPr>
          <p:cNvPr id="5" name="Organigramme : Bande perforée 4"/>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6" name="Parchemin horizontal 5"/>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10"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lymphocytes T</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
        <p:nvSpPr>
          <p:cNvPr id="12" name="Espace réservé du contenu 2"/>
          <p:cNvSpPr txBox="1">
            <a:spLocks/>
          </p:cNvSpPr>
          <p:nvPr/>
        </p:nvSpPr>
        <p:spPr>
          <a:xfrm>
            <a:off x="500034" y="2571744"/>
            <a:ext cx="8229600" cy="37147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p>
            <a:pPr marL="342900" marR="0" lvl="0" indent="-342900" algn="just" defTabSz="914400" rtl="0" eaLnBrk="1" fontAlgn="auto" latinLnBrk="0" hangingPunct="1">
              <a:lnSpc>
                <a:spcPct val="15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les lymphocytes T (LT) ou cellule T, dont la lettre « T » provient du « Thymus », organe humain dans lequel les LT arrivent à maturité. Ils sont caractérisés par la présence d’un TCR (récepteur des cellules T) qui leurs permettent de reconnaître des fragments antigéniques.</a:t>
            </a:r>
          </a:p>
          <a:p>
            <a:pPr marL="342900" marR="0" lvl="0" indent="-342900" algn="just" defTabSz="914400" rtl="0" eaLnBrk="1" fontAlgn="auto" latinLnBrk="0" hangingPunct="1">
              <a:lnSpc>
                <a:spcPct val="15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Le lymphocyte T est responsable de l’immunité cellulaire, qui vise à détruire les cellules pathogènes, que ça soit des bactéries ou des cellules cancéreuses.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4414" y="2727324"/>
            <a:ext cx="7215238"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sz="2400" dirty="0" smtClean="0">
                <a:latin typeface="Times New Roman" pitchFamily="18" charset="0"/>
                <a:cs typeface="Times New Roman" pitchFamily="18" charset="0"/>
              </a:rPr>
              <a:t>En plus du TCR, le lymphocyte T est caractérisé par le cluster de différentiation CD3, ainsi que par un certain nombre de protéines membranaires : des immunoglobulines, des </a:t>
            </a:r>
            <a:r>
              <a:rPr lang="fr-FR" sz="2400" dirty="0" err="1" smtClean="0">
                <a:latin typeface="Times New Roman" pitchFamily="18" charset="0"/>
                <a:cs typeface="Times New Roman" pitchFamily="18" charset="0"/>
              </a:rPr>
              <a:t>intégrines</a:t>
            </a:r>
            <a:r>
              <a:rPr lang="fr-FR" sz="2400" dirty="0" smtClean="0">
                <a:latin typeface="Times New Roman" pitchFamily="18" charset="0"/>
                <a:cs typeface="Times New Roman" pitchFamily="18" charset="0"/>
              </a:rPr>
              <a:t>, des </a:t>
            </a:r>
            <a:r>
              <a:rPr lang="fr-FR" sz="2400" dirty="0" err="1" smtClean="0">
                <a:latin typeface="Times New Roman" pitchFamily="18" charset="0"/>
                <a:cs typeface="Times New Roman" pitchFamily="18" charset="0"/>
              </a:rPr>
              <a:t>sélectines</a:t>
            </a:r>
            <a:r>
              <a:rPr lang="fr-FR" sz="2400" dirty="0" smtClean="0">
                <a:latin typeface="Times New Roman" pitchFamily="18" charset="0"/>
                <a:cs typeface="Times New Roman" pitchFamily="18" charset="0"/>
              </a:rPr>
              <a:t> L, des récepteurs de cytokines et d’autres clusters de différenciation CD4 ou CD8, CD2 .</a:t>
            </a:r>
          </a:p>
        </p:txBody>
      </p:sp>
      <p:sp>
        <p:nvSpPr>
          <p:cNvPr id="7" name="Organigramme : Bande perforée 6"/>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8" name="Parchemin horizontal 7"/>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9"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lymphocytes T</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2643182"/>
            <a:ext cx="7498080" cy="3643338"/>
          </a:xfrm>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buNone/>
            </a:pPr>
            <a:r>
              <a:rPr lang="fr-FR" sz="2400" dirty="0" smtClean="0">
                <a:latin typeface="Times New Roman" pitchFamily="18" charset="0"/>
                <a:cs typeface="Times New Roman" pitchFamily="18" charset="0"/>
              </a:rPr>
              <a:t>On distingue plusieurs types de lymphocytes T :</a:t>
            </a:r>
          </a:p>
          <a:p>
            <a:pPr lvl="0" algn="just">
              <a:lnSpc>
                <a:spcPct val="150000"/>
              </a:lnSpc>
              <a:buBlip>
                <a:blip r:embed="rId2"/>
              </a:buBlip>
            </a:pPr>
            <a:r>
              <a:rPr lang="fr-FR" sz="2400" dirty="0" smtClean="0">
                <a:latin typeface="Times New Roman" pitchFamily="18" charset="0"/>
                <a:cs typeface="Times New Roman" pitchFamily="18" charset="0"/>
              </a:rPr>
              <a:t>Les LT CD8 qui ont comme destinée leur évolution en LT cytotoxique.</a:t>
            </a:r>
          </a:p>
          <a:p>
            <a:pPr lvl="0" algn="just">
              <a:lnSpc>
                <a:spcPct val="150000"/>
              </a:lnSpc>
              <a:buBlip>
                <a:blip r:embed="rId2"/>
              </a:buBlip>
            </a:pPr>
            <a:r>
              <a:rPr lang="fr-FR" sz="2400" dirty="0" smtClean="0">
                <a:latin typeface="Times New Roman" pitchFamily="18" charset="0"/>
                <a:cs typeface="Times New Roman" pitchFamily="18" charset="0"/>
              </a:rPr>
              <a:t>Les LT CD4 qui donneront des LT </a:t>
            </a:r>
            <a:r>
              <a:rPr lang="fr-FR" sz="2400" dirty="0" err="1" smtClean="0">
                <a:latin typeface="Times New Roman" pitchFamily="18" charset="0"/>
                <a:cs typeface="Times New Roman" pitchFamily="18" charset="0"/>
              </a:rPr>
              <a:t>helper</a:t>
            </a:r>
            <a:r>
              <a:rPr lang="fr-FR" sz="2400" dirty="0" smtClean="0">
                <a:latin typeface="Times New Roman" pitchFamily="18" charset="0"/>
                <a:cs typeface="Times New Roman" pitchFamily="18" charset="0"/>
              </a:rPr>
              <a:t> (ou auxiliaires) qui ont un rôle de régulation de la réponse immunitaire adaptative par activation d’autres cellules immunitaires.</a:t>
            </a:r>
          </a:p>
          <a:p>
            <a:pPr algn="just">
              <a:lnSpc>
                <a:spcPct val="150000"/>
              </a:lnSpc>
            </a:pPr>
            <a:endParaRPr lang="fr-FR" sz="2400" dirty="0">
              <a:latin typeface="Times New Roman" pitchFamily="18" charset="0"/>
              <a:cs typeface="Times New Roman" pitchFamily="18" charset="0"/>
            </a:endParaRPr>
          </a:p>
        </p:txBody>
      </p:sp>
      <p:sp>
        <p:nvSpPr>
          <p:cNvPr id="4" name="Organigramme : Bande perforée 3"/>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5" name="Parchemin horizontal 4"/>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6"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lymphocytes T</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gner un rectangle à un seul coin 4"/>
          <p:cNvSpPr/>
          <p:nvPr/>
        </p:nvSpPr>
        <p:spPr>
          <a:xfrm>
            <a:off x="428596" y="2571744"/>
            <a:ext cx="8358246" cy="4000528"/>
          </a:xfrm>
          <a:prstGeom prst="snip1Rect">
            <a:avLst>
              <a:gd name="adj" fmla="val 103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2400" dirty="0" smtClean="0">
                <a:latin typeface="Times New Roman" pitchFamily="18" charset="0"/>
                <a:cs typeface="Times New Roman" pitchFamily="18" charset="0"/>
              </a:rPr>
              <a:t>Les lymphocytes B (LB) ou cellule B, dont la lettre « B » provient de la « Bourse de Fabrice » qui est un organe d’oiseaux dans lequel les LB arrivent à maturité. Chez l’Homme, les lymphocytes B arrivent à maturité dans la moelle osseuse. Ils sont caractérisés par la présence d’un BCR (récepteur des cellules B) qui leurs permettent de reconnaître des fragments antigéniques.</a:t>
            </a:r>
            <a:endParaRPr lang="fr-FR" sz="2400" dirty="0">
              <a:latin typeface="Times New Roman" pitchFamily="18" charset="0"/>
              <a:cs typeface="Times New Roman" pitchFamily="18" charset="0"/>
            </a:endParaRPr>
          </a:p>
        </p:txBody>
      </p:sp>
      <p:sp>
        <p:nvSpPr>
          <p:cNvPr id="6" name="Organigramme : Bande perforée 5"/>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7" name="Parchemin horizontal 6"/>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8"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 s B</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gner un rectangle à un seul coin 3"/>
          <p:cNvSpPr/>
          <p:nvPr/>
        </p:nvSpPr>
        <p:spPr>
          <a:xfrm>
            <a:off x="428628" y="2571744"/>
            <a:ext cx="8286776" cy="3929090"/>
          </a:xfrm>
          <a:prstGeom prst="snip1Rect">
            <a:avLst>
              <a:gd name="adj" fmla="val 7130"/>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2200" dirty="0" smtClean="0">
                <a:latin typeface="Times New Roman" pitchFamily="18" charset="0"/>
                <a:cs typeface="Times New Roman" pitchFamily="18" charset="0"/>
              </a:rPr>
              <a:t>Le lymphocyte B est responsable de l’immunité humorale, qui vise à produire les anticorps spécifiques de l’agent pathogène. En plus du BCR, le lymphocyte B est caractérisé par un dimère </a:t>
            </a:r>
            <a:r>
              <a:rPr lang="fr-FR" sz="2200" dirty="0" err="1" smtClean="0">
                <a:latin typeface="Times New Roman" pitchFamily="18" charset="0"/>
                <a:cs typeface="Times New Roman" pitchFamily="18" charset="0"/>
              </a:rPr>
              <a:t>Igα</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Igβ</a:t>
            </a:r>
            <a:r>
              <a:rPr lang="fr-FR" sz="2200" dirty="0" smtClean="0">
                <a:latin typeface="Times New Roman" pitchFamily="18" charset="0"/>
                <a:cs typeface="Times New Roman" pitchFamily="18" charset="0"/>
              </a:rPr>
              <a:t> qui est associé au BCR (</a:t>
            </a:r>
            <a:r>
              <a:rPr lang="fr-FR" sz="2200" dirty="0" err="1" smtClean="0">
                <a:latin typeface="Times New Roman" pitchFamily="18" charset="0"/>
                <a:cs typeface="Times New Roman" pitchFamily="18" charset="0"/>
              </a:rPr>
              <a:t>IgM</a:t>
            </a:r>
            <a:r>
              <a:rPr lang="fr-FR" sz="2200" dirty="0" smtClean="0">
                <a:latin typeface="Times New Roman" pitchFamily="18" charset="0"/>
                <a:cs typeface="Times New Roman" pitchFamily="18" charset="0"/>
              </a:rPr>
              <a:t>), des récepteurs de cytokines, des protéines membranaires telles que des intégrines (LFA-1), des sélectines, des immunoglobulines-</a:t>
            </a:r>
            <a:r>
              <a:rPr lang="fr-FR" sz="2200" dirty="0" err="1" smtClean="0">
                <a:latin typeface="Times New Roman" pitchFamily="18" charset="0"/>
                <a:cs typeface="Times New Roman" pitchFamily="18" charset="0"/>
              </a:rPr>
              <a:t>like</a:t>
            </a:r>
            <a:r>
              <a:rPr lang="fr-FR" sz="2200" dirty="0" smtClean="0">
                <a:latin typeface="Times New Roman" pitchFamily="18" charset="0"/>
                <a:cs typeface="Times New Roman" pitchFamily="18" charset="0"/>
              </a:rPr>
              <a:t>, les récepteurs membranaires B7 et des clusters de différenciation CD19, CD21, CD35, CD45, CD80.2</a:t>
            </a:r>
            <a:endParaRPr lang="fr-FR" sz="2200" dirty="0">
              <a:latin typeface="Times New Roman" pitchFamily="18" charset="0"/>
              <a:cs typeface="Times New Roman" pitchFamily="18" charset="0"/>
            </a:endParaRPr>
          </a:p>
        </p:txBody>
      </p:sp>
      <p:sp>
        <p:nvSpPr>
          <p:cNvPr id="3" name="Organigramme : Bande perforée 2"/>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5" name="Parchemin horizontal 4"/>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6"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 s B</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2643182"/>
            <a:ext cx="7498080" cy="3786214"/>
          </a:xfrm>
        </p:spPr>
        <p:style>
          <a:lnRef idx="1">
            <a:schemeClr val="accent2"/>
          </a:lnRef>
          <a:fillRef idx="2">
            <a:schemeClr val="accent2"/>
          </a:fillRef>
          <a:effectRef idx="1">
            <a:schemeClr val="accent2"/>
          </a:effectRef>
          <a:fontRef idx="minor">
            <a:schemeClr val="dk1"/>
          </a:fontRef>
        </p:style>
        <p:txBody>
          <a:bodyPr rtlCol="0" anchor="ctr">
            <a:noAutofit/>
          </a:bodyPr>
          <a:lstStyle/>
          <a:p>
            <a:pPr marL="0" algn="just">
              <a:lnSpc>
                <a:spcPct val="150000"/>
              </a:lnSpc>
              <a:buNone/>
            </a:pPr>
            <a:r>
              <a:rPr lang="fr-FR" sz="2400" dirty="0" smtClean="0">
                <a:solidFill>
                  <a:schemeClr val="dk1"/>
                </a:solidFill>
                <a:latin typeface="Times New Roman" pitchFamily="18" charset="0"/>
                <a:cs typeface="Times New Roman" pitchFamily="18" charset="0"/>
              </a:rPr>
              <a:t>Le lymphocyte B aura 2 destinées, en effet il se différenciera :</a:t>
            </a:r>
          </a:p>
          <a:p>
            <a:pPr marL="0" lvl="0" algn="just">
              <a:lnSpc>
                <a:spcPct val="150000"/>
              </a:lnSpc>
            </a:pPr>
            <a:r>
              <a:rPr lang="fr-FR" sz="2400" dirty="0" smtClean="0">
                <a:solidFill>
                  <a:schemeClr val="dk1"/>
                </a:solidFill>
                <a:latin typeface="Times New Roman" pitchFamily="18" charset="0"/>
                <a:cs typeface="Times New Roman" pitchFamily="18" charset="0"/>
              </a:rPr>
              <a:t>Soit en plasmocytes qui sécrètent les anticorps solubles qui iront se fixer sur l’antigène (opsonisation), facilitant ainsi la phagocytose. Ces cellules ne présentent pas d’anticorps membranaires.</a:t>
            </a:r>
          </a:p>
          <a:p>
            <a:pPr marL="0" algn="just">
              <a:lnSpc>
                <a:spcPct val="150000"/>
              </a:lnSpc>
            </a:pPr>
            <a:endParaRPr lang="fr-FR" sz="2400" dirty="0">
              <a:solidFill>
                <a:schemeClr val="dk1"/>
              </a:solidFill>
              <a:latin typeface="Times New Roman" pitchFamily="18" charset="0"/>
              <a:cs typeface="Times New Roman" pitchFamily="18" charset="0"/>
            </a:endParaRPr>
          </a:p>
        </p:txBody>
      </p:sp>
      <p:sp>
        <p:nvSpPr>
          <p:cNvPr id="4" name="Organigramme : Bande perforée 3"/>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5" name="Parchemin horizontal 4"/>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6"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 s B</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42844" y="1285860"/>
          <a:ext cx="8715436"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5"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lvl="0" algn="ctr"/>
            <a:r>
              <a:rPr lang="fr-FR" sz="3200" dirty="0" smtClean="0">
                <a:latin typeface="Times New Roman" pitchFamily="18" charset="0"/>
                <a:cs typeface="Times New Roman" pitchFamily="18" charset="0"/>
              </a:rPr>
              <a:t>Immunité</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571744"/>
            <a:ext cx="785818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50000"/>
              </a:lnSpc>
            </a:pPr>
            <a:r>
              <a:rPr lang="fr-FR" sz="2400" dirty="0" smtClean="0">
                <a:latin typeface="Times New Roman" pitchFamily="18" charset="0"/>
                <a:cs typeface="Times New Roman" pitchFamily="18" charset="0"/>
              </a:rPr>
              <a:t>Soit en lymphocyte B mémoire qui expriment à leur surface les anticorps spécifique d’un antigène, permettant une réponse plus rapide si une seconde infection se présente.</a:t>
            </a:r>
          </a:p>
          <a:p>
            <a:pPr algn="just">
              <a:lnSpc>
                <a:spcPct val="150000"/>
              </a:lnSpc>
              <a:buNone/>
            </a:pPr>
            <a:r>
              <a:rPr lang="fr-FR" sz="2400" dirty="0" smtClean="0">
                <a:latin typeface="Times New Roman" pitchFamily="18" charset="0"/>
                <a:cs typeface="Times New Roman" pitchFamily="18" charset="0"/>
              </a:rPr>
              <a:t>Le lymphocyte B joue également le rôle de cellule présentatrice d’antigène et présente donc ainsi les molécules de classe 2 du CMH, en plus des molécules de classes 1 du CMH.</a:t>
            </a:r>
          </a:p>
        </p:txBody>
      </p:sp>
      <p:sp>
        <p:nvSpPr>
          <p:cNvPr id="3" name="Organigramme : Bande perforée 2"/>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4" name="Parchemin horizontal 3"/>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lymphocytes</a:t>
            </a:r>
            <a:endParaRPr lang="fr-FR" sz="2800" dirty="0" smtClean="0">
              <a:latin typeface="Times New Roman" pitchFamily="18" charset="0"/>
              <a:cs typeface="Times New Roman" pitchFamily="18" charset="0"/>
            </a:endParaRPr>
          </a:p>
        </p:txBody>
      </p:sp>
      <p:sp>
        <p:nvSpPr>
          <p:cNvPr id="5"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lymphocyte s B</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786" y="2285992"/>
            <a:ext cx="7586658" cy="3597293"/>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just">
              <a:lnSpc>
                <a:spcPct val="150000"/>
              </a:lnSpc>
              <a:buNone/>
            </a:pPr>
            <a:r>
              <a:rPr lang="fr-FR" sz="2800" dirty="0">
                <a:latin typeface="Times New Roman" pitchFamily="18" charset="0"/>
                <a:cs typeface="Times New Roman" pitchFamily="18" charset="0"/>
              </a:rPr>
              <a:t>La cellule NK fait partie des lymphocytes car elle découle du progéniture lymphoïde au niveau de la moelle osseuse ; elle fait partie des grands </a:t>
            </a:r>
            <a:r>
              <a:rPr lang="fr-FR" sz="2800" dirty="0" smtClean="0">
                <a:latin typeface="Times New Roman" pitchFamily="18" charset="0"/>
                <a:cs typeface="Times New Roman" pitchFamily="18" charset="0"/>
              </a:rPr>
              <a:t>lymphocytes granuleux(GLG</a:t>
            </a:r>
            <a:r>
              <a:rPr lang="fr-FR" sz="2800" dirty="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lgn="just">
              <a:lnSpc>
                <a:spcPct val="150000"/>
              </a:lnSpc>
              <a:buNone/>
            </a:pPr>
            <a:r>
              <a:rPr lang="fr-FR" sz="2800" dirty="0">
                <a:latin typeface="Times New Roman" pitchFamily="18" charset="0"/>
                <a:cs typeface="Times New Roman" pitchFamily="18" charset="0"/>
              </a:rPr>
              <a:t>La cellule NK est caractérisée par la classe de </a:t>
            </a:r>
            <a:r>
              <a:rPr lang="fr-FR" sz="2800" dirty="0" smtClean="0">
                <a:latin typeface="Times New Roman" pitchFamily="18" charset="0"/>
                <a:cs typeface="Times New Roman" pitchFamily="18" charset="0"/>
              </a:rPr>
              <a:t>différentiation CD56</a:t>
            </a:r>
            <a:r>
              <a:rPr lang="fr-FR" dirty="0">
                <a:latin typeface="Times New Roman" pitchFamily="18" charset="0"/>
                <a:cs typeface="Times New Roman" pitchFamily="18" charset="0"/>
              </a:rPr>
              <a:t>.</a:t>
            </a:r>
          </a:p>
          <a:p>
            <a:endParaRPr lang="fr-FR" dirty="0">
              <a:latin typeface="Times New Roman" pitchFamily="18" charset="0"/>
              <a:cs typeface="Times New Roman" pitchFamily="18" charset="0"/>
            </a:endParaRPr>
          </a:p>
        </p:txBody>
      </p:sp>
      <p:sp>
        <p:nvSpPr>
          <p:cNvPr id="5" name="Organigramme : Bande perforée 4"/>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6" name="Parchemin horizontal 5"/>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cellules NK</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7224" y="2571744"/>
            <a:ext cx="7715304" cy="3143272"/>
          </a:xfrm>
        </p:spPr>
        <p:style>
          <a:lnRef idx="2">
            <a:schemeClr val="dk1"/>
          </a:lnRef>
          <a:fillRef idx="1">
            <a:schemeClr val="lt1"/>
          </a:fillRef>
          <a:effectRef idx="0">
            <a:schemeClr val="dk1"/>
          </a:effectRef>
          <a:fontRef idx="minor">
            <a:schemeClr val="dk1"/>
          </a:fontRef>
        </p:style>
        <p:txBody>
          <a:bodyPr>
            <a:normAutofit lnSpcReduction="10000"/>
          </a:bodyPr>
          <a:lstStyle/>
          <a:p>
            <a:pPr>
              <a:lnSpc>
                <a:spcPct val="150000"/>
              </a:lnSpc>
              <a:buNone/>
            </a:pPr>
            <a:r>
              <a:rPr lang="fr-FR" sz="2800" dirty="0">
                <a:latin typeface="Times New Roman" pitchFamily="18" charset="0"/>
                <a:cs typeface="Times New Roman" pitchFamily="18" charset="0"/>
              </a:rPr>
              <a:t>La cellule NK peut tuer les cellules cibles de manière spontanée, en faisant intervenir les molécules de classe 1 du CMH, et sont capables de faire la différence entre une cellule saine et une cellule malade. </a:t>
            </a:r>
          </a:p>
        </p:txBody>
      </p:sp>
      <p:sp>
        <p:nvSpPr>
          <p:cNvPr id="4" name="Organigramme : Bande perforée 3"/>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5" name="Parchemin horizontal 4"/>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cellules NK</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428868"/>
            <a:ext cx="7929618"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fr-FR" sz="2400" dirty="0" smtClean="0">
                <a:latin typeface="Times New Roman" pitchFamily="18" charset="0"/>
                <a:cs typeface="Times New Roman" pitchFamily="18" charset="0"/>
              </a:rPr>
              <a:t>Pour se faire elle présente deux grands types de récepteurs :</a:t>
            </a:r>
          </a:p>
          <a:p>
            <a:pPr lvl="0">
              <a:lnSpc>
                <a:spcPct val="150000"/>
              </a:lnSpc>
              <a:buFont typeface="Wingdings" pitchFamily="2" charset="2"/>
              <a:buChar char="v"/>
            </a:pPr>
            <a:r>
              <a:rPr lang="fr-FR" sz="2400" dirty="0" smtClean="0">
                <a:latin typeface="Times New Roman" pitchFamily="18" charset="0"/>
                <a:cs typeface="Times New Roman" pitchFamily="18" charset="0"/>
              </a:rPr>
              <a:t> des récepteurs activateurs ayant comme ligand le « ligand activateur » présent à la surface des cellules de l’organisme.</a:t>
            </a:r>
          </a:p>
          <a:p>
            <a:pPr lvl="0">
              <a:lnSpc>
                <a:spcPct val="150000"/>
              </a:lnSpc>
              <a:buFont typeface="Wingdings" pitchFamily="2" charset="2"/>
              <a:buChar char="v"/>
            </a:pPr>
            <a:r>
              <a:rPr lang="fr-FR" sz="2400" dirty="0" smtClean="0">
                <a:latin typeface="Times New Roman" pitchFamily="18" charset="0"/>
                <a:cs typeface="Times New Roman" pitchFamily="18" charset="0"/>
              </a:rPr>
              <a:t> des récepteurs inhibiteurs ayant comme ligand les molécules de classe 1 du CMH qui sont exprimées par toutes les cellules saines nucléées de l’organisme.</a:t>
            </a:r>
          </a:p>
        </p:txBody>
      </p:sp>
      <p:sp>
        <p:nvSpPr>
          <p:cNvPr id="3" name="Organigramme : Bande perforée 2"/>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4" name="Parchemin horizontal 3"/>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cellules NK</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493076"/>
            <a:ext cx="8229600" cy="2936188"/>
          </a:xfrm>
        </p:spPr>
        <p:style>
          <a:lnRef idx="2">
            <a:schemeClr val="dk1"/>
          </a:lnRef>
          <a:fillRef idx="1">
            <a:schemeClr val="lt1"/>
          </a:fillRef>
          <a:effectRef idx="0">
            <a:schemeClr val="dk1"/>
          </a:effectRef>
          <a:fontRef idx="minor">
            <a:schemeClr val="dk1"/>
          </a:fontRef>
        </p:style>
        <p:txBody>
          <a:bodyPr wrap="square">
            <a:spAutoFit/>
          </a:bodyPr>
          <a:lstStyle/>
          <a:p>
            <a:pPr marL="0">
              <a:lnSpc>
                <a:spcPct val="150000"/>
              </a:lnSpc>
              <a:buNone/>
            </a:pPr>
            <a:r>
              <a:rPr lang="fr-FR" sz="2400" dirty="0">
                <a:solidFill>
                  <a:schemeClr val="dk1"/>
                </a:solidFill>
                <a:latin typeface="Times New Roman" pitchFamily="18" charset="0"/>
                <a:cs typeface="Times New Roman" pitchFamily="18" charset="0"/>
              </a:rPr>
              <a:t>La cellule NK est donc spontanément une cellule tueuse envers toutes les cellules, mais inhibée par la présence de molécule de classe 1 du CMH, d’où sont nom de cellule « Natural Killer », ce qui donne en français « cellule tueuse naturelle ».</a:t>
            </a:r>
          </a:p>
          <a:p>
            <a:pPr marL="0">
              <a:lnSpc>
                <a:spcPct val="150000"/>
              </a:lnSpc>
            </a:pPr>
            <a:endParaRPr lang="fr-FR" sz="2400" dirty="0">
              <a:solidFill>
                <a:schemeClr val="dk1"/>
              </a:solidFill>
              <a:latin typeface="Times New Roman" pitchFamily="18" charset="0"/>
              <a:cs typeface="Times New Roman" pitchFamily="18" charset="0"/>
            </a:endParaRPr>
          </a:p>
        </p:txBody>
      </p:sp>
      <p:sp>
        <p:nvSpPr>
          <p:cNvPr id="4" name="Organigramme : Bande perforée 3"/>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5" name="Parchemin horizontal 4"/>
          <p:cNvSpPr/>
          <p:nvPr/>
        </p:nvSpPr>
        <p:spPr>
          <a:xfrm>
            <a:off x="1571604" y="642918"/>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 Les cellules NK</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a:t/>
            </a:r>
            <a:br>
              <a:rPr lang="fr-FR" dirty="0"/>
            </a:br>
            <a:endParaRPr lang="fr-FR" dirty="0"/>
          </a:p>
        </p:txBody>
      </p:sp>
      <p:sp>
        <p:nvSpPr>
          <p:cNvPr id="6" name="Espace réservé du contenu 2"/>
          <p:cNvSpPr txBox="1">
            <a:spLocks/>
          </p:cNvSpPr>
          <p:nvPr/>
        </p:nvSpPr>
        <p:spPr>
          <a:xfrm>
            <a:off x="285752" y="2843242"/>
            <a:ext cx="4714876" cy="372903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Le monocyte est une cellule sanguine immature de la famille des leucocytes, qui provient de la moelle osseuse. Cette cellule se différencie une fois dans les tissus où elles résideront, et sera ainsi à l’origine des macrophages et des cellules dendritiques.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 6"/>
          <p:cNvPicPr/>
          <p:nvPr/>
        </p:nvPicPr>
        <p:blipFill>
          <a:blip r:embed="rId2" cstate="print"/>
          <a:srcRect/>
          <a:stretch>
            <a:fillRect/>
          </a:stretch>
        </p:blipFill>
        <p:spPr bwMode="auto">
          <a:xfrm>
            <a:off x="5214942" y="1785926"/>
            <a:ext cx="3328625"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214942" y="5929330"/>
            <a:ext cx="332675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b="1" dirty="0">
                <a:latin typeface="Times New Roman" pitchFamily="18" charset="0"/>
                <a:cs typeface="Times New Roman" pitchFamily="18" charset="0"/>
              </a:rPr>
              <a:t>Un monocyte entouré de globules rouges</a:t>
            </a:r>
            <a:endParaRPr lang="fr-FR" dirty="0">
              <a:latin typeface="Times New Roman" pitchFamily="18" charset="0"/>
              <a:cs typeface="Times New Roman" pitchFamily="18" charset="0"/>
            </a:endParaRPr>
          </a:p>
        </p:txBody>
      </p:sp>
      <p:sp>
        <p:nvSpPr>
          <p:cNvPr id="9" name="Organigramme : Bande perforée 8"/>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10" name="Parchemin horizontal 9"/>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12" name="Espace réservé du contenu 2"/>
          <p:cNvSpPr txBox="1">
            <a:spLocks/>
          </p:cNvSpPr>
          <p:nvPr/>
        </p:nvSpPr>
        <p:spPr>
          <a:xfrm>
            <a:off x="1500166" y="2071678"/>
            <a:ext cx="571504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Les monocytes</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3"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14282" y="3143248"/>
            <a:ext cx="5715040" cy="3571900"/>
          </a:xfrm>
        </p:spPr>
        <p:style>
          <a:lnRef idx="3">
            <a:schemeClr val="lt1"/>
          </a:lnRef>
          <a:fillRef idx="1">
            <a:schemeClr val="accent3"/>
          </a:fillRef>
          <a:effectRef idx="1">
            <a:schemeClr val="accent3"/>
          </a:effectRef>
          <a:fontRef idx="minor">
            <a:schemeClr val="lt1"/>
          </a:fontRef>
        </p:style>
        <p:txBody>
          <a:bodyPr>
            <a:normAutofit/>
          </a:bodyPr>
          <a:lstStyle/>
          <a:p>
            <a:pPr algn="just">
              <a:lnSpc>
                <a:spcPct val="150000"/>
              </a:lnSpc>
              <a:buNone/>
            </a:pPr>
            <a:r>
              <a:rPr lang="fr-FR" sz="2000" dirty="0" smtClean="0">
                <a:solidFill>
                  <a:schemeClr val="tx1"/>
                </a:solidFill>
                <a:latin typeface="Times New Roman" pitchFamily="18" charset="0"/>
                <a:cs typeface="Times New Roman" pitchFamily="18" charset="0"/>
              </a:rPr>
              <a:t>Le macrophage est la cellule phagocytaire par excellence qui provient de la différenciation des monocytes. Il joue également le rôle de cellule présentatrice d’antigène, mais de manière beaucoup plus occasionnelle que les cellules dendritiques, il présente donc les molécules de classe 2 du CMH.</a:t>
            </a:r>
          </a:p>
        </p:txBody>
      </p:sp>
      <p:pic>
        <p:nvPicPr>
          <p:cNvPr id="6" name="Image 5"/>
          <p:cNvPicPr/>
          <p:nvPr/>
        </p:nvPicPr>
        <p:blipFill>
          <a:blip r:embed="rId2" cstate="print"/>
          <a:srcRect/>
          <a:stretch>
            <a:fillRect/>
          </a:stretch>
        </p:blipFill>
        <p:spPr bwMode="auto">
          <a:xfrm>
            <a:off x="6072198" y="2071678"/>
            <a:ext cx="2928958"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49" name="Rectangle 1"/>
          <p:cNvSpPr>
            <a:spLocks noChangeArrowheads="1"/>
          </p:cNvSpPr>
          <p:nvPr/>
        </p:nvSpPr>
        <p:spPr bwMode="auto">
          <a:xfrm>
            <a:off x="6072198" y="5791818"/>
            <a:ext cx="2928958"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macrophages peuvent phagocyter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ments </a:t>
            </a:r>
            <a:r>
              <a:rPr kumimoji="0" 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trangers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rganigramme : Bande perforée 6"/>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8" name="Parchemin horizontal 7"/>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9" name="Espace réservé du contenu 2"/>
          <p:cNvSpPr txBox="1">
            <a:spLocks/>
          </p:cNvSpPr>
          <p:nvPr/>
        </p:nvSpPr>
        <p:spPr>
          <a:xfrm>
            <a:off x="1500166" y="2357430"/>
            <a:ext cx="2214578"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 macrophage</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285992"/>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Bande perforée 1"/>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3" name="Parchemin horizontal 2"/>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4" name="Rectangle 3"/>
          <p:cNvSpPr/>
          <p:nvPr/>
        </p:nvSpPr>
        <p:spPr>
          <a:xfrm>
            <a:off x="1285852" y="3214686"/>
            <a:ext cx="6786610"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pPr>
            <a:r>
              <a:rPr lang="fr-FR" sz="2800" dirty="0" smtClean="0">
                <a:solidFill>
                  <a:schemeClr val="tx1"/>
                </a:solidFill>
                <a:latin typeface="Times New Roman" pitchFamily="18" charset="0"/>
                <a:cs typeface="Times New Roman" pitchFamily="18" charset="0"/>
              </a:rPr>
              <a:t>Un des rôles principal des macrophages est le nettoyage de l’organisme, dont des corps apoptotiques et nécrotiques, les poussières et les agents pathogènes.</a:t>
            </a:r>
            <a:endParaRPr lang="fr-FR" sz="2800"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1500166" y="2357430"/>
            <a:ext cx="2214578"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Le macrophage</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285992"/>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714620"/>
            <a:ext cx="5429288" cy="3714752"/>
          </a:xfrm>
        </p:spPr>
        <p:style>
          <a:lnRef idx="3">
            <a:schemeClr val="lt1"/>
          </a:lnRef>
          <a:fillRef idx="1">
            <a:schemeClr val="accent3"/>
          </a:fillRef>
          <a:effectRef idx="1">
            <a:schemeClr val="accent3"/>
          </a:effectRef>
          <a:fontRef idx="minor">
            <a:schemeClr val="lt1"/>
          </a:fontRef>
        </p:style>
        <p:txBody>
          <a:bodyPr>
            <a:noAutofit/>
          </a:bodyPr>
          <a:lstStyle/>
          <a:p>
            <a:pPr algn="just">
              <a:lnSpc>
                <a:spcPct val="150000"/>
              </a:lnSpc>
              <a:buNone/>
            </a:pPr>
            <a:r>
              <a:rPr lang="fr-FR" sz="2000" dirty="0" smtClean="0">
                <a:solidFill>
                  <a:schemeClr val="tx1"/>
                </a:solidFill>
                <a:latin typeface="Times New Roman" pitchFamily="18" charset="0"/>
                <a:cs typeface="Times New Roman" pitchFamily="18" charset="0"/>
              </a:rPr>
              <a:t>La cellule dendritique est une cellule immunitaire présentant des expansions cytoplasmiques appelées des dendrites, et présente dans l’ensemble des tissus de l’organisme, plus spécifiquement au niveau de l’épiderme et au niveau du thymus. Elle a deux origines, soit myéloïde en dérivant du monocyte, soit lymphoïde.</a:t>
            </a:r>
          </a:p>
          <a:p>
            <a:pPr algn="just">
              <a:lnSpc>
                <a:spcPct val="150000"/>
              </a:lnSpc>
            </a:pPr>
            <a:endParaRPr lang="fr-FR" sz="2000" dirty="0">
              <a:solidFill>
                <a:schemeClr val="tx1"/>
              </a:solidFill>
              <a:latin typeface="Times New Roman" pitchFamily="18" charset="0"/>
              <a:cs typeface="Times New Roman" pitchFamily="18" charset="0"/>
            </a:endParaRPr>
          </a:p>
        </p:txBody>
      </p:sp>
      <p:pic>
        <p:nvPicPr>
          <p:cNvPr id="5" name="Image 4"/>
          <p:cNvPicPr/>
          <p:nvPr/>
        </p:nvPicPr>
        <p:blipFill>
          <a:blip r:embed="rId2" cstate="print"/>
          <a:srcRect/>
          <a:stretch>
            <a:fillRect/>
          </a:stretch>
        </p:blipFill>
        <p:spPr bwMode="auto">
          <a:xfrm>
            <a:off x="5786446" y="2786058"/>
            <a:ext cx="3214710"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786446" y="5783065"/>
            <a:ext cx="321471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dirty="0">
                <a:latin typeface="Times New Roman" pitchFamily="18" charset="0"/>
                <a:cs typeface="Times New Roman" pitchFamily="18" charset="0"/>
              </a:rPr>
              <a:t>Représentation </a:t>
            </a: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d'une </a:t>
            </a:r>
            <a:r>
              <a:rPr lang="fr-FR" dirty="0">
                <a:latin typeface="Times New Roman" pitchFamily="18" charset="0"/>
                <a:cs typeface="Times New Roman" pitchFamily="18" charset="0"/>
              </a:rPr>
              <a:t>cellule dendritique</a:t>
            </a:r>
          </a:p>
        </p:txBody>
      </p:sp>
      <p:sp>
        <p:nvSpPr>
          <p:cNvPr id="7" name="Organigramme : Bande perforée 6"/>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8" name="Parchemin horizontal 7"/>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9" name="Espace réservé du contenu 2"/>
          <p:cNvSpPr txBox="1">
            <a:spLocks/>
          </p:cNvSpPr>
          <p:nvPr/>
        </p:nvSpPr>
        <p:spPr>
          <a:xfrm>
            <a:off x="1500166" y="2071678"/>
            <a:ext cx="392909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La cellule dendritique</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2786082"/>
            <a:ext cx="7929618" cy="3571876"/>
          </a:xfrm>
        </p:spPr>
        <p:style>
          <a:lnRef idx="3">
            <a:schemeClr val="lt1"/>
          </a:lnRef>
          <a:fillRef idx="1">
            <a:schemeClr val="accent3"/>
          </a:fillRef>
          <a:effectRef idx="1">
            <a:schemeClr val="accent3"/>
          </a:effectRef>
          <a:fontRef idx="minor">
            <a:schemeClr val="lt1"/>
          </a:fontRef>
        </p:style>
        <p:txBody>
          <a:bodyPr>
            <a:noAutofit/>
          </a:bodyPr>
          <a:lstStyle/>
          <a:p>
            <a:pPr algn="just">
              <a:lnSpc>
                <a:spcPct val="170000"/>
              </a:lnSpc>
              <a:buNone/>
            </a:pPr>
            <a:r>
              <a:rPr lang="fr-FR" sz="2200" dirty="0" smtClean="0">
                <a:solidFill>
                  <a:schemeClr val="tx1"/>
                </a:solidFill>
                <a:latin typeface="Times New Roman" pitchFamily="18" charset="0"/>
                <a:cs typeface="Times New Roman" pitchFamily="18" charset="0"/>
              </a:rPr>
              <a:t>La cellule dendritique a différent rôle dans la réponse immunitaire :</a:t>
            </a:r>
          </a:p>
          <a:p>
            <a:pPr algn="just">
              <a:lnSpc>
                <a:spcPct val="170000"/>
              </a:lnSpc>
            </a:pPr>
            <a:r>
              <a:rPr lang="fr-FR" sz="2200" dirty="0" smtClean="0">
                <a:solidFill>
                  <a:schemeClr val="tx1"/>
                </a:solidFill>
                <a:latin typeface="Times New Roman" pitchFamily="18" charset="0"/>
                <a:cs typeface="Times New Roman" pitchFamily="18" charset="0"/>
              </a:rPr>
              <a:t>Elle joue le rôle de cellule phagocytaire et de cellules présentatrice d’antigène, lui permettant d’activer les lymphocytes (B et T) présents au niveau des organes lymphoïdes secondaires.</a:t>
            </a:r>
          </a:p>
          <a:p>
            <a:pPr algn="just">
              <a:lnSpc>
                <a:spcPct val="170000"/>
              </a:lnSpc>
            </a:pPr>
            <a:r>
              <a:rPr lang="fr-FR" sz="2200" dirty="0" smtClean="0">
                <a:solidFill>
                  <a:schemeClr val="tx1"/>
                </a:solidFill>
                <a:latin typeface="Times New Roman" pitchFamily="18" charset="0"/>
                <a:cs typeface="Times New Roman" pitchFamily="18" charset="0"/>
              </a:rPr>
              <a:t> Elle a donc un rôle principal dans l’activation de la réponse immunitaire adaptative</a:t>
            </a:r>
            <a:r>
              <a:rPr lang="fr-FR" sz="2200" dirty="0" smtClean="0">
                <a:solidFill>
                  <a:schemeClr val="tx1"/>
                </a:solidFill>
              </a:rPr>
              <a:t>.</a:t>
            </a:r>
            <a:endParaRPr lang="fr-FR" sz="2200" dirty="0">
              <a:solidFill>
                <a:schemeClr val="tx1"/>
              </a:solidFill>
            </a:endParaRPr>
          </a:p>
        </p:txBody>
      </p:sp>
      <p:sp>
        <p:nvSpPr>
          <p:cNvPr id="4" name="Organigramme : Bande perforée 3"/>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5" name="Parchemin horizontal 4"/>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6" name="Espace réservé du contenu 2"/>
          <p:cNvSpPr txBox="1">
            <a:spLocks/>
          </p:cNvSpPr>
          <p:nvPr/>
        </p:nvSpPr>
        <p:spPr>
          <a:xfrm>
            <a:off x="1500166" y="2071678"/>
            <a:ext cx="392909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ea typeface="Times New Roman" pitchFamily="18" charset="0"/>
                <a:cs typeface="Times New Roman" pitchFamily="18" charset="0"/>
              </a:rPr>
              <a:t>La cellule dendritique</a:t>
            </a: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42844" y="1428736"/>
            <a:ext cx="6286512" cy="4800600"/>
          </a:xfrm>
          <a:prstGeom prst="rect">
            <a:avLst/>
          </a:prstGeo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342900" marR="0" lvl="0" indent="-342900" algn="just" defTabSz="914400" rtl="0" eaLnBrk="1" fontAlgn="auto" latinLnBrk="0" hangingPunct="1">
              <a:lnSpc>
                <a:spcPct val="160000"/>
              </a:lnSpc>
              <a:spcBef>
                <a:spcPct val="20000"/>
              </a:spcBef>
              <a:spcAft>
                <a:spcPts val="0"/>
              </a:spcAft>
              <a:buClrTx/>
              <a:buSzTx/>
              <a:tabLst/>
              <a:defRPr/>
            </a:pPr>
            <a:r>
              <a:rPr kumimoji="0" 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La  mise  en  action  du  système  immunitaire  implique  un  grand  nombre  de mécanismes  de  défense  adaptés  à  l’agent infectieux et à son comportement à l’intérieur de  l’organisme  hôte.  En  effet,  les  agents infectieux  (bactéries,  virus,  champignons  ou parasites)  ont  des  voies  d’entrée  dans l’organisme  hôte  variées  (peau  / muqueuses respiratoire,  digestive  et  génitale).</a:t>
            </a:r>
          </a:p>
          <a:p>
            <a:pPr marL="342900" marR="0" lvl="0" indent="-342900" algn="just"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pic>
        <p:nvPicPr>
          <p:cNvPr id="3" name="Image 2" descr="question.jpg"/>
          <p:cNvPicPr>
            <a:picLocks noChangeAspect="1"/>
          </p:cNvPicPr>
          <p:nvPr/>
        </p:nvPicPr>
        <p:blipFill>
          <a:blip r:embed="rId2" cstate="print"/>
          <a:stretch>
            <a:fillRect/>
          </a:stretch>
        </p:blipFill>
        <p:spPr>
          <a:xfrm>
            <a:off x="6429388" y="2643182"/>
            <a:ext cx="2592288" cy="2675047"/>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perspectiveLeft"/>
            <a:lightRig rig="threePt" dir="t">
              <a:rot lat="0" lon="0" rev="2700000"/>
            </a:lightRig>
          </a:scene3d>
          <a:sp3d>
            <a:bevelT h="38100"/>
            <a:contourClr>
              <a:srgbClr val="C0C0C0"/>
            </a:contourClr>
          </a:sp3d>
        </p:spPr>
      </p:pic>
      <p:sp>
        <p:nvSpPr>
          <p:cNvPr id="4"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2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8" y="2771780"/>
            <a:ext cx="5500694" cy="3443302"/>
          </a:xfrm>
        </p:spPr>
        <p:style>
          <a:lnRef idx="1">
            <a:schemeClr val="dk1"/>
          </a:lnRef>
          <a:fillRef idx="2">
            <a:schemeClr val="dk1"/>
          </a:fillRef>
          <a:effectRef idx="1">
            <a:schemeClr val="dk1"/>
          </a:effectRef>
          <a:fontRef idx="minor">
            <a:schemeClr val="dk1"/>
          </a:fontRef>
        </p:style>
        <p:txBody>
          <a:bodyPr>
            <a:normAutofit/>
          </a:bodyPr>
          <a:lstStyle/>
          <a:p>
            <a:pPr algn="just">
              <a:lnSpc>
                <a:spcPct val="150000"/>
              </a:lnSpc>
              <a:buNone/>
            </a:pPr>
            <a:r>
              <a:rPr lang="fr-FR" sz="2000" dirty="0" smtClean="0">
                <a:latin typeface="Times New Roman" pitchFamily="18" charset="0"/>
                <a:cs typeface="Times New Roman" pitchFamily="18" charset="0"/>
              </a:rPr>
              <a:t>Les polynucléaires ou granulocytes sont des leucocytes ayant pour origine la moelle osseuse, possèdent de gros noyaux polylobés, On en distingue trois types : les neutrophiles, les basophiles et les acidophiles, qui portent leur qualificatif de la propriété de leur cytoplasme et qui présentent des rôles distinct.</a:t>
            </a:r>
          </a:p>
          <a:p>
            <a:pPr algn="just">
              <a:lnSpc>
                <a:spcPct val="150000"/>
              </a:lnSpc>
            </a:pPr>
            <a:endParaRPr lang="fr-FR" sz="2000" dirty="0">
              <a:latin typeface="Times New Roman" pitchFamily="18" charset="0"/>
              <a:cs typeface="Times New Roman" pitchFamily="18" charset="0"/>
            </a:endParaRPr>
          </a:p>
        </p:txBody>
      </p:sp>
      <p:pic>
        <p:nvPicPr>
          <p:cNvPr id="5" name="Image 4"/>
          <p:cNvPicPr/>
          <p:nvPr/>
        </p:nvPicPr>
        <p:blipFill>
          <a:blip r:embed="rId2"/>
          <a:srcRect/>
          <a:stretch>
            <a:fillRect/>
          </a:stretch>
        </p:blipFill>
        <p:spPr bwMode="auto">
          <a:xfrm>
            <a:off x="5715008" y="2786058"/>
            <a:ext cx="3286148"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715008" y="5786454"/>
            <a:ext cx="328614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globule blancs</a:t>
            </a:r>
            <a:r>
              <a:rPr kumimoji="0" lang="fr-FR"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polynucléaires</a:t>
            </a:r>
            <a:endParaRPr lang="fr-FR" dirty="0"/>
          </a:p>
        </p:txBody>
      </p:sp>
      <p:sp>
        <p:nvSpPr>
          <p:cNvPr id="7" name="Organigramme : Bande perforée 6"/>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8" name="Parchemin horizontal 7"/>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9" name="Espace réservé du contenu 2"/>
          <p:cNvSpPr txBox="1">
            <a:spLocks/>
          </p:cNvSpPr>
          <p:nvPr/>
        </p:nvSpPr>
        <p:spPr>
          <a:xfrm>
            <a:off x="1500166" y="2071678"/>
            <a:ext cx="5786478" cy="642942"/>
          </a:xfrm>
          <a:prstGeom prst="rect">
            <a:avLst/>
          </a:prstGeom>
        </p:spPr>
        <p:txBody>
          <a:bodyPr>
            <a:normAutofit fontScale="25000" lnSpcReduction="20000"/>
          </a:bodyPr>
          <a:lstStyle/>
          <a:p>
            <a:pPr marL="342900" indent="-342900">
              <a:spcBef>
                <a:spcPct val="20000"/>
              </a:spcBef>
            </a:pPr>
            <a:r>
              <a:rPr lang="fr-FR" sz="9600" b="1" u="sng" dirty="0" smtClean="0">
                <a:latin typeface="Times New Roman" pitchFamily="18" charset="0"/>
                <a:cs typeface="Times New Roman" pitchFamily="18" charset="0"/>
              </a:rPr>
              <a:t>Les polynucléaires ou granulocytes</a:t>
            </a: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6" y="2071678"/>
            <a:ext cx="5929354" cy="4714884"/>
          </a:xfrm>
        </p:spPr>
        <p:style>
          <a:lnRef idx="3">
            <a:schemeClr val="lt1"/>
          </a:lnRef>
          <a:fillRef idx="1">
            <a:schemeClr val="accent3"/>
          </a:fillRef>
          <a:effectRef idx="1">
            <a:schemeClr val="accent3"/>
          </a:effectRef>
          <a:fontRef idx="minor">
            <a:schemeClr val="lt1"/>
          </a:fontRef>
        </p:style>
        <p:txBody>
          <a:bodyPr>
            <a:noAutofit/>
          </a:bodyPr>
          <a:lstStyle/>
          <a:p>
            <a:pPr lvl="0" algn="just">
              <a:lnSpc>
                <a:spcPct val="150000"/>
              </a:lnSpc>
              <a:buNone/>
            </a:pPr>
            <a:r>
              <a:rPr lang="fr-FR" sz="2000" dirty="0" smtClean="0">
                <a:solidFill>
                  <a:schemeClr val="tx1"/>
                </a:solidFill>
                <a:latin typeface="Times New Roman" pitchFamily="18" charset="0"/>
                <a:cs typeface="Times New Roman" pitchFamily="18" charset="0"/>
              </a:rPr>
              <a:t>Les polynucléaires neutrophiles sont les plus nombreux dans le sang. Ils ont un rôle principal dans la phagocytose et sont attirés sur le lieu de l’infection par les chimiokines libérées par les macrophages et les autres cellules présentes. Il passe ainsi par diapédèse du vaisseau sanguin où il situe en temps normal, vers les tissus conjonctifs cibles. Contrairement aux autres cellules phagocytaires, les polynucléaires neutrophiles meurent suite à la phagocytose.</a:t>
            </a:r>
          </a:p>
          <a:p>
            <a:pPr algn="just">
              <a:lnSpc>
                <a:spcPct val="150000"/>
              </a:lnSpc>
            </a:pPr>
            <a:endParaRPr lang="fr-FR" sz="2000" dirty="0">
              <a:solidFill>
                <a:schemeClr val="tx1"/>
              </a:solidFill>
              <a:latin typeface="Times New Roman" pitchFamily="18" charset="0"/>
              <a:cs typeface="Times New Roman" pitchFamily="18" charset="0"/>
            </a:endParaRPr>
          </a:p>
        </p:txBody>
      </p:sp>
      <p:sp>
        <p:nvSpPr>
          <p:cNvPr id="4" name="Rectangle 3"/>
          <p:cNvSpPr/>
          <p:nvPr/>
        </p:nvSpPr>
        <p:spPr>
          <a:xfrm>
            <a:off x="1785918" y="1071546"/>
            <a:ext cx="5857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lgn="ctr">
              <a:buFont typeface="+mj-lt"/>
              <a:buAutoNum type="arabicPeriod"/>
            </a:pPr>
            <a:r>
              <a:rPr lang="fr-FR" sz="2400" dirty="0" smtClean="0">
                <a:latin typeface="Times New Roman" pitchFamily="18" charset="0"/>
                <a:cs typeface="Times New Roman" pitchFamily="18" charset="0"/>
              </a:rPr>
              <a:t>Les polynucléaires neutrophiles </a:t>
            </a:r>
            <a:endParaRPr lang="fr-FR" sz="2400" dirty="0">
              <a:latin typeface="Times New Roman" pitchFamily="18" charset="0"/>
              <a:cs typeface="Times New Roman" pitchFamily="18" charset="0"/>
            </a:endParaRPr>
          </a:p>
        </p:txBody>
      </p:sp>
      <p:pic>
        <p:nvPicPr>
          <p:cNvPr id="5" name="Image 4"/>
          <p:cNvPicPr/>
          <p:nvPr/>
        </p:nvPicPr>
        <p:blipFill>
          <a:blip r:embed="rId2"/>
          <a:srcRect/>
          <a:stretch>
            <a:fillRect/>
          </a:stretch>
        </p:blipFill>
        <p:spPr bwMode="auto">
          <a:xfrm>
            <a:off x="6143636" y="2071678"/>
            <a:ext cx="2889005"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ce réservé du contenu 2"/>
          <p:cNvSpPr txBox="1">
            <a:spLocks/>
          </p:cNvSpPr>
          <p:nvPr/>
        </p:nvSpPr>
        <p:spPr>
          <a:xfrm>
            <a:off x="1500166" y="357166"/>
            <a:ext cx="5786478" cy="642942"/>
          </a:xfrm>
          <a:prstGeom prst="rect">
            <a:avLst/>
          </a:prstGeom>
        </p:spPr>
        <p:txBody>
          <a:bodyPr>
            <a:normAutofit fontScale="25000" lnSpcReduction="20000"/>
          </a:bodyPr>
          <a:lstStyle/>
          <a:p>
            <a:pPr marL="342900" indent="-342900">
              <a:spcBef>
                <a:spcPct val="20000"/>
              </a:spcBef>
            </a:pPr>
            <a:r>
              <a:rPr lang="fr-FR" sz="9600" b="1" u="sng" dirty="0" smtClean="0">
                <a:latin typeface="Times New Roman" pitchFamily="18" charset="0"/>
                <a:cs typeface="Times New Roman" pitchFamily="18" charset="0"/>
              </a:rPr>
              <a:t>Les polynucléaires ou granulocytes</a:t>
            </a: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85728"/>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928802"/>
            <a:ext cx="6143636" cy="4286280"/>
          </a:xfrm>
        </p:spPr>
        <p:style>
          <a:lnRef idx="3">
            <a:schemeClr val="lt1"/>
          </a:lnRef>
          <a:fillRef idx="1">
            <a:schemeClr val="accent3"/>
          </a:fillRef>
          <a:effectRef idx="1">
            <a:schemeClr val="accent3"/>
          </a:effectRef>
          <a:fontRef idx="minor">
            <a:schemeClr val="lt1"/>
          </a:fontRef>
        </p:style>
        <p:txBody>
          <a:bodyPr>
            <a:noAutofit/>
          </a:bodyPr>
          <a:lstStyle/>
          <a:p>
            <a:pPr lvl="0" algn="just">
              <a:lnSpc>
                <a:spcPct val="150000"/>
              </a:lnSpc>
            </a:pPr>
            <a:r>
              <a:rPr lang="fr-FR" sz="2400" dirty="0" smtClean="0">
                <a:solidFill>
                  <a:schemeClr val="tx1"/>
                </a:solidFill>
                <a:latin typeface="Times New Roman" pitchFamily="18" charset="0"/>
                <a:cs typeface="Times New Roman" pitchFamily="18" charset="0"/>
              </a:rPr>
              <a:t>Les polynucléaires basophiles sont les moins nombreux et jouent un rôle essentiel dans l’allergie. En effet, lorsqu’ils rentrent en contact d’allergènes ils déversent le contenu de leurs granulations, dont de l’histamine qui active la réaction inflammatoire et facilitant la diapédèse.</a:t>
            </a:r>
          </a:p>
          <a:p>
            <a:pPr algn="just">
              <a:lnSpc>
                <a:spcPct val="150000"/>
              </a:lnSpc>
            </a:pPr>
            <a:endParaRPr lang="fr-FR" sz="2400" dirty="0">
              <a:solidFill>
                <a:schemeClr val="tx1"/>
              </a:solidFill>
              <a:latin typeface="Times New Roman" pitchFamily="18" charset="0"/>
              <a:cs typeface="Times New Roman" pitchFamily="18" charset="0"/>
            </a:endParaRPr>
          </a:p>
        </p:txBody>
      </p:sp>
      <p:sp>
        <p:nvSpPr>
          <p:cNvPr id="4" name="Rectangle 3"/>
          <p:cNvSpPr/>
          <p:nvPr/>
        </p:nvSpPr>
        <p:spPr>
          <a:xfrm>
            <a:off x="1643042" y="928670"/>
            <a:ext cx="5857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lgn="ctr"/>
            <a:r>
              <a:rPr lang="fr-FR" sz="2400" dirty="0" smtClean="0"/>
              <a:t>2. Les polynucléaires basophiles</a:t>
            </a:r>
            <a:endParaRPr lang="fr-FR" sz="2400" dirty="0">
              <a:latin typeface="Times New Roman" pitchFamily="18" charset="0"/>
              <a:cs typeface="Times New Roman" pitchFamily="18" charset="0"/>
            </a:endParaRPr>
          </a:p>
        </p:txBody>
      </p:sp>
      <p:pic>
        <p:nvPicPr>
          <p:cNvPr id="5" name="Image 4"/>
          <p:cNvPicPr/>
          <p:nvPr/>
        </p:nvPicPr>
        <p:blipFill>
          <a:blip r:embed="rId2"/>
          <a:srcRect/>
          <a:stretch>
            <a:fillRect/>
          </a:stretch>
        </p:blipFill>
        <p:spPr bwMode="auto">
          <a:xfrm>
            <a:off x="6403731" y="1928802"/>
            <a:ext cx="2740269"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Espace réservé du contenu 2"/>
          <p:cNvSpPr txBox="1">
            <a:spLocks/>
          </p:cNvSpPr>
          <p:nvPr/>
        </p:nvSpPr>
        <p:spPr>
          <a:xfrm>
            <a:off x="1500166" y="357166"/>
            <a:ext cx="5786478" cy="642942"/>
          </a:xfrm>
          <a:prstGeom prst="rect">
            <a:avLst/>
          </a:prstGeom>
        </p:spPr>
        <p:txBody>
          <a:bodyPr>
            <a:normAutofit fontScale="25000" lnSpcReduction="20000"/>
          </a:bodyPr>
          <a:lstStyle/>
          <a:p>
            <a:pPr marL="342900" indent="-342900">
              <a:spcBef>
                <a:spcPct val="20000"/>
              </a:spcBef>
            </a:pPr>
            <a:r>
              <a:rPr lang="fr-FR" sz="9600" b="1" u="sng" dirty="0" smtClean="0">
                <a:latin typeface="Times New Roman" pitchFamily="18" charset="0"/>
                <a:cs typeface="Times New Roman" pitchFamily="18" charset="0"/>
              </a:rPr>
              <a:t>Les polynucléaires ou granulocytes</a:t>
            </a: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85728"/>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285992"/>
            <a:ext cx="4714908" cy="3500462"/>
          </a:xfrm>
        </p:spPr>
        <p:style>
          <a:lnRef idx="3">
            <a:schemeClr val="lt1"/>
          </a:lnRef>
          <a:fillRef idx="1">
            <a:schemeClr val="accent3"/>
          </a:fillRef>
          <a:effectRef idx="1">
            <a:schemeClr val="accent3"/>
          </a:effectRef>
          <a:fontRef idx="minor">
            <a:schemeClr val="lt1"/>
          </a:fontRef>
        </p:style>
        <p:txBody>
          <a:bodyPr>
            <a:noAutofit/>
          </a:bodyPr>
          <a:lstStyle/>
          <a:p>
            <a:pPr lvl="0" algn="just">
              <a:lnSpc>
                <a:spcPct val="150000"/>
              </a:lnSpc>
              <a:buNone/>
            </a:pPr>
            <a:r>
              <a:rPr lang="fr-FR" sz="2400" dirty="0" smtClean="0">
                <a:solidFill>
                  <a:schemeClr val="tx1"/>
                </a:solidFill>
                <a:latin typeface="Times New Roman" pitchFamily="18" charset="0"/>
                <a:cs typeface="Times New Roman" pitchFamily="18" charset="0"/>
              </a:rPr>
              <a:t>Les polynucléaires acidophiles (ou éosinophiles) ont une action antiparasitaire en déversant sur eux le contenu de leurs granules, et jouent un rôle mineur dans l’allergie.</a:t>
            </a:r>
          </a:p>
          <a:p>
            <a:endParaRPr lang="fr-FR" dirty="0"/>
          </a:p>
        </p:txBody>
      </p:sp>
      <p:sp>
        <p:nvSpPr>
          <p:cNvPr id="4" name="Rectangle 3"/>
          <p:cNvSpPr/>
          <p:nvPr/>
        </p:nvSpPr>
        <p:spPr>
          <a:xfrm>
            <a:off x="1857356" y="1357298"/>
            <a:ext cx="5857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smtClean="0"/>
              <a:t>3. Les polynucléaires acidophiles </a:t>
            </a:r>
            <a:endParaRPr lang="fr-FR" sz="2400" dirty="0">
              <a:latin typeface="Times New Roman" pitchFamily="18" charset="0"/>
              <a:cs typeface="Times New Roman" pitchFamily="18" charset="0"/>
            </a:endParaRPr>
          </a:p>
        </p:txBody>
      </p:sp>
      <p:pic>
        <p:nvPicPr>
          <p:cNvPr id="6" name="Image 5"/>
          <p:cNvPicPr/>
          <p:nvPr/>
        </p:nvPicPr>
        <p:blipFill>
          <a:blip r:embed="rId2"/>
          <a:srcRect/>
          <a:stretch>
            <a:fillRect/>
          </a:stretch>
        </p:blipFill>
        <p:spPr bwMode="auto">
          <a:xfrm>
            <a:off x="5572132" y="2285993"/>
            <a:ext cx="3387605"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contenu 2"/>
          <p:cNvSpPr txBox="1">
            <a:spLocks/>
          </p:cNvSpPr>
          <p:nvPr/>
        </p:nvSpPr>
        <p:spPr>
          <a:xfrm>
            <a:off x="1500166" y="357166"/>
            <a:ext cx="5786478" cy="642942"/>
          </a:xfrm>
          <a:prstGeom prst="rect">
            <a:avLst/>
          </a:prstGeom>
        </p:spPr>
        <p:txBody>
          <a:bodyPr>
            <a:normAutofit fontScale="25000" lnSpcReduction="20000"/>
          </a:bodyPr>
          <a:lstStyle/>
          <a:p>
            <a:pPr marL="342900" indent="-342900">
              <a:spcBef>
                <a:spcPct val="20000"/>
              </a:spcBef>
            </a:pPr>
            <a:r>
              <a:rPr lang="fr-FR" sz="9600" b="1" u="sng" dirty="0" smtClean="0">
                <a:latin typeface="Times New Roman" pitchFamily="18" charset="0"/>
                <a:cs typeface="Times New Roman" pitchFamily="18" charset="0"/>
              </a:rPr>
              <a:t>Les polynucléaires ou granulocytes</a:t>
            </a: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85728"/>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500306"/>
            <a:ext cx="5929354" cy="4214842"/>
          </a:xfrm>
        </p:spPr>
        <p:style>
          <a:lnRef idx="3">
            <a:schemeClr val="lt1"/>
          </a:lnRef>
          <a:fillRef idx="1">
            <a:schemeClr val="accent5"/>
          </a:fillRef>
          <a:effectRef idx="1">
            <a:schemeClr val="accent5"/>
          </a:effectRef>
          <a:fontRef idx="minor">
            <a:schemeClr val="lt1"/>
          </a:fontRef>
        </p:style>
        <p:txBody>
          <a:bodyPr>
            <a:noAutofit/>
          </a:bodyPr>
          <a:lstStyle/>
          <a:p>
            <a:pPr algn="just">
              <a:buNone/>
            </a:pPr>
            <a:r>
              <a:rPr lang="fr-FR" sz="2400" dirty="0" smtClean="0">
                <a:solidFill>
                  <a:schemeClr val="tx1"/>
                </a:solidFill>
                <a:latin typeface="Times New Roman" pitchFamily="18" charset="0"/>
                <a:cs typeface="Times New Roman" pitchFamily="18" charset="0"/>
              </a:rPr>
              <a:t>Les </a:t>
            </a:r>
            <a:r>
              <a:rPr lang="fr-FR" sz="2400" dirty="0">
                <a:solidFill>
                  <a:schemeClr val="tx1"/>
                </a:solidFill>
                <a:latin typeface="Times New Roman" pitchFamily="18" charset="0"/>
                <a:cs typeface="Times New Roman" pitchFamily="18" charset="0"/>
              </a:rPr>
              <a:t>plaquettes, aussi appelées thrombocytes </a:t>
            </a:r>
            <a:r>
              <a:rPr lang="fr-FR" sz="2400" dirty="0" smtClean="0">
                <a:solidFill>
                  <a:schemeClr val="tx1"/>
                </a:solidFill>
                <a:latin typeface="Times New Roman" pitchFamily="18" charset="0"/>
                <a:cs typeface="Times New Roman" pitchFamily="18" charset="0"/>
              </a:rPr>
              <a:t>, sont </a:t>
            </a:r>
            <a:r>
              <a:rPr lang="fr-FR" sz="2400" dirty="0">
                <a:solidFill>
                  <a:schemeClr val="tx1"/>
                </a:solidFill>
                <a:latin typeface="Times New Roman" pitchFamily="18" charset="0"/>
                <a:cs typeface="Times New Roman" pitchFamily="18" charset="0"/>
              </a:rPr>
              <a:t>des éléments retrouvés dans la circulation sanguine. Elles sont surtout connues pour leur rôle dans la </a:t>
            </a:r>
            <a:r>
              <a:rPr lang="fr-FR" sz="2400" dirty="0" smtClean="0">
                <a:solidFill>
                  <a:schemeClr val="tx1"/>
                </a:solidFill>
                <a:latin typeface="Times New Roman" pitchFamily="18" charset="0"/>
                <a:cs typeface="Times New Roman" pitchFamily="18" charset="0"/>
              </a:rPr>
              <a:t>coagulation </a:t>
            </a:r>
            <a:r>
              <a:rPr lang="fr-FR" sz="2400" dirty="0">
                <a:solidFill>
                  <a:schemeClr val="tx1"/>
                </a:solidFill>
                <a:latin typeface="Times New Roman" pitchFamily="18" charset="0"/>
                <a:cs typeface="Times New Roman" pitchFamily="18" charset="0"/>
              </a:rPr>
              <a:t>du sang, et s’activent en cas de lésion vasculaire afin de stopper une hémorragie. Il ne s’agit pas de cellules à proprement parler, mais de fragments énucléés issus du fractionnement de grosses cellules contenues dans la moelle osseuse appelées mégacaryocytes.</a:t>
            </a:r>
          </a:p>
        </p:txBody>
      </p:sp>
      <p:pic>
        <p:nvPicPr>
          <p:cNvPr id="4" name="Image 3"/>
          <p:cNvPicPr/>
          <p:nvPr/>
        </p:nvPicPr>
        <p:blipFill>
          <a:blip r:embed="rId2"/>
          <a:srcRect/>
          <a:stretch>
            <a:fillRect/>
          </a:stretch>
        </p:blipFill>
        <p:spPr bwMode="auto">
          <a:xfrm>
            <a:off x="6185023" y="2500306"/>
            <a:ext cx="2816133" cy="414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rganigramme : Bande perforée 8"/>
          <p:cNvSpPr/>
          <p:nvPr/>
        </p:nvSpPr>
        <p:spPr>
          <a:xfrm>
            <a:off x="1000100" y="71414"/>
            <a:ext cx="7358114" cy="642937"/>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marL="457200" lvl="0" indent="-457200"/>
            <a:r>
              <a:rPr lang="fr-FR" sz="2400" b="1" dirty="0" smtClean="0">
                <a:latin typeface="Times New Roman" pitchFamily="18" charset="0"/>
                <a:cs typeface="Times New Roman" pitchFamily="18" charset="0"/>
              </a:rPr>
              <a:t>b) Cellules de système immunitaire</a:t>
            </a:r>
          </a:p>
        </p:txBody>
      </p:sp>
      <p:sp>
        <p:nvSpPr>
          <p:cNvPr id="10" name="Parchemin horizontal 9"/>
          <p:cNvSpPr/>
          <p:nvPr/>
        </p:nvSpPr>
        <p:spPr>
          <a:xfrm>
            <a:off x="1571604" y="500042"/>
            <a:ext cx="6215106" cy="1285884"/>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smtClean="0">
                <a:latin typeface="Times New Roman" pitchFamily="18" charset="0"/>
                <a:cs typeface="Times New Roman" pitchFamily="18" charset="0"/>
              </a:rPr>
              <a:t> Les cellules phagocytaires mononuclées</a:t>
            </a:r>
            <a:endParaRPr lang="fr-FR" sz="2400" dirty="0" smtClean="0">
              <a:latin typeface="Times New Roman" pitchFamily="18" charset="0"/>
              <a:cs typeface="Times New Roman" pitchFamily="18" charset="0"/>
            </a:endParaRPr>
          </a:p>
        </p:txBody>
      </p:sp>
      <p:sp>
        <p:nvSpPr>
          <p:cNvPr id="11" name="Espace réservé du contenu 2"/>
          <p:cNvSpPr txBox="1">
            <a:spLocks/>
          </p:cNvSpPr>
          <p:nvPr/>
        </p:nvSpPr>
        <p:spPr>
          <a:xfrm>
            <a:off x="1500166" y="2071678"/>
            <a:ext cx="5786478" cy="642942"/>
          </a:xfrm>
          <a:prstGeom prst="rect">
            <a:avLst/>
          </a:prstGeom>
        </p:spPr>
        <p:txBody>
          <a:bodyPr>
            <a:normAutofit fontScale="25000" lnSpcReduction="20000"/>
          </a:bodyPr>
          <a:lstStyle/>
          <a:p>
            <a:pPr marL="342900" indent="-342900">
              <a:spcBef>
                <a:spcPct val="20000"/>
              </a:spcBef>
            </a:pPr>
            <a:r>
              <a:rPr lang="fr-FR" sz="9600" b="1" u="sng" dirty="0" smtClean="0">
                <a:latin typeface="Times New Roman" pitchFamily="18" charset="0"/>
                <a:cs typeface="Times New Roman" pitchFamily="18" charset="0"/>
              </a:rPr>
              <a:t>Les plaquettes</a:t>
            </a: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2"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2000240"/>
            <a:ext cx="848131" cy="5000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80"/>
          <p:cNvSpPr txBox="1">
            <a:spLocks noChangeArrowheads="1"/>
          </p:cNvSpPr>
          <p:nvPr/>
        </p:nvSpPr>
        <p:spPr bwMode="auto">
          <a:xfrm>
            <a:off x="0" y="785794"/>
            <a:ext cx="9107487"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spAutoFit/>
          </a:bodyPr>
          <a:lstStyle/>
          <a:p>
            <a:pPr algn="ctr"/>
            <a:r>
              <a:rPr lang="fr-FR" sz="3200" dirty="0" smtClean="0">
                <a:latin typeface="Times New Roman" pitchFamily="18" charset="0"/>
                <a:cs typeface="Times New Roman" pitchFamily="18" charset="0"/>
              </a:rPr>
              <a:t>Immunité  spécifique  </a:t>
            </a:r>
          </a:p>
        </p:txBody>
      </p:sp>
      <p:sp>
        <p:nvSpPr>
          <p:cNvPr id="4" name="Text Box 27"/>
          <p:cNvSpPr txBox="1">
            <a:spLocks noChangeArrowheads="1"/>
          </p:cNvSpPr>
          <p:nvPr/>
        </p:nvSpPr>
        <p:spPr bwMode="auto">
          <a:xfrm>
            <a:off x="-32" y="71414"/>
            <a:ext cx="9144000" cy="5854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Les types d’immunité</a:t>
            </a:r>
            <a:endParaRPr lang="fr-FR" sz="3200" dirty="0" smtClean="0">
              <a:latin typeface="Times New Roman" pitchFamily="18" charset="0"/>
              <a:cs typeface="Times New Roman" pitchFamily="18" charset="0"/>
            </a:endParaRPr>
          </a:p>
        </p:txBody>
      </p:sp>
      <p:sp>
        <p:nvSpPr>
          <p:cNvPr id="5" name="Rectangle 4"/>
          <p:cNvSpPr/>
          <p:nvPr/>
        </p:nvSpPr>
        <p:spPr>
          <a:xfrm>
            <a:off x="3143240" y="1428736"/>
            <a:ext cx="2928958" cy="7143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2000" b="1" dirty="0" smtClean="0">
                <a:latin typeface="Times New Roman" pitchFamily="18" charset="0"/>
                <a:cs typeface="Times New Roman" pitchFamily="18" charset="0"/>
              </a:rPr>
              <a:t>B. Mécanismes d’Immunité spécifique</a:t>
            </a:r>
          </a:p>
        </p:txBody>
      </p:sp>
      <p:sp>
        <p:nvSpPr>
          <p:cNvPr id="6" name="Espace réservé du contenu 2"/>
          <p:cNvSpPr>
            <a:spLocks noGrp="1"/>
          </p:cNvSpPr>
          <p:nvPr>
            <p:ph idx="1"/>
          </p:nvPr>
        </p:nvSpPr>
        <p:spPr>
          <a:xfrm>
            <a:off x="500034" y="3429000"/>
            <a:ext cx="8229600" cy="1928826"/>
          </a:xfrm>
        </p:spPr>
        <p:style>
          <a:lnRef idx="1">
            <a:schemeClr val="accent4"/>
          </a:lnRef>
          <a:fillRef idx="2">
            <a:schemeClr val="accent4"/>
          </a:fillRef>
          <a:effectRef idx="1">
            <a:schemeClr val="accent4"/>
          </a:effectRef>
          <a:fontRef idx="minor">
            <a:schemeClr val="dk1"/>
          </a:fontRef>
        </p:style>
        <p:txBody>
          <a:bodyPr>
            <a:normAutofit/>
          </a:bodyPr>
          <a:lstStyle/>
          <a:p>
            <a:pPr algn="just">
              <a:buNone/>
            </a:pPr>
            <a:r>
              <a:rPr lang="fr-FR" sz="2400" dirty="0">
                <a:latin typeface="Times New Roman" pitchFamily="18" charset="0"/>
                <a:cs typeface="Times New Roman" pitchFamily="18" charset="0"/>
              </a:rPr>
              <a:t>On appelle réaction à médiation humorale une réponse immunitaire qui fait intervenir des anticorps solubles. Ce sont les lymphocytes B qui, après reconnaissance de l’intrus, se transforment en cellules sécrétrices d’anticorps.</a:t>
            </a:r>
          </a:p>
          <a:p>
            <a:endParaRPr lang="fr-FR" sz="2400" dirty="0">
              <a:latin typeface="Times New Roman" pitchFamily="18" charset="0"/>
              <a:cs typeface="Times New Roman" pitchFamily="18" charset="0"/>
            </a:endParaRPr>
          </a:p>
        </p:txBody>
      </p:sp>
      <p:sp>
        <p:nvSpPr>
          <p:cNvPr id="8" name="Organigramme : Bande perforée 7"/>
          <p:cNvSpPr/>
          <p:nvPr/>
        </p:nvSpPr>
        <p:spPr>
          <a:xfrm>
            <a:off x="1000100" y="2357435"/>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500034" y="1857364"/>
            <a:ext cx="8229600" cy="4525963"/>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lnSpc>
                <a:spcPct val="150000"/>
              </a:lnSpc>
            </a:pPr>
            <a:r>
              <a:rPr lang="fr-FR" sz="2800" dirty="0">
                <a:latin typeface="Times New Roman" pitchFamily="18" charset="0"/>
                <a:cs typeface="Times New Roman" pitchFamily="18" charset="0"/>
              </a:rPr>
              <a:t>Les anticorps encore appelées immunoglobulines sont les effecteurs solubles de l’immunité humorale spécifique d’antigène. Elles comportent une partie variable, différente pour chaque anticorps, capable de reconnaître l’</a:t>
            </a:r>
            <a:r>
              <a:rPr lang="fr-FR" sz="2800" dirty="0" err="1">
                <a:latin typeface="Times New Roman" pitchFamily="18" charset="0"/>
                <a:cs typeface="Times New Roman" pitchFamily="18" charset="0"/>
              </a:rPr>
              <a:t>épitope</a:t>
            </a:r>
            <a:r>
              <a:rPr lang="fr-FR" sz="2800" dirty="0">
                <a:latin typeface="Times New Roman" pitchFamily="18" charset="0"/>
                <a:cs typeface="Times New Roman" pitchFamily="18" charset="0"/>
              </a:rPr>
              <a:t> d’un antigène, et une partie effectrice permettant que cette reconnaissance soit suivie d’effets dans le système immunitaire.</a:t>
            </a:r>
          </a:p>
          <a:p>
            <a:pPr algn="just">
              <a:lnSpc>
                <a:spcPct val="150000"/>
              </a:lnSpc>
            </a:pPr>
            <a:endParaRPr lang="fr-FR" sz="2800" dirty="0">
              <a:latin typeface="Times New Roman" pitchFamily="18" charset="0"/>
              <a:cs typeface="Times New Roman" pitchFamily="18" charset="0"/>
            </a:endParaRPr>
          </a:p>
        </p:txBody>
      </p:sp>
      <p:sp>
        <p:nvSpPr>
          <p:cNvPr id="9" name="Espace réservé du contenu 2"/>
          <p:cNvSpPr txBox="1">
            <a:spLocks/>
          </p:cNvSpPr>
          <p:nvPr/>
        </p:nvSpPr>
        <p:spPr>
          <a:xfrm>
            <a:off x="1500166" y="1285860"/>
            <a:ext cx="714380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anticorps (immunoglobulines sécrétoires, </a:t>
            </a:r>
            <a:r>
              <a:rPr lang="fr-FR" sz="9600" b="1" u="sng" dirty="0" err="1" smtClean="0">
                <a:latin typeface="Times New Roman" pitchFamily="18" charset="0"/>
                <a:cs typeface="Times New Roman" pitchFamily="18" charset="0"/>
              </a:rPr>
              <a:t>Ig</a:t>
            </a:r>
            <a:r>
              <a:rPr lang="fr-FR" sz="9600" b="1" u="sng" dirty="0" smtClean="0">
                <a:latin typeface="Times New Roman" pitchFamily="18" charset="0"/>
                <a:cs typeface="Times New Roman" pitchFamily="18" charset="0"/>
              </a:rPr>
              <a:t>)</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11" name="Organigramme : Bande perforée 10"/>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0557"/>
            <a:ext cx="8229600" cy="4383087"/>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lnSpc>
                <a:spcPct val="150000"/>
              </a:lnSpc>
              <a:buNone/>
            </a:pPr>
            <a:r>
              <a:rPr lang="fr-FR" sz="2800" dirty="0" smtClean="0">
                <a:latin typeface="Times New Roman" pitchFamily="18" charset="0"/>
                <a:cs typeface="Times New Roman" pitchFamily="18" charset="0"/>
              </a:rPr>
              <a:t>Les immunoglobulines sont des protéines qui circulent dans le plasma et sont élaborées en présence d'un antigène, dans les ganglions lymphatiques ou la rate, par un type de lymphocytes, les lymphocytes B. Ces derniers se forment dans la moelle rouge des os, où ils subissent une évolution complexe leur donnant leurs propriétés immunitaires. Ils n'émigrent qu'à maturité vers les ganglions lymphatiques.</a:t>
            </a:r>
          </a:p>
          <a:p>
            <a:pPr algn="just">
              <a:lnSpc>
                <a:spcPct val="150000"/>
              </a:lnSpc>
            </a:pPr>
            <a:endParaRPr lang="fr-FR" sz="2800" dirty="0">
              <a:latin typeface="Times New Roman" pitchFamily="18" charset="0"/>
              <a:cs typeface="Times New Roman" pitchFamily="18" charset="0"/>
            </a:endParaRPr>
          </a:p>
        </p:txBody>
      </p:sp>
      <p:sp>
        <p:nvSpPr>
          <p:cNvPr id="5" name="Espace réservé du contenu 2"/>
          <p:cNvSpPr txBox="1">
            <a:spLocks/>
          </p:cNvSpPr>
          <p:nvPr/>
        </p:nvSpPr>
        <p:spPr>
          <a:xfrm>
            <a:off x="1500166" y="1285860"/>
            <a:ext cx="7143800"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anticorps (immunoglobulines sécrétoires, </a:t>
            </a:r>
            <a:r>
              <a:rPr lang="fr-FR" sz="9600" b="1" u="sng" dirty="0" err="1" smtClean="0">
                <a:latin typeface="Times New Roman" pitchFamily="18" charset="0"/>
                <a:cs typeface="Times New Roman" pitchFamily="18" charset="0"/>
              </a:rPr>
              <a:t>Ig</a:t>
            </a:r>
            <a:r>
              <a:rPr lang="fr-FR" sz="9600" b="1" u="sng" dirty="0" smtClean="0">
                <a:latin typeface="Times New Roman" pitchFamily="18" charset="0"/>
                <a:cs typeface="Times New Roman" pitchFamily="18" charset="0"/>
              </a:rPr>
              <a:t>)</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7" name="Organigramme : Bande perforée 6"/>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0557"/>
            <a:ext cx="4686304" cy="4240211"/>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lnSpc>
                <a:spcPct val="150000"/>
              </a:lnSpc>
              <a:buNone/>
            </a:pPr>
            <a:r>
              <a:rPr lang="fr-FR" sz="2400" dirty="0">
                <a:latin typeface="Times New Roman" pitchFamily="18" charset="0"/>
                <a:cs typeface="Times New Roman" pitchFamily="18" charset="0"/>
              </a:rPr>
              <a:t>Les anticorps sont des molécules symétriques formées de quatre chaînes polypeptidiques homologues 2 à 2 et reliées par des ponts disulfures: deux chaînes lourdes (H pour </a:t>
            </a:r>
            <a:r>
              <a:rPr lang="fr-FR" sz="2400" dirty="0" err="1">
                <a:latin typeface="Times New Roman" pitchFamily="18" charset="0"/>
                <a:cs typeface="Times New Roman" pitchFamily="18" charset="0"/>
              </a:rPr>
              <a:t>heavy</a:t>
            </a:r>
            <a:r>
              <a:rPr lang="fr-FR" sz="2400" dirty="0">
                <a:latin typeface="Times New Roman" pitchFamily="18" charset="0"/>
                <a:cs typeface="Times New Roman" pitchFamily="18" charset="0"/>
              </a:rPr>
              <a:t>) et deux chaînes légères (L pour light).</a:t>
            </a:r>
          </a:p>
          <a:p>
            <a:pPr algn="ctr"/>
            <a:endParaRPr lang="fr-FR" sz="2400" dirty="0">
              <a:latin typeface="Times New Roman" pitchFamily="18" charset="0"/>
              <a:cs typeface="Times New Roman" pitchFamily="18" charset="0"/>
            </a:endParaRPr>
          </a:p>
        </p:txBody>
      </p:sp>
      <p:pic>
        <p:nvPicPr>
          <p:cNvPr id="4" name="Image 3"/>
          <p:cNvPicPr/>
          <p:nvPr/>
        </p:nvPicPr>
        <p:blipFill>
          <a:blip r:embed="rId2"/>
          <a:srcRect/>
          <a:stretch>
            <a:fillRect/>
          </a:stretch>
        </p:blipFill>
        <p:spPr bwMode="auto">
          <a:xfrm>
            <a:off x="5286380" y="1785926"/>
            <a:ext cx="3571900"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286380" y="5610541"/>
            <a:ext cx="35719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dirty="0">
                <a:latin typeface="Times New Roman" pitchFamily="18" charset="0"/>
                <a:cs typeface="Times New Roman" pitchFamily="18" charset="0"/>
              </a:rPr>
              <a:t>structure d’un anticorps</a:t>
            </a:r>
          </a:p>
        </p:txBody>
      </p:sp>
      <p:sp>
        <p:nvSpPr>
          <p:cNvPr id="7"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Structure général des anticorps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11" name="Organigramme : Bande perforée 10"/>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357430"/>
            <a:ext cx="8786874" cy="4286280"/>
          </a:xfrm>
        </p:spPr>
        <p:style>
          <a:lnRef idx="2">
            <a:schemeClr val="accent2"/>
          </a:lnRef>
          <a:fillRef idx="1">
            <a:schemeClr val="lt1"/>
          </a:fillRef>
          <a:effectRef idx="0">
            <a:schemeClr val="accent2"/>
          </a:effectRef>
          <a:fontRef idx="minor">
            <a:schemeClr val="dk1"/>
          </a:fontRef>
        </p:style>
        <p:txBody>
          <a:bodyPr>
            <a:noAutofit/>
          </a:bodyPr>
          <a:lstStyle/>
          <a:p>
            <a:pPr>
              <a:lnSpc>
                <a:spcPct val="170000"/>
              </a:lnSpc>
              <a:buNone/>
            </a:pPr>
            <a:r>
              <a:rPr lang="fr-FR" sz="2000" dirty="0">
                <a:latin typeface="Times New Roman" pitchFamily="18" charset="0"/>
                <a:cs typeface="Times New Roman" pitchFamily="18" charset="0"/>
              </a:rPr>
              <a:t>Les </a:t>
            </a:r>
            <a:r>
              <a:rPr lang="fr-FR" sz="2000" dirty="0" err="1">
                <a:latin typeface="Times New Roman" pitchFamily="18" charset="0"/>
                <a:cs typeface="Times New Roman" pitchFamily="18" charset="0"/>
              </a:rPr>
              <a:t>IgG</a:t>
            </a:r>
            <a:r>
              <a:rPr lang="fr-FR" sz="2000" dirty="0">
                <a:latin typeface="Times New Roman" pitchFamily="18" charset="0"/>
                <a:cs typeface="Times New Roman" pitchFamily="18" charset="0"/>
              </a:rPr>
              <a:t> sont les plus abondantes (75 à 80 % des </a:t>
            </a:r>
            <a:r>
              <a:rPr lang="fr-FR" sz="2000" dirty="0" smtClean="0">
                <a:latin typeface="Times New Roman" pitchFamily="18" charset="0"/>
                <a:cs typeface="Times New Roman" pitchFamily="18" charset="0"/>
              </a:rPr>
              <a:t>anticorps circulants</a:t>
            </a:r>
            <a:r>
              <a:rPr lang="fr-FR" sz="2000" dirty="0">
                <a:latin typeface="Times New Roman" pitchFamily="18" charset="0"/>
                <a:cs typeface="Times New Roman" pitchFamily="18" charset="0"/>
              </a:rPr>
              <a:t>). Elles sont fabriquées lors d'un contact avec un antigène (corps étranger pour l'organisme). Elles protègent l'organisme contre les bactéries, les virus, et les toxines qui circulent dans le sang et la lymphe. D'autre part, elles fixent rapidement le complément (un des constituants du système immunitaire). Elles participent également à la réponse mémoire, base de </a:t>
            </a:r>
            <a:r>
              <a:rPr lang="fr-FR" sz="2000" dirty="0" smtClean="0">
                <a:latin typeface="Times New Roman" pitchFamily="18" charset="0"/>
                <a:cs typeface="Times New Roman" pitchFamily="18" charset="0"/>
              </a:rPr>
              <a:t>l'immunité</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sur </a:t>
            </a:r>
            <a:r>
              <a:rPr lang="fr-FR" sz="2000" dirty="0">
                <a:latin typeface="Times New Roman" pitchFamily="18" charset="0"/>
                <a:cs typeface="Times New Roman" pitchFamily="18" charset="0"/>
              </a:rPr>
              <a:t>laquelle repose le mécanisme de la vaccination. </a:t>
            </a:r>
          </a:p>
        </p:txBody>
      </p:sp>
      <p:sp>
        <p:nvSpPr>
          <p:cNvPr id="4" name="Rectangle 3"/>
          <p:cNvSpPr/>
          <p:nvPr/>
        </p:nvSpPr>
        <p:spPr>
          <a:xfrm>
            <a:off x="1142976" y="1785926"/>
            <a:ext cx="2214578"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latin typeface="Times New Roman" pitchFamily="18" charset="0"/>
                <a:cs typeface="Times New Roman" pitchFamily="18" charset="0"/>
              </a:rPr>
              <a:t>Les </a:t>
            </a:r>
            <a:r>
              <a:rPr lang="fr-FR" sz="2400" b="1" u="sng" dirty="0" err="1">
                <a:latin typeface="Times New Roman" pitchFamily="18" charset="0"/>
                <a:cs typeface="Times New Roman" pitchFamily="18" charset="0"/>
              </a:rPr>
              <a:t>IgG</a:t>
            </a:r>
            <a:r>
              <a:rPr lang="fr-FR" sz="2400" b="1" u="sng"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6"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classes d’immunoglobulines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9" name="Organigramme : Bande perforée 8"/>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285728"/>
            <a:ext cx="9144000" cy="585418"/>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p>
            <a:pPr lvl="0" algn="ctr" eaLnBrk="0" hangingPunct="0">
              <a:spcBef>
                <a:spcPct val="50000"/>
              </a:spcBef>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fr-FR" sz="3200" b="1" dirty="0" smtClean="0">
                <a:latin typeface="Times New Roman" pitchFamily="18" charset="0"/>
                <a:cs typeface="Times New Roman" pitchFamily="18" charset="0"/>
              </a:rPr>
              <a:t>Concepts en immunologie</a:t>
            </a:r>
            <a:endParaRPr lang="fr-FR" sz="3200" dirty="0" smtClean="0">
              <a:latin typeface="Times New Roman" pitchFamily="18" charset="0"/>
              <a:cs typeface="Times New Roman" pitchFamily="18" charset="0"/>
            </a:endParaRPr>
          </a:p>
        </p:txBody>
      </p:sp>
      <p:sp>
        <p:nvSpPr>
          <p:cNvPr id="4" name="Text Box 2080"/>
          <p:cNvSpPr txBox="1">
            <a:spLocks noChangeArrowheads="1"/>
          </p:cNvSpPr>
          <p:nvPr/>
        </p:nvSpPr>
        <p:spPr bwMode="auto">
          <a:xfrm>
            <a:off x="0" y="1142984"/>
            <a:ext cx="9107487" cy="585418"/>
          </a:xfrm>
          <a:prstGeom prst="rect">
            <a:avLst/>
          </a:prstGeom>
          <a:gradFill rotWithShape="1">
            <a:gsLst>
              <a:gs pos="0">
                <a:schemeClr val="bg2"/>
              </a:gs>
              <a:gs pos="50000">
                <a:schemeClr val="bg1"/>
              </a:gs>
              <a:gs pos="100000">
                <a:schemeClr val="bg2"/>
              </a:gs>
            </a:gsLst>
            <a:lin ang="5400000" scaled="1"/>
          </a:gradFill>
          <a:ln w="25400" algn="ctr">
            <a:solidFill>
              <a:srgbClr val="FF0000"/>
            </a:solidFill>
            <a:miter lim="800000"/>
            <a:headEnd/>
            <a:tailEnd/>
          </a:ln>
          <a:effectLst/>
        </p:spPr>
        <p:txBody>
          <a:bodyPr lIns="92075" tIns="46038" rIns="92075" bIns="46038">
            <a:spAutoFit/>
          </a:bodyPr>
          <a:lstStyle/>
          <a:p>
            <a:pPr algn="ctr"/>
            <a:r>
              <a:rPr lang="fr-FR" sz="3200" dirty="0" smtClean="0">
                <a:latin typeface="Times New Roman" pitchFamily="18" charset="0"/>
                <a:cs typeface="Times New Roman" pitchFamily="18" charset="0"/>
              </a:rPr>
              <a:t>Les antigènes</a:t>
            </a:r>
          </a:p>
        </p:txBody>
      </p:sp>
      <p:pic>
        <p:nvPicPr>
          <p:cNvPr id="18434" name="Picture 2" descr="http://freesvt.free.fr/images/partie%207/anticorps%20antigene.gif"/>
          <p:cNvPicPr>
            <a:picLocks noChangeAspect="1" noChangeArrowheads="1"/>
          </p:cNvPicPr>
          <p:nvPr/>
        </p:nvPicPr>
        <p:blipFill>
          <a:blip r:embed="rId2"/>
          <a:srcRect/>
          <a:stretch>
            <a:fillRect/>
          </a:stretch>
        </p:blipFill>
        <p:spPr bwMode="auto">
          <a:xfrm>
            <a:off x="5143504" y="2285992"/>
            <a:ext cx="3733800" cy="3886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à coins arrondis 7"/>
          <p:cNvSpPr/>
          <p:nvPr/>
        </p:nvSpPr>
        <p:spPr>
          <a:xfrm>
            <a:off x="0" y="1928802"/>
            <a:ext cx="4857752" cy="17145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fr-FR" sz="2400" dirty="0" smtClean="0">
                <a:solidFill>
                  <a:schemeClr val="tx1"/>
                </a:solidFill>
                <a:latin typeface="Times New Roman" pitchFamily="18" charset="0"/>
                <a:cs typeface="Times New Roman" pitchFamily="18" charset="0"/>
              </a:rPr>
              <a:t>On appelle antigène toute substance étrangère à l'organisme capable de déclencher une réponse immunitaire visant à l'éliminer.</a:t>
            </a:r>
          </a:p>
          <a:p>
            <a:pPr algn="ctr"/>
            <a:endParaRPr lang="fr-FR" dirty="0"/>
          </a:p>
        </p:txBody>
      </p:sp>
      <p:sp>
        <p:nvSpPr>
          <p:cNvPr id="9" name="Rectangle à coins arrondis 8"/>
          <p:cNvSpPr/>
          <p:nvPr/>
        </p:nvSpPr>
        <p:spPr>
          <a:xfrm>
            <a:off x="0" y="4071942"/>
            <a:ext cx="4929190" cy="25717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fr-FR" sz="2400" dirty="0" smtClean="0">
                <a:solidFill>
                  <a:schemeClr val="tx1"/>
                </a:solidFill>
                <a:latin typeface="Times New Roman" pitchFamily="18" charset="0"/>
                <a:cs typeface="Times New Roman" pitchFamily="18" charset="0"/>
              </a:rPr>
              <a:t>Il s'agit le plus souvent de protéines ou de peptides (fragments de protéines) qui sont reconnus de manière spécifique par des anticorps et également par certains globules blancs, les lymphocytes T8. </a:t>
            </a:r>
          </a:p>
          <a:p>
            <a:pPr algn="ctr"/>
            <a:endParaRPr lang="fr-FR" dirty="0"/>
          </a:p>
        </p:txBody>
      </p:sp>
      <p:sp>
        <p:nvSpPr>
          <p:cNvPr id="10" name="Double flèche verticale 9"/>
          <p:cNvSpPr/>
          <p:nvPr/>
        </p:nvSpPr>
        <p:spPr>
          <a:xfrm>
            <a:off x="2285984" y="3357562"/>
            <a:ext cx="500066" cy="785818"/>
          </a:xfrm>
          <a:prstGeom prst="upDownArrow">
            <a:avLst>
              <a:gd name="adj1" fmla="val 62800"/>
              <a:gd name="adj2"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571744"/>
            <a:ext cx="8229600" cy="3786214"/>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buNone/>
            </a:pPr>
            <a:r>
              <a:rPr lang="fr-FR" sz="2400" dirty="0">
                <a:latin typeface="Times New Roman" pitchFamily="18" charset="0"/>
                <a:cs typeface="Times New Roman" pitchFamily="18" charset="0"/>
              </a:rPr>
              <a:t>Les </a:t>
            </a:r>
            <a:r>
              <a:rPr lang="fr-FR" sz="2400" dirty="0" err="1">
                <a:latin typeface="Times New Roman" pitchFamily="18" charset="0"/>
                <a:cs typeface="Times New Roman" pitchFamily="18" charset="0"/>
              </a:rPr>
              <a:t>IgA</a:t>
            </a:r>
            <a:r>
              <a:rPr lang="fr-FR" sz="2400" dirty="0">
                <a:latin typeface="Times New Roman" pitchFamily="18" charset="0"/>
                <a:cs typeface="Times New Roman" pitchFamily="18" charset="0"/>
              </a:rPr>
              <a:t> se trouvent essentiellement dans les sécrétions comme la salive, le suc intestinal, la sueur et le lait maternel. Le rôle essentiel des immunoglobulines </a:t>
            </a:r>
            <a:r>
              <a:rPr lang="fr-FR" sz="2400" dirty="0" smtClean="0">
                <a:latin typeface="Times New Roman" pitchFamily="18" charset="0"/>
                <a:cs typeface="Times New Roman" pitchFamily="18" charset="0"/>
              </a:rPr>
              <a:t>A est </a:t>
            </a:r>
            <a:r>
              <a:rPr lang="fr-FR" sz="2400" dirty="0">
                <a:latin typeface="Times New Roman" pitchFamily="18" charset="0"/>
                <a:cs typeface="Times New Roman" pitchFamily="18" charset="0"/>
              </a:rPr>
              <a:t>d'empêcher les agents pathogènes de se lier à la cellule et plus spécifiquement aux cellules de recouvrement constituant les muqueuses et l'épiderme (couche superficielle de la peau).</a:t>
            </a:r>
          </a:p>
          <a:p>
            <a:pPr algn="just">
              <a:lnSpc>
                <a:spcPct val="150000"/>
              </a:lnSpc>
            </a:pPr>
            <a:endParaRPr lang="fr-FR" sz="2400" dirty="0">
              <a:latin typeface="Times New Roman" pitchFamily="18" charset="0"/>
              <a:cs typeface="Times New Roman" pitchFamily="18" charset="0"/>
            </a:endParaRPr>
          </a:p>
        </p:txBody>
      </p:sp>
      <p:sp>
        <p:nvSpPr>
          <p:cNvPr id="6"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classes d’immunoglobulines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8" name="Rectangle 7"/>
          <p:cNvSpPr/>
          <p:nvPr/>
        </p:nvSpPr>
        <p:spPr>
          <a:xfrm>
            <a:off x="1142976" y="1785926"/>
            <a:ext cx="2214578"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latin typeface="Times New Roman" pitchFamily="18" charset="0"/>
                <a:cs typeface="Times New Roman" pitchFamily="18" charset="0"/>
              </a:rPr>
              <a:t>Les </a:t>
            </a:r>
            <a:r>
              <a:rPr lang="fr-FR" sz="2400" b="1" u="sng" dirty="0" err="1" smtClean="0">
                <a:latin typeface="Times New Roman" pitchFamily="18" charset="0"/>
                <a:cs typeface="Times New Roman" pitchFamily="18" charset="0"/>
              </a:rPr>
              <a:t>IgA</a:t>
            </a:r>
            <a:r>
              <a:rPr lang="fr-FR" sz="2400" b="1" u="sng"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9" name="Organigramme : Bande perforée 8"/>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571744"/>
            <a:ext cx="8229600" cy="342902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lvl="1">
              <a:lnSpc>
                <a:spcPct val="150000"/>
              </a:lnSpc>
              <a:buNone/>
            </a:pPr>
            <a:r>
              <a:rPr lang="fr-FR" dirty="0">
                <a:latin typeface="Times New Roman" pitchFamily="18" charset="0"/>
                <a:cs typeface="Times New Roman" pitchFamily="18" charset="0"/>
              </a:rPr>
              <a:t>Les </a:t>
            </a:r>
            <a:r>
              <a:rPr lang="fr-FR" dirty="0" err="1">
                <a:latin typeface="Times New Roman" pitchFamily="18" charset="0"/>
                <a:cs typeface="Times New Roman" pitchFamily="18" charset="0"/>
              </a:rPr>
              <a:t>IgM</a:t>
            </a:r>
            <a:r>
              <a:rPr lang="fr-FR" dirty="0">
                <a:latin typeface="Times New Roman" pitchFamily="18" charset="0"/>
                <a:cs typeface="Times New Roman" pitchFamily="18" charset="0"/>
              </a:rPr>
              <a:t> sont des immunoglobulines sécrétées lors du premier contact de l'organisme avec un antigène. C'est la première classe d'immunoglobulines libérée par une variété de globules blancs : les plasmocytes. La présence d'</a:t>
            </a:r>
            <a:r>
              <a:rPr lang="fr-FR" dirty="0" err="1">
                <a:latin typeface="Times New Roman" pitchFamily="18" charset="0"/>
                <a:cs typeface="Times New Roman" pitchFamily="18" charset="0"/>
              </a:rPr>
              <a:t>IgM</a:t>
            </a:r>
            <a:r>
              <a:rPr lang="fr-FR" dirty="0">
                <a:latin typeface="Times New Roman" pitchFamily="18" charset="0"/>
                <a:cs typeface="Times New Roman" pitchFamily="18" charset="0"/>
              </a:rPr>
              <a:t> dans le sang indique une infection en cours</a:t>
            </a:r>
          </a:p>
        </p:txBody>
      </p:sp>
      <p:sp>
        <p:nvSpPr>
          <p:cNvPr id="6"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classes d’immunoglobulines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8" name="Rectangle 7"/>
          <p:cNvSpPr/>
          <p:nvPr/>
        </p:nvSpPr>
        <p:spPr>
          <a:xfrm>
            <a:off x="1142976" y="1785926"/>
            <a:ext cx="2214578"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latin typeface="Times New Roman" pitchFamily="18" charset="0"/>
                <a:cs typeface="Times New Roman" pitchFamily="18" charset="0"/>
              </a:rPr>
              <a:t>Les </a:t>
            </a:r>
            <a:r>
              <a:rPr lang="fr-FR" sz="2400" b="1" u="sng" dirty="0" err="1" smtClean="0">
                <a:latin typeface="Times New Roman" pitchFamily="18" charset="0"/>
                <a:cs typeface="Times New Roman" pitchFamily="18" charset="0"/>
              </a:rPr>
              <a:t>IgM</a:t>
            </a:r>
            <a:endParaRPr lang="fr-FR" sz="2400" dirty="0">
              <a:latin typeface="Times New Roman" pitchFamily="18" charset="0"/>
              <a:cs typeface="Times New Roman" pitchFamily="18" charset="0"/>
            </a:endParaRPr>
          </a:p>
        </p:txBody>
      </p:sp>
      <p:sp>
        <p:nvSpPr>
          <p:cNvPr id="10" name="Organigramme : Bande perforée 9"/>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332037"/>
            <a:ext cx="8229600" cy="3525855"/>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buNone/>
            </a:pPr>
            <a:r>
              <a:rPr lang="fr-FR" sz="2800" dirty="0">
                <a:latin typeface="Times New Roman" pitchFamily="18" charset="0"/>
                <a:cs typeface="Times New Roman" pitchFamily="18" charset="0"/>
              </a:rPr>
              <a:t>Les </a:t>
            </a:r>
            <a:r>
              <a:rPr lang="fr-FR" sz="2800" dirty="0" err="1">
                <a:latin typeface="Times New Roman" pitchFamily="18" charset="0"/>
                <a:cs typeface="Times New Roman" pitchFamily="18" charset="0"/>
              </a:rPr>
              <a:t>IgE</a:t>
            </a:r>
            <a:r>
              <a:rPr lang="fr-FR" sz="2800" dirty="0">
                <a:latin typeface="Times New Roman" pitchFamily="18" charset="0"/>
                <a:cs typeface="Times New Roman" pitchFamily="18" charset="0"/>
              </a:rPr>
              <a:t> sont plus volumineuses que les immunoglobulines G. Elles sont sécrétées par une variété de globules blancs, les plasmocytes, dans la peau, les voies digestives, les amygdales (</a:t>
            </a:r>
            <a:r>
              <a:rPr lang="fr-FR" sz="2800" dirty="0" err="1">
                <a:latin typeface="Times New Roman" pitchFamily="18" charset="0"/>
                <a:cs typeface="Times New Roman" pitchFamily="18" charset="0"/>
              </a:rPr>
              <a:t>tonsiles</a:t>
            </a:r>
            <a:r>
              <a:rPr lang="fr-FR" sz="2800" dirty="0">
                <a:latin typeface="Times New Roman" pitchFamily="18" charset="0"/>
                <a:cs typeface="Times New Roman" pitchFamily="18" charset="0"/>
              </a:rPr>
              <a:t>) et les voies respiratoires</a:t>
            </a: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7"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classes d’immunoglobulines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9" name="Rectangle 8"/>
          <p:cNvSpPr/>
          <p:nvPr/>
        </p:nvSpPr>
        <p:spPr>
          <a:xfrm>
            <a:off x="1142976" y="1785926"/>
            <a:ext cx="2214578"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latin typeface="Times New Roman" pitchFamily="18" charset="0"/>
                <a:cs typeface="Times New Roman" pitchFamily="18" charset="0"/>
              </a:rPr>
              <a:t>Les </a:t>
            </a:r>
            <a:r>
              <a:rPr lang="fr-FR" sz="2400" b="1" u="sng" dirty="0" err="1" smtClean="0">
                <a:latin typeface="Times New Roman" pitchFamily="18" charset="0"/>
                <a:cs typeface="Times New Roman" pitchFamily="18" charset="0"/>
              </a:rPr>
              <a:t>IgE</a:t>
            </a:r>
            <a:endParaRPr lang="fr-FR" sz="2400" dirty="0">
              <a:latin typeface="Times New Roman" pitchFamily="18" charset="0"/>
              <a:cs typeface="Times New Roman" pitchFamily="18" charset="0"/>
            </a:endParaRPr>
          </a:p>
        </p:txBody>
      </p:sp>
      <p:sp>
        <p:nvSpPr>
          <p:cNvPr id="10" name="Organigramme : Bande perforée 9"/>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3071810"/>
            <a:ext cx="8229600" cy="2882913"/>
          </a:xfrm>
        </p:spPr>
        <p:style>
          <a:lnRef idx="2">
            <a:schemeClr val="dk1"/>
          </a:lnRef>
          <a:fillRef idx="1">
            <a:schemeClr val="lt1"/>
          </a:fillRef>
          <a:effectRef idx="0">
            <a:schemeClr val="dk1"/>
          </a:effectRef>
          <a:fontRef idx="minor">
            <a:schemeClr val="dk1"/>
          </a:fontRef>
        </p:style>
        <p:txBody>
          <a:bodyPr>
            <a:normAutofit/>
          </a:bodyPr>
          <a:lstStyle/>
          <a:p>
            <a:pPr>
              <a:lnSpc>
                <a:spcPct val="150000"/>
              </a:lnSpc>
              <a:buNone/>
            </a:pPr>
            <a:r>
              <a:rPr lang="fr-FR" sz="2800" dirty="0">
                <a:latin typeface="Times New Roman" pitchFamily="18" charset="0"/>
                <a:cs typeface="Times New Roman" pitchFamily="18" charset="0"/>
              </a:rPr>
              <a:t>Les </a:t>
            </a:r>
            <a:r>
              <a:rPr lang="fr-FR" sz="2800" dirty="0" err="1">
                <a:latin typeface="Times New Roman" pitchFamily="18" charset="0"/>
                <a:cs typeface="Times New Roman" pitchFamily="18" charset="0"/>
              </a:rPr>
              <a:t>IgD</a:t>
            </a:r>
            <a:r>
              <a:rPr lang="fr-FR" sz="2800" dirty="0">
                <a:latin typeface="Times New Roman" pitchFamily="18" charset="0"/>
                <a:cs typeface="Times New Roman" pitchFamily="18" charset="0"/>
              </a:rPr>
              <a:t> sont une variété d'immunoglobulines le plus souvent attachées à la surface </a:t>
            </a:r>
            <a:r>
              <a:rPr lang="fr-FR" sz="2800" dirty="0" smtClean="0">
                <a:latin typeface="Times New Roman" pitchFamily="18" charset="0"/>
                <a:cs typeface="Times New Roman" pitchFamily="18" charset="0"/>
              </a:rPr>
              <a:t>des lymphocytes</a:t>
            </a:r>
            <a:r>
              <a:rPr lang="fr-FR" sz="2800" dirty="0">
                <a:latin typeface="Times New Roman" pitchFamily="18" charset="0"/>
                <a:cs typeface="Times New Roman" pitchFamily="18" charset="0"/>
              </a:rPr>
              <a:t> B. où elles jouent un rôle de récepteurs des antigènes. </a:t>
            </a:r>
          </a:p>
          <a:p>
            <a:pPr>
              <a:lnSpc>
                <a:spcPct val="150000"/>
              </a:lnSpc>
            </a:pPr>
            <a:endParaRPr lang="fr-FR" sz="2800" dirty="0">
              <a:latin typeface="Times New Roman" pitchFamily="18" charset="0"/>
              <a:cs typeface="Times New Roman" pitchFamily="18" charset="0"/>
            </a:endParaRPr>
          </a:p>
        </p:txBody>
      </p:sp>
      <p:sp>
        <p:nvSpPr>
          <p:cNvPr id="6"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classes d’immunoglobulines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14" descr="yflec08d[1]"/>
          <p:cNvPicPr>
            <a:picLocks noChangeAspect="1" noChangeArrowheads="1" noCrop="1"/>
          </p:cNvPicPr>
          <p:nvPr/>
        </p:nvPicPr>
        <p:blipFill>
          <a:blip r:embed="rId2"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8" name="Rectangle 7"/>
          <p:cNvSpPr/>
          <p:nvPr/>
        </p:nvSpPr>
        <p:spPr>
          <a:xfrm>
            <a:off x="1142976" y="1785926"/>
            <a:ext cx="2214578"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u="sng" dirty="0">
                <a:latin typeface="Times New Roman" pitchFamily="18" charset="0"/>
                <a:cs typeface="Times New Roman" pitchFamily="18" charset="0"/>
              </a:rPr>
              <a:t>Les </a:t>
            </a:r>
            <a:r>
              <a:rPr lang="fr-FR" sz="2400" b="1" u="sng" dirty="0" err="1" smtClean="0">
                <a:latin typeface="Times New Roman" pitchFamily="18" charset="0"/>
                <a:cs typeface="Times New Roman" pitchFamily="18" charset="0"/>
              </a:rPr>
              <a:t>IgD</a:t>
            </a:r>
            <a:endParaRPr lang="fr-FR" sz="2400" dirty="0">
              <a:latin typeface="Times New Roman" pitchFamily="18" charset="0"/>
              <a:cs typeface="Times New Roman" pitchFamily="18" charset="0"/>
            </a:endParaRPr>
          </a:p>
        </p:txBody>
      </p:sp>
      <p:sp>
        <p:nvSpPr>
          <p:cNvPr id="9" name="Organigramme : Bande perforée 8"/>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000100" y="1857364"/>
            <a:ext cx="7143800" cy="3661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000100" y="5711627"/>
            <a:ext cx="7143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400" b="1" dirty="0">
                <a:latin typeface="Times New Roman" pitchFamily="18" charset="0"/>
                <a:cs typeface="Times New Roman" pitchFamily="18" charset="0"/>
              </a:rPr>
              <a:t>Les différentes classe et sous classe des </a:t>
            </a:r>
            <a:r>
              <a:rPr lang="fr-FR" sz="2400" b="1" dirty="0" err="1">
                <a:latin typeface="Times New Roman" pitchFamily="18" charset="0"/>
                <a:cs typeface="Times New Roman" pitchFamily="18" charset="0"/>
              </a:rPr>
              <a:t>immunoglobines</a:t>
            </a:r>
            <a:endParaRPr lang="fr-FR" sz="2400" dirty="0">
              <a:latin typeface="Times New Roman" pitchFamily="18" charset="0"/>
              <a:cs typeface="Times New Roman" pitchFamily="18" charset="0"/>
            </a:endParaRPr>
          </a:p>
        </p:txBody>
      </p:sp>
      <p:sp>
        <p:nvSpPr>
          <p:cNvPr id="5" name="Espace réservé du contenu 2"/>
          <p:cNvSpPr txBox="1">
            <a:spLocks/>
          </p:cNvSpPr>
          <p:nvPr/>
        </p:nvSpPr>
        <p:spPr>
          <a:xfrm>
            <a:off x="1500166" y="1285860"/>
            <a:ext cx="6000792" cy="642942"/>
          </a:xfrm>
          <a:prstGeom prst="rect">
            <a:avLst/>
          </a:prstGeom>
        </p:spPr>
        <p:txBody>
          <a:bodyPr>
            <a:normAutofit fontScale="25000" lnSpcReduction="20000"/>
          </a:bodyPr>
          <a:lstStyle/>
          <a:p>
            <a:pPr marL="342900" lvl="0" indent="-342900">
              <a:spcBef>
                <a:spcPct val="20000"/>
              </a:spcBef>
            </a:pPr>
            <a:r>
              <a:rPr lang="fr-FR" sz="9600" b="1" u="sng" dirty="0" smtClean="0">
                <a:latin typeface="Times New Roman" pitchFamily="18" charset="0"/>
                <a:cs typeface="Times New Roman" pitchFamily="18" charset="0"/>
              </a:rPr>
              <a:t> Les classes d’immunoglobulines</a:t>
            </a:r>
          </a:p>
          <a:p>
            <a:pPr marL="342900" indent="-342900">
              <a:spcBef>
                <a:spcPct val="20000"/>
              </a:spcBef>
            </a:pPr>
            <a:endParaRPr lang="fr-FR" sz="9600" u="sng" dirty="0" smtClean="0">
              <a:latin typeface="Times New Roman" pitchFamily="18" charset="0"/>
              <a:cs typeface="Times New Roman" pitchFamily="18" charset="0"/>
            </a:endParaRPr>
          </a:p>
          <a:p>
            <a:pPr marL="342900" lvl="0" indent="-342900">
              <a:spcBef>
                <a:spcPct val="20000"/>
              </a:spcBef>
            </a:pPr>
            <a:endParaRPr lang="fr-FR" sz="9600" u="sng" dirty="0" smtClean="0">
              <a:latin typeface="Times New Roman" pitchFamily="18" charset="0"/>
              <a:cs typeface="Times New Roman" pitchFamily="18" charset="0"/>
            </a:endParaRPr>
          </a:p>
          <a:p>
            <a:pPr marL="342900" indent="-342900">
              <a:spcBef>
                <a:spcPct val="20000"/>
              </a:spcBef>
            </a:pPr>
            <a:r>
              <a:rPr lang="fr-FR" sz="4400" b="1" u="sng" dirty="0" smtClean="0">
                <a:latin typeface="Times New Roman" pitchFamily="18" charset="0"/>
                <a:cs typeface="Times New Roman" pitchFamily="18" charset="0"/>
              </a:rPr>
              <a:t>   </a:t>
            </a:r>
          </a:p>
          <a:p>
            <a:pPr marL="342900" indent="-342900">
              <a:spcBef>
                <a:spcPct val="20000"/>
              </a:spcBef>
            </a:pPr>
            <a:r>
              <a:rPr lang="fr-FR" sz="2400" b="1" u="sng"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sng"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 name="Picture 14" descr="yflec08d[1]"/>
          <p:cNvPicPr>
            <a:picLocks noChangeAspect="1" noChangeArrowheads="1" noCrop="1"/>
          </p:cNvPicPr>
          <p:nvPr/>
        </p:nvPicPr>
        <p:blipFill>
          <a:blip r:embed="rId3" cstate="print">
            <a:duotone>
              <a:prstClr val="black"/>
              <a:schemeClr val="accent3">
                <a:tint val="45000"/>
                <a:satMod val="400000"/>
              </a:schemeClr>
            </a:duotone>
          </a:blip>
          <a:srcRect/>
          <a:stretch>
            <a:fillRect/>
          </a:stretch>
        </p:blipFill>
        <p:spPr bwMode="auto">
          <a:xfrm>
            <a:off x="652035" y="1214422"/>
            <a:ext cx="848131" cy="500066"/>
          </a:xfrm>
          <a:prstGeom prst="rect">
            <a:avLst/>
          </a:prstGeom>
          <a:noFill/>
          <a:ln w="9525">
            <a:noFill/>
            <a:miter lim="800000"/>
            <a:headEnd/>
            <a:tailEnd/>
          </a:ln>
        </p:spPr>
      </p:pic>
      <p:sp>
        <p:nvSpPr>
          <p:cNvPr id="7" name="Organigramme : Bande perforée 6"/>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B-1) Immunité à médiation humorale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9058" y="1714488"/>
            <a:ext cx="8229600" cy="1143000"/>
          </a:xfrm>
        </p:spPr>
        <p:txBody>
          <a:bodyPr>
            <a:normAutofit fontScale="90000"/>
          </a:bodyPr>
          <a:lstStyle/>
          <a:p>
            <a:pPr lvl="0"/>
            <a:r>
              <a:rPr lang="fr-FR" dirty="0"/>
              <a:t/>
            </a:r>
            <a:br>
              <a:rPr lang="fr-FR" dirty="0"/>
            </a:br>
            <a:endParaRPr lang="fr-FR" dirty="0"/>
          </a:p>
        </p:txBody>
      </p:sp>
      <p:sp>
        <p:nvSpPr>
          <p:cNvPr id="4" name="Organigramme : Bande perforée 3"/>
          <p:cNvSpPr/>
          <p:nvPr/>
        </p:nvSpPr>
        <p:spPr>
          <a:xfrm>
            <a:off x="500034" y="-24"/>
            <a:ext cx="8286808" cy="1000132"/>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B-2)  </a:t>
            </a:r>
            <a:r>
              <a:rPr lang="fr-FR" sz="2400" b="1" dirty="0" smtClean="0">
                <a:latin typeface="Times New Roman" pitchFamily="18" charset="0"/>
                <a:cs typeface="Times New Roman" pitchFamily="18" charset="0"/>
              </a:rPr>
              <a:t>Etapes de la réaction immunitaire aboutissant à la production d’anticorps</a:t>
            </a:r>
            <a:endParaRPr lang="fr-FR" sz="2400" dirty="0">
              <a:latin typeface="Times New Roman" pitchFamily="18" charset="0"/>
              <a:cs typeface="Times New Roman" pitchFamily="18" charset="0"/>
            </a:endParaRPr>
          </a:p>
        </p:txBody>
      </p:sp>
      <p:graphicFrame>
        <p:nvGraphicFramePr>
          <p:cNvPr id="12" name="Diagramme 11"/>
          <p:cNvGraphicFramePr/>
          <p:nvPr/>
        </p:nvGraphicFramePr>
        <p:xfrm>
          <a:off x="0" y="1000108"/>
          <a:ext cx="9144000" cy="563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714348" y="1000108"/>
            <a:ext cx="7858180" cy="5126055"/>
          </a:xfrm>
          <a:prstGeom prst="rect">
            <a:avLst/>
          </a:prstGeom>
          <a:noFill/>
          <a:ln w="9525">
            <a:noFill/>
            <a:miter lim="800000"/>
            <a:headEnd/>
            <a:tailEnd/>
          </a:ln>
        </p:spPr>
      </p:pic>
      <p:sp>
        <p:nvSpPr>
          <p:cNvPr id="5" name="Organigramme : Bande perforée 4"/>
          <p:cNvSpPr/>
          <p:nvPr/>
        </p:nvSpPr>
        <p:spPr>
          <a:xfrm>
            <a:off x="1000100" y="-24"/>
            <a:ext cx="7358114" cy="928694"/>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B-2) </a:t>
            </a:r>
            <a:r>
              <a:rPr lang="fr-FR" sz="2400" b="1" dirty="0" smtClean="0">
                <a:latin typeface="Times New Roman" pitchFamily="18" charset="0"/>
                <a:cs typeface="Times New Roman" pitchFamily="18" charset="0"/>
              </a:rPr>
              <a:t>Etapes de la réaction immunitaire aboutissant à la production d’anticorps</a:t>
            </a:r>
            <a:endParaRPr lang="fr-FR" sz="2400" dirty="0">
              <a:latin typeface="Times New Roman" pitchFamily="18" charset="0"/>
              <a:cs typeface="Times New Roman" pitchFamily="18" charset="0"/>
            </a:endParaRPr>
          </a:p>
        </p:txBody>
      </p:sp>
      <p:sp>
        <p:nvSpPr>
          <p:cNvPr id="6" name="ZoneTexte 5"/>
          <p:cNvSpPr txBox="1"/>
          <p:nvPr/>
        </p:nvSpPr>
        <p:spPr>
          <a:xfrm>
            <a:off x="1928794" y="6215082"/>
            <a:ext cx="5429288" cy="1015663"/>
          </a:xfrm>
          <a:prstGeom prst="rect">
            <a:avLst/>
          </a:prstGeom>
          <a:noFill/>
        </p:spPr>
        <p:txBody>
          <a:bodyPr wrap="square" rtlCol="0">
            <a:spAutoFit/>
          </a:bodyPr>
          <a:lstStyle/>
          <a:p>
            <a:pPr algn="ctr"/>
            <a:r>
              <a:rPr lang="fr-FR" sz="2000" b="1" u="sng" dirty="0" smtClean="0"/>
              <a:t>Mode d’action des lymphocytes B</a:t>
            </a:r>
          </a:p>
          <a:p>
            <a:pPr algn="ctr"/>
            <a:r>
              <a:rPr lang="fr-FR" sz="2000" b="1" u="sng" dirty="0" smtClean="0"/>
              <a:t> </a:t>
            </a:r>
          </a:p>
          <a:p>
            <a:pPr algn="ctr"/>
            <a:endParaRPr lang="fr-FR" sz="2000" b="1" u="sng" dirty="0"/>
          </a:p>
        </p:txBody>
      </p:sp>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mode d</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action des lymphocytes B</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736"/>
            <a:ext cx="8229600" cy="4525963"/>
          </a:xfrm>
        </p:spPr>
        <p:style>
          <a:lnRef idx="1">
            <a:schemeClr val="accent4"/>
          </a:lnRef>
          <a:fillRef idx="2">
            <a:schemeClr val="accent4"/>
          </a:fillRef>
          <a:effectRef idx="1">
            <a:schemeClr val="accent4"/>
          </a:effectRef>
          <a:fontRef idx="minor">
            <a:schemeClr val="dk1"/>
          </a:fontRef>
        </p:style>
        <p:txBody>
          <a:bodyPr>
            <a:normAutofit/>
          </a:bodyPr>
          <a:lstStyle/>
          <a:p>
            <a:pPr algn="just">
              <a:lnSpc>
                <a:spcPct val="150000"/>
              </a:lnSpc>
            </a:pPr>
            <a:r>
              <a:rPr lang="fr-FR" sz="2800" dirty="0" smtClean="0">
                <a:latin typeface="Times New Roman" pitchFamily="18" charset="0"/>
                <a:cs typeface="Times New Roman" pitchFamily="18" charset="0"/>
              </a:rPr>
              <a:t>La réponse immunitaire à médiation cellulaire est caractérisée par la lyse des cellules infectées ou la lyse des cellules anormales. Elle défend principalement l'organisme contre les virus (qui sont des parasites intracellulaires obligatoires) et les bactéries intracellulaires. </a:t>
            </a:r>
          </a:p>
          <a:p>
            <a:pPr algn="just">
              <a:lnSpc>
                <a:spcPct val="150000"/>
              </a:lnSpc>
            </a:pPr>
            <a:endParaRPr lang="fr-FR" sz="2800" dirty="0">
              <a:latin typeface="Times New Roman" pitchFamily="18" charset="0"/>
              <a:cs typeface="Times New Roman" pitchFamily="18" charset="0"/>
            </a:endParaRPr>
          </a:p>
        </p:txBody>
      </p:sp>
      <p:sp>
        <p:nvSpPr>
          <p:cNvPr id="5" name="Organigramme : Bande perforée 4"/>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B-3) Immunité à médiation cellulaires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1714488"/>
            <a:ext cx="7072362"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sz="2800" dirty="0" smtClean="0">
                <a:latin typeface="Times New Roman" pitchFamily="18" charset="0"/>
                <a:cs typeface="Times New Roman" pitchFamily="18" charset="0"/>
              </a:rPr>
              <a:t>Les lymphocytes T  sont spécialisés dans la surveillance des membranes des cellules de l’organisme. Ils reconnaissent l’élément étranger grâce à des immunoglobulines membranaires appelés récepteurs T. </a:t>
            </a:r>
            <a:endParaRPr lang="fr-FR" sz="2800" dirty="0">
              <a:latin typeface="Times New Roman" pitchFamily="18" charset="0"/>
              <a:cs typeface="Times New Roman" pitchFamily="18" charset="0"/>
            </a:endParaRPr>
          </a:p>
        </p:txBody>
      </p:sp>
      <p:sp>
        <p:nvSpPr>
          <p:cNvPr id="6" name="Organigramme : Bande perforée 5"/>
          <p:cNvSpPr/>
          <p:nvPr/>
        </p:nvSpPr>
        <p:spPr>
          <a:xfrm>
            <a:off x="1000100" y="71414"/>
            <a:ext cx="7358114" cy="642937"/>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B-3) Immunité à médiation cellulaires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Bande perforée 2"/>
          <p:cNvSpPr/>
          <p:nvPr/>
        </p:nvSpPr>
        <p:spPr>
          <a:xfrm>
            <a:off x="1000100" y="-24"/>
            <a:ext cx="7358114" cy="928694"/>
          </a:xfrm>
          <a:prstGeom prst="flowChartPunchedTape">
            <a:avLst/>
          </a:prstGeom>
        </p:spPr>
        <p:style>
          <a:lnRef idx="1">
            <a:schemeClr val="accent6"/>
          </a:lnRef>
          <a:fillRef idx="2">
            <a:schemeClr val="accent6"/>
          </a:fillRef>
          <a:effectRef idx="1">
            <a:schemeClr val="accent6"/>
          </a:effectRef>
          <a:fontRef idx="minor">
            <a:schemeClr val="dk1"/>
          </a:fontRef>
        </p:style>
        <p:txBody>
          <a:bodyPr anchor="ctr"/>
          <a:lstStyle/>
          <a:p>
            <a:pPr marL="342900" lvl="0" indent="-342900" algn="ctr"/>
            <a:r>
              <a:rPr lang="fr-FR" sz="2400" dirty="0" smtClean="0">
                <a:latin typeface="Times New Roman" pitchFamily="18" charset="0"/>
                <a:cs typeface="Times New Roman" pitchFamily="18" charset="0"/>
              </a:rPr>
              <a:t>B-3) </a:t>
            </a:r>
            <a:r>
              <a:rPr lang="fr-FR" sz="2400" b="1" dirty="0" smtClean="0">
                <a:latin typeface="Times New Roman" pitchFamily="18" charset="0"/>
                <a:cs typeface="Times New Roman" pitchFamily="18" charset="0"/>
              </a:rPr>
              <a:t>Etapes de la réaction immunitaire aboutissant à la production des </a:t>
            </a:r>
            <a:r>
              <a:rPr lang="fr-FR" sz="2400" b="1" dirty="0" err="1" smtClean="0">
                <a:latin typeface="Times New Roman" pitchFamily="18" charset="0"/>
                <a:cs typeface="Times New Roman" pitchFamily="18" charset="0"/>
              </a:rPr>
              <a:t>LTc</a:t>
            </a:r>
            <a:endParaRPr lang="fr-FR" sz="2400" dirty="0">
              <a:latin typeface="Times New Roman" pitchFamily="18" charset="0"/>
              <a:cs typeface="Times New Roman" pitchFamily="18" charset="0"/>
            </a:endParaRPr>
          </a:p>
        </p:txBody>
      </p:sp>
      <p:graphicFrame>
        <p:nvGraphicFramePr>
          <p:cNvPr id="4" name="Diagramme 3"/>
          <p:cNvGraphicFramePr/>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TotalTime>
  <Words>5501</Words>
  <Application>Microsoft Office PowerPoint</Application>
  <PresentationFormat>Affichage à l'écran (4:3)</PresentationFormat>
  <Paragraphs>569</Paragraphs>
  <Slides>102</Slides>
  <Notes>1</Notes>
  <HiddenSlides>0</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 </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 </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 </vt:lpstr>
      <vt:lpstr>Diapositive 96</vt:lpstr>
      <vt:lpstr>Diapositive 97</vt:lpstr>
      <vt:lpstr>Diapositive 98</vt:lpstr>
      <vt:lpstr>Diapositive 99</vt:lpstr>
      <vt:lpstr>Diapositive 100</vt:lpstr>
      <vt:lpstr>Diapositive 101</vt:lpstr>
      <vt:lpstr>Diapositive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Aynan</dc:creator>
  <cp:lastModifiedBy>Aynan</cp:lastModifiedBy>
  <cp:revision>97</cp:revision>
  <dcterms:created xsi:type="dcterms:W3CDTF">2014-05-24T21:34:00Z</dcterms:created>
  <dcterms:modified xsi:type="dcterms:W3CDTF">2014-05-27T17:02:42Z</dcterms:modified>
</cp:coreProperties>
</file>