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4" r:id="rId7"/>
    <p:sldId id="265" r:id="rId8"/>
    <p:sldId id="266" r:id="rId9"/>
    <p:sldId id="261" r:id="rId10"/>
    <p:sldId id="263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86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4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2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32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61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64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15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95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95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35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46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4E53-81B7-4C1B-9381-B875B077413B}" type="datetimeFigureOut">
              <a:rPr lang="fr-FR" smtClean="0"/>
              <a:t>23/02/2020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11C48-7136-4D98-A71A-1007153C6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0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0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c.ac-aix-marseille.fr/phy_chi/Menu/Activites_pedagogiques/cycle_eau/cycle_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6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60648"/>
            <a:ext cx="84105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5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700808"/>
            <a:ext cx="89847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INTRODUCTTION:</a:t>
            </a:r>
          </a:p>
          <a:p>
            <a:endParaRPr lang="fr-FR" b="1" dirty="0" smtClean="0">
              <a:solidFill>
                <a:srgbClr val="C00000"/>
              </a:solidFill>
            </a:endParaRPr>
          </a:p>
          <a:p>
            <a:r>
              <a:rPr lang="fr-FR" b="1" dirty="0" smtClean="0"/>
              <a:t>Dans la nature, l’eau peut exister sous différentes formes : on parle de différents états</a:t>
            </a:r>
          </a:p>
          <a:p>
            <a:r>
              <a:rPr lang="fr-FR" b="1" dirty="0" smtClean="0"/>
              <a:t>ou de différentes phases. Ces états sont l’état solide, l’état liquide et l’état vapeur</a:t>
            </a:r>
          </a:p>
          <a:p>
            <a:r>
              <a:rPr lang="fr-FR" b="1" dirty="0" smtClean="0"/>
              <a:t>(appelé aussi état gazeux). L'eau est transférée d'un état à un autre dans le </a:t>
            </a:r>
            <a:r>
              <a:rPr lang="fr-FR" b="1" dirty="0" smtClean="0">
                <a:solidFill>
                  <a:srgbClr val="FF0000"/>
                </a:solidFill>
              </a:rPr>
              <a:t>cycle de l'eau </a:t>
            </a:r>
            <a:r>
              <a:rPr lang="fr-FR" b="1" dirty="0"/>
              <a:t>et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/>
              <a:t>se déplacer entre les réservoirs principaux  suivants </a:t>
            </a:r>
            <a:r>
              <a:rPr lang="fr-FR" b="1" dirty="0" smtClean="0"/>
              <a:t>: Océans - Glace et neige - Eaux souterraines - Atmosphère – Biosphère</a:t>
            </a:r>
          </a:p>
          <a:p>
            <a:r>
              <a:rPr lang="fr-FR" b="1" dirty="0" smtClean="0"/>
              <a:t>-Quelle est la relation de ces réservoirs avec le cycle de l'eau ?</a:t>
            </a:r>
          </a:p>
          <a:p>
            <a:r>
              <a:rPr lang="fr-FR" b="1" dirty="0" smtClean="0"/>
              <a:t>-Quels sont les facteurs  contrôlant le cycle de l'eau?,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3465598" y="211574"/>
            <a:ext cx="25551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cycle de l'eau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15257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219" y="3068960"/>
            <a:ext cx="8725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différents changements d’état sont :</a:t>
            </a:r>
          </a:p>
          <a:p>
            <a:r>
              <a:rPr lang="fr-FR" b="1" dirty="0"/>
              <a:t>• </a:t>
            </a:r>
            <a:r>
              <a:rPr lang="fr-FR" b="1" i="1" u="sng" dirty="0"/>
              <a:t>l</a:t>
            </a:r>
            <a:r>
              <a:rPr lang="fr-FR" b="1" i="1" u="sng" dirty="0">
                <a:solidFill>
                  <a:srgbClr val="FF0000"/>
                </a:solidFill>
              </a:rPr>
              <a:t>a fusion </a:t>
            </a:r>
            <a:r>
              <a:rPr lang="fr-FR" b="1" dirty="0"/>
              <a:t>: c’est le passage de l’état solide vers l’état liquide. Le changement </a:t>
            </a:r>
            <a:r>
              <a:rPr lang="fr-FR" b="1" dirty="0" smtClean="0"/>
              <a:t>inverse est </a:t>
            </a:r>
            <a:r>
              <a:rPr lang="fr-FR" b="1" dirty="0"/>
              <a:t>la </a:t>
            </a:r>
            <a:r>
              <a:rPr lang="fr-FR" b="1" i="1" u="sng" dirty="0">
                <a:solidFill>
                  <a:srgbClr val="00CC00"/>
                </a:solidFill>
              </a:rPr>
              <a:t>solidification </a:t>
            </a:r>
            <a:r>
              <a:rPr lang="fr-FR" b="1" dirty="0" smtClean="0"/>
              <a:t>,</a:t>
            </a:r>
            <a:endParaRPr lang="fr-FR" b="1" dirty="0"/>
          </a:p>
          <a:p>
            <a:r>
              <a:rPr lang="fr-FR" b="1" dirty="0"/>
              <a:t>• </a:t>
            </a:r>
            <a:r>
              <a:rPr lang="fr-FR" b="1" i="1" u="sng" dirty="0">
                <a:solidFill>
                  <a:srgbClr val="00B0F0"/>
                </a:solidFill>
              </a:rPr>
              <a:t>la vaporisation </a:t>
            </a:r>
            <a:r>
              <a:rPr lang="fr-FR" b="1" dirty="0"/>
              <a:t>: c’est le passage de l’état liquide vers l’état vapeur (ou gazeux). Le</a:t>
            </a:r>
          </a:p>
          <a:p>
            <a:r>
              <a:rPr lang="fr-FR" b="1" dirty="0"/>
              <a:t>changement inverse est la liquéfaction (on parle parfois de condensation à </a:t>
            </a:r>
            <a:r>
              <a:rPr lang="fr-FR" b="1" dirty="0" smtClean="0"/>
              <a:t>l’état liquide</a:t>
            </a:r>
            <a:r>
              <a:rPr lang="fr-FR" b="1" dirty="0"/>
              <a:t>) ;</a:t>
            </a:r>
          </a:p>
          <a:p>
            <a:r>
              <a:rPr lang="fr-FR" b="1" dirty="0"/>
              <a:t>• </a:t>
            </a:r>
            <a:r>
              <a:rPr lang="fr-FR" b="1" i="1" u="sng" dirty="0">
                <a:solidFill>
                  <a:srgbClr val="7030A0"/>
                </a:solidFill>
              </a:rPr>
              <a:t>la sublimation </a:t>
            </a:r>
            <a:r>
              <a:rPr lang="fr-FR" b="1" dirty="0"/>
              <a:t>: c’est le passage de l’état solide vers l’état vapeur. Le changement</a:t>
            </a:r>
          </a:p>
          <a:p>
            <a:r>
              <a:rPr lang="fr-FR" b="1" dirty="0"/>
              <a:t>inverse </a:t>
            </a:r>
            <a:r>
              <a:rPr lang="fr-FR" b="1" i="1" dirty="0"/>
              <a:t>est </a:t>
            </a:r>
            <a:r>
              <a:rPr lang="fr-FR" b="1" i="1" u="sng" dirty="0">
                <a:solidFill>
                  <a:srgbClr val="C00000"/>
                </a:solidFill>
              </a:rPr>
              <a:t>la condensation</a:t>
            </a:r>
            <a:r>
              <a:rPr lang="fr-FR" b="1" dirty="0">
                <a:solidFill>
                  <a:srgbClr val="C00000"/>
                </a:solidFill>
              </a:rPr>
              <a:t>.</a:t>
            </a:r>
          </a:p>
          <a:p>
            <a:r>
              <a:rPr lang="fr-FR" b="1" dirty="0"/>
              <a:t>Les différents noms de ces changements de phase sont rappelés sur la </a:t>
            </a:r>
            <a:r>
              <a:rPr lang="fr-FR" b="1" dirty="0" smtClean="0"/>
              <a:t>figure ci-dessous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238738" y="836712"/>
            <a:ext cx="8805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*Les </a:t>
            </a:r>
            <a:r>
              <a:rPr lang="fr-FR" b="1" dirty="0">
                <a:solidFill>
                  <a:srgbClr val="00B0F0"/>
                </a:solidFill>
              </a:rPr>
              <a:t>changements d’état de </a:t>
            </a:r>
            <a:r>
              <a:rPr lang="fr-FR" b="1" dirty="0" smtClean="0">
                <a:solidFill>
                  <a:srgbClr val="00B0F0"/>
                </a:solidFill>
              </a:rPr>
              <a:t>l’eau</a:t>
            </a:r>
            <a:endParaRPr lang="fr-FR" b="1" dirty="0"/>
          </a:p>
          <a:p>
            <a:r>
              <a:rPr lang="fr-FR" b="1" dirty="0" smtClean="0"/>
              <a:t>Selon </a:t>
            </a:r>
            <a:r>
              <a:rPr lang="fr-FR" b="1" dirty="0"/>
              <a:t>les valeurs des variables thermodynamiques que </a:t>
            </a:r>
            <a:r>
              <a:rPr lang="fr-FR" b="1" dirty="0" smtClean="0"/>
              <a:t>sont la </a:t>
            </a:r>
            <a:r>
              <a:rPr lang="fr-FR" b="1" dirty="0"/>
              <a:t>pression et la température, l’eau se trouve sous l’état solide, liquide ou vapeur. En</a:t>
            </a:r>
          </a:p>
          <a:p>
            <a:r>
              <a:rPr lang="fr-FR" b="1" dirty="0"/>
              <a:t>faisant varier ces variables, il donc est possible de passer d’un état à un autre : on parle</a:t>
            </a:r>
          </a:p>
          <a:p>
            <a:r>
              <a:rPr lang="fr-FR" b="1" dirty="0"/>
              <a:t>de changement d’état ou encore de changement de phase.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5779" y="402066"/>
            <a:ext cx="4131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I- différentes formes  d’eau dan la nature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2089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47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9" y="1196752"/>
            <a:ext cx="828092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95736" y="131559"/>
            <a:ext cx="4016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II-Étapes du cycle de l'eau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 Cycle de l'Eau - The Natural Water Cycle, Fre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44745"/>
            <a:ext cx="8712968" cy="68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126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L'eau s'accumule dans l'atmosphère en raison des phénomènes d'évaporation et de transpiration qui se produisent au niveau du sol, ce qui conduit au refroidissement de la vapeur </a:t>
            </a:r>
            <a:r>
              <a:rPr lang="fr-FR" b="1" dirty="0" smtClean="0"/>
              <a:t>d'eau. Et </a:t>
            </a:r>
            <a:r>
              <a:rPr lang="fr-FR" b="1" dirty="0" smtClean="0"/>
              <a:t>la condensant, formant des nuages qui se transforment en eau liquide (pluie) ou en cristaux de neige. Il tombe sous l'influence de la gravité, pour revenir du nouveau </a:t>
            </a:r>
            <a:r>
              <a:rPr lang="fr-FR" b="1" dirty="0" smtClean="0"/>
              <a:t>au terre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2499509" y="430926"/>
            <a:ext cx="4072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 phase atmosphérique 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1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772816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, l'eau passe de son état gazeux à son état liquide et solide, et à la partie qui atteint la surface</a:t>
            </a:r>
            <a:r>
              <a:rPr lang="fr-FR" b="1" dirty="0" smtClean="0"/>
              <a:t>, Le </a:t>
            </a:r>
            <a:r>
              <a:rPr lang="fr-FR" b="1" dirty="0" smtClean="0"/>
              <a:t>sol à courir des hauteurs vers les endroits inférieurs, où une partie de celui-ci est filtré vers les couches rocheuses, </a:t>
            </a:r>
            <a:r>
              <a:rPr lang="fr-FR" b="1" dirty="0" smtClean="0"/>
              <a:t>et devient   des réserves  souterraines peut </a:t>
            </a:r>
            <a:r>
              <a:rPr lang="fr-FR" b="1" dirty="0" smtClean="0"/>
              <a:t>réapparaître en surface.</a:t>
            </a:r>
          </a:p>
          <a:p>
            <a:r>
              <a:rPr lang="fr-FR" b="1" dirty="0" smtClean="0"/>
              <a:t>La neige et la glace restent longtemps, avant de fondre à nouveau, pour commencer un nouveau voyage d'eau liquide dans l'océan </a:t>
            </a:r>
            <a:r>
              <a:rPr lang="fr-FR" b="1" dirty="0" smtClean="0"/>
              <a:t>,ou Souterrain </a:t>
            </a:r>
            <a:r>
              <a:rPr lang="fr-FR" b="1" dirty="0" smtClean="0"/>
              <a:t>ou végétation ou à l'usage des animaux.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1979712" y="332656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    la phase terrestre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8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8" y="260648"/>
            <a:ext cx="866130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435</Words>
  <Application>Microsoft Office PowerPoint</Application>
  <PresentationFormat>Affichage à l'écran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21</cp:revision>
  <dcterms:created xsi:type="dcterms:W3CDTF">2020-02-16T17:23:01Z</dcterms:created>
  <dcterms:modified xsi:type="dcterms:W3CDTF">2020-02-23T22:12:02Z</dcterms:modified>
</cp:coreProperties>
</file>