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8" r:id="rId13"/>
    <p:sldId id="267" r:id="rId14"/>
    <p:sldId id="269" r:id="rId15"/>
    <p:sldId id="270" r:id="rId16"/>
    <p:sldId id="274" r:id="rId17"/>
    <p:sldId id="271" r:id="rId18"/>
    <p:sldId id="272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4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66"/>
    <a:srgbClr val="EF43A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6" autoAdjust="0"/>
    <p:restoredTop sz="94576" autoAdjust="0"/>
  </p:normalViewPr>
  <p:slideViewPr>
    <p:cSldViewPr>
      <p:cViewPr varScale="1">
        <p:scale>
          <a:sx n="73" d="100"/>
          <a:sy n="73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27/11/2017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elala\Downloads\CO2%20and%20Limewater.wmv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1604" y="714356"/>
            <a:ext cx="6272234" cy="638164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respiration dans différent milieux</a:t>
            </a:r>
          </a:p>
        </p:txBody>
      </p:sp>
      <p:pic>
        <p:nvPicPr>
          <p:cNvPr id="6" name="Image 5" descr="téléchargement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80" y="2071678"/>
            <a:ext cx="2800350" cy="16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respiration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4" y="2071678"/>
            <a:ext cx="2933700" cy="3419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786190"/>
            <a:ext cx="2819794" cy="2019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500034" y="60007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Prof. ADNANI </a:t>
            </a:r>
            <a:r>
              <a:rPr lang="fr-FR" dirty="0" err="1"/>
              <a:t>Manal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428728" y="571480"/>
            <a:ext cx="7358114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Activité2:Comparaison de l’air inspiré et l’air expiré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71604" y="1071546"/>
            <a:ext cx="7358114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ts val="4700"/>
              </a:lnSpc>
            </a:pPr>
            <a:r>
              <a:rPr lang="ar-MA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نشاط2 مقارنة الهواء المستنشق </a:t>
            </a:r>
            <a:r>
              <a:rPr lang="ar-MA" u="sng" dirty="0" err="1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و</a:t>
            </a:r>
            <a:r>
              <a:rPr lang="ar-MA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الهواء المطروح</a:t>
            </a:r>
            <a:endParaRPr lang="fr-FR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14480" y="2071678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-Observation des expériences (feuille de dessin)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71604" y="3006440"/>
            <a:ext cx="7358082" cy="37087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0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conclusion</a:t>
            </a:r>
            <a:endParaRPr lang="fr-FR" sz="20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  <a:p>
            <a:pPr>
              <a:lnSpc>
                <a:spcPts val="4700"/>
              </a:lnSpc>
            </a:pPr>
            <a:r>
              <a:rPr lang="fr-FR" sz="20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  Le corps humain prend de l’oxygène (O2) de l’air inspiré et rejette le dioxyde de carbone (CO2) dans l’air expiré</a:t>
            </a:r>
            <a:r>
              <a:rPr lang="fr-FR" sz="2000" dirty="0">
                <a:solidFill>
                  <a:srgbClr val="002060"/>
                </a:solidFill>
                <a:latin typeface="+mj-lt"/>
                <a:cs typeface="MV Boli" pitchFamily="2" charset="0"/>
              </a:rPr>
              <a:t>.</a:t>
            </a:r>
          </a:p>
          <a:p>
            <a:pPr>
              <a:lnSpc>
                <a:spcPts val="4700"/>
              </a:lnSpc>
            </a:pPr>
            <a:r>
              <a:rPr lang="fr-FR" sz="2000" u="sng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Ce sont des échanges gazeux respiratoire entre le corps humain et l’air </a:t>
            </a:r>
            <a:r>
              <a:rPr lang="fr-FR" sz="2000" u="sng" dirty="0">
                <a:solidFill>
                  <a:srgbClr val="002060"/>
                </a:solidFill>
                <a:latin typeface="+mj-lt"/>
                <a:cs typeface="MV Boli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428728" y="1214422"/>
            <a:ext cx="7358114" cy="123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   </a:t>
            </a:r>
            <a:endParaRPr lang="fr-FR" sz="2400" u="sng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  <a:p>
            <a:pPr algn="just">
              <a:lnSpc>
                <a:spcPts val="4700"/>
              </a:lnSpc>
            </a:pPr>
            <a:endParaRPr lang="fr-FR" sz="2400" u="sng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728" y="57148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2) Respiration chez les insectes: le criquet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57620" y="138581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2</a:t>
            </a:r>
            <a:r>
              <a:rPr lang="ar-MA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) التنفس عند الحشرات </a:t>
            </a:r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:</a:t>
            </a:r>
            <a:r>
              <a:rPr lang="ar-MA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الجرادة</a:t>
            </a:r>
            <a:endParaRPr lang="fr-FR" sz="2400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28728" y="2457174"/>
            <a:ext cx="7715272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  L’abdomen du criquet se gonfle et se dégonfle régulièrement. Ce sont </a:t>
            </a:r>
            <a:r>
              <a:rPr lang="fr-FR" sz="2400" u="sng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les mouvement respiratoires 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du criquet </a:t>
            </a:r>
            <a:r>
              <a:rPr lang="fr-FR" sz="2400" dirty="0">
                <a:solidFill>
                  <a:srgbClr val="002060"/>
                </a:solidFill>
                <a:latin typeface="+mj-lt"/>
                <a:cs typeface="MV Boli" pitchFamily="2" charset="0"/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28728" y="4214818"/>
            <a:ext cx="7715272" cy="123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Donc il se passe </a:t>
            </a:r>
            <a:r>
              <a:rPr lang="fr-FR" sz="24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des échanges gazeux respiratoires 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entre le corps du criquet et l’air</a:t>
            </a:r>
            <a:endParaRPr lang="fr-FR" sz="2400" dirty="0">
              <a:solidFill>
                <a:srgbClr val="002060"/>
              </a:solidFill>
              <a:latin typeface="+mj-lt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7A7F40D-F9E2-4DD6-B961-1013052C5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16632"/>
            <a:ext cx="4680520" cy="50476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86F6398-93DA-4083-9F45-F6AFCDA88F4F}"/>
              </a:ext>
            </a:extLst>
          </p:cNvPr>
          <p:cNvSpPr txBox="1"/>
          <p:nvPr/>
        </p:nvSpPr>
        <p:spPr>
          <a:xfrm>
            <a:off x="971600" y="5164252"/>
            <a:ext cx="7632848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MA" sz="2400" dirty="0">
                <a:latin typeface="MV Boli" panose="02000500030200090000" pitchFamily="2" charset="0"/>
                <a:cs typeface="MV Boli" panose="02000500030200090000" pitchFamily="2" charset="0"/>
              </a:rPr>
              <a:t>-La plante jette le CO2 dans l’air</a:t>
            </a:r>
          </a:p>
          <a:p>
            <a:r>
              <a:rPr lang="fr-MA" sz="2400" dirty="0">
                <a:latin typeface="MV Boli" panose="02000500030200090000" pitchFamily="2" charset="0"/>
                <a:cs typeface="MV Boli" panose="02000500030200090000" pitchFamily="2" charset="0"/>
              </a:rPr>
              <a:t>-La plante absorbe de l’O2 de l’air</a:t>
            </a:r>
          </a:p>
          <a:p>
            <a:r>
              <a:rPr lang="fr-MA" sz="2400" dirty="0">
                <a:latin typeface="MV Boli" panose="02000500030200090000" pitchFamily="2" charset="0"/>
                <a:cs typeface="MV Boli" panose="02000500030200090000" pitchFamily="2" charset="0"/>
              </a:rPr>
              <a:t>Donc il se passe des échanges gazeux respiratoires entre les plantes et l’air</a:t>
            </a:r>
          </a:p>
        </p:txBody>
      </p:sp>
    </p:spTree>
    <p:extLst>
      <p:ext uri="{BB962C8B-B14F-4D97-AF65-F5344CB8AC3E}">
        <p14:creationId xmlns:p14="http://schemas.microsoft.com/office/powerpoint/2010/main" xmlns="" val="266961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428728" y="159023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3) Respiration chez les plantes aériennes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57620" y="807095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3</a:t>
            </a:r>
            <a:r>
              <a:rPr lang="ar-MA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) التنفس عند النباتات</a:t>
            </a:r>
            <a:endParaRPr lang="fr-FR" sz="2400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52354" y="1196752"/>
            <a:ext cx="7358114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Activité 3 : </a:t>
            </a:r>
            <a:r>
              <a:rPr lang="f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Observation des expériences 1 et 2  (feuille de dessin)</a:t>
            </a:r>
            <a:r>
              <a:rPr lang="fr-FR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06374" y="1988840"/>
            <a:ext cx="7358114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ts val="4700"/>
              </a:lnSpc>
            </a:pPr>
            <a:r>
              <a:rPr lang="a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نشاط</a:t>
            </a:r>
            <a:r>
              <a:rPr lang="f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3 </a:t>
            </a:r>
            <a:r>
              <a:rPr lang="a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ملاحظة التجارب </a:t>
            </a:r>
            <a:r>
              <a:rPr lang="f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1</a:t>
            </a:r>
            <a:r>
              <a:rPr lang="a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و </a:t>
            </a:r>
            <a:r>
              <a:rPr lang="f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2</a:t>
            </a:r>
            <a:r>
              <a:rPr lang="a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f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)</a:t>
            </a:r>
            <a:r>
              <a:rPr lang="a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ورقة الرسم</a:t>
            </a:r>
            <a:r>
              <a:rPr lang="f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(</a:t>
            </a:r>
            <a:endParaRPr lang="fr-FR" sz="2000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680A1D0-04A2-478E-B24E-32F39821025F}"/>
              </a:ext>
            </a:extLst>
          </p:cNvPr>
          <p:cNvSpPr txBox="1"/>
          <p:nvPr/>
        </p:nvSpPr>
        <p:spPr>
          <a:xfrm>
            <a:off x="1547664" y="2996952"/>
            <a:ext cx="7596336" cy="123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a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plantes respirent en absence de la lumière, elles inspirent l’O2 et expirent le CO2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D745D68-A0E2-4144-9F7A-2EDB1D4B5144}"/>
              </a:ext>
            </a:extLst>
          </p:cNvPr>
          <p:cNvSpPr txBox="1"/>
          <p:nvPr/>
        </p:nvSpPr>
        <p:spPr>
          <a:xfrm>
            <a:off x="1547664" y="4175745"/>
            <a:ext cx="6192688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4700"/>
              </a:lnSpc>
              <a:defRPr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fr-MA" sz="2400" dirty="0">
                <a:solidFill>
                  <a:srgbClr val="FF0000"/>
                </a:solidFill>
              </a:rPr>
              <a:t>Remarque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726FC95-5CB2-41C3-B7D1-CC612BBFA48D}"/>
              </a:ext>
            </a:extLst>
          </p:cNvPr>
          <p:cNvSpPr txBox="1"/>
          <p:nvPr/>
        </p:nvSpPr>
        <p:spPr>
          <a:xfrm>
            <a:off x="1428728" y="4840848"/>
            <a:ext cx="7715272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lnSpc>
                <a:spcPts val="4700"/>
              </a:lnSpc>
              <a:defRPr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ar-MA" sz="2400" dirty="0"/>
              <a:t>   </a:t>
            </a:r>
            <a:r>
              <a:rPr lang="fr-MA" sz="2400" dirty="0"/>
              <a:t>En présence de la lumière les plantes prennent du CO2 et jettent l’O2 c’est : </a:t>
            </a:r>
            <a:r>
              <a:rPr lang="fr-MA" sz="2400" dirty="0">
                <a:solidFill>
                  <a:srgbClr val="FF0000"/>
                </a:solidFill>
              </a:rPr>
              <a:t>La photosynthèse </a:t>
            </a:r>
            <a:r>
              <a:rPr lang="ar-MA" sz="2400" dirty="0">
                <a:solidFill>
                  <a:srgbClr val="FF0000"/>
                </a:solidFill>
              </a:rPr>
              <a:t>التركيب الضوئي</a:t>
            </a:r>
            <a:endParaRPr lang="fr-M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B135011-965B-46AD-83A2-FA467705455E}"/>
              </a:ext>
            </a:extLst>
          </p:cNvPr>
          <p:cNvSpPr txBox="1"/>
          <p:nvPr/>
        </p:nvSpPr>
        <p:spPr>
          <a:xfrm>
            <a:off x="214282" y="714356"/>
            <a:ext cx="745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fr-FR" sz="28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Respiration dans le milieu a</a:t>
            </a:r>
            <a:r>
              <a:rPr lang="fr-MA" sz="2800" u="sng" dirty="0" err="1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quatique</a:t>
            </a:r>
            <a:endParaRPr lang="fr-FR" sz="2800" u="sng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EBF28E-0E35-4009-9C9B-686B756F0788}"/>
              </a:ext>
            </a:extLst>
          </p:cNvPr>
          <p:cNvSpPr txBox="1"/>
          <p:nvPr/>
        </p:nvSpPr>
        <p:spPr>
          <a:xfrm>
            <a:off x="1352354" y="1196752"/>
            <a:ext cx="7358114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Activité 1 : </a:t>
            </a:r>
            <a:r>
              <a:rPr lang="f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Respiration chez le poisson</a:t>
            </a:r>
            <a:endParaRPr lang="fr-FR" sz="2000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12FC48B-7C57-4C49-B10C-533FB993FF5D}"/>
              </a:ext>
            </a:extLst>
          </p:cNvPr>
          <p:cNvSpPr txBox="1"/>
          <p:nvPr/>
        </p:nvSpPr>
        <p:spPr>
          <a:xfrm>
            <a:off x="1606374" y="1799564"/>
            <a:ext cx="7358114" cy="6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ts val="4700"/>
              </a:lnSpc>
            </a:pPr>
            <a:r>
              <a:rPr lang="a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نشاط</a:t>
            </a:r>
            <a:r>
              <a:rPr lang="f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1 </a:t>
            </a:r>
            <a:r>
              <a:rPr lang="ar-MA" sz="20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التنفس عند السمكة</a:t>
            </a:r>
            <a:endParaRPr lang="fr-FR" sz="2000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31B12A6-15CB-4AA6-B1E2-C060A36F9A89}"/>
              </a:ext>
            </a:extLst>
          </p:cNvPr>
          <p:cNvSpPr txBox="1"/>
          <p:nvPr/>
        </p:nvSpPr>
        <p:spPr>
          <a:xfrm>
            <a:off x="1619672" y="2420888"/>
            <a:ext cx="7524328" cy="184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 poisson prend de l’O2 </a:t>
            </a:r>
            <a:r>
              <a:rPr lang="fr-MA" sz="2400" u="sng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soluble dans l’eau 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et jette du CO2</a:t>
            </a:r>
          </a:p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Donc le poisson respire dans son milieu</a:t>
            </a:r>
          </a:p>
        </p:txBody>
      </p:sp>
    </p:spTree>
    <p:extLst>
      <p:ext uri="{BB962C8B-B14F-4D97-AF65-F5344CB8AC3E}">
        <p14:creationId xmlns:p14="http://schemas.microsoft.com/office/powerpoint/2010/main" xmlns="" val="38716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35998D4-D1FC-4617-B5E5-834931A5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3"/>
          <a:stretch/>
        </p:blipFill>
        <p:spPr>
          <a:xfrm rot="16200000">
            <a:off x="1792045" y="-1423893"/>
            <a:ext cx="5184577" cy="84096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60C6838-0969-457E-9124-37FC96D3E07F}"/>
              </a:ext>
            </a:extLst>
          </p:cNvPr>
          <p:cNvSpPr txBox="1"/>
          <p:nvPr/>
        </p:nvSpPr>
        <p:spPr>
          <a:xfrm>
            <a:off x="8100392" y="345048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b="1" dirty="0"/>
              <a:t>Limpide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0FD5339-3222-49A5-98E8-0CC932D6F50B}"/>
              </a:ext>
            </a:extLst>
          </p:cNvPr>
          <p:cNvSpPr txBox="1"/>
          <p:nvPr/>
        </p:nvSpPr>
        <p:spPr>
          <a:xfrm>
            <a:off x="3995936" y="35010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b="1" dirty="0"/>
              <a:t>Troublée</a:t>
            </a:r>
          </a:p>
        </p:txBody>
      </p:sp>
    </p:spTree>
    <p:extLst>
      <p:ext uri="{BB962C8B-B14F-4D97-AF65-F5344CB8AC3E}">
        <p14:creationId xmlns:p14="http://schemas.microsoft.com/office/powerpoint/2010/main" xmlns="" val="35460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84EF1E1-B76A-4A7E-8658-AFD9CAF4D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8"/>
          <a:stretch/>
        </p:blipFill>
        <p:spPr>
          <a:xfrm rot="16200000">
            <a:off x="1847858" y="-1176056"/>
            <a:ext cx="5256584" cy="84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5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B135011-965B-46AD-83A2-FA467705455E}"/>
              </a:ext>
            </a:extLst>
          </p:cNvPr>
          <p:cNvSpPr txBox="1"/>
          <p:nvPr/>
        </p:nvSpPr>
        <p:spPr>
          <a:xfrm>
            <a:off x="1726450" y="714356"/>
            <a:ext cx="745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Conclusion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EBF28E-0E35-4009-9C9B-686B756F0788}"/>
              </a:ext>
            </a:extLst>
          </p:cNvPr>
          <p:cNvSpPr txBox="1"/>
          <p:nvPr/>
        </p:nvSpPr>
        <p:spPr>
          <a:xfrm>
            <a:off x="1352354" y="1196752"/>
            <a:ext cx="7358114" cy="123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Tous les êtres vivants respirent quelque soit leur milieu.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31B12A6-15CB-4AA6-B1E2-C060A36F9A89}"/>
              </a:ext>
            </a:extLst>
          </p:cNvPr>
          <p:cNvSpPr txBox="1"/>
          <p:nvPr/>
        </p:nvSpPr>
        <p:spPr>
          <a:xfrm>
            <a:off x="1619672" y="2420888"/>
            <a:ext cx="7524328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endParaRPr lang="fr-MA" sz="24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8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31B12A6-15CB-4AA6-B1E2-C060A36F9A89}"/>
              </a:ext>
            </a:extLst>
          </p:cNvPr>
          <p:cNvSpPr txBox="1"/>
          <p:nvPr/>
        </p:nvSpPr>
        <p:spPr>
          <a:xfrm>
            <a:off x="1619672" y="2420888"/>
            <a:ext cx="7524328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endParaRPr lang="fr-MA" sz="24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A7D8CE7-7A6D-49E2-B740-2529594AAC15}"/>
              </a:ext>
            </a:extLst>
          </p:cNvPr>
          <p:cNvSpPr txBox="1"/>
          <p:nvPr/>
        </p:nvSpPr>
        <p:spPr>
          <a:xfrm>
            <a:off x="214282" y="714356"/>
            <a:ext cx="882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FR" sz="28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Les organes respiratoire chez les êtres vivants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52809E4-9679-44EF-9A87-96683EA420C5}"/>
              </a:ext>
            </a:extLst>
          </p:cNvPr>
          <p:cNvSpPr txBox="1"/>
          <p:nvPr/>
        </p:nvSpPr>
        <p:spPr>
          <a:xfrm>
            <a:off x="1331640" y="131115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1) En milieu aérien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276E59DC-823C-46B0-A04F-93CD66FB28EA}"/>
              </a:ext>
            </a:extLst>
          </p:cNvPr>
          <p:cNvSpPr txBox="1"/>
          <p:nvPr/>
        </p:nvSpPr>
        <p:spPr>
          <a:xfrm>
            <a:off x="3059832" y="167119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a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في الوسط الهوائي</a:t>
            </a:r>
            <a:endParaRPr lang="fr-MA" sz="2400" u="sng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011736A-725D-4638-8541-35BF278D7700}"/>
              </a:ext>
            </a:extLst>
          </p:cNvPr>
          <p:cNvSpPr txBox="1"/>
          <p:nvPr/>
        </p:nvSpPr>
        <p:spPr>
          <a:xfrm>
            <a:off x="1331640" y="2996952"/>
            <a:ext cx="7704856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L’air inspiré qui entre par le nez va dans les </a:t>
            </a:r>
            <a:r>
              <a:rPr lang="fr-MA" sz="2400" u="sng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organes respiratoires (voir feuille de dessin)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D1FD977-E801-4D67-898A-754ED1659D75}"/>
              </a:ext>
            </a:extLst>
          </p:cNvPr>
          <p:cNvSpPr txBox="1"/>
          <p:nvPr/>
        </p:nvSpPr>
        <p:spPr>
          <a:xfrm>
            <a:off x="1330220" y="2494463"/>
            <a:ext cx="741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Activité 1 Chez l’Homme            </a:t>
            </a:r>
            <a:r>
              <a:rPr lang="a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عند الانسان</a:t>
            </a:r>
            <a:endParaRPr lang="fr-MA" sz="2400" u="sng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197A32B-7A3F-4F0D-BE98-D55D566E3501}"/>
              </a:ext>
            </a:extLst>
          </p:cNvPr>
          <p:cNvSpPr txBox="1"/>
          <p:nvPr/>
        </p:nvSpPr>
        <p:spPr>
          <a:xfrm>
            <a:off x="1475656" y="4808511"/>
            <a:ext cx="766834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D’après</a:t>
            </a:r>
            <a:r>
              <a:rPr lang="a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les document 3,4 et 5 (feuille de dessin)</a:t>
            </a:r>
          </a:p>
          <a:p>
            <a:pPr algn="just"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Déduire comment ce font les échanges gazeux entre le sang et l’alvéoles</a:t>
            </a:r>
          </a:p>
        </p:txBody>
      </p:sp>
    </p:spTree>
    <p:extLst>
      <p:ext uri="{BB962C8B-B14F-4D97-AF65-F5344CB8AC3E}">
        <p14:creationId xmlns:p14="http://schemas.microsoft.com/office/powerpoint/2010/main" xmlns="" val="7670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996BD77-CA22-4A8C-BFE7-618F742CF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318" y="404664"/>
            <a:ext cx="6545090" cy="53285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D19A39C-21DE-4882-BD70-2572B85EF0C5}"/>
              </a:ext>
            </a:extLst>
          </p:cNvPr>
          <p:cNvSpPr txBox="1"/>
          <p:nvPr/>
        </p:nvSpPr>
        <p:spPr>
          <a:xfrm>
            <a:off x="-108520" y="2852936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Capillaire sanguin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BA71E68-5B3B-4A39-8964-7EB8BB2D3655}"/>
              </a:ext>
            </a:extLst>
          </p:cNvPr>
          <p:cNvSpPr txBox="1"/>
          <p:nvPr/>
        </p:nvSpPr>
        <p:spPr>
          <a:xfrm>
            <a:off x="864096" y="3284984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Alvéole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4B9BFAA-7CB8-40A7-BEF9-8CBC23D444BD}"/>
              </a:ext>
            </a:extLst>
          </p:cNvPr>
          <p:cNvSpPr txBox="1"/>
          <p:nvPr/>
        </p:nvSpPr>
        <p:spPr>
          <a:xfrm>
            <a:off x="8100392" y="165028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Nez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9451238-913A-4A51-8633-05FA5A1AAD41}"/>
              </a:ext>
            </a:extLst>
          </p:cNvPr>
          <p:cNvSpPr txBox="1"/>
          <p:nvPr/>
        </p:nvSpPr>
        <p:spPr>
          <a:xfrm>
            <a:off x="8100392" y="2658398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Trachée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03B28C7-9C23-425D-AA0B-4BB914943A85}"/>
              </a:ext>
            </a:extLst>
          </p:cNvPr>
          <p:cNvSpPr txBox="1"/>
          <p:nvPr/>
        </p:nvSpPr>
        <p:spPr>
          <a:xfrm>
            <a:off x="8100392" y="3018438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Poumon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EA68F27-2C33-49B3-A189-98D2F0685FE4}"/>
              </a:ext>
            </a:extLst>
          </p:cNvPr>
          <p:cNvSpPr txBox="1"/>
          <p:nvPr/>
        </p:nvSpPr>
        <p:spPr>
          <a:xfrm>
            <a:off x="8100392" y="3306470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Branche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C65B4BC9-0E4A-4B4B-A111-6026AB95888B}"/>
              </a:ext>
            </a:extLst>
          </p:cNvPr>
          <p:cNvSpPr txBox="1"/>
          <p:nvPr/>
        </p:nvSpPr>
        <p:spPr>
          <a:xfrm>
            <a:off x="8100392" y="3625279"/>
            <a:ext cx="9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00" dirty="0" err="1"/>
              <a:t>Branchiole</a:t>
            </a:r>
            <a:endParaRPr lang="fr-MA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276D7B9-BCB1-40F6-ACC7-26B04ECE4D03}"/>
              </a:ext>
            </a:extLst>
          </p:cNvPr>
          <p:cNvSpPr txBox="1"/>
          <p:nvPr/>
        </p:nvSpPr>
        <p:spPr>
          <a:xfrm>
            <a:off x="8100392" y="3933056"/>
            <a:ext cx="8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Alvéole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3221BC4-0E89-4001-AA39-0EFE97C29FCB}"/>
              </a:ext>
            </a:extLst>
          </p:cNvPr>
          <p:cNvSpPr txBox="1"/>
          <p:nvPr/>
        </p:nvSpPr>
        <p:spPr>
          <a:xfrm>
            <a:off x="8136904" y="4437112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400" dirty="0"/>
              <a:t>Diaphragme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059C8C9F-A433-44C3-8232-5F460BFE7C69}"/>
              </a:ext>
            </a:extLst>
          </p:cNvPr>
          <p:cNvSpPr txBox="1"/>
          <p:nvPr/>
        </p:nvSpPr>
        <p:spPr>
          <a:xfrm>
            <a:off x="8100392" y="2276872"/>
            <a:ext cx="89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/>
              <a:t>Pharynx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AD309AB0-F2C2-455E-B305-DB17DAC40BDE}"/>
              </a:ext>
            </a:extLst>
          </p:cNvPr>
          <p:cNvSpPr txBox="1"/>
          <p:nvPr/>
        </p:nvSpPr>
        <p:spPr>
          <a:xfrm>
            <a:off x="4932040" y="515719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dirty="0">
                <a:latin typeface="MV Boli" panose="02000500030200090000" pitchFamily="2" charset="0"/>
                <a:cs typeface="MV Boli" panose="02000500030200090000" pitchFamily="2" charset="0"/>
              </a:rPr>
              <a:t>L’appareil respiratoire chez l’homme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4795736D-B861-4BFC-9436-8FA6AAAB98A7}"/>
              </a:ext>
            </a:extLst>
          </p:cNvPr>
          <p:cNvSpPr txBox="1"/>
          <p:nvPr/>
        </p:nvSpPr>
        <p:spPr>
          <a:xfrm>
            <a:off x="4932040" y="57332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dirty="0"/>
              <a:t>الجهاز التنفسي عند الانسان</a:t>
            </a:r>
            <a:endParaRPr lang="fr-MA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00CC21C9-E72C-42AA-B325-4F116A6842CE}"/>
              </a:ext>
            </a:extLst>
          </p:cNvPr>
          <p:cNvSpPr txBox="1"/>
          <p:nvPr/>
        </p:nvSpPr>
        <p:spPr>
          <a:xfrm>
            <a:off x="1627310" y="5157192"/>
            <a:ext cx="35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>
                <a:latin typeface="MV Boli" panose="02000500030200090000" pitchFamily="2" charset="0"/>
                <a:cs typeface="MV Boli" panose="02000500030200090000" pitchFamily="2" charset="0"/>
              </a:rPr>
              <a:t>Un sac Alvéolaire pulmonaire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05D7FA2-8CA6-4A38-8F29-EB3F7731DDCA}"/>
              </a:ext>
            </a:extLst>
          </p:cNvPr>
          <p:cNvSpPr txBox="1"/>
          <p:nvPr/>
        </p:nvSpPr>
        <p:spPr>
          <a:xfrm>
            <a:off x="1843334" y="5661248"/>
            <a:ext cx="272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dirty="0" err="1"/>
              <a:t>حويصلة</a:t>
            </a:r>
            <a:r>
              <a:rPr lang="ar-MA" dirty="0"/>
              <a:t> رئوية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xmlns="" val="42501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1604" y="178592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Introduction: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43042" y="2357430"/>
            <a:ext cx="73581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	La respiration est l’une des fonctions qui caractérise l’être vivant.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Chaque être vivant, animal ou végétal, respire dans son milieu (aérien ou aquatique).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Chapitre2: la respiration dans différent milieux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8334762-F301-4751-B786-B253C6238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7947328" cy="49685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510F1B2-F186-45BE-8D18-6A544ED7B2A1}"/>
              </a:ext>
            </a:extLst>
          </p:cNvPr>
          <p:cNvSpPr txBox="1"/>
          <p:nvPr/>
        </p:nvSpPr>
        <p:spPr>
          <a:xfrm>
            <a:off x="3635896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O2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104CE861-D2E8-41D0-9037-57CD111F8F9D}"/>
              </a:ext>
            </a:extLst>
          </p:cNvPr>
          <p:cNvSpPr txBox="1"/>
          <p:nvPr/>
        </p:nvSpPr>
        <p:spPr>
          <a:xfrm>
            <a:off x="467544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CO2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6A5B361-7BE5-4CB7-9C27-F37565AF7EA9}"/>
              </a:ext>
            </a:extLst>
          </p:cNvPr>
          <p:cNvSpPr txBox="1"/>
          <p:nvPr/>
        </p:nvSpPr>
        <p:spPr>
          <a:xfrm>
            <a:off x="755576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CO2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AC0610E-4305-4686-A716-1779801DE46B}"/>
              </a:ext>
            </a:extLst>
          </p:cNvPr>
          <p:cNvSpPr txBox="1"/>
          <p:nvPr/>
        </p:nvSpPr>
        <p:spPr>
          <a:xfrm>
            <a:off x="2771800" y="14034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O2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30B181F-2E69-4FAD-8CAA-750E3EFDACA5}"/>
              </a:ext>
            </a:extLst>
          </p:cNvPr>
          <p:cNvSpPr txBox="1"/>
          <p:nvPr/>
        </p:nvSpPr>
        <p:spPr>
          <a:xfrm>
            <a:off x="611560" y="5301208"/>
            <a:ext cx="37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>
                <a:latin typeface="MV Boli" panose="02000500030200090000" pitchFamily="2" charset="0"/>
                <a:cs typeface="MV Boli" panose="02000500030200090000" pitchFamily="2" charset="0"/>
              </a:rPr>
              <a:t>Echanges des gaz respiratoires entre </a:t>
            </a:r>
            <a:r>
              <a:rPr lang="fr-MA" u="sng" dirty="0">
                <a:latin typeface="MV Boli" panose="02000500030200090000" pitchFamily="2" charset="0"/>
                <a:cs typeface="MV Boli" panose="02000500030200090000" pitchFamily="2" charset="0"/>
              </a:rPr>
              <a:t>l’alvéole</a:t>
            </a:r>
            <a:r>
              <a:rPr lang="fr-MA" dirty="0">
                <a:latin typeface="MV Boli" panose="02000500030200090000" pitchFamily="2" charset="0"/>
                <a:cs typeface="MV Boli" panose="02000500030200090000" pitchFamily="2" charset="0"/>
              </a:rPr>
              <a:t> et le sang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9C44DFD-39B4-4414-BEE9-62ED858A83E8}"/>
              </a:ext>
            </a:extLst>
          </p:cNvPr>
          <p:cNvSpPr txBox="1"/>
          <p:nvPr/>
        </p:nvSpPr>
        <p:spPr>
          <a:xfrm>
            <a:off x="611560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dirty="0"/>
              <a:t>التبادلات الغازية التنفسية بين </a:t>
            </a:r>
            <a:r>
              <a:rPr lang="ar-MA" u="sng" dirty="0"/>
              <a:t>الاسناخ</a:t>
            </a:r>
            <a:r>
              <a:rPr lang="ar-MA" dirty="0"/>
              <a:t> و الدم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xmlns="" val="1154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EBF28E-0E35-4009-9C9B-686B756F0788}"/>
              </a:ext>
            </a:extLst>
          </p:cNvPr>
          <p:cNvSpPr txBox="1"/>
          <p:nvPr/>
        </p:nvSpPr>
        <p:spPr>
          <a:xfrm>
            <a:off x="1403648" y="648409"/>
            <a:ext cx="7358114" cy="5516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Conclusion</a:t>
            </a:r>
          </a:p>
          <a:p>
            <a:pPr algn="just"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Chez l’Homme l’air entre du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nez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et passe par</a:t>
            </a:r>
            <a:r>
              <a:rPr lang="fr-FR" sz="2400" u="sng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le pharynx 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puis à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la trachée 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qui se divise en deux parties, chacune est reliée par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un poumon 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. Dans le poumon la trachée se divise en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branches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et les branches en </a:t>
            </a:r>
            <a:r>
              <a:rPr lang="fr-FR" sz="2400" u="sng" dirty="0" err="1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branchioles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qui se terminent par des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sacs alvéolaires 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qui contient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des alvéoles 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et </a:t>
            </a:r>
            <a:r>
              <a:rPr lang="fr-FR" sz="240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là se 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passe les échanges respiratoires entre l’air et le sang. </a:t>
            </a:r>
          </a:p>
        </p:txBody>
      </p:sp>
    </p:spTree>
    <p:extLst>
      <p:ext uri="{BB962C8B-B14F-4D97-AF65-F5344CB8AC3E}">
        <p14:creationId xmlns:p14="http://schemas.microsoft.com/office/powerpoint/2010/main" xmlns="" val="38646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2BE86B4-6CF8-45AE-8F26-F3805339F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20"/>
          <a:stretch/>
        </p:blipFill>
        <p:spPr>
          <a:xfrm>
            <a:off x="827584" y="476672"/>
            <a:ext cx="6552728" cy="35859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A78FBF1-5698-4FDD-95DE-B18E6876A999}"/>
              </a:ext>
            </a:extLst>
          </p:cNvPr>
          <p:cNvSpPr txBox="1"/>
          <p:nvPr/>
        </p:nvSpPr>
        <p:spPr>
          <a:xfrm>
            <a:off x="7524328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Stigmates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9792D69-A7C1-441C-AE9B-CFFB22C9E823}"/>
              </a:ext>
            </a:extLst>
          </p:cNvPr>
          <p:cNvSpPr txBox="1"/>
          <p:nvPr/>
        </p:nvSpPr>
        <p:spPr>
          <a:xfrm>
            <a:off x="395536" y="42210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L’abdomen du criquet possède des petits orifices: </a:t>
            </a:r>
            <a:r>
              <a:rPr lang="fr-MA" u="sng" dirty="0"/>
              <a:t>stigmates </a:t>
            </a:r>
            <a:r>
              <a:rPr lang="fr-M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446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DE78B0C-B53E-4782-9A4C-C5D2C9384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84"/>
          <a:stretch/>
        </p:blipFill>
        <p:spPr>
          <a:xfrm>
            <a:off x="4644008" y="449288"/>
            <a:ext cx="3724544" cy="64087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FF3C560-14BC-4146-BF06-BDA6AE8273B4}"/>
              </a:ext>
            </a:extLst>
          </p:cNvPr>
          <p:cNvSpPr txBox="1"/>
          <p:nvPr/>
        </p:nvSpPr>
        <p:spPr>
          <a:xfrm>
            <a:off x="6660232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Trachée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1138A0A-00D1-4706-A4DA-FEF8DD79545E}"/>
              </a:ext>
            </a:extLst>
          </p:cNvPr>
          <p:cNvSpPr txBox="1"/>
          <p:nvPr/>
        </p:nvSpPr>
        <p:spPr>
          <a:xfrm>
            <a:off x="5004048" y="22126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 err="1"/>
              <a:t>Trachéole</a:t>
            </a:r>
            <a:endParaRPr lang="fr-MA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50952DB-81DF-4240-B2A7-C2CD13B95A9D}"/>
              </a:ext>
            </a:extLst>
          </p:cNvPr>
          <p:cNvSpPr txBox="1"/>
          <p:nvPr/>
        </p:nvSpPr>
        <p:spPr>
          <a:xfrm>
            <a:off x="4788024" y="45497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Stigmates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422B1EF-AE1F-4E5F-953F-D3C859D84C4A}"/>
              </a:ext>
            </a:extLst>
          </p:cNvPr>
          <p:cNvSpPr txBox="1"/>
          <p:nvPr/>
        </p:nvSpPr>
        <p:spPr>
          <a:xfrm>
            <a:off x="6732240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O2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AFEFE9E-1824-48C9-8287-38D45F1E6234}"/>
              </a:ext>
            </a:extLst>
          </p:cNvPr>
          <p:cNvSpPr txBox="1"/>
          <p:nvPr/>
        </p:nvSpPr>
        <p:spPr>
          <a:xfrm>
            <a:off x="4788024" y="58052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CO2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8F9BDD1-358F-4EE8-BBBD-97EC9764DC75}"/>
              </a:ext>
            </a:extLst>
          </p:cNvPr>
          <p:cNvSpPr txBox="1"/>
          <p:nvPr/>
        </p:nvSpPr>
        <p:spPr>
          <a:xfrm>
            <a:off x="179512" y="119675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000" dirty="0">
                <a:latin typeface="MV Boli" panose="02000500030200090000" pitchFamily="2" charset="0"/>
                <a:cs typeface="MV Boli" panose="02000500030200090000" pitchFamily="2" charset="0"/>
              </a:rPr>
              <a:t>-L’air riche en O2 entre par les stigmates</a:t>
            </a:r>
          </a:p>
          <a:p>
            <a:endParaRPr lang="fr-MA" sz="20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fr-MA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4118A21-9B88-4305-A89A-CA18855E4D75}"/>
              </a:ext>
            </a:extLst>
          </p:cNvPr>
          <p:cNvSpPr txBox="1"/>
          <p:nvPr/>
        </p:nvSpPr>
        <p:spPr>
          <a:xfrm>
            <a:off x="1187624" y="663079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Activité 2: Chez le criquet            </a:t>
            </a:r>
            <a:r>
              <a:rPr lang="a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عند الجراد</a:t>
            </a:r>
            <a:endParaRPr lang="fr-MA" sz="2400" u="sng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FCB5082-BFAB-4168-86C9-162F33BD3296}"/>
              </a:ext>
            </a:extLst>
          </p:cNvPr>
          <p:cNvSpPr txBox="1"/>
          <p:nvPr/>
        </p:nvSpPr>
        <p:spPr>
          <a:xfrm>
            <a:off x="1547664" y="1829518"/>
            <a:ext cx="7596336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voies respiratoires du criquet sont :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stigmates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trachées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</a:t>
            </a:r>
            <a:r>
              <a:rPr lang="fr-MA" sz="24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trachéoles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-Les échanges respiratoires se passent directement entre les </a:t>
            </a:r>
            <a:r>
              <a:rPr lang="fr-MA" sz="2400" dirty="0" err="1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trachéole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et les cellules du criquet.</a:t>
            </a:r>
          </a:p>
          <a:p>
            <a:pPr>
              <a:lnSpc>
                <a:spcPts val="4700"/>
              </a:lnSpc>
            </a:pPr>
            <a:endParaRPr lang="fr-MA" sz="2400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3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3AF86A6B-8132-47A9-88DC-05627F4E6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1" r="-1192"/>
          <a:stretch/>
        </p:blipFill>
        <p:spPr>
          <a:xfrm>
            <a:off x="251520" y="1484784"/>
            <a:ext cx="6552728" cy="322869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E4EBABF-D95F-40EC-8D44-07F2B5211140}"/>
              </a:ext>
            </a:extLst>
          </p:cNvPr>
          <p:cNvSpPr txBox="1"/>
          <p:nvPr/>
        </p:nvSpPr>
        <p:spPr>
          <a:xfrm>
            <a:off x="611560" y="11154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A" u="sng" dirty="0"/>
              <a:t>Observation microscopique d’une feuille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D9C4316D-E06F-40B6-A367-9681BA935718}"/>
              </a:ext>
            </a:extLst>
          </p:cNvPr>
          <p:cNvSpPr txBox="1"/>
          <p:nvPr/>
        </p:nvSpPr>
        <p:spPr>
          <a:xfrm>
            <a:off x="539552" y="471348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Stomates fermées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FF5A977-2BEE-473A-AEF4-1C0C68904549}"/>
              </a:ext>
            </a:extLst>
          </p:cNvPr>
          <p:cNvSpPr txBox="1"/>
          <p:nvPr/>
        </p:nvSpPr>
        <p:spPr>
          <a:xfrm>
            <a:off x="4139952" y="472132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Stomates ouvertes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A43DCE60-000C-4A91-B04B-9472CCC76FBF}"/>
              </a:ext>
            </a:extLst>
          </p:cNvPr>
          <p:cNvCxnSpPr/>
          <p:nvPr/>
        </p:nvCxnSpPr>
        <p:spPr>
          <a:xfrm flipH="1">
            <a:off x="5868144" y="2564904"/>
            <a:ext cx="151216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879E357A-DBA9-4E3C-B826-0A9172FD6130}"/>
              </a:ext>
            </a:extLst>
          </p:cNvPr>
          <p:cNvCxnSpPr>
            <a:cxnSpLocks/>
          </p:cNvCxnSpPr>
          <p:nvPr/>
        </p:nvCxnSpPr>
        <p:spPr>
          <a:xfrm flipH="1">
            <a:off x="5327645" y="2564904"/>
            <a:ext cx="2052667" cy="640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AE4C05DA-5105-4035-B7AF-A8F05B102066}"/>
              </a:ext>
            </a:extLst>
          </p:cNvPr>
          <p:cNvCxnSpPr>
            <a:cxnSpLocks/>
          </p:cNvCxnSpPr>
          <p:nvPr/>
        </p:nvCxnSpPr>
        <p:spPr>
          <a:xfrm flipH="1">
            <a:off x="5724128" y="3574465"/>
            <a:ext cx="1620619" cy="7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41E32F52-6F6D-4835-A882-26BE912E5545}"/>
              </a:ext>
            </a:extLst>
          </p:cNvPr>
          <p:cNvSpPr txBox="1"/>
          <p:nvPr/>
        </p:nvSpPr>
        <p:spPr>
          <a:xfrm>
            <a:off x="7452320" y="223111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Cellules stomatiques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CFF55D22-5506-4CAB-88C2-3FF63BB3B344}"/>
              </a:ext>
            </a:extLst>
          </p:cNvPr>
          <p:cNvSpPr txBox="1"/>
          <p:nvPr/>
        </p:nvSpPr>
        <p:spPr>
          <a:xfrm>
            <a:off x="7452320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dirty="0"/>
              <a:t>Ostiole</a:t>
            </a:r>
          </a:p>
        </p:txBody>
      </p:sp>
    </p:spTree>
    <p:extLst>
      <p:ext uri="{BB962C8B-B14F-4D97-AF65-F5344CB8AC3E}">
        <p14:creationId xmlns:p14="http://schemas.microsoft.com/office/powerpoint/2010/main" xmlns="" val="41619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EBF28E-0E35-4009-9C9B-686B756F0788}"/>
              </a:ext>
            </a:extLst>
          </p:cNvPr>
          <p:cNvSpPr txBox="1"/>
          <p:nvPr/>
        </p:nvSpPr>
        <p:spPr>
          <a:xfrm>
            <a:off x="1259632" y="560039"/>
            <a:ext cx="7358114" cy="636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Activité 3 : Chez les végétaux </a:t>
            </a:r>
            <a:r>
              <a:rPr lang="ar-MA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عند النباتات   </a:t>
            </a:r>
            <a:endParaRPr lang="fr-FR" sz="2400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D52F68E-057F-4FFE-9224-B1EE3607C404}"/>
              </a:ext>
            </a:extLst>
          </p:cNvPr>
          <p:cNvSpPr txBox="1"/>
          <p:nvPr/>
        </p:nvSpPr>
        <p:spPr>
          <a:xfrm>
            <a:off x="1475656" y="1821531"/>
            <a:ext cx="7668344" cy="244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Les végétaux respirent par des petits orifices: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stomates 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 sont des petits pores situés à la surface des feuilles et possède une ouverture,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l’ostiole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qui peut s’ouvrir et se fermer ; </a:t>
            </a:r>
          </a:p>
        </p:txBody>
      </p:sp>
    </p:spTree>
    <p:extLst>
      <p:ext uri="{BB962C8B-B14F-4D97-AF65-F5344CB8AC3E}">
        <p14:creationId xmlns:p14="http://schemas.microsoft.com/office/powerpoint/2010/main" xmlns="" val="154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DEBF28E-0E35-4009-9C9B-686B756F0788}"/>
              </a:ext>
            </a:extLst>
          </p:cNvPr>
          <p:cNvSpPr txBox="1"/>
          <p:nvPr/>
        </p:nvSpPr>
        <p:spPr>
          <a:xfrm>
            <a:off x="1259632" y="1184818"/>
            <a:ext cx="7776864" cy="19005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Activité 1 </a:t>
            </a:r>
            <a:r>
              <a:rPr lang="fr-FR" sz="2400" u="sng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: Dissection </a:t>
            </a:r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des branchies d’un poisson (sardine)</a:t>
            </a:r>
            <a:r>
              <a:rPr lang="fr-MA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                 </a:t>
            </a:r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ar-MA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تشريح الخياشيم عند سمكة السردين</a:t>
            </a:r>
          </a:p>
          <a:p>
            <a:pPr algn="just">
              <a:lnSpc>
                <a:spcPts val="4700"/>
              </a:lnSpc>
            </a:pPr>
            <a:endParaRPr lang="fr-FR" sz="2400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D52F68E-057F-4FFE-9224-B1EE3607C404}"/>
              </a:ext>
            </a:extLst>
          </p:cNvPr>
          <p:cNvSpPr txBox="1"/>
          <p:nvPr/>
        </p:nvSpPr>
        <p:spPr>
          <a:xfrm>
            <a:off x="1331640" y="2360239"/>
            <a:ext cx="766834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u="sng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Protocole de dissection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9DB46F5-B92D-4A9E-A4B5-8CA0E6DD6A86}"/>
              </a:ext>
            </a:extLst>
          </p:cNvPr>
          <p:cNvSpPr txBox="1"/>
          <p:nvPr/>
        </p:nvSpPr>
        <p:spPr>
          <a:xfrm>
            <a:off x="984898" y="33586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2) En milieu aquatique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E44B489-0DCF-4E27-B088-E4446B3BF50C}"/>
              </a:ext>
            </a:extLst>
          </p:cNvPr>
          <p:cNvSpPr txBox="1"/>
          <p:nvPr/>
        </p:nvSpPr>
        <p:spPr>
          <a:xfrm>
            <a:off x="2713090" y="69590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ar-MA" sz="24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 في الوسط الهوائي</a:t>
            </a:r>
            <a:endParaRPr lang="fr-MA" sz="2400" u="sng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28AECBE-38B8-415F-8FBB-B80D98EA3C2D}"/>
              </a:ext>
            </a:extLst>
          </p:cNvPr>
          <p:cNvSpPr txBox="1"/>
          <p:nvPr/>
        </p:nvSpPr>
        <p:spPr>
          <a:xfrm>
            <a:off x="1331640" y="3032660"/>
            <a:ext cx="75608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700"/>
              </a:lnSpc>
              <a:buAutoNum type="arabicParenR"/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Placer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tête du poisson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sur une surface claire</a:t>
            </a:r>
          </a:p>
          <a:p>
            <a:pPr marL="342900" indent="-342900">
              <a:lnSpc>
                <a:spcPts val="4700"/>
              </a:lnSpc>
              <a:buAutoNum type="arabicParenR"/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l’aide d’une pince soulever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l’opercule</a:t>
            </a:r>
          </a:p>
          <a:p>
            <a:pPr marL="342900" indent="-342900">
              <a:lnSpc>
                <a:spcPts val="4700"/>
              </a:lnSpc>
              <a:buAutoNum type="arabicParenR"/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Repérer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branchies</a:t>
            </a:r>
          </a:p>
          <a:p>
            <a:pPr marL="342900" indent="-342900">
              <a:lnSpc>
                <a:spcPts val="4700"/>
              </a:lnSpc>
              <a:buAutoNum type="arabicParenR"/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Couper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l’opercule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à l’aide de ciseaux</a:t>
            </a:r>
          </a:p>
          <a:p>
            <a:pPr marL="342900" indent="-342900">
              <a:lnSpc>
                <a:spcPts val="4700"/>
              </a:lnSpc>
              <a:buAutoNum type="arabicParenR"/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Dégager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une branchie</a:t>
            </a:r>
          </a:p>
          <a:p>
            <a:pPr marL="342900" indent="-342900">
              <a:lnSpc>
                <a:spcPts val="4700"/>
              </a:lnSpc>
              <a:buAutoNum type="arabicParenR"/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Imbiber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branchie 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 l’eau et observer</a:t>
            </a:r>
          </a:p>
        </p:txBody>
      </p:sp>
    </p:spTree>
    <p:extLst>
      <p:ext uri="{BB962C8B-B14F-4D97-AF65-F5344CB8AC3E}">
        <p14:creationId xmlns:p14="http://schemas.microsoft.com/office/powerpoint/2010/main" xmlns="" val="18614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3DF0F19-F37D-4CB2-84F1-421205294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3990975" cy="5105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476E20C-FDD8-4C8A-B5AF-F8EF7583FD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55"/>
          <a:stretch/>
        </p:blipFill>
        <p:spPr>
          <a:xfrm>
            <a:off x="4860032" y="1157164"/>
            <a:ext cx="36358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6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5D4C2FC-3D09-4D34-BBD2-9217DFEC2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60648"/>
            <a:ext cx="3672408" cy="26184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A2886D8-2E1E-4275-8451-4FAF45645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8" t="902" b="56150"/>
          <a:stretch/>
        </p:blipFill>
        <p:spPr>
          <a:xfrm>
            <a:off x="1331640" y="260648"/>
            <a:ext cx="6768752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1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1604" y="178592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Questions: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43042" y="2357430"/>
            <a:ext cx="735811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-Comment respirent les être vivants dans le milieu aérien et aquatique? –Quels sont les organes qui les aident à respirer?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814929B-F160-4C59-8659-BBA854A67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>
          <a:xfrm>
            <a:off x="0" y="332656"/>
            <a:ext cx="8900143" cy="62759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CDD4962-FCB6-40B2-921C-D3B3704E6E21}"/>
              </a:ext>
            </a:extLst>
          </p:cNvPr>
          <p:cNvSpPr txBox="1"/>
          <p:nvPr/>
        </p:nvSpPr>
        <p:spPr>
          <a:xfrm>
            <a:off x="7164288" y="479715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600" b="1" dirty="0"/>
              <a:t>Arc osseux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4C87664-BD81-4C2E-B11F-2E8099245B89}"/>
              </a:ext>
            </a:extLst>
          </p:cNvPr>
          <p:cNvSpPr txBox="1"/>
          <p:nvPr/>
        </p:nvSpPr>
        <p:spPr>
          <a:xfrm>
            <a:off x="4644008" y="11247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Vaisseaux sanguins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C341944-5C26-4BF7-B07D-A75D5AC7EA35}"/>
              </a:ext>
            </a:extLst>
          </p:cNvPr>
          <p:cNvSpPr txBox="1"/>
          <p:nvPr/>
        </p:nvSpPr>
        <p:spPr>
          <a:xfrm>
            <a:off x="7596336" y="21328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O2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FA40543A-0039-4B9F-8A7A-B742C292424D}"/>
              </a:ext>
            </a:extLst>
          </p:cNvPr>
          <p:cNvSpPr txBox="1"/>
          <p:nvPr/>
        </p:nvSpPr>
        <p:spPr>
          <a:xfrm>
            <a:off x="7596336" y="908720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Filament branchiales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52087F0-7271-4F17-9CBC-11EE5FE0BB64}"/>
              </a:ext>
            </a:extLst>
          </p:cNvPr>
          <p:cNvSpPr txBox="1"/>
          <p:nvPr/>
        </p:nvSpPr>
        <p:spPr>
          <a:xfrm>
            <a:off x="7596336" y="3284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CO2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7EF8776-723F-4734-A9EB-FD116F5C6406}"/>
              </a:ext>
            </a:extLst>
          </p:cNvPr>
          <p:cNvSpPr txBox="1"/>
          <p:nvPr/>
        </p:nvSpPr>
        <p:spPr>
          <a:xfrm>
            <a:off x="5148064" y="57239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Coupe de l’arc branchial</a:t>
            </a:r>
          </a:p>
        </p:txBody>
      </p:sp>
    </p:spTree>
    <p:extLst>
      <p:ext uri="{BB962C8B-B14F-4D97-AF65-F5344CB8AC3E}">
        <p14:creationId xmlns:p14="http://schemas.microsoft.com/office/powerpoint/2010/main" xmlns="" val="1689160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D52F68E-057F-4FFE-9224-B1EE3607C404}"/>
              </a:ext>
            </a:extLst>
          </p:cNvPr>
          <p:cNvSpPr txBox="1"/>
          <p:nvPr/>
        </p:nvSpPr>
        <p:spPr>
          <a:xfrm>
            <a:off x="1277888" y="476672"/>
            <a:ext cx="7668344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28AECBE-38B8-415F-8FBB-B80D98EA3C2D}"/>
              </a:ext>
            </a:extLst>
          </p:cNvPr>
          <p:cNvSpPr txBox="1"/>
          <p:nvPr/>
        </p:nvSpPr>
        <p:spPr>
          <a:xfrm>
            <a:off x="1259632" y="548680"/>
            <a:ext cx="7745829" cy="4914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fr-MA" sz="24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Conclusion:</a:t>
            </a:r>
            <a:endParaRPr lang="fr-MA" sz="2400" u="sng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-L’observation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d’un poisson 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dans son milieu de vie permet d’observer </a:t>
            </a:r>
            <a:r>
              <a:rPr lang="fr-MA" sz="2400" u="sng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 mouvements respiratoires 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au niveau des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opercules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>
              <a:lnSpc>
                <a:spcPts val="4700"/>
              </a:lnSpc>
            </a:pP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-Sous chaque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opercule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se trouve quatre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branchies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chaque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branchie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constituée de plusieurs </a:t>
            </a:r>
            <a:r>
              <a:rPr lang="fr-MA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filaments</a:t>
            </a:r>
            <a:r>
              <a:rPr lang="fr-MA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au niveau desquels se font </a:t>
            </a:r>
            <a:r>
              <a:rPr lang="fr-MA" sz="2400" u="sng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 échanges respiratoires chez les poissons.</a:t>
            </a:r>
            <a:endParaRPr lang="fr-MA" sz="3200" u="sng" dirty="0"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19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71435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sz="28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Respiration dans le milieu aérien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43042" y="1816532"/>
            <a:ext cx="7358114" cy="182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Activité1: Observer un camarade qui respire</a:t>
            </a:r>
          </a:p>
          <a:p>
            <a:pPr algn="just">
              <a:lnSpc>
                <a:spcPts val="4700"/>
              </a:lnSpc>
              <a:buFont typeface="Arial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En observant votre camarade respire, que remarquez vous?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28794" y="138581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1) Respiration chez l’Homme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57620" y="138581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400" u="sng" dirty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1) التنفس عند الإنسان</a:t>
            </a:r>
            <a:endParaRPr lang="fr-FR" sz="2400" u="sng" dirty="0">
              <a:solidFill>
                <a:srgbClr val="00B05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00166" y="3596081"/>
            <a:ext cx="7358114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-Le thorax du camarade s’élève et l’aire entre par son nez, c’est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l’inspiration.</a:t>
            </a:r>
          </a:p>
          <a:p>
            <a:pPr algn="just"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-Son thorax s’abaisse et l’air sort par son nez ou sa bouche, c’est </a:t>
            </a:r>
            <a:r>
              <a:rPr lang="fr-FR" sz="2400" u="sng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l’expiration</a:t>
            </a:r>
          </a:p>
          <a:p>
            <a:pPr algn="just">
              <a:lnSpc>
                <a:spcPts val="4700"/>
              </a:lnSpc>
            </a:pPr>
            <a:endParaRPr lang="fr-FR" sz="2400" u="sng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428728" y="1214422"/>
            <a:ext cx="7358114" cy="184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   L’inspiration et l’expiration sont des </a:t>
            </a:r>
            <a:r>
              <a:rPr lang="fr-FR" sz="2400" u="sng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mouvements respiratoires</a:t>
            </a:r>
            <a:r>
              <a:rPr lang="fr-FR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de l’Homme.</a:t>
            </a:r>
            <a:endParaRPr lang="fr-FR" sz="2400" u="sng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  <a:p>
            <a:pPr algn="just">
              <a:lnSpc>
                <a:spcPts val="4700"/>
              </a:lnSpc>
            </a:pPr>
            <a:endParaRPr lang="fr-FR" sz="2400" u="sng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00166" y="321468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الشهيق </a:t>
            </a:r>
            <a:r>
              <a:rPr lang="ar-MA" sz="2400" dirty="0" err="1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و</a:t>
            </a:r>
            <a:r>
              <a:rPr lang="ar-MA" sz="2400" dirty="0">
                <a:solidFill>
                  <a:srgbClr val="002060"/>
                </a:solidFill>
                <a:latin typeface="MV Boli" pitchFamily="2" charset="0"/>
                <a:cs typeface="MV Boli" pitchFamily="2" charset="0"/>
              </a:rPr>
              <a:t> الزفير هي حركات تنفسية عند الإنسان</a:t>
            </a:r>
            <a:endParaRPr lang="fr-FR" sz="2400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952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714356"/>
            <a:ext cx="6438349" cy="3121624"/>
          </a:xfrm>
        </p:spPr>
      </p:pic>
      <p:pic>
        <p:nvPicPr>
          <p:cNvPr id="5" name="Image 4" descr="montage-experimental-avec-l-eau-de-cha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00504"/>
            <a:ext cx="3429024" cy="2565418"/>
          </a:xfrm>
          <a:prstGeom prst="rect">
            <a:avLst/>
          </a:prstGeom>
        </p:spPr>
      </p:pic>
      <p:pic>
        <p:nvPicPr>
          <p:cNvPr id="6" name="CO2 and Limewater.wm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33852" y="3929065"/>
            <a:ext cx="3595734" cy="26968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43042" y="0"/>
            <a:ext cx="578647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MV Boli" pitchFamily="2" charset="0"/>
                <a:cs typeface="MV Boli" pitchFamily="2" charset="0"/>
              </a:rPr>
              <a:t>Mise en évidence de la présence de CO2 dans l’air expiré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.PNG"/>
          <p:cNvPicPr>
            <a:picLocks noChangeAspect="1"/>
          </p:cNvPicPr>
          <p:nvPr/>
        </p:nvPicPr>
        <p:blipFill>
          <a:blip r:embed="rId2"/>
          <a:srcRect b="25996"/>
          <a:stretch>
            <a:fillRect/>
          </a:stretch>
        </p:blipFill>
        <p:spPr>
          <a:xfrm>
            <a:off x="857224" y="500042"/>
            <a:ext cx="7846431" cy="40005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388" y="3129977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</a:rPr>
              <a:t>Après 10 expirations: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9388" y="364331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</a:rPr>
              <a:t>Eau de chaux: </a:t>
            </a:r>
            <a:r>
              <a:rPr lang="fr-FR" sz="1600" b="1" dirty="0">
                <a:solidFill>
                  <a:srgbClr val="FF0000"/>
                </a:solidFill>
              </a:rPr>
              <a:t>Troublée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58" y="2915663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</a:rPr>
              <a:t>Après 10 </a:t>
            </a:r>
            <a:r>
              <a:rPr lang="fr-FR" sz="1600" b="1" dirty="0" err="1">
                <a:solidFill>
                  <a:srgbClr val="7030A0"/>
                </a:solidFill>
              </a:rPr>
              <a:t>inpirations</a:t>
            </a:r>
            <a:r>
              <a:rPr lang="fr-FR" sz="16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5720" y="350043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</a:rPr>
              <a:t>Eau de chaux: </a:t>
            </a:r>
            <a:r>
              <a:rPr lang="fr-FR" sz="1600" b="1" dirty="0">
                <a:solidFill>
                  <a:srgbClr val="FF0000"/>
                </a:solidFill>
              </a:rPr>
              <a:t>Limpide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6116" y="38576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>
                <a:solidFill>
                  <a:srgbClr val="FF0000"/>
                </a:solidFill>
              </a:rPr>
              <a:t>صافي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5008" y="392906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>
                <a:solidFill>
                  <a:srgbClr val="FF0000"/>
                </a:solidFill>
              </a:rPr>
              <a:t>تعكر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4348" y="4857760"/>
            <a:ext cx="792961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latin typeface="MV Boli" pitchFamily="2" charset="0"/>
                <a:cs typeface="MV Boli" pitchFamily="2" charset="0"/>
              </a:rPr>
              <a:t>-Le gaz dioxyde de carbone (CO</a:t>
            </a:r>
            <a:r>
              <a:rPr lang="fr-FR" sz="2400" baseline="-25000" dirty="0">
                <a:latin typeface="MV Boli" pitchFamily="2" charset="0"/>
                <a:cs typeface="MV Boli" pitchFamily="2" charset="0"/>
              </a:rPr>
              <a:t>2 </a:t>
            </a:r>
            <a:r>
              <a:rPr lang="fr-FR" sz="2400" dirty="0">
                <a:latin typeface="MV Boli" pitchFamily="2" charset="0"/>
                <a:cs typeface="MV Boli" pitchFamily="2" charset="0"/>
              </a:rPr>
              <a:t>) trouble l’eau de chaux</a:t>
            </a:r>
          </a:p>
          <a:p>
            <a:r>
              <a:rPr lang="fr-FR" sz="2400" dirty="0">
                <a:latin typeface="MV Boli" pitchFamily="2" charset="0"/>
                <a:cs typeface="MV Boli" pitchFamily="2" charset="0"/>
              </a:rPr>
              <a:t>-L’air expiré trouble l’eau de chaux donc il est riche en CO</a:t>
            </a:r>
            <a:r>
              <a:rPr lang="fr-FR" sz="2400" baseline="-25000" dirty="0">
                <a:latin typeface="MV Boli" pitchFamily="2" charset="0"/>
                <a:cs typeface="MV Boli" pitchFamily="2" charset="0"/>
              </a:rPr>
              <a:t>2</a:t>
            </a:r>
            <a:endParaRPr lang="fr-FR" sz="24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h.PNG"/>
          <p:cNvPicPr>
            <a:picLocks noChangeAspect="1"/>
          </p:cNvPicPr>
          <p:nvPr/>
        </p:nvPicPr>
        <p:blipFill>
          <a:blip r:embed="rId2"/>
          <a:srcRect l="16263" t="15278" r="10984" b="8333"/>
          <a:stretch>
            <a:fillRect/>
          </a:stretch>
        </p:blipFill>
        <p:spPr>
          <a:xfrm>
            <a:off x="714348" y="500042"/>
            <a:ext cx="7507484" cy="48577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5429264"/>
            <a:ext cx="821533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>
                <a:latin typeface="MV Boli" pitchFamily="2" charset="0"/>
                <a:cs typeface="MV Boli" pitchFamily="2" charset="0"/>
              </a:rPr>
              <a:t>-L’air expiré par le criquet contient le CO</a:t>
            </a:r>
            <a:r>
              <a:rPr lang="fr-FR" sz="2400" baseline="-25000" dirty="0">
                <a:latin typeface="MV Boli" pitchFamily="2" charset="0"/>
                <a:cs typeface="MV Boli" pitchFamily="2" charset="0"/>
              </a:rPr>
              <a:t>2.</a:t>
            </a:r>
            <a:r>
              <a:rPr lang="fr-FR" sz="2400" dirty="0">
                <a:latin typeface="MV Boli" pitchFamily="2" charset="0"/>
                <a:cs typeface="MV Boli" pitchFamily="2" charset="0"/>
              </a:rPr>
              <a:t>Donc le corps du criquet jette le CO</a:t>
            </a:r>
            <a:r>
              <a:rPr lang="fr-FR" sz="2400" baseline="-25000" dirty="0">
                <a:latin typeface="MV Boli" pitchFamily="2" charset="0"/>
                <a:cs typeface="MV Boli" pitchFamily="2" charset="0"/>
              </a:rPr>
              <a:t>2</a:t>
            </a:r>
            <a:r>
              <a:rPr lang="fr-FR" sz="2400" dirty="0">
                <a:latin typeface="MV Boli" pitchFamily="2" charset="0"/>
                <a:cs typeface="MV Boli" pitchFamily="2" charset="0"/>
              </a:rPr>
              <a:t> </a:t>
            </a:r>
          </a:p>
          <a:p>
            <a:r>
              <a:rPr lang="fr-FR" sz="2400" dirty="0">
                <a:latin typeface="MV Boli" pitchFamily="2" charset="0"/>
                <a:cs typeface="MV Boli" pitchFamily="2" charset="0"/>
              </a:rPr>
              <a:t>-Le criquet prend de l’O</a:t>
            </a:r>
            <a:r>
              <a:rPr lang="fr-FR" sz="2400" baseline="-25000" dirty="0">
                <a:latin typeface="MV Boli" pitchFamily="2" charset="0"/>
                <a:cs typeface="MV Boli" pitchFamily="2" charset="0"/>
              </a:rPr>
              <a:t>2</a:t>
            </a:r>
            <a:r>
              <a:rPr lang="fr-FR" sz="2400" dirty="0">
                <a:latin typeface="MV Boli" pitchFamily="2" charset="0"/>
                <a:cs typeface="MV Boli" pitchFamily="2" charset="0"/>
              </a:rPr>
              <a:t> de l’aire inspiré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24000" y="1397000"/>
          <a:ext cx="49053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2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EF4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0" y="1397000"/>
          <a:ext cx="504826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Pourcentage du </a:t>
                      </a:r>
                      <a:r>
                        <a:rPr lang="fr-FR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fr-FR" sz="1800" b="1" i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ar-MA" sz="1800" b="1" i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dans 100 Litre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 l’air expiré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 l’aire inspiré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0,03%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Chez l’Homme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0,03%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Chez le criquet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929</Words>
  <Application>Microsoft Office PowerPoint</Application>
  <PresentationFormat>Affichage à l'écran (4:3)</PresentationFormat>
  <Paragraphs>134</Paragraphs>
  <Slides>31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Chapitre2: la respiration dans différent milieux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Adnani</dc:creator>
  <cp:lastModifiedBy>helala</cp:lastModifiedBy>
  <cp:revision>391</cp:revision>
  <dcterms:created xsi:type="dcterms:W3CDTF">2017-09-30T15:25:36Z</dcterms:created>
  <dcterms:modified xsi:type="dcterms:W3CDTF">2017-11-27T10:00:57Z</dcterms:modified>
</cp:coreProperties>
</file>