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56" r:id="rId3"/>
    <p:sldId id="258" r:id="rId4"/>
    <p:sldId id="259" r:id="rId5"/>
    <p:sldId id="260" r:id="rId6"/>
    <p:sldId id="289" r:id="rId7"/>
    <p:sldId id="290" r:id="rId8"/>
    <p:sldId id="261" r:id="rId9"/>
    <p:sldId id="262" r:id="rId10"/>
    <p:sldId id="307" r:id="rId11"/>
    <p:sldId id="304" r:id="rId12"/>
    <p:sldId id="305" r:id="rId13"/>
    <p:sldId id="291" r:id="rId14"/>
    <p:sldId id="263" r:id="rId15"/>
    <p:sldId id="264" r:id="rId16"/>
    <p:sldId id="265" r:id="rId17"/>
    <p:sldId id="266" r:id="rId18"/>
    <p:sldId id="306" r:id="rId19"/>
    <p:sldId id="293" r:id="rId20"/>
    <p:sldId id="292" r:id="rId21"/>
    <p:sldId id="267" r:id="rId22"/>
    <p:sldId id="268" r:id="rId23"/>
    <p:sldId id="269" r:id="rId24"/>
    <p:sldId id="270" r:id="rId25"/>
    <p:sldId id="271" r:id="rId26"/>
    <p:sldId id="272" r:id="rId27"/>
    <p:sldId id="295" r:id="rId28"/>
    <p:sldId id="294" r:id="rId29"/>
    <p:sldId id="273" r:id="rId30"/>
    <p:sldId id="274" r:id="rId31"/>
    <p:sldId id="275" r:id="rId32"/>
    <p:sldId id="300" r:id="rId33"/>
    <p:sldId id="301" r:id="rId34"/>
    <p:sldId id="302" r:id="rId35"/>
    <p:sldId id="277" r:id="rId36"/>
    <p:sldId id="296" r:id="rId37"/>
    <p:sldId id="315" r:id="rId38"/>
    <p:sldId id="316" r:id="rId39"/>
    <p:sldId id="297" r:id="rId40"/>
    <p:sldId id="322" r:id="rId41"/>
    <p:sldId id="323" r:id="rId42"/>
    <p:sldId id="279" r:id="rId43"/>
    <p:sldId id="298" r:id="rId44"/>
    <p:sldId id="299" r:id="rId45"/>
    <p:sldId id="280" r:id="rId46"/>
    <p:sldId id="281" r:id="rId47"/>
    <p:sldId id="282" r:id="rId48"/>
    <p:sldId id="283" r:id="rId49"/>
    <p:sldId id="309" r:id="rId50"/>
    <p:sldId id="310" r:id="rId51"/>
    <p:sldId id="312" r:id="rId52"/>
    <p:sldId id="311" r:id="rId53"/>
    <p:sldId id="321" r:id="rId54"/>
    <p:sldId id="313" r:id="rId55"/>
    <p:sldId id="314" r:id="rId56"/>
    <p:sldId id="285" r:id="rId57"/>
    <p:sldId id="317" r:id="rId58"/>
    <p:sldId id="318" r:id="rId59"/>
    <p:sldId id="319" r:id="rId60"/>
    <p:sldId id="320" r:id="rId61"/>
    <p:sldId id="288" r:id="rId62"/>
    <p:sldId id="303" r:id="rId6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45" d="100"/>
          <a:sy n="45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notesMaster" Target="notesMasters/notesMaster1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theme" Target="theme/theme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4108F-C8E1-4846-9846-33AFD9A315F9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1FEAA-8B2D-402D-BA70-EE6AF1FAA5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64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FEAA-8B2D-402D-BA70-EE6AF1FAA5F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45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FEAA-8B2D-402D-BA70-EE6AF1FAA5F5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1FEAA-8B2D-402D-BA70-EE6AF1FAA5F5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8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38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97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1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57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54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29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5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72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67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3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A8F1-A726-437B-8E48-4BC88FD98EF3}" type="datetimeFigureOut">
              <a:rPr lang="fr-FR" smtClean="0"/>
              <a:pPr/>
              <a:t>24/11/2019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4321-8D41-4C9D-A7E3-CBE1C54053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png" /><Relationship Id="rId4" Type="http://schemas.openxmlformats.org/officeDocument/2006/relationships/image" Target="../media/image27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5.jpeg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7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0.jpeg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 /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69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image" Target="../media/image11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7" Type="http://schemas.openxmlformats.org/officeDocument/2006/relationships/image" Target="../media/image17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-27384"/>
            <a:ext cx="9144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b="1" spc="-50" dirty="0">
                <a:solidFill>
                  <a:schemeClr val="tx1"/>
                </a:solidFill>
                <a:latin typeface="Arial Narrow"/>
                <a:cs typeface="Arial Narrow"/>
              </a:rPr>
              <a:t>L’ALIMENTATION </a:t>
            </a:r>
            <a:r>
              <a:rPr lang="fr-FR" sz="4000" b="1" dirty="0">
                <a:solidFill>
                  <a:schemeClr val="tx1"/>
                </a:solidFill>
                <a:latin typeface="Arial Narrow"/>
                <a:cs typeface="Arial Narrow"/>
              </a:rPr>
              <a:t>CHEZ </a:t>
            </a:r>
            <a:r>
              <a:rPr lang="fr-FR" sz="4000" b="1" spc="-5" dirty="0">
                <a:solidFill>
                  <a:schemeClr val="tx1"/>
                </a:solidFill>
                <a:latin typeface="Arial Narrow"/>
                <a:cs typeface="Arial Narrow"/>
              </a:rPr>
              <a:t>LES </a:t>
            </a:r>
            <a:r>
              <a:rPr lang="fr-FR" sz="4000" b="1" dirty="0">
                <a:solidFill>
                  <a:schemeClr val="tx1"/>
                </a:solidFill>
                <a:latin typeface="Arial Narrow"/>
                <a:cs typeface="Arial Narrow"/>
              </a:rPr>
              <a:t>ÊTRES</a:t>
            </a:r>
            <a:r>
              <a:rPr lang="fr-FR" sz="4000" b="1" spc="5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fr-FR" sz="4000" b="1" spc="-35" dirty="0">
                <a:solidFill>
                  <a:schemeClr val="tx1"/>
                </a:solidFill>
                <a:latin typeface="Arial Narrow"/>
                <a:cs typeface="Arial Narrow"/>
              </a:rPr>
              <a:t>VIVANTS</a:t>
            </a:r>
            <a:endParaRPr lang="fr-FR" sz="40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771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25A51F-950E-452A-AD0B-9EEE842201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46A271-8338-42AD-9630-7D9E09F5B66D}"/>
              </a:ext>
            </a:extLst>
          </p:cNvPr>
          <p:cNvSpPr txBox="1"/>
          <p:nvPr/>
        </p:nvSpPr>
        <p:spPr>
          <a:xfrm>
            <a:off x="7149733" y="3969931"/>
            <a:ext cx="21027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1500" b="1" dirty="0"/>
              <a:t>Condyle d’articulation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657582-008A-41D2-8F79-FA7A48774CED}"/>
              </a:ext>
            </a:extLst>
          </p:cNvPr>
          <p:cNvSpPr txBox="1"/>
          <p:nvPr/>
        </p:nvSpPr>
        <p:spPr>
          <a:xfrm>
            <a:off x="889166" y="4509120"/>
            <a:ext cx="10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Incisives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3D5966-2A69-43B1-9138-52DCD9C9C7A3}"/>
              </a:ext>
            </a:extLst>
          </p:cNvPr>
          <p:cNvSpPr txBox="1"/>
          <p:nvPr/>
        </p:nvSpPr>
        <p:spPr>
          <a:xfrm>
            <a:off x="889166" y="4293096"/>
            <a:ext cx="101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Canine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5872FF-B27D-4BA0-8682-09A41AF415D0}"/>
              </a:ext>
            </a:extLst>
          </p:cNvPr>
          <p:cNvSpPr txBox="1"/>
          <p:nvPr/>
        </p:nvSpPr>
        <p:spPr>
          <a:xfrm>
            <a:off x="1005358" y="3749329"/>
            <a:ext cx="2315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MA" sz="135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363CAF4-FC8C-4844-8511-83F72F7A12CF}"/>
              </a:ext>
            </a:extLst>
          </p:cNvPr>
          <p:cNvSpPr txBox="1"/>
          <p:nvPr/>
        </p:nvSpPr>
        <p:spPr>
          <a:xfrm>
            <a:off x="726556" y="4005064"/>
            <a:ext cx="131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Prémolaire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4E1F8F-2E9F-4A4F-A114-E402DFB6F881}"/>
              </a:ext>
            </a:extLst>
          </p:cNvPr>
          <p:cNvSpPr txBox="1"/>
          <p:nvPr/>
        </p:nvSpPr>
        <p:spPr>
          <a:xfrm>
            <a:off x="876017" y="3635732"/>
            <a:ext cx="131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Molaires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8946EE-27E8-480E-9539-512761322753}"/>
              </a:ext>
            </a:extLst>
          </p:cNvPr>
          <p:cNvSpPr txBox="1"/>
          <p:nvPr/>
        </p:nvSpPr>
        <p:spPr>
          <a:xfrm>
            <a:off x="2299681" y="6381328"/>
            <a:ext cx="601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b="1" dirty="0"/>
              <a:t>Schéma de la mâchoire inférieur de l’homme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3E6DE3-597F-42AC-99C3-B9DF808293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28781"/>
            <a:ext cx="7272808" cy="608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0274F5-925E-4051-9863-7EB0BD19C46A}"/>
              </a:ext>
            </a:extLst>
          </p:cNvPr>
          <p:cNvSpPr/>
          <p:nvPr/>
        </p:nvSpPr>
        <p:spPr>
          <a:xfrm>
            <a:off x="144016" y="3284984"/>
            <a:ext cx="1763688" cy="555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Condyle d’articulation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531C38-50B6-45BD-88D5-24CF2FB06D11}"/>
              </a:ext>
            </a:extLst>
          </p:cNvPr>
          <p:cNvSpPr/>
          <p:nvPr/>
        </p:nvSpPr>
        <p:spPr>
          <a:xfrm>
            <a:off x="107504" y="4005064"/>
            <a:ext cx="2376264" cy="4109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Prémolaire et molaire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737FDC-8645-466D-B486-FE4DFDD9E456}"/>
              </a:ext>
            </a:extLst>
          </p:cNvPr>
          <p:cNvSpPr/>
          <p:nvPr/>
        </p:nvSpPr>
        <p:spPr>
          <a:xfrm>
            <a:off x="1254066" y="4437112"/>
            <a:ext cx="122970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Canine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99DB24-5383-4FE0-A336-FEB935A0ACD7}"/>
              </a:ext>
            </a:extLst>
          </p:cNvPr>
          <p:cNvSpPr/>
          <p:nvPr/>
        </p:nvSpPr>
        <p:spPr>
          <a:xfrm>
            <a:off x="1310019" y="4725144"/>
            <a:ext cx="1101741" cy="4109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Incisive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254F4-309A-450C-B72C-B74FE469CE43}"/>
              </a:ext>
            </a:extLst>
          </p:cNvPr>
          <p:cNvSpPr/>
          <p:nvPr/>
        </p:nvSpPr>
        <p:spPr>
          <a:xfrm>
            <a:off x="827584" y="620688"/>
            <a:ext cx="3462427" cy="7310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la boite crânienne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FC3697-8318-4D18-A3AD-8537909BC0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183748"/>
            <a:ext cx="4050450" cy="16296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14">
            <a:extLst>
              <a:ext uri="{FF2B5EF4-FFF2-40B4-BE49-F238E27FC236}">
                <a16:creationId xmlns:a16="http://schemas.microsoft.com/office/drawing/2014/main" id="{07D92C7C-58B1-4DAD-9CC3-E17A21D0A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483275"/>
              </p:ext>
            </p:extLst>
          </p:nvPr>
        </p:nvGraphicFramePr>
        <p:xfrm>
          <a:off x="107504" y="116632"/>
          <a:ext cx="8964488" cy="6597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1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9470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Times New Roman" pitchFamily="18" charset="0"/>
                          <a:cs typeface="Times New Roman" pitchFamily="18" charset="0"/>
                        </a:rPr>
                        <a:t>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Times New Roman" pitchFamily="18" charset="0"/>
                          <a:cs typeface="Times New Roman" pitchFamily="18" charset="0"/>
                        </a:rPr>
                        <a:t>Nombre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Times New Roman" pitchFamily="18" charset="0"/>
                          <a:cs typeface="Times New Roman" pitchFamily="18" charset="0"/>
                        </a:rPr>
                        <a:t>dessin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Times New Roman" pitchFamily="18" charset="0"/>
                          <a:cs typeface="Times New Roman" pitchFamily="18" charset="0"/>
                        </a:rPr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470"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Incisive</a:t>
                      </a:r>
                      <a:br>
                        <a:rPr lang="fr-FR" sz="24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ar-MA" sz="2400" b="1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قواطع</a:t>
                      </a:r>
                      <a:endParaRPr lang="fr-F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47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Canine</a:t>
                      </a:r>
                      <a:endParaRPr lang="ar-M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ar-MA" sz="2400" b="1" dirty="0">
                          <a:latin typeface="Times New Roman" pitchFamily="18" charset="0"/>
                          <a:cs typeface="Times New Roman" pitchFamily="18" charset="0"/>
                        </a:rPr>
                        <a:t>انياب</a:t>
                      </a:r>
                      <a:endParaRPr lang="fr-F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47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Pémolaire</a:t>
                      </a:r>
                      <a:endParaRPr lang="ar-M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ar-MA" sz="2400" b="1" dirty="0">
                          <a:latin typeface="Times New Roman" pitchFamily="18" charset="0"/>
                          <a:cs typeface="Times New Roman" pitchFamily="18" charset="0"/>
                        </a:rPr>
                        <a:t>اضراس امامية</a:t>
                      </a:r>
                      <a:endParaRPr lang="fr-F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947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Molaires</a:t>
                      </a:r>
                      <a:endParaRPr lang="ar-M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ar-MA" sz="2400" b="1" dirty="0">
                          <a:latin typeface="Times New Roman" pitchFamily="18" charset="0"/>
                          <a:cs typeface="Times New Roman" pitchFamily="18" charset="0"/>
                        </a:rPr>
                        <a:t>اضراس خلفية </a:t>
                      </a:r>
                      <a:endParaRPr lang="fr-FR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32" y="1556792"/>
            <a:ext cx="936104" cy="11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32" y="2852936"/>
            <a:ext cx="936104" cy="120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91" y="4149080"/>
            <a:ext cx="706177" cy="124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95" y="5445224"/>
            <a:ext cx="849288" cy="11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4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920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7606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dirty="0"/>
              <a:t>-</a:t>
            </a:r>
            <a:r>
              <a:rPr lang="fr-FR" sz="3600" b="1" dirty="0">
                <a:solidFill>
                  <a:srgbClr val="0070C0"/>
                </a:solidFill>
              </a:rPr>
              <a:t>La dentition chez l’homme est caractérisée par la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b="1" dirty="0">
                <a:solidFill>
                  <a:srgbClr val="0070C0"/>
                </a:solidFill>
              </a:rPr>
              <a:t>présence de quatre types de dents: </a:t>
            </a:r>
            <a:endParaRPr lang="fr-FR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600" b="1" dirty="0"/>
              <a:t>1-</a:t>
            </a:r>
            <a:r>
              <a:rPr lang="ar-MA" sz="3600" b="1" dirty="0"/>
              <a:t> </a:t>
            </a:r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incisives</a:t>
            </a:r>
            <a:r>
              <a:rPr lang="fr-FR" sz="3600" b="1" dirty="0"/>
              <a:t>: comme une lame servent à couper les </a:t>
            </a:r>
            <a:r>
              <a:rPr lang="ar-MA" sz="3600" dirty="0"/>
              <a:t> </a:t>
            </a:r>
            <a:r>
              <a:rPr lang="fr-FR" sz="3600" b="1" dirty="0"/>
              <a:t>aliments.</a:t>
            </a:r>
            <a:br>
              <a:rPr lang="fr-FR" sz="3600" dirty="0"/>
            </a:br>
            <a:r>
              <a:rPr lang="fr-FR" sz="3600" b="1" dirty="0"/>
              <a:t>2</a:t>
            </a:r>
            <a:r>
              <a:rPr lang="fr-FR" sz="3600" dirty="0"/>
              <a:t>-</a:t>
            </a:r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canines </a:t>
            </a:r>
            <a:r>
              <a:rPr lang="fr-FR" sz="3600" b="1" dirty="0"/>
              <a:t>: pointues servent à déchirer les aliments.</a:t>
            </a:r>
            <a:br>
              <a:rPr lang="fr-FR" sz="3600" dirty="0"/>
            </a:br>
            <a:r>
              <a:rPr lang="fr-FR" sz="3600" b="1" dirty="0"/>
              <a:t>3</a:t>
            </a:r>
            <a:r>
              <a:rPr lang="fr-FR" sz="3600" dirty="0"/>
              <a:t>-</a:t>
            </a:r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Prémolaires </a:t>
            </a:r>
            <a:r>
              <a:rPr lang="fr-FR" sz="3600" b="1" dirty="0"/>
              <a:t>: plates servent à broyer les aliments.</a:t>
            </a:r>
            <a:br>
              <a:rPr lang="fr-FR" sz="3600" dirty="0"/>
            </a:br>
            <a:r>
              <a:rPr lang="fr-FR" sz="3600" b="1" dirty="0"/>
              <a:t>4</a:t>
            </a:r>
            <a:r>
              <a:rPr lang="fr-FR" sz="3600" dirty="0"/>
              <a:t>-</a:t>
            </a:r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molaires </a:t>
            </a:r>
            <a:r>
              <a:rPr lang="fr-FR" sz="3600" b="1" dirty="0"/>
              <a:t>: larges et plates servent à broyer les</a:t>
            </a:r>
            <a:r>
              <a:rPr lang="ar-MA" sz="3600" dirty="0"/>
              <a:t> </a:t>
            </a:r>
            <a:r>
              <a:rPr lang="fr-FR" sz="3600" b="1" dirty="0"/>
              <a:t>aliments.</a:t>
            </a:r>
            <a:endParaRPr lang="fr-FR" sz="3600" dirty="0"/>
          </a:p>
        </p:txBody>
      </p:sp>
      <p:sp>
        <p:nvSpPr>
          <p:cNvPr id="4" name="object 27"/>
          <p:cNvSpPr/>
          <p:nvPr/>
        </p:nvSpPr>
        <p:spPr>
          <a:xfrm>
            <a:off x="8388424" y="2132856"/>
            <a:ext cx="75557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8"/>
          <p:cNvSpPr/>
          <p:nvPr/>
        </p:nvSpPr>
        <p:spPr>
          <a:xfrm>
            <a:off x="8423920" y="3212976"/>
            <a:ext cx="72008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9"/>
          <p:cNvSpPr/>
          <p:nvPr/>
        </p:nvSpPr>
        <p:spPr>
          <a:xfrm>
            <a:off x="8364969" y="4365104"/>
            <a:ext cx="779031" cy="104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0"/>
          <p:cNvSpPr/>
          <p:nvPr/>
        </p:nvSpPr>
        <p:spPr>
          <a:xfrm>
            <a:off x="8388424" y="5589240"/>
            <a:ext cx="755576" cy="1047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46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52128"/>
          </a:xfrm>
        </p:spPr>
        <p:txBody>
          <a:bodyPr>
            <a:normAutofit/>
          </a:bodyPr>
          <a:lstStyle/>
          <a:p>
            <a:pPr algn="l"/>
            <a:r>
              <a:rPr lang="fr-FR" sz="3200" b="1" u="sng" dirty="0">
                <a:solidFill>
                  <a:srgbClr val="00B050"/>
                </a:solidFill>
              </a:rPr>
              <a:t>2) </a:t>
            </a:r>
            <a:r>
              <a:rPr lang="fr-F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Formule dentaire (F.D) et mouvements de la mâchoire inférieure:</a:t>
            </a:r>
            <a:endParaRPr lang="fr-FR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7363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Activité :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La formule dentaire (FD) </a:t>
            </a:r>
            <a:r>
              <a:rPr lang="ar-MA" b="1" dirty="0">
                <a:solidFill>
                  <a:srgbClr val="FF0000"/>
                </a:solidFill>
              </a:rPr>
              <a:t>الصيغة السنية 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:</a:t>
            </a:r>
            <a:r>
              <a:rPr lang="fr-FR" b="1" dirty="0">
                <a:solidFill>
                  <a:srgbClr val="0070C0"/>
                </a:solidFill>
              </a:rPr>
              <a:t>est le nombre de chaque type de dents sur chaque demi-mâchoire supérieure et inférieure, elle s’écrit sous forme de fraction:</a:t>
            </a:r>
            <a:endParaRPr lang="fr-FR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3125" r="840" b="6250"/>
          <a:stretch>
            <a:fillRect/>
          </a:stretch>
        </p:blipFill>
        <p:spPr bwMode="auto">
          <a:xfrm>
            <a:off x="395536" y="4221088"/>
            <a:ext cx="8352928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10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BB475D-B0F9-4E0D-884A-173A0B7E07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58" y="332656"/>
            <a:ext cx="9046442" cy="61476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988424" cy="38164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Alimentation Chez Les Êtres Vivants</a:t>
            </a:r>
            <a:br>
              <a:rPr lang="fr-FR" sz="5400" b="1" dirty="0">
                <a:solidFill>
                  <a:srgbClr val="FF0000"/>
                </a:solidFill>
              </a:rPr>
            </a:br>
            <a:r>
              <a:rPr lang="ar-MA" sz="5400" b="1" dirty="0">
                <a:solidFill>
                  <a:srgbClr val="FF0000"/>
                </a:solidFill>
              </a:rPr>
              <a:t>التغذية عند الكائنات الحية</a:t>
            </a:r>
            <a:endParaRPr lang="fr-FR" sz="4800" dirty="0"/>
          </a:p>
        </p:txBody>
      </p:sp>
      <p:sp>
        <p:nvSpPr>
          <p:cNvPr id="3" name="Rectangle 2"/>
          <p:cNvSpPr/>
          <p:nvPr/>
        </p:nvSpPr>
        <p:spPr>
          <a:xfrm>
            <a:off x="683568" y="44624"/>
            <a:ext cx="7488832" cy="648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u="sng" dirty="0"/>
              <a:t>Jeudi </a:t>
            </a:r>
            <a:r>
              <a:rPr lang="fr-FR" sz="3200" b="1" u="sng" dirty="0">
                <a:solidFill>
                  <a:srgbClr val="C00000"/>
                </a:solidFill>
              </a:rPr>
              <a:t>27</a:t>
            </a:r>
            <a:r>
              <a:rPr lang="fr-FR" sz="3200" b="1" u="sng" dirty="0"/>
              <a:t> décembre </a:t>
            </a:r>
            <a:r>
              <a:rPr lang="fr-FR" sz="3200" b="1" u="sng" dirty="0">
                <a:solidFill>
                  <a:srgbClr val="C00000"/>
                </a:solidFill>
              </a:rPr>
              <a:t>2018</a:t>
            </a:r>
            <a:r>
              <a:rPr lang="fr-FR" sz="32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15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34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fr-FR" sz="3600" b="1" dirty="0">
                <a:solidFill>
                  <a:srgbClr val="0070C0"/>
                </a:solidFill>
                <a:cs typeface="+mj-cs"/>
              </a:rPr>
              <a:t>1)-Donner la formule dentaire de l’Homme adulte à partir du doc….?</a:t>
            </a:r>
            <a:endParaRPr lang="ar-MA" sz="3600" b="1" dirty="0">
              <a:solidFill>
                <a:srgbClr val="0070C0"/>
              </a:solidFill>
              <a:cs typeface="+mj-cs"/>
            </a:endParaRPr>
          </a:p>
          <a:p>
            <a:pPr>
              <a:buNone/>
            </a:pPr>
            <a:r>
              <a:rPr lang="fr-FR" sz="3600" b="1" dirty="0">
                <a:solidFill>
                  <a:srgbClr val="0070C0"/>
                </a:solidFill>
                <a:cs typeface="+mj-cs"/>
              </a:rPr>
              <a:t>2)-Calculer le nombre total de dents chez l’Homme adulte à partir du doc….?</a:t>
            </a:r>
            <a:endParaRPr lang="ar-MA" sz="3600" b="1" dirty="0">
              <a:solidFill>
                <a:srgbClr val="0070C0"/>
              </a:solidFill>
              <a:cs typeface="+mj-cs"/>
            </a:endParaRPr>
          </a:p>
          <a:p>
            <a:pPr>
              <a:buNone/>
            </a:pPr>
            <a:r>
              <a:rPr lang="fr-FR" sz="3600" b="1" dirty="0">
                <a:solidFill>
                  <a:srgbClr val="0070C0"/>
                </a:solidFill>
                <a:cs typeface="+mj-cs"/>
              </a:rPr>
              <a:t>3)-En se basant sur le doc…déterminer la forme du condyle d’articulation?</a:t>
            </a:r>
            <a:endParaRPr lang="ar-MA" sz="3600" b="1" dirty="0">
              <a:solidFill>
                <a:srgbClr val="0070C0"/>
              </a:solidFill>
              <a:cs typeface="+mj-cs"/>
            </a:endParaRPr>
          </a:p>
          <a:p>
            <a:pPr>
              <a:buNone/>
            </a:pPr>
            <a:r>
              <a:rPr lang="fr-FR" sz="3600" b="1" dirty="0">
                <a:solidFill>
                  <a:srgbClr val="0070C0"/>
                </a:solidFill>
                <a:cs typeface="+mj-cs"/>
              </a:rPr>
              <a:t>4)-Déduisez les mouvements de la mâchoire inférieure?</a:t>
            </a:r>
            <a:endParaRPr lang="fr-FR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amni\Desktop\kkkkkk\GoodBadTooth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33256"/>
            <a:ext cx="169168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0648"/>
            <a:ext cx="338437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Questions:</a:t>
            </a:r>
          </a:p>
        </p:txBody>
      </p:sp>
    </p:spTree>
    <p:extLst>
      <p:ext uri="{BB962C8B-B14F-4D97-AF65-F5344CB8AC3E}">
        <p14:creationId xmlns:p14="http://schemas.microsoft.com/office/powerpoint/2010/main" val="279744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682752" cy="77809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fr-FR" sz="4000" b="1" u="sng" dirty="0">
                <a:solidFill>
                  <a:srgbClr val="C00000"/>
                </a:solidFill>
              </a:rPr>
              <a:t>Réponses :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47129" cy="48574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b="1" dirty="0">
                <a:solidFill>
                  <a:srgbClr val="0070C0"/>
                </a:solidFill>
              </a:rPr>
              <a:t>La formule dentaire de l’homme adulte est:</a:t>
            </a:r>
            <a:br>
              <a:rPr lang="fr-FR" b="1" dirty="0">
                <a:solidFill>
                  <a:srgbClr val="0070C0"/>
                </a:solidFill>
              </a:rPr>
            </a:br>
            <a:endParaRPr lang="fr-FR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fr-FR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fr-FR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fr-FR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b="1" dirty="0">
                <a:solidFill>
                  <a:srgbClr val="0070C0"/>
                </a:solidFill>
              </a:rPr>
              <a:t>Calcule de nombre de dents chez l’Homme adulte : 2 X (2+1+2+3) + 2 X (2+1+2+3)= 16+16= 32 dents.</a:t>
            </a:r>
            <a:br>
              <a:rPr lang="fr-FR" b="1" dirty="0">
                <a:solidFill>
                  <a:srgbClr val="0070C0"/>
                </a:solidFill>
              </a:rPr>
            </a:b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93186"/>
            <a:ext cx="6478051" cy="15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lamni\Desktop\kkkkkk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1967805" cy="149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0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33123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3)-Le condyle d’articulation chez l’Homme a une forme ovale.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4)-La forme ovale de condyle d’articulation chez l’homme permet à la mâchoire inférieure dans toutes les directions.</a:t>
            </a:r>
          </a:p>
        </p:txBody>
      </p:sp>
      <p:pic>
        <p:nvPicPr>
          <p:cNvPr id="8195" name="Picture 3" descr="C:\Users\lamni\Desktop\kkkkkk\atm-general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84969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01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48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29089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>
                <a:solidFill>
                  <a:srgbClr val="0070C0"/>
                </a:solidFill>
                <a:cs typeface="+mj-cs"/>
              </a:rPr>
              <a:t>L’Homme adulte possède tous les types de dents (incisives, canines, prémolaires et molaires), on dit que l’Homme a :</a:t>
            </a:r>
            <a:r>
              <a:rPr lang="fr-FR" sz="4000" b="1" dirty="0">
                <a:solidFill>
                  <a:srgbClr val="FF0000"/>
                </a:solidFill>
                <a:cs typeface="+mj-cs"/>
              </a:rPr>
              <a:t>un système dentaire complet=</a:t>
            </a:r>
            <a:r>
              <a:rPr lang="ar-MA" sz="4000" b="1" dirty="0">
                <a:solidFill>
                  <a:srgbClr val="FF0000"/>
                </a:solidFill>
                <a:cs typeface="+mj-cs"/>
              </a:rPr>
              <a:t>نظام اسنان كامل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lamni\Desktop\kkkkkk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>
            <a:fillRect/>
          </a:stretch>
        </p:blipFill>
        <p:spPr bwMode="auto">
          <a:xfrm>
            <a:off x="1259632" y="4648200"/>
            <a:ext cx="2808312" cy="20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amni\Desktop\kkkkkk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>
            <a:fillRect/>
          </a:stretch>
        </p:blipFill>
        <p:spPr bwMode="auto">
          <a:xfrm>
            <a:off x="5004048" y="4653136"/>
            <a:ext cx="2808312" cy="20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845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r-FR" sz="4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 Le tube digestion chez l’homme: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964488" cy="18722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-A partir du doc… répondez aux questions suivantes: 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 1. Quels sont les organes de tube digestif humain ? 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2. Décrivez l’estomac de l’Homme?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68052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76470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Activité:</a:t>
            </a:r>
            <a:r>
              <a:rPr lang="fr-FR" sz="2800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60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44624"/>
            <a:ext cx="8784976" cy="67859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réponse:</a:t>
            </a:r>
            <a:endParaRPr lang="fr-FR" dirty="0"/>
          </a:p>
          <a:p>
            <a:pPr marL="514350" indent="-514350">
              <a:buAutoNum type="arabicParenR"/>
            </a:pPr>
            <a:r>
              <a:rPr lang="fr-FR" dirty="0">
                <a:solidFill>
                  <a:srgbClr val="0070C0"/>
                </a:solidFill>
              </a:rPr>
              <a:t>Le tube digestif humain est formé de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b="1" dirty="0">
                <a:solidFill>
                  <a:schemeClr val="tx1"/>
                </a:solidFill>
              </a:rPr>
              <a:t>Bouche,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>Œsophage, estomac, intestin grêle, gros intestin, rectum, anus.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br>
              <a:rPr lang="fr-FR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2) Il est sous forme d’une seule poche.</a:t>
            </a:r>
          </a:p>
        </p:txBody>
      </p:sp>
      <p:sp>
        <p:nvSpPr>
          <p:cNvPr id="4" name="object 2"/>
          <p:cNvSpPr/>
          <p:nvPr/>
        </p:nvSpPr>
        <p:spPr>
          <a:xfrm>
            <a:off x="3131841" y="1484784"/>
            <a:ext cx="5616624" cy="4752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8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177557"/>
            <a:ext cx="37375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fr-FR" sz="4000" b="1" u="sng" spc="-20" dirty="0">
                <a:solidFill>
                  <a:srgbClr val="FF0000"/>
                </a:solidFill>
                <a:latin typeface="+mn-lt"/>
              </a:rPr>
              <a:t>Activité 2</a:t>
            </a:r>
            <a:r>
              <a:rPr sz="4000" b="1" u="sng" spc="-2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512" y="980728"/>
            <a:ext cx="8496944" cy="452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fr-FR" sz="2800" b="1" spc="-15" dirty="0">
                <a:latin typeface="Calibri"/>
                <a:cs typeface="Calibri"/>
              </a:rPr>
              <a:t>- </a:t>
            </a:r>
            <a:r>
              <a:rPr sz="2800" b="1" spc="-15" dirty="0">
                <a:latin typeface="Calibri"/>
                <a:cs typeface="Calibri"/>
              </a:rPr>
              <a:t>Complete </a:t>
            </a:r>
            <a:r>
              <a:rPr sz="2800" b="1" spc="-5" dirty="0">
                <a:latin typeface="Calibri"/>
                <a:cs typeface="Calibri"/>
              </a:rPr>
              <a:t>le </a:t>
            </a:r>
            <a:r>
              <a:rPr sz="2800" b="1" spc="-10" dirty="0">
                <a:latin typeface="Calibri"/>
                <a:cs typeface="Calibri"/>
              </a:rPr>
              <a:t>tableau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suivant: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45173" y="1700808"/>
          <a:ext cx="8641079" cy="4896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895">
                <a:tc>
                  <a:txBody>
                    <a:bodyPr/>
                    <a:lstStyle/>
                    <a:p>
                      <a:pPr marL="97155" marR="863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Organe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</a:t>
                      </a:r>
                      <a:r>
                        <a:rPr sz="24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tube 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digestif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108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Caractéristiques</a:t>
                      </a:r>
                      <a:r>
                        <a:rPr sz="24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l’organe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(rôle)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3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bouche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34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Œsophage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8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Estomac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721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Intestin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grêle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66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Gros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intestin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177557"/>
            <a:ext cx="373751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Ø"/>
            </a:pPr>
            <a:r>
              <a:rPr lang="fr-FR" sz="4000" b="1" u="sng" spc="-20" dirty="0">
                <a:solidFill>
                  <a:srgbClr val="FF0000"/>
                </a:solidFill>
                <a:latin typeface="+mn-lt"/>
              </a:rPr>
              <a:t>Activité 2</a:t>
            </a:r>
            <a:r>
              <a:rPr sz="4000" b="1" u="sng" spc="-20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512" y="980728"/>
            <a:ext cx="8496944" cy="452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469900" algn="l"/>
              </a:tabLst>
            </a:pPr>
            <a:r>
              <a:rPr lang="fr-FR" sz="2800" b="1" spc="-15" dirty="0">
                <a:latin typeface="Calibri"/>
                <a:cs typeface="Calibri"/>
              </a:rPr>
              <a:t>- </a:t>
            </a:r>
            <a:r>
              <a:rPr sz="2800" b="1" spc="-15" dirty="0">
                <a:latin typeface="Calibri"/>
                <a:cs typeface="Calibri"/>
              </a:rPr>
              <a:t>Complete </a:t>
            </a:r>
            <a:r>
              <a:rPr sz="2800" b="1" spc="-5" dirty="0">
                <a:latin typeface="Calibri"/>
                <a:cs typeface="Calibri"/>
              </a:rPr>
              <a:t>le </a:t>
            </a:r>
            <a:r>
              <a:rPr sz="2800" b="1" spc="-10" dirty="0">
                <a:latin typeface="Calibri"/>
                <a:cs typeface="Calibri"/>
              </a:rPr>
              <a:t>tableau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suivant: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/>
        </p:nvGraphicFramePr>
        <p:xfrm>
          <a:off x="107504" y="1628800"/>
          <a:ext cx="8856984" cy="496855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9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73">
                <a:tc>
                  <a:txBody>
                    <a:bodyPr/>
                    <a:lstStyle/>
                    <a:p>
                      <a:pPr marL="97790" marR="2533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/>
                        <a:t>Organe </a:t>
                      </a:r>
                      <a:r>
                        <a:rPr sz="2400" dirty="0"/>
                        <a:t>du  </a:t>
                      </a:r>
                      <a:r>
                        <a:rPr sz="2400" spc="-5" dirty="0"/>
                        <a:t>tube</a:t>
                      </a:r>
                      <a:r>
                        <a:rPr sz="2400" spc="-60" dirty="0"/>
                        <a:t> </a:t>
                      </a:r>
                      <a:r>
                        <a:rPr sz="2400" spc="-10" dirty="0"/>
                        <a:t>digestif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254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/>
                        <a:t>Caractéristiques </a:t>
                      </a:r>
                      <a:r>
                        <a:rPr sz="2400" dirty="0"/>
                        <a:t>de  </a:t>
                      </a:r>
                      <a:r>
                        <a:rPr sz="2400" spc="-30" dirty="0"/>
                        <a:t>l’organe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/>
                        <a:t>Action</a:t>
                      </a:r>
                      <a:r>
                        <a:rPr sz="2400" spc="-25" dirty="0"/>
                        <a:t> </a:t>
                      </a:r>
                      <a:r>
                        <a:rPr sz="2400" spc="-5" dirty="0"/>
                        <a:t>(rôle)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21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dirty="0"/>
                        <a:t>LA</a:t>
                      </a:r>
                      <a:r>
                        <a:rPr sz="2400" spc="-30" dirty="0"/>
                        <a:t> </a:t>
                      </a:r>
                      <a:r>
                        <a:rPr sz="2400" dirty="0"/>
                        <a:t>bouche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/>
                        <a:t>Cavité avec</a:t>
                      </a:r>
                      <a:r>
                        <a:rPr sz="2400" spc="-10" dirty="0"/>
                        <a:t> </a:t>
                      </a:r>
                      <a:r>
                        <a:rPr sz="2400" spc="-5" dirty="0"/>
                        <a:t>dents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/>
                        <a:t>broyage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2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/>
                        <a:t>Œsophage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dirty="0"/>
                        <a:t>Lieu de</a:t>
                      </a:r>
                      <a:r>
                        <a:rPr sz="2400" spc="-20" dirty="0"/>
                        <a:t> </a:t>
                      </a:r>
                      <a:r>
                        <a:rPr sz="2400" spc="-10" dirty="0"/>
                        <a:t>transit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tc hMerge="1"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47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/>
                        <a:t>Estomac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/>
                        <a:t>Une seule</a:t>
                      </a:r>
                      <a:r>
                        <a:rPr sz="2400" spc="-20" dirty="0"/>
                        <a:t> </a:t>
                      </a:r>
                      <a:r>
                        <a:rPr sz="2400" spc="-15" dirty="0"/>
                        <a:t>cavité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/>
                        <a:t>Brassage </a:t>
                      </a:r>
                      <a:r>
                        <a:rPr sz="2400" spc="-5" dirty="0"/>
                        <a:t>et </a:t>
                      </a:r>
                      <a:r>
                        <a:rPr sz="2400" spc="-10" dirty="0"/>
                        <a:t>dégradation</a:t>
                      </a:r>
                      <a:r>
                        <a:rPr sz="2400" spc="-30" dirty="0"/>
                        <a:t> </a:t>
                      </a:r>
                      <a:r>
                        <a:rPr sz="2400" spc="-10" dirty="0"/>
                        <a:t>des</a:t>
                      </a:r>
                      <a:endParaRPr sz="2400"/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2400" spc="-5" dirty="0"/>
                        <a:t>aliments en </a:t>
                      </a:r>
                      <a:r>
                        <a:rPr sz="2400" spc="-10" dirty="0"/>
                        <a:t>nutriments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22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5" dirty="0"/>
                        <a:t>Intestin </a:t>
                      </a:r>
                      <a:r>
                        <a:rPr sz="2400" spc="-10" dirty="0"/>
                        <a:t>grêle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7980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/>
                        <a:t>Long </a:t>
                      </a:r>
                      <a:r>
                        <a:rPr sz="2400" spc="-5" dirty="0"/>
                        <a:t>tube </a:t>
                      </a:r>
                      <a:r>
                        <a:rPr sz="2400" dirty="0"/>
                        <a:t>de</a:t>
                      </a:r>
                      <a:r>
                        <a:rPr sz="2400" spc="-80" dirty="0"/>
                        <a:t> </a:t>
                      </a:r>
                      <a:r>
                        <a:rPr sz="2400" dirty="0"/>
                        <a:t>8  </a:t>
                      </a:r>
                      <a:r>
                        <a:rPr sz="2400" spc="-10" dirty="0"/>
                        <a:t>mètres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/>
                        <a:t>Absorption des</a:t>
                      </a:r>
                      <a:r>
                        <a:rPr sz="2400" spc="-30" dirty="0"/>
                        <a:t> </a:t>
                      </a:r>
                      <a:r>
                        <a:rPr sz="2400" spc="-10" dirty="0"/>
                        <a:t>nutriments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53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/>
                        <a:t>Gros</a:t>
                      </a:r>
                      <a:r>
                        <a:rPr sz="2400" spc="-25" dirty="0"/>
                        <a:t> </a:t>
                      </a:r>
                      <a:r>
                        <a:rPr sz="2400" spc="-15" dirty="0"/>
                        <a:t>intestin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6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/>
                        <a:t>Accumulation </a:t>
                      </a:r>
                      <a:r>
                        <a:rPr sz="2400" dirty="0"/>
                        <a:t>des  </a:t>
                      </a:r>
                      <a:r>
                        <a:rPr sz="2400" spc="-5" dirty="0"/>
                        <a:t>aliments </a:t>
                      </a:r>
                      <a:r>
                        <a:rPr sz="2400" dirty="0"/>
                        <a:t>non</a:t>
                      </a:r>
                      <a:r>
                        <a:rPr sz="2400" spc="-65" dirty="0"/>
                        <a:t> </a:t>
                      </a:r>
                      <a:r>
                        <a:rPr sz="2400" spc="-5" dirty="0"/>
                        <a:t>utilisés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/>
                        <a:t>Absorption de</a:t>
                      </a:r>
                      <a:r>
                        <a:rPr sz="2400" spc="-20" dirty="0"/>
                        <a:t> </a:t>
                      </a:r>
                      <a:r>
                        <a:rPr sz="2400" spc="-35" dirty="0"/>
                        <a:t>l’eau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Conclusion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3"/>
            <a:ext cx="8435280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800" b="1" dirty="0"/>
              <a:t> </a:t>
            </a:r>
            <a:r>
              <a:rPr lang="fr-FR" sz="4800" b="1" dirty="0">
                <a:solidFill>
                  <a:srgbClr val="0070C0"/>
                </a:solidFill>
              </a:rPr>
              <a:t>l’Homme possède un tube digestif long avec un estomac à une</a:t>
            </a:r>
            <a:r>
              <a:rPr lang="fr-FR" sz="4800" dirty="0"/>
              <a:t> </a:t>
            </a:r>
            <a:r>
              <a:rPr lang="fr-FR" sz="4800" b="1" dirty="0">
                <a:solidFill>
                  <a:srgbClr val="FF0000"/>
                </a:solidFill>
              </a:rPr>
              <a:t>seule poche</a:t>
            </a:r>
            <a:r>
              <a:rPr lang="fr-FR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43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7240" y="274638"/>
            <a:ext cx="735516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16" y="1556792"/>
            <a:ext cx="8820472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>
                <a:solidFill>
                  <a:srgbClr val="0070C0"/>
                </a:solidFill>
                <a:cs typeface="Times New Roman" pitchFamily="18" charset="0"/>
              </a:rPr>
              <a:t>-Tous les etres vivants  se nourrissent pour survivre. le régime alimentaire est l’ensemble des aliments consommés par un etre vivant . les etres vivants  n’ont pas le même régime alimentaire.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74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892480" cy="1340768"/>
          </a:xfrm>
        </p:spPr>
        <p:txBody>
          <a:bodyPr>
            <a:normAutofit/>
          </a:bodyPr>
          <a:lstStyle/>
          <a:p>
            <a:pPr algn="l"/>
            <a:r>
              <a:rPr lang="fr-FR" sz="3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II)-Comparaison du régime alimentaire herbivore et régime carnivore 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1268761"/>
            <a:ext cx="8964488" cy="16561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- Les herbivores se nourrissent d’aliments d’origine végétale (herbe, grains, …), les carnivores se nourrissent de la viande des proies par prédation.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58044"/>
            <a:ext cx="2880320" cy="22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22710"/>
            <a:ext cx="2664296" cy="22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3168352" cy="23042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504" y="2937718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- Quelles sont les différences entre les animaux</a:t>
            </a:r>
            <a:r>
              <a:rPr lang="fr-FR" sz="2800" dirty="0"/>
              <a:t> </a:t>
            </a:r>
            <a:r>
              <a:rPr lang="fr-FR" sz="2800" b="1" dirty="0"/>
              <a:t>de régime alimentaire herbivore et ceux de</a:t>
            </a:r>
            <a:r>
              <a:rPr lang="fr-FR" sz="2800" dirty="0"/>
              <a:t> </a:t>
            </a:r>
            <a:r>
              <a:rPr lang="fr-FR" sz="2800" b="1" dirty="0"/>
              <a:t>régime alimentaire carnivore?</a:t>
            </a:r>
          </a:p>
        </p:txBody>
      </p:sp>
    </p:spTree>
    <p:extLst>
      <p:ext uri="{BB962C8B-B14F-4D97-AF65-F5344CB8AC3E}">
        <p14:creationId xmlns:p14="http://schemas.microsoft.com/office/powerpoint/2010/main" val="3121887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1628800"/>
            <a:ext cx="8964488" cy="16561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Le tableau suivant montre les dents d’un carnivore (chats) et d’un herbivore( le lapin), complétez le tableau avec les mots convenables 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fr-FR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1)-Comparaison de la denture chez le chat et le lapin: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980728"/>
            <a:ext cx="2120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fr-FR" sz="3200" b="1" u="sng" dirty="0">
                <a:solidFill>
                  <a:srgbClr val="FF0000"/>
                </a:solidFill>
              </a:rPr>
              <a:t>Activité:</a:t>
            </a:r>
          </a:p>
        </p:txBody>
      </p:sp>
    </p:spTree>
    <p:extLst>
      <p:ext uri="{BB962C8B-B14F-4D97-AF65-F5344CB8AC3E}">
        <p14:creationId xmlns:p14="http://schemas.microsoft.com/office/powerpoint/2010/main" val="210566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546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fr-FR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1)-Comparaison de la denture chez le chat et le lapin: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548680"/>
            <a:ext cx="4221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0000"/>
              </a:lnSpc>
              <a:spcBef>
                <a:spcPts val="1955"/>
              </a:spcBef>
              <a:tabLst>
                <a:tab pos="743585" algn="l"/>
              </a:tabLst>
            </a:pPr>
            <a:r>
              <a:rPr lang="fr-FR" sz="2800" b="1" dirty="0">
                <a:cs typeface="Calibri"/>
              </a:rPr>
              <a:t>A)-</a:t>
            </a:r>
            <a:r>
              <a:rPr lang="fr-FR" sz="28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Dentition </a:t>
            </a:r>
            <a:r>
              <a:rPr lang="fr-FR" sz="2800" b="1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chez </a:t>
            </a:r>
            <a:r>
              <a:rPr lang="fr-FR" sz="2800" b="1" u="heavy" dirty="0">
                <a:uFill>
                  <a:solidFill>
                    <a:srgbClr val="000000"/>
                  </a:solidFill>
                </a:uFill>
                <a:cs typeface="Calibri"/>
              </a:rPr>
              <a:t>le</a:t>
            </a:r>
            <a:r>
              <a:rPr lang="fr-FR" sz="2800" b="1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800" b="1" u="heavy" dirty="0">
                <a:uFill>
                  <a:solidFill>
                    <a:srgbClr val="000000"/>
                  </a:solidFill>
                </a:uFill>
                <a:cs typeface="Calibri"/>
              </a:rPr>
              <a:t>lapin:</a:t>
            </a:r>
            <a:endParaRPr lang="fr-FR" sz="2800" dirty="0"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724128" y="1124744"/>
            <a:ext cx="3240360" cy="2520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"/>
          <p:cNvSpPr/>
          <p:nvPr/>
        </p:nvSpPr>
        <p:spPr>
          <a:xfrm>
            <a:off x="179512" y="1124744"/>
            <a:ext cx="5544616" cy="252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79512" y="3704833"/>
            <a:ext cx="8784976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25400" indent="91440"/>
            <a:r>
              <a:rPr lang="fr-FR" sz="2800" b="1" dirty="0">
                <a:cs typeface="Calibri"/>
              </a:rPr>
              <a:t>Le lapin </a:t>
            </a:r>
            <a:r>
              <a:rPr lang="fr-FR" sz="2800" b="1" spc="-10" dirty="0">
                <a:cs typeface="Calibri"/>
              </a:rPr>
              <a:t>mange </a:t>
            </a:r>
            <a:r>
              <a:rPr lang="fr-FR" sz="2800" b="1" dirty="0">
                <a:cs typeface="Calibri"/>
              </a:rPr>
              <a:t>l’herbe, les </a:t>
            </a:r>
            <a:r>
              <a:rPr lang="fr-FR" sz="2800" b="1" spc="-15" dirty="0">
                <a:cs typeface="Calibri"/>
              </a:rPr>
              <a:t>carottes..</a:t>
            </a:r>
            <a:r>
              <a:rPr lang="fr-FR" sz="2800" b="1" spc="-140" dirty="0">
                <a:cs typeface="Calibri"/>
              </a:rPr>
              <a:t> </a:t>
            </a:r>
            <a:r>
              <a:rPr lang="fr-FR" sz="2800" b="1" dirty="0">
                <a:cs typeface="Calibri"/>
              </a:rPr>
              <a:t>Il  possède </a:t>
            </a:r>
            <a:r>
              <a:rPr lang="fr-FR" sz="2800" b="1" spc="-5" dirty="0">
                <a:cs typeface="Calibri"/>
              </a:rPr>
              <a:t>trois types </a:t>
            </a:r>
            <a:r>
              <a:rPr lang="fr-FR" sz="2800" b="1" dirty="0">
                <a:cs typeface="Calibri"/>
              </a:rPr>
              <a:t>de</a:t>
            </a:r>
            <a:r>
              <a:rPr lang="fr-FR" sz="2800" b="1" spc="-60" dirty="0">
                <a:cs typeface="Calibri"/>
              </a:rPr>
              <a:t> </a:t>
            </a:r>
            <a:r>
              <a:rPr lang="fr-FR" sz="2800" b="1" spc="-5" dirty="0">
                <a:cs typeface="Calibri"/>
              </a:rPr>
              <a:t>dents:</a:t>
            </a:r>
            <a:endParaRPr lang="fr-FR" sz="2800" b="1" dirty="0">
              <a:solidFill>
                <a:srgbClr val="FFFD00"/>
              </a:solidFill>
              <a:cs typeface="Calibri"/>
            </a:endParaRPr>
          </a:p>
          <a:p>
            <a:pPr marL="12700" marR="25400" indent="91440">
              <a:lnSpc>
                <a:spcPct val="100000"/>
              </a:lnSpc>
            </a:pPr>
            <a:r>
              <a:rPr lang="fr-FR" sz="2800" b="1" dirty="0">
                <a:solidFill>
                  <a:srgbClr val="00B050"/>
                </a:solidFill>
                <a:cs typeface="Calibri"/>
              </a:rPr>
              <a:t>- les </a:t>
            </a:r>
            <a:r>
              <a:rPr lang="fr-FR" sz="2800" b="1" spc="-5" dirty="0">
                <a:solidFill>
                  <a:srgbClr val="00B050"/>
                </a:solidFill>
                <a:cs typeface="Calibri"/>
              </a:rPr>
              <a:t>incisives: </a:t>
            </a:r>
            <a:r>
              <a:rPr lang="fr-FR" sz="2800" b="1" spc="-5" dirty="0">
                <a:cs typeface="Calibri"/>
              </a:rPr>
              <a:t>sont </a:t>
            </a:r>
            <a:r>
              <a:rPr lang="fr-FR" sz="2800" b="1" dirty="0">
                <a:cs typeface="Calibri"/>
              </a:rPr>
              <a:t>longues </a:t>
            </a:r>
            <a:r>
              <a:rPr lang="fr-FR" sz="2800" b="1" spc="-15" dirty="0">
                <a:cs typeface="Calibri"/>
              </a:rPr>
              <a:t>et </a:t>
            </a:r>
            <a:r>
              <a:rPr lang="fr-FR" sz="2800" b="1" spc="-10" dirty="0">
                <a:cs typeface="Calibri"/>
              </a:rPr>
              <a:t>servent </a:t>
            </a:r>
            <a:r>
              <a:rPr lang="fr-FR" sz="2800" b="1" dirty="0">
                <a:cs typeface="Calibri"/>
              </a:rPr>
              <a:t>à </a:t>
            </a:r>
            <a:r>
              <a:rPr lang="fr-FR" sz="2800" b="1" spc="-5" dirty="0">
                <a:cs typeface="Calibri"/>
              </a:rPr>
              <a:t>découper  </a:t>
            </a:r>
            <a:r>
              <a:rPr lang="fr-FR" sz="2800" b="1" dirty="0">
                <a:cs typeface="Calibri"/>
              </a:rPr>
              <a:t>l’herbe </a:t>
            </a:r>
            <a:r>
              <a:rPr lang="fr-FR" sz="2800" b="1" spc="-5" dirty="0">
                <a:cs typeface="Calibri"/>
              </a:rPr>
              <a:t>en </a:t>
            </a:r>
            <a:r>
              <a:rPr lang="fr-FR" sz="2800" b="1" spc="-10" dirty="0">
                <a:cs typeface="Calibri"/>
              </a:rPr>
              <a:t>morceaux. </a:t>
            </a:r>
            <a:r>
              <a:rPr lang="fr-FR" sz="2800" b="1" dirty="0">
                <a:cs typeface="Calibri"/>
              </a:rPr>
              <a:t>Ils </a:t>
            </a:r>
            <a:r>
              <a:rPr lang="fr-FR" sz="2800" b="1" spc="-10" dirty="0">
                <a:cs typeface="Calibri"/>
              </a:rPr>
              <a:t>ont </a:t>
            </a:r>
            <a:r>
              <a:rPr lang="fr-FR" sz="2800" b="1" dirty="0">
                <a:cs typeface="Calibri"/>
              </a:rPr>
              <a:t>une </a:t>
            </a:r>
            <a:r>
              <a:rPr lang="fr-FR" sz="2800" b="1" spc="-5" dirty="0">
                <a:cs typeface="Calibri"/>
              </a:rPr>
              <a:t>croissance  continue (2,4 </a:t>
            </a:r>
            <a:r>
              <a:rPr lang="fr-FR" sz="2800" b="1" dirty="0">
                <a:cs typeface="Calibri"/>
              </a:rPr>
              <a:t>mm </a:t>
            </a:r>
            <a:r>
              <a:rPr lang="fr-FR" sz="2800" b="1" spc="-5" dirty="0">
                <a:cs typeface="Calibri"/>
              </a:rPr>
              <a:t>par</a:t>
            </a:r>
            <a:r>
              <a:rPr lang="fr-FR" sz="2800" b="1" spc="-45" dirty="0">
                <a:cs typeface="Calibri"/>
              </a:rPr>
              <a:t> </a:t>
            </a:r>
            <a:r>
              <a:rPr lang="fr-FR" sz="2800" b="1" dirty="0">
                <a:cs typeface="Calibri"/>
              </a:rPr>
              <a:t>semaine)</a:t>
            </a:r>
            <a:endParaRPr lang="fr-FR" sz="2800" dirty="0"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fr-FR" sz="2800" b="1" dirty="0">
                <a:solidFill>
                  <a:srgbClr val="00B050"/>
                </a:solidFill>
                <a:cs typeface="Calibri"/>
              </a:rPr>
              <a:t>- Les </a:t>
            </a:r>
            <a:r>
              <a:rPr lang="fr-FR" sz="2800" b="1" spc="-10" dirty="0">
                <a:solidFill>
                  <a:srgbClr val="00B050"/>
                </a:solidFill>
                <a:cs typeface="Calibri"/>
              </a:rPr>
              <a:t>prémolaires </a:t>
            </a:r>
            <a:r>
              <a:rPr lang="fr-FR" sz="2800" b="1" spc="-15" dirty="0">
                <a:solidFill>
                  <a:srgbClr val="00B050"/>
                </a:solidFill>
                <a:cs typeface="Calibri"/>
              </a:rPr>
              <a:t>et </a:t>
            </a:r>
            <a:r>
              <a:rPr lang="fr-FR" sz="2800" b="1" dirty="0">
                <a:solidFill>
                  <a:srgbClr val="00B050"/>
                </a:solidFill>
                <a:cs typeface="Calibri"/>
              </a:rPr>
              <a:t>les </a:t>
            </a:r>
            <a:r>
              <a:rPr lang="fr-FR" sz="2800" b="1" spc="-10" dirty="0">
                <a:solidFill>
                  <a:srgbClr val="00B050"/>
                </a:solidFill>
                <a:cs typeface="Calibri"/>
              </a:rPr>
              <a:t>molaires:</a:t>
            </a:r>
            <a:r>
              <a:rPr lang="fr-FR" sz="2800" b="1" spc="-10" dirty="0">
                <a:solidFill>
                  <a:srgbClr val="FFFD00"/>
                </a:solidFill>
                <a:cs typeface="Calibri"/>
              </a:rPr>
              <a:t> </a:t>
            </a:r>
            <a:r>
              <a:rPr lang="fr-FR" sz="2800" b="1" spc="-10" dirty="0">
                <a:cs typeface="Calibri"/>
              </a:rPr>
              <a:t>courtes </a:t>
            </a:r>
            <a:r>
              <a:rPr lang="fr-FR" sz="2800" b="1" spc="-15" dirty="0">
                <a:cs typeface="Calibri"/>
              </a:rPr>
              <a:t>et </a:t>
            </a:r>
            <a:r>
              <a:rPr lang="fr-FR" sz="2800" b="1" spc="-10" dirty="0">
                <a:cs typeface="Calibri"/>
              </a:rPr>
              <a:t>plates  </a:t>
            </a:r>
            <a:r>
              <a:rPr lang="fr-FR" sz="2800" b="1" spc="-5" dirty="0">
                <a:cs typeface="Calibri"/>
              </a:rPr>
              <a:t>servent </a:t>
            </a:r>
            <a:r>
              <a:rPr lang="fr-FR" sz="2800" b="1" dirty="0">
                <a:cs typeface="Calibri"/>
              </a:rPr>
              <a:t>à </a:t>
            </a:r>
            <a:r>
              <a:rPr lang="fr-FR" sz="2800" b="1" spc="-20" dirty="0">
                <a:cs typeface="Calibri"/>
              </a:rPr>
              <a:t>broyer </a:t>
            </a:r>
            <a:r>
              <a:rPr lang="fr-FR" sz="2800" b="1" spc="-5" dirty="0">
                <a:cs typeface="Calibri"/>
              </a:rPr>
              <a:t>l’herbe.</a:t>
            </a:r>
            <a:endParaRPr lang="fr-F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665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69249" y="260648"/>
            <a:ext cx="63711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b="1" dirty="0">
                <a:cs typeface="Calibri"/>
              </a:rPr>
              <a:t>La </a:t>
            </a:r>
            <a:r>
              <a:rPr lang="fr-FR" sz="3600" b="1" u="heavy" spc="-10" dirty="0">
                <a:solidFill>
                  <a:srgbClr val="FD0000"/>
                </a:solidFill>
                <a:uFill>
                  <a:solidFill>
                    <a:srgbClr val="FD0000"/>
                  </a:solidFill>
                </a:uFill>
                <a:cs typeface="Calibri"/>
              </a:rPr>
              <a:t>formule </a:t>
            </a:r>
            <a:r>
              <a:rPr lang="fr-FR" sz="3600" b="1" u="heavy" spc="-15" dirty="0">
                <a:solidFill>
                  <a:srgbClr val="FD0000"/>
                </a:solidFill>
                <a:uFill>
                  <a:solidFill>
                    <a:srgbClr val="FD0000"/>
                  </a:solidFill>
                </a:uFill>
                <a:cs typeface="Calibri"/>
              </a:rPr>
              <a:t>dentaire </a:t>
            </a:r>
            <a:r>
              <a:rPr lang="fr-FR" sz="3600" b="1" dirty="0">
                <a:cs typeface="Calibri"/>
              </a:rPr>
              <a:t>du lapin</a:t>
            </a:r>
            <a:r>
              <a:rPr lang="fr-FR" sz="3600" b="1" spc="-50" dirty="0">
                <a:cs typeface="Calibri"/>
              </a:rPr>
              <a:t> </a:t>
            </a:r>
            <a:r>
              <a:rPr lang="fr-FR" sz="3600" b="1" spc="-10" dirty="0">
                <a:cs typeface="Calibri"/>
              </a:rPr>
              <a:t>est:</a:t>
            </a:r>
            <a:endParaRPr lang="fr-FR" sz="36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2267744" y="1112656"/>
            <a:ext cx="4752528" cy="1668272"/>
            <a:chOff x="1691680" y="980728"/>
            <a:chExt cx="4752528" cy="1668272"/>
          </a:xfrm>
        </p:grpSpPr>
        <p:sp>
          <p:nvSpPr>
            <p:cNvPr id="7" name="object 5"/>
            <p:cNvSpPr/>
            <p:nvPr/>
          </p:nvSpPr>
          <p:spPr>
            <a:xfrm>
              <a:off x="2764256" y="980728"/>
              <a:ext cx="3679952" cy="1668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691680" y="1486525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/>
                <a:t>F.D=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1520" y="2852936"/>
            <a:ext cx="4709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lnSpc>
                <a:spcPct val="100000"/>
              </a:lnSpc>
              <a:spcBef>
                <a:spcPts val="1955"/>
              </a:spcBef>
              <a:tabLst>
                <a:tab pos="743585" algn="l"/>
              </a:tabLst>
            </a:pPr>
            <a:r>
              <a:rPr lang="fr-FR" sz="3200" b="1" spc="-5" dirty="0">
                <a:cs typeface="Calibri"/>
              </a:rPr>
              <a:t>B)-</a:t>
            </a:r>
            <a:r>
              <a:rPr lang="fr-FR" sz="3200" b="1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Dentition </a:t>
            </a:r>
            <a:r>
              <a:rPr lang="fr-FR" sz="3200" b="1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chez </a:t>
            </a:r>
            <a:r>
              <a:rPr lang="fr-FR" sz="3200" b="1" u="heavy" dirty="0">
                <a:uFill>
                  <a:solidFill>
                    <a:srgbClr val="000000"/>
                  </a:solidFill>
                </a:uFill>
                <a:cs typeface="Calibri"/>
              </a:rPr>
              <a:t>le</a:t>
            </a:r>
            <a:r>
              <a:rPr lang="fr-FR" sz="3200" b="1" u="heavy" spc="-1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3200" b="1" u="heavy" spc="-10" dirty="0">
                <a:uFill>
                  <a:solidFill>
                    <a:srgbClr val="000000"/>
                  </a:solidFill>
                </a:uFill>
                <a:cs typeface="Calibri"/>
              </a:rPr>
              <a:t>chat:</a:t>
            </a:r>
            <a:endParaRPr lang="fr-FR" sz="3200" dirty="0">
              <a:cs typeface="Calibri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179512" y="3645024"/>
            <a:ext cx="4320480" cy="302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4644008" y="3645025"/>
            <a:ext cx="4320480" cy="3024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835696" y="1196752"/>
            <a:ext cx="5976664" cy="15841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64096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/>
            <a:r>
              <a:rPr lang="fr-FR" sz="3200" b="1" dirty="0">
                <a:cs typeface="Calibri"/>
              </a:rPr>
              <a:t>Le </a:t>
            </a:r>
            <a:r>
              <a:rPr lang="fr-FR" sz="3200" b="1" spc="-10" dirty="0">
                <a:cs typeface="Calibri"/>
              </a:rPr>
              <a:t>chat </a:t>
            </a:r>
            <a:r>
              <a:rPr lang="fr-FR" sz="3200" b="1" dirty="0">
                <a:cs typeface="Calibri"/>
              </a:rPr>
              <a:t>se nourrit de </a:t>
            </a:r>
            <a:r>
              <a:rPr lang="fr-FR" sz="3200" b="1" spc="-5" dirty="0">
                <a:cs typeface="Calibri"/>
              </a:rPr>
              <a:t>viande </a:t>
            </a:r>
            <a:r>
              <a:rPr lang="fr-FR" sz="3200" b="1" dirty="0">
                <a:cs typeface="Calibri"/>
              </a:rPr>
              <a:t>de </a:t>
            </a:r>
            <a:r>
              <a:rPr lang="fr-FR" sz="3200" b="1" spc="-10" dirty="0">
                <a:cs typeface="Calibri"/>
              </a:rPr>
              <a:t>proie </a:t>
            </a:r>
            <a:r>
              <a:rPr lang="fr-FR" sz="3200" b="1" dirty="0">
                <a:cs typeface="Calibri"/>
              </a:rPr>
              <a:t>qu’il  </a:t>
            </a:r>
            <a:r>
              <a:rPr lang="fr-FR" sz="3200" b="1" spc="-5" dirty="0">
                <a:cs typeface="Calibri"/>
              </a:rPr>
              <a:t>chasse. </a:t>
            </a:r>
            <a:r>
              <a:rPr lang="fr-FR" sz="3200" b="1" dirty="0">
                <a:cs typeface="Calibri"/>
              </a:rPr>
              <a:t>Sa </a:t>
            </a:r>
            <a:r>
              <a:rPr lang="fr-FR" sz="3200" b="1" spc="-10" dirty="0">
                <a:cs typeface="Calibri"/>
              </a:rPr>
              <a:t>denture </a:t>
            </a:r>
            <a:r>
              <a:rPr lang="fr-FR" sz="3200" b="1" spc="-15" dirty="0">
                <a:cs typeface="Calibri"/>
              </a:rPr>
              <a:t>est </a:t>
            </a:r>
            <a:r>
              <a:rPr lang="fr-FR" sz="3200" b="1" spc="-5" dirty="0">
                <a:cs typeface="Calibri"/>
              </a:rPr>
              <a:t>composée</a:t>
            </a:r>
            <a:r>
              <a:rPr lang="fr-FR" sz="3200" b="1" spc="-80" dirty="0">
                <a:cs typeface="Calibri"/>
              </a:rPr>
              <a:t> </a:t>
            </a:r>
            <a:r>
              <a:rPr lang="fr-FR" sz="3200" b="1" dirty="0">
                <a:cs typeface="Calibri"/>
              </a:rPr>
              <a:t>des:</a:t>
            </a:r>
            <a:endParaRPr lang="fr-FR" sz="3200" b="1" spc="-5" dirty="0">
              <a:solidFill>
                <a:srgbClr val="FFFD0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3200" b="1" spc="-5" dirty="0">
                <a:solidFill>
                  <a:srgbClr val="00B050"/>
                </a:solidFill>
                <a:cs typeface="Calibri"/>
              </a:rPr>
              <a:t>-Incisives:</a:t>
            </a:r>
            <a:r>
              <a:rPr lang="fr-FR" sz="3200" b="1" spc="-30" dirty="0">
                <a:solidFill>
                  <a:srgbClr val="FFFD00"/>
                </a:solidFill>
                <a:cs typeface="Calibri"/>
              </a:rPr>
              <a:t> </a:t>
            </a:r>
            <a:r>
              <a:rPr lang="fr-FR" sz="3200" b="1" spc="-10" dirty="0">
                <a:cs typeface="Calibri"/>
              </a:rPr>
              <a:t>courtes</a:t>
            </a:r>
            <a:endParaRPr lang="fr-FR" sz="32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3200" b="1" dirty="0">
                <a:solidFill>
                  <a:srgbClr val="00B050"/>
                </a:solidFill>
                <a:cs typeface="Calibri"/>
              </a:rPr>
              <a:t>-</a:t>
            </a:r>
            <a:r>
              <a:rPr lang="fr-FR" sz="3200" b="1">
                <a:solidFill>
                  <a:srgbClr val="00B050"/>
                </a:solidFill>
                <a:cs typeface="Calibri"/>
              </a:rPr>
              <a:t>De longue </a:t>
            </a:r>
            <a:r>
              <a:rPr lang="fr-FR" sz="3200" b="1" spc="-5" dirty="0">
                <a:solidFill>
                  <a:srgbClr val="00B050"/>
                </a:solidFill>
                <a:cs typeface="Calibri"/>
              </a:rPr>
              <a:t>canines: </a:t>
            </a:r>
            <a:r>
              <a:rPr lang="fr-FR" sz="3200" b="1" dirty="0">
                <a:cs typeface="Calibri"/>
              </a:rPr>
              <a:t>longue pour </a:t>
            </a:r>
            <a:r>
              <a:rPr lang="fr-FR" sz="3200" b="1" spc="-5" dirty="0">
                <a:cs typeface="Calibri"/>
              </a:rPr>
              <a:t>tuer </a:t>
            </a:r>
            <a:r>
              <a:rPr lang="fr-FR" sz="3200" b="1" dirty="0">
                <a:cs typeface="Calibri"/>
              </a:rPr>
              <a:t>sa</a:t>
            </a:r>
            <a:r>
              <a:rPr lang="fr-FR" sz="3200" b="1" spc="-105" dirty="0">
                <a:cs typeface="Calibri"/>
              </a:rPr>
              <a:t> </a:t>
            </a:r>
            <a:r>
              <a:rPr lang="fr-FR" sz="3200" b="1" spc="-10" dirty="0">
                <a:cs typeface="Calibri"/>
              </a:rPr>
              <a:t>proie.</a:t>
            </a:r>
            <a:endParaRPr lang="fr-FR" sz="3200" dirty="0">
              <a:cs typeface="Calibri"/>
            </a:endParaRPr>
          </a:p>
          <a:p>
            <a:pPr marL="12700" marR="128905">
              <a:lnSpc>
                <a:spcPct val="100000"/>
              </a:lnSpc>
            </a:pPr>
            <a:r>
              <a:rPr lang="fr-FR" sz="3200" b="1" spc="-15" dirty="0">
                <a:solidFill>
                  <a:srgbClr val="00B050"/>
                </a:solidFill>
                <a:cs typeface="Calibri"/>
              </a:rPr>
              <a:t>- </a:t>
            </a:r>
            <a:r>
              <a:rPr lang="fr-FR" sz="3200" b="1" dirty="0">
                <a:solidFill>
                  <a:srgbClr val="00B050"/>
                </a:solidFill>
                <a:cs typeface="Calibri"/>
              </a:rPr>
              <a:t>des </a:t>
            </a:r>
            <a:r>
              <a:rPr lang="fr-FR" sz="3200" b="1" spc="-5" dirty="0">
                <a:solidFill>
                  <a:srgbClr val="00B050"/>
                </a:solidFill>
                <a:cs typeface="Calibri"/>
              </a:rPr>
              <a:t>carnassières: </a:t>
            </a:r>
            <a:r>
              <a:rPr lang="fr-FR" sz="3200" b="1" spc="-15" dirty="0">
                <a:cs typeface="Calibri"/>
              </a:rPr>
              <a:t>tranchantes </a:t>
            </a:r>
            <a:r>
              <a:rPr lang="fr-FR" sz="3200" b="1" dirty="0">
                <a:cs typeface="Calibri"/>
              </a:rPr>
              <a:t>pour découper  la</a:t>
            </a:r>
            <a:r>
              <a:rPr lang="fr-FR" sz="3200" b="1" spc="-15" dirty="0">
                <a:cs typeface="Calibri"/>
              </a:rPr>
              <a:t> </a:t>
            </a:r>
            <a:r>
              <a:rPr lang="fr-FR" sz="3200" b="1" spc="-5" dirty="0">
                <a:cs typeface="Calibri"/>
              </a:rPr>
              <a:t>viande.</a:t>
            </a:r>
            <a:endParaRPr lang="fr-FR" sz="3200" dirty="0">
              <a:cs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47664" y="3573016"/>
            <a:ext cx="624497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b="1" dirty="0">
                <a:cs typeface="Calibri"/>
              </a:rPr>
              <a:t>La </a:t>
            </a:r>
            <a:r>
              <a:rPr lang="fr-FR" sz="3600" b="1" u="heavy" spc="-10" dirty="0">
                <a:solidFill>
                  <a:srgbClr val="FD0000"/>
                </a:solidFill>
                <a:uFill>
                  <a:solidFill>
                    <a:srgbClr val="FD0000"/>
                  </a:solidFill>
                </a:uFill>
                <a:cs typeface="Calibri"/>
              </a:rPr>
              <a:t>formule </a:t>
            </a:r>
            <a:r>
              <a:rPr lang="fr-FR" sz="3600" b="1" u="heavy" spc="-15" dirty="0">
                <a:solidFill>
                  <a:srgbClr val="FD0000"/>
                </a:solidFill>
                <a:uFill>
                  <a:solidFill>
                    <a:srgbClr val="FD0000"/>
                  </a:solidFill>
                </a:uFill>
                <a:cs typeface="Calibri"/>
              </a:rPr>
              <a:t>dentaire </a:t>
            </a:r>
            <a:r>
              <a:rPr lang="fr-FR" sz="3600" b="1" dirty="0">
                <a:cs typeface="Calibri"/>
              </a:rPr>
              <a:t>du chat</a:t>
            </a:r>
            <a:r>
              <a:rPr lang="fr-FR" sz="3600" b="1" spc="-50" dirty="0">
                <a:cs typeface="Calibri"/>
              </a:rPr>
              <a:t> </a:t>
            </a:r>
            <a:r>
              <a:rPr lang="fr-FR" sz="3600" b="1" spc="-10" dirty="0">
                <a:cs typeface="Calibri"/>
              </a:rPr>
              <a:t>est:</a:t>
            </a:r>
            <a:endParaRPr lang="fr-FR" sz="3600" dirty="0"/>
          </a:p>
        </p:txBody>
      </p:sp>
      <p:sp>
        <p:nvSpPr>
          <p:cNvPr id="6" name="object 7"/>
          <p:cNvSpPr/>
          <p:nvPr/>
        </p:nvSpPr>
        <p:spPr>
          <a:xfrm>
            <a:off x="3491880" y="4509120"/>
            <a:ext cx="3798188" cy="1677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ZoneTexte 6"/>
          <p:cNvSpPr txBox="1"/>
          <p:nvPr/>
        </p:nvSpPr>
        <p:spPr>
          <a:xfrm>
            <a:off x="2483768" y="50131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F.D=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1720" y="4581128"/>
            <a:ext cx="5976664" cy="158417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fr-FR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2)-Comparaison du tube digestif du chat et du lapin: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17567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b="1" u="sng" dirty="0">
                <a:solidFill>
                  <a:srgbClr val="FF0000"/>
                </a:solidFill>
              </a:rPr>
              <a:t>Activité :</a:t>
            </a:r>
          </a:p>
          <a:p>
            <a:pPr marL="0" indent="0">
              <a:buNone/>
            </a:pPr>
            <a:r>
              <a:rPr lang="fr-FR" dirty="0"/>
              <a:t> Le tableau suivant illustre le tube digestif de lapin et de chat, complétez le tableau:</a:t>
            </a:r>
          </a:p>
        </p:txBody>
      </p:sp>
      <p:graphicFrame>
        <p:nvGraphicFramePr>
          <p:cNvPr id="6" name="object 2"/>
          <p:cNvGraphicFramePr>
            <a:graphicFrameLocks noGrp="1"/>
          </p:cNvGraphicFramePr>
          <p:nvPr/>
        </p:nvGraphicFramePr>
        <p:xfrm>
          <a:off x="179512" y="3068960"/>
          <a:ext cx="8784590" cy="3501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51">
                <a:tc>
                  <a:txBody>
                    <a:bodyPr/>
                    <a:lstStyle/>
                    <a:p>
                      <a:pPr marL="9226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Critère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Lapin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5" dirty="0">
                          <a:latin typeface="Calibri"/>
                          <a:cs typeface="Calibri"/>
                        </a:rPr>
                        <a:t>Tube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digestif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Œsophage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Estomac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Intestin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grêle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Gros </a:t>
                      </a:r>
                      <a:r>
                        <a:rPr sz="3200" spc="-20" dirty="0">
                          <a:latin typeface="Calibri"/>
                          <a:cs typeface="Calibri"/>
                        </a:rPr>
                        <a:t>intestin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333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Digestion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096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587126-5AF5-42DA-AADF-EBBCED5BAB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EEBF54-4C66-472E-8A99-A5C65FF661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674" y="0"/>
            <a:ext cx="91736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179512" y="620690"/>
          <a:ext cx="8784590" cy="5616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350">
                <a:tc>
                  <a:txBody>
                    <a:bodyPr/>
                    <a:lstStyle/>
                    <a:p>
                      <a:pPr marL="92265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Critère</a:t>
                      </a:r>
                      <a:endParaRPr sz="2800" dirty="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Lapin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5" dirty="0">
                          <a:latin typeface="Calibri"/>
                          <a:cs typeface="Calibri"/>
                        </a:rPr>
                        <a:t>Tube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5" dirty="0">
                          <a:latin typeface="Calibri"/>
                          <a:cs typeface="Calibri"/>
                        </a:rPr>
                        <a:t>digestif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Développé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réduit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Œsophage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20" dirty="0">
                          <a:latin typeface="Calibri"/>
                          <a:cs typeface="Calibri"/>
                        </a:rPr>
                        <a:t>Petit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20" dirty="0">
                          <a:latin typeface="Calibri"/>
                          <a:cs typeface="Calibri"/>
                        </a:rPr>
                        <a:t>Large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0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Estomac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développé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réduit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0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Intestin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grêle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long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Court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0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Gros </a:t>
                      </a:r>
                      <a:r>
                        <a:rPr sz="3200" spc="-20" dirty="0">
                          <a:latin typeface="Calibri"/>
                          <a:cs typeface="Calibri"/>
                        </a:rPr>
                        <a:t>intestin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dirty="0">
                          <a:latin typeface="Calibri"/>
                          <a:cs typeface="Calibri"/>
                        </a:rPr>
                        <a:t>long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Court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0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Digestion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20" dirty="0">
                          <a:latin typeface="Calibri"/>
                          <a:cs typeface="Calibri"/>
                        </a:rPr>
                        <a:t>Lente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Rapide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pPr algn="l"/>
            <a:r>
              <a:rPr lang="fr-FR" u="sng" dirty="0"/>
              <a:t>Problématique: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600200"/>
            <a:ext cx="8604448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rgbClr val="0070C0"/>
                </a:solidFill>
                <a:cs typeface="Times New Roman" pitchFamily="18" charset="0"/>
              </a:rPr>
              <a:t>Quels sont les différents types de régimes alimentaires?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rgbClr val="0070C0"/>
                </a:solidFill>
                <a:cs typeface="Times New Roman" pitchFamily="18" charset="0"/>
              </a:rPr>
              <a:t>Quels sont les organes et structures caractéristiques de chaque régime?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rgbClr val="0070C0"/>
                </a:solidFill>
                <a:cs typeface="Times New Roman" pitchFamily="18" charset="0"/>
              </a:rPr>
              <a:t>Quelles sont les composantes des aliments ?</a:t>
            </a: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73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3)-Observation de l’estomac de la vache: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2160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-Les ruminants comme la vache possèdent un système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digestif composé d’un estomac à 4 poches 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Cela permet de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bien digérer l’herbe quelles mangent.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2817" r="1176"/>
          <a:stretch>
            <a:fillRect/>
          </a:stretch>
        </p:blipFill>
        <p:spPr bwMode="auto">
          <a:xfrm>
            <a:off x="1475656" y="3140968"/>
            <a:ext cx="5904656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13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solidFill>
                  <a:srgbClr val="FF0000"/>
                </a:solidFill>
              </a:rPr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892480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herbivores ruminants se caractérisent par :</a:t>
            </a:r>
            <a:endParaRPr lang="fr-FR" sz="3600" dirty="0"/>
          </a:p>
          <a:p>
            <a:pPr>
              <a:buFont typeface="Wingdings" pitchFamily="2" charset="2"/>
              <a:buChar char="§"/>
            </a:pPr>
            <a:r>
              <a:rPr lang="fr-FR" sz="3600" dirty="0">
                <a:solidFill>
                  <a:srgbClr val="0070C0"/>
                </a:solidFill>
              </a:rPr>
              <a:t>Système dentaire incomplet,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>
                <a:solidFill>
                  <a:srgbClr val="0070C0"/>
                </a:solidFill>
              </a:rPr>
              <a:t>Molaires qui broient et écrasent l’herbe,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>
                <a:solidFill>
                  <a:srgbClr val="0070C0"/>
                </a:solidFill>
              </a:rPr>
              <a:t>Mouvement horizontales de la mâchoire inférieure,</a:t>
            </a:r>
          </a:p>
          <a:p>
            <a:pPr>
              <a:buFont typeface="Wingdings" pitchFamily="2" charset="2"/>
              <a:buChar char="§"/>
            </a:pPr>
            <a:r>
              <a:rPr lang="fr-FR" sz="3600" dirty="0">
                <a:solidFill>
                  <a:srgbClr val="0070C0"/>
                </a:solidFill>
              </a:rPr>
              <a:t>Tube digestif long qui dispose d’un estomac à plusieurs poches.</a:t>
            </a:r>
          </a:p>
        </p:txBody>
      </p:sp>
    </p:spTree>
    <p:extLst>
      <p:ext uri="{BB962C8B-B14F-4D97-AF65-F5344CB8AC3E}">
        <p14:creationId xmlns:p14="http://schemas.microsoft.com/office/powerpoint/2010/main" val="6007005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48464" cy="42484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 mammifères carnivores se caractérisent par :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Système dentaire complet,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rgbClr val="0070C0"/>
                </a:solidFill>
              </a:rPr>
              <a:t> Canines pointus et courbées pour déchirer la viande,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rgbClr val="0070C0"/>
                </a:solidFill>
              </a:rPr>
              <a:t>Molaire en forme de scie pour broyer la viande,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rgbClr val="0070C0"/>
                </a:solidFill>
              </a:rPr>
              <a:t>Mouvement verticaux de la mâchoire inférieure,</a:t>
            </a: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rgbClr val="0070C0"/>
                </a:solidFill>
              </a:rPr>
              <a:t>Tube digestif court.</a:t>
            </a:r>
          </a:p>
        </p:txBody>
      </p:sp>
    </p:spTree>
    <p:extLst>
      <p:ext uri="{BB962C8B-B14F-4D97-AF65-F5344CB8AC3E}">
        <p14:creationId xmlns:p14="http://schemas.microsoft.com/office/powerpoint/2010/main" val="3866379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40960" cy="854968"/>
          </a:xfrm>
        </p:spPr>
        <p:txBody>
          <a:bodyPr>
            <a:normAutofit/>
          </a:bodyPr>
          <a:lstStyle/>
          <a:p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La nutrition chez les plantes vertes </a:t>
            </a:r>
            <a:r>
              <a:rPr lang="ar-MA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924944"/>
            <a:ext cx="8640960" cy="3024336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Quels sont ces besoins nutritionnels?    </a:t>
            </a: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Comment les mettre en évidence?</a:t>
            </a:r>
          </a:p>
          <a:p>
            <a:pPr>
              <a:buFont typeface="Wingdings" pitchFamily="2" charset="2"/>
              <a:buChar char="Ø"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Comment les végétaux produisent-ils de la   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matière organique à partir des éléments minéraux de leur environnement?</a:t>
            </a:r>
            <a:endParaRPr lang="fr-F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" y="5933727"/>
            <a:ext cx="1633364" cy="8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836712"/>
            <a:ext cx="871296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Les végétaux comme tous les êtres vivants se</a:t>
            </a:r>
            <a:r>
              <a:rPr lang="ar-MA" sz="3200" dirty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</a:rPr>
              <a:t>nourrissent , La plante verte prélève ses besoins</a:t>
            </a:r>
            <a:r>
              <a:rPr lang="ar-MA" sz="3200" dirty="0">
                <a:solidFill>
                  <a:srgbClr val="002060"/>
                </a:solidFill>
              </a:rPr>
              <a:t> </a:t>
            </a:r>
            <a:r>
              <a:rPr lang="fr-FR" sz="3200" dirty="0">
                <a:solidFill>
                  <a:srgbClr val="002060"/>
                </a:solidFill>
              </a:rPr>
              <a:t>nutritionnels du sol pour produire la matière organique.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33727"/>
            <a:ext cx="1633364" cy="8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16" y="5933727"/>
            <a:ext cx="1633364" cy="8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33727"/>
            <a:ext cx="1633364" cy="80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748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90264"/>
            <a:ext cx="8964488" cy="854968"/>
          </a:xfrm>
        </p:spPr>
        <p:txBody>
          <a:bodyPr>
            <a:noAutofit/>
          </a:bodyPr>
          <a:lstStyle/>
          <a:p>
            <a:r>
              <a:rPr lang="fr-F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Les besoins nutritionnels des végétaux verts: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717032"/>
            <a:ext cx="8712968" cy="1368152"/>
          </a:xfrm>
        </p:spPr>
        <p:txBody>
          <a:bodyPr/>
          <a:lstStyle/>
          <a:p>
            <a:pPr marL="514350" indent="-514350">
              <a:buNone/>
            </a:pP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B)-Expériences: (documents)</a:t>
            </a:r>
            <a:endParaRPr lang="fr-F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764704"/>
            <a:ext cx="889248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A)-Hypothèse </a:t>
            </a:r>
            <a:r>
              <a:rPr lang="ar-MA" sz="3200" b="1" u="sng" dirty="0">
                <a:latin typeface="Times New Roman" pitchFamily="18" charset="0"/>
                <a:cs typeface="Times New Roman" pitchFamily="18" charset="0"/>
              </a:rPr>
              <a:t>فرضية </a:t>
            </a:r>
            <a:r>
              <a:rPr lang="fr-FR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/>
            <a:r>
              <a:rPr lang="fr-FR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 plantes produisent leur matière grâce à 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lumière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 aux éléments qu’elles prélèvent dans leur milieu :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l’eau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le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dioxyde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carbone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, et les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sels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minéraux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52530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7504" y="44624"/>
            <a:ext cx="8712968" cy="720080"/>
          </a:xfrm>
        </p:spPr>
        <p:txBody>
          <a:bodyPr/>
          <a:lstStyle/>
          <a:p>
            <a:pPr marL="514350" indent="-514350">
              <a:buNone/>
            </a:pP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B)-Expériences: (voir le document)</a:t>
            </a:r>
            <a:endParaRPr lang="fr-FR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764704"/>
            <a:ext cx="8640960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- </a:t>
            </a:r>
            <a:r>
              <a:rPr lang="fr-F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rPr>
              <a:t>On place </a:t>
            </a:r>
            <a:r>
              <a:rPr lang="fr-FR" sz="32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dans cinq bocaux différents </a:t>
            </a:r>
            <a:r>
              <a:rPr lang="fr-F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j-cs"/>
              </a:rPr>
              <a:t>des plantules: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>
                <a:cs typeface="+mj-cs"/>
              </a:rPr>
              <a:t> 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Le 1ér bocal: les plantules sont cultivées dans un milieu </a:t>
            </a:r>
            <a:r>
              <a:rPr lang="fr-FR" sz="3200" b="1" dirty="0">
                <a:solidFill>
                  <a:srgbClr val="FF0000"/>
                </a:solidFill>
                <a:cs typeface="+mj-cs"/>
              </a:rPr>
              <a:t>aéré</a:t>
            </a:r>
            <a:r>
              <a:rPr lang="fr-FR" sz="3200" b="1" dirty="0">
                <a:cs typeface="+mj-cs"/>
              </a:rPr>
              <a:t> et </a:t>
            </a:r>
            <a:r>
              <a:rPr lang="fr-FR" sz="3200" b="1" dirty="0">
                <a:solidFill>
                  <a:srgbClr val="FF0000"/>
                </a:solidFill>
                <a:cs typeface="+mj-cs"/>
              </a:rPr>
              <a:t>éclairé</a:t>
            </a:r>
            <a:r>
              <a:rPr lang="fr-FR" sz="3200" b="1" dirty="0">
                <a:cs typeface="+mj-cs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>
                <a:cs typeface="+mj-cs"/>
              </a:rPr>
              <a:t> 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Le 2</a:t>
            </a:r>
            <a:r>
              <a:rPr lang="fr-FR" sz="3200" b="1" baseline="30000" dirty="0">
                <a:solidFill>
                  <a:srgbClr val="002060"/>
                </a:solidFill>
                <a:cs typeface="+mj-cs"/>
              </a:rPr>
              <a:t>ème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 bocal: les plantules sont privées de </a:t>
            </a:r>
            <a:r>
              <a:rPr lang="fr-FR" sz="3200" b="1" dirty="0">
                <a:solidFill>
                  <a:srgbClr val="FF0000"/>
                </a:solidFill>
                <a:cs typeface="+mj-cs"/>
              </a:rPr>
              <a:t>l’eau</a:t>
            </a:r>
            <a:r>
              <a:rPr lang="fr-FR" sz="3200" b="1" dirty="0">
                <a:cs typeface="+mj-cs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>
                <a:cs typeface="+mj-cs"/>
              </a:rPr>
              <a:t> 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Le 3</a:t>
            </a:r>
            <a:r>
              <a:rPr lang="fr-FR" sz="3200" b="1" baseline="30000" dirty="0">
                <a:solidFill>
                  <a:srgbClr val="002060"/>
                </a:solidFill>
                <a:cs typeface="+mj-cs"/>
              </a:rPr>
              <a:t>ème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 bocal: </a:t>
            </a:r>
            <a:r>
              <a:rPr lang="fr-FR" sz="3200" b="1" dirty="0">
                <a:solidFill>
                  <a:srgbClr val="002060"/>
                </a:solidFill>
              </a:rPr>
              <a:t>les plantules 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sont privées</a:t>
            </a:r>
            <a:r>
              <a:rPr lang="fr-FR" sz="3200" b="1" dirty="0">
                <a:cs typeface="+mj-cs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des éléments minéraux</a:t>
            </a:r>
            <a:r>
              <a:rPr lang="ar-MA" sz="32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 </a:t>
            </a:r>
            <a:r>
              <a:rPr lang="fr-FR" sz="3200" b="1" dirty="0">
                <a:cs typeface="+mj-cs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>
                <a:cs typeface="+mj-cs"/>
              </a:rPr>
              <a:t> 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Le 4</a:t>
            </a:r>
            <a:r>
              <a:rPr lang="fr-FR" sz="3200" b="1" baseline="30000" dirty="0">
                <a:solidFill>
                  <a:srgbClr val="002060"/>
                </a:solidFill>
                <a:cs typeface="+mj-cs"/>
              </a:rPr>
              <a:t>ème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 bocal: </a:t>
            </a:r>
            <a:r>
              <a:rPr lang="fr-FR" sz="3200" b="1" dirty="0">
                <a:solidFill>
                  <a:srgbClr val="002060"/>
                </a:solidFill>
              </a:rPr>
              <a:t>les plantules 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sont privées de </a:t>
            </a:r>
            <a:r>
              <a:rPr lang="fr-FR" sz="3200" b="1" dirty="0">
                <a:solidFill>
                  <a:srgbClr val="FF0000"/>
                </a:solidFill>
                <a:cs typeface="+mj-cs"/>
              </a:rPr>
              <a:t>lumière</a:t>
            </a:r>
            <a:r>
              <a:rPr lang="fr-FR" sz="3200" b="1" dirty="0">
                <a:cs typeface="+mj-cs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3200" b="1" dirty="0">
                <a:cs typeface="+mj-cs"/>
              </a:rPr>
              <a:t> 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Le 5</a:t>
            </a:r>
            <a:r>
              <a:rPr lang="fr-FR" sz="3200" b="1" baseline="30000" dirty="0">
                <a:solidFill>
                  <a:srgbClr val="002060"/>
                </a:solidFill>
                <a:cs typeface="+mj-cs"/>
              </a:rPr>
              <a:t>ème</a:t>
            </a:r>
            <a:r>
              <a:rPr lang="fr-FR" sz="3200" b="1" dirty="0">
                <a:solidFill>
                  <a:srgbClr val="002060"/>
                </a:solidFill>
                <a:cs typeface="+mj-cs"/>
              </a:rPr>
              <a:t> bocal: les plantules sont privées de </a:t>
            </a:r>
            <a:r>
              <a:rPr lang="fr-FR" sz="3200" b="1" dirty="0">
                <a:solidFill>
                  <a:srgbClr val="FF0000"/>
                </a:solidFill>
                <a:cs typeface="+mj-cs"/>
              </a:rPr>
              <a:t>C02</a:t>
            </a:r>
            <a:r>
              <a:rPr lang="fr-FR" sz="3200" b="1" dirty="0">
                <a:cs typeface="+mj-c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pPr marL="857250" indent="-857250" algn="l"/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I)-Le régime alimentaire omnivore chez l’homme: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024" y="1340769"/>
            <a:ext cx="8820472" cy="24482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fr-FR" sz="3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Qu’est ce qu’un régime alimentaire?</a:t>
            </a:r>
            <a:br>
              <a:rPr lang="fr-FR" sz="3600" dirty="0"/>
            </a:br>
            <a:r>
              <a:rPr lang="fr-FR" sz="3600" dirty="0">
                <a:solidFill>
                  <a:srgbClr val="0070C0"/>
                </a:solidFill>
              </a:rPr>
              <a:t>-</a:t>
            </a:r>
            <a:r>
              <a:rPr lang="fr-FR" sz="3600" b="1" dirty="0">
                <a:solidFill>
                  <a:srgbClr val="0070C0"/>
                </a:solidFill>
              </a:rPr>
              <a:t>les animaux ne mangent pas la même chose. Leurs</a:t>
            </a:r>
            <a:r>
              <a:rPr lang="fr-FR" sz="3600" dirty="0">
                <a:solidFill>
                  <a:srgbClr val="0070C0"/>
                </a:solidFill>
              </a:rPr>
              <a:t> </a:t>
            </a:r>
            <a:r>
              <a:rPr lang="fr-FR" sz="3600" b="1" dirty="0">
                <a:solidFill>
                  <a:srgbClr val="0070C0"/>
                </a:solidFill>
              </a:rPr>
              <a:t>régimes alimentaires sont différents:</a:t>
            </a:r>
            <a:endParaRPr lang="fr-F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191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7504" y="44624"/>
            <a:ext cx="8712968" cy="720080"/>
          </a:xfrm>
        </p:spPr>
        <p:txBody>
          <a:bodyPr/>
          <a:lstStyle/>
          <a:p>
            <a:pPr marL="514350" indent="-514350">
              <a:buNone/>
            </a:pP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B)-Expériences: (documents)</a:t>
            </a:r>
            <a:endParaRPr lang="fr-FR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 descr="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HP\Documents\Bandicam\bandicam 2017-12-08 21-02-08-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43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7136" y="260648"/>
            <a:ext cx="6805264" cy="792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Conclusion:</a:t>
            </a:r>
            <a:endParaRPr lang="fr-F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84784"/>
            <a:ext cx="864096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fr-FR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pour se développer les plantes vertes a besoin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d’eau </a:t>
            </a:r>
            <a:r>
              <a:rPr lang="ar-M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(الماء</a:t>
            </a:r>
            <a:r>
              <a:rPr lang="ar-MA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lumière </a:t>
            </a:r>
            <a:r>
              <a:rPr lang="ar-M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(الضوء</a:t>
            </a:r>
            <a:r>
              <a:rPr lang="ar-MA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le dioxyde de carbone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(ثنائي أكسيد الكربون</a:t>
            </a:r>
            <a:r>
              <a:rPr lang="ar-MA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4000" dirty="0">
                <a:latin typeface="Times New Roman" pitchFamily="18" charset="0"/>
                <a:cs typeface="Times New Roman" pitchFamily="18" charset="0"/>
              </a:rPr>
              <a:t> et 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éléments minéraux</a:t>
            </a:r>
            <a:r>
              <a:rPr lang="ar-M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(الأملاح المعدنية</a:t>
            </a:r>
            <a:r>
              <a:rPr lang="ar-MA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ar-M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525307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ellipse">
            <a:avLst/>
          </a:prstGeom>
          <a:ln w="127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7504" y="53752"/>
            <a:ext cx="878497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/>
            <a:r>
              <a:rPr lang="fr-F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2)-Les structures responsables de l’absorption de l’eau chez les végétaux: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3528" y="1052736"/>
            <a:ext cx="3816424" cy="7113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u="sng" dirty="0">
                <a:latin typeface="Times New Roman" pitchFamily="18" charset="0"/>
                <a:cs typeface="Times New Roman" pitchFamily="18" charset="0"/>
              </a:rPr>
              <a:t>A)-Expérience: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629150" cy="3362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7504" y="1715324"/>
            <a:ext cx="885698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On plonge trois jeunes plantes dans trois tubes à essais A, B et C de façon différentes, et on observe les résultats après 24heures.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144000" cy="1412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79712" y="4581128"/>
            <a:ext cx="1440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58614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 u="sng" dirty="0">
                <a:latin typeface="Times New Roman" pitchFamily="18" charset="0"/>
                <a:cs typeface="Times New Roman" pitchFamily="18" charset="0"/>
              </a:rPr>
              <a:t>B)-Résultats: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6025" y="764704"/>
            <a:ext cx="87484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fr-FR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constate que les poils absorbants qui se trouvent dans les racines sont responsable de l’absorption des nutriments.</a:t>
            </a:r>
          </a:p>
        </p:txBody>
      </p:sp>
      <p:pic>
        <p:nvPicPr>
          <p:cNvPr id="6" name="Picture 2" descr="Image associé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6" r="30734"/>
          <a:stretch/>
        </p:blipFill>
        <p:spPr bwMode="auto">
          <a:xfrm>
            <a:off x="1187624" y="3645024"/>
            <a:ext cx="6768752" cy="31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12" y="-18256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fr-F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3)-Mise en évidence de la production de la matière organique chez les végétaux:</a:t>
            </a:r>
            <a:endParaRPr lang="fr-FR" sz="32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984576"/>
            <a:ext cx="8640960" cy="1684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b="1" u="sng" dirty="0"/>
              <a:t>Remarque: </a:t>
            </a:r>
            <a:r>
              <a:rPr lang="fr-FR" dirty="0">
                <a:solidFill>
                  <a:srgbClr val="002060"/>
                </a:solidFill>
              </a:rPr>
              <a:t>L ‘eau d’iodée est un détecteur devient jaune en absence d’amidon ( matière organique) et bleu violet en présence d’amidon.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980728"/>
            <a:ext cx="8640960" cy="7113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u="sng" dirty="0">
                <a:latin typeface="Times New Roman" pitchFamily="18" charset="0"/>
                <a:cs typeface="Times New Roman" pitchFamily="18" charset="0"/>
              </a:rPr>
              <a:t>A)-Expérience: (voir document)</a:t>
            </a:r>
          </a:p>
        </p:txBody>
      </p:sp>
      <p:pic>
        <p:nvPicPr>
          <p:cNvPr id="6" name="Image 5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15058"/>
            <a:ext cx="7920880" cy="3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2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pPr algn="l"/>
            <a:r>
              <a:rPr lang="fr-FR" sz="3600" b="1" u="sng" dirty="0">
                <a:latin typeface="Times New Roman" pitchFamily="18" charset="0"/>
                <a:cs typeface="Times New Roman" pitchFamily="18" charset="0"/>
              </a:rPr>
              <a:t>B)-Interprétation: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4320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Tous les végétaux verts produisent de </a:t>
            </a:r>
            <a:r>
              <a:rPr lang="fr-F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 matière organique</a:t>
            </a:r>
            <a:r>
              <a:rPr lang="fr-F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à partir de </a:t>
            </a:r>
            <a:r>
              <a:rPr lang="fr-F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matière minérale</a:t>
            </a:r>
            <a:r>
              <a:rPr lang="fr-F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prélevée du milieu, ce sont des </a:t>
            </a:r>
            <a:r>
              <a:rPr lang="fr-F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producteurs</a:t>
            </a:r>
            <a:r>
              <a:rPr lang="fr-F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Ils nécessitent 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dioxyde de carbone</a:t>
            </a:r>
            <a:r>
              <a:rPr lang="fr-F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et de 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lumière</a:t>
            </a:r>
            <a:r>
              <a:rPr lang="fr-FR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absorbé, ce phénomène s’appelle </a:t>
            </a:r>
            <a:r>
              <a:rPr lang="fr-F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photosynthèse.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0528" y="44624"/>
            <a:ext cx="6479704" cy="792088"/>
          </a:xfrm>
        </p:spPr>
        <p:txBody>
          <a:bodyPr>
            <a:noAutofit/>
          </a:bodyPr>
          <a:lstStyle/>
          <a:p>
            <a:pPr lvl="0" algn="l"/>
            <a:r>
              <a:rPr lang="fr-F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4)-définition de la photosynthèse</a:t>
            </a:r>
            <a:r>
              <a:rPr lang="ar-MA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MA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(التركيب الضوئي</a:t>
            </a:r>
            <a:r>
              <a:rPr lang="fr-FR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32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268760"/>
            <a:ext cx="8892480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u="sng" dirty="0"/>
              <a:t>la </a:t>
            </a:r>
            <a:r>
              <a:rPr lang="fr-F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photosynthèse </a:t>
            </a:r>
            <a:r>
              <a:rPr lang="fr-FR" sz="3600" b="1" dirty="0"/>
              <a:t>= </a:t>
            </a:r>
            <a:r>
              <a:rPr lang="fr-FR" sz="3600" b="1" dirty="0">
                <a:solidFill>
                  <a:srgbClr val="002060"/>
                </a:solidFill>
              </a:rPr>
              <a:t>fabrication de la matière organique pas les plantes vertes en présence de lumière, de C02, de l’eau et de la matière minéral .</a:t>
            </a:r>
            <a:endParaRPr lang="fr-F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Résultat de recherche d'images pour &quot;plante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9694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200" b="1" dirty="0"/>
              <a:t> </a:t>
            </a:r>
            <a:r>
              <a:rPr lang="fr-FR" sz="3200" b="1" dirty="0">
                <a:solidFill>
                  <a:srgbClr val="0070C0"/>
                </a:solidFill>
              </a:rPr>
              <a:t>Certains se nourrissent d’aliments d’origine végétale, ce</a:t>
            </a:r>
            <a:r>
              <a:rPr lang="fr-FR" sz="3200" dirty="0">
                <a:solidFill>
                  <a:srgbClr val="0070C0"/>
                </a:solidFill>
              </a:rPr>
              <a:t> </a:t>
            </a:r>
            <a:r>
              <a:rPr lang="fr-FR" sz="3200" b="1" dirty="0">
                <a:solidFill>
                  <a:srgbClr val="0070C0"/>
                </a:solidFill>
              </a:rPr>
              <a:t>sont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herbivores : </a:t>
            </a:r>
            <a:r>
              <a:rPr lang="ar-MA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العواشب</a:t>
            </a:r>
            <a:r>
              <a:rPr lang="ar-M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/>
              <a:t>. </a:t>
            </a:r>
            <a:r>
              <a:rPr lang="fr-FR" sz="3200" b="1" dirty="0">
                <a:solidFill>
                  <a:srgbClr val="0070C0"/>
                </a:solidFill>
              </a:rPr>
              <a:t>Comme la vache, le lapin…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8" y="1988840"/>
            <a:ext cx="3563888" cy="232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Ã©sultat de recherche d'images pour &quot;â«Ø§ÙØ¹ÙØ§Ø´Ø¨â¬â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528392" cy="2322258"/>
          </a:xfrm>
          <a:prstGeom prst="rect">
            <a:avLst/>
          </a:prstGeom>
          <a:noFill/>
        </p:spPr>
      </p:pic>
      <p:pic>
        <p:nvPicPr>
          <p:cNvPr id="2052" name="Picture 4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437112"/>
            <a:ext cx="3528392" cy="2304256"/>
          </a:xfrm>
          <a:prstGeom prst="rect">
            <a:avLst/>
          </a:prstGeom>
          <a:noFill/>
        </p:spPr>
      </p:pic>
      <p:pic>
        <p:nvPicPr>
          <p:cNvPr id="2054" name="Picture 6" descr="RÃ©sultat de recherche d'images pour &quot;â«Ø§ÙØ¹ÙØ§Ø´Ø¨â¬â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437112"/>
            <a:ext cx="3528392" cy="230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ésultat de recherche d'images pour &quot;photosynthèse p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34129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  présence de la lumière Les plantes vertes fabriquent la matière organique (l’amidon par exemple) à partir du CO2 et d’eau et dégage le dioxygène. Ce phénomène s’appelle : la Photosynthèse.</a:t>
            </a:r>
          </a:p>
          <a:p>
            <a:pPr marL="0" indent="0" algn="ctr">
              <a:buNone/>
            </a:pPr>
            <a:r>
              <a:rPr lang="fr-FR" b="1" dirty="0"/>
              <a:t>CO2+H2O+ lumière             matière organique+O2 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851920" y="450912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45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108072" y="76026"/>
          <a:ext cx="4751960" cy="673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4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5020">
                <a:tc gridSpan="2">
                  <a:txBody>
                    <a:bodyPr/>
                    <a:lstStyle/>
                    <a:p>
                      <a:pPr marL="1482725" marR="939800" indent="-588645">
                        <a:lnSpc>
                          <a:spcPts val="2880"/>
                        </a:lnSpc>
                        <a:spcBef>
                          <a:spcPts val="85"/>
                        </a:spcBef>
                      </a:pPr>
                      <a:r>
                        <a:rPr sz="2400" b="0" spc="-10" dirty="0">
                          <a:solidFill>
                            <a:srgbClr val="FFFFFF"/>
                          </a:solidFill>
                          <a:latin typeface="Calibri"/>
                          <a:cs typeface="+mn-cs"/>
                        </a:rPr>
                        <a:t>Dictionnaire </a:t>
                      </a:r>
                      <a:r>
                        <a:rPr sz="2400" b="0" dirty="0">
                          <a:solidFill>
                            <a:srgbClr val="FFFFFF"/>
                          </a:solidFill>
                          <a:latin typeface="Calibri"/>
                          <a:cs typeface="+mn-cs"/>
                        </a:rPr>
                        <a:t>des </a:t>
                      </a:r>
                      <a:r>
                        <a:rPr sz="2400" b="0" spc="-5" dirty="0">
                          <a:solidFill>
                            <a:srgbClr val="FFFFFF"/>
                          </a:solidFill>
                          <a:latin typeface="Calibri"/>
                          <a:cs typeface="+mn-cs"/>
                        </a:rPr>
                        <a:t>mots  scientifiques</a:t>
                      </a:r>
                      <a:endParaRPr sz="2400" b="0" dirty="0">
                        <a:latin typeface="Calibri"/>
                        <a:cs typeface="+mn-cs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Régime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alimentaire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800" b="0" spc="-229" dirty="0">
                          <a:latin typeface="Andalus" pitchFamily="18" charset="-78"/>
                          <a:cs typeface="+mn-cs"/>
                        </a:rPr>
                        <a:t>نظام غذائي</a:t>
                      </a:r>
                      <a:endParaRPr sz="2800" b="0" dirty="0">
                        <a:latin typeface="Andalus" pitchFamily="18" charset="-78"/>
                        <a:cs typeface="+mn-c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Omnivore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800" b="0" spc="-5" dirty="0" err="1">
                          <a:latin typeface="Andalus" pitchFamily="18" charset="-78"/>
                          <a:cs typeface="+mn-cs"/>
                        </a:rPr>
                        <a:t>قارت</a:t>
                      </a:r>
                      <a:endParaRPr sz="2800" b="0" dirty="0">
                        <a:latin typeface="Andalus" pitchFamily="18" charset="-78"/>
                        <a:cs typeface="+mn-c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Carnivore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800" b="0" dirty="0">
                          <a:latin typeface="Andalus" pitchFamily="18" charset="-78"/>
                          <a:cs typeface="+mn-cs"/>
                        </a:rPr>
                        <a:t>لاحم</a:t>
                      </a:r>
                      <a:endParaRPr sz="2800" b="0" dirty="0">
                        <a:latin typeface="Andalus" pitchFamily="18" charset="-78"/>
                        <a:cs typeface="+mn-c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Herbivore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800" b="0" spc="-5" dirty="0" err="1">
                          <a:latin typeface="Andalus" pitchFamily="18" charset="-78"/>
                          <a:cs typeface="+mn-cs"/>
                        </a:rPr>
                        <a:t>عاشب</a:t>
                      </a:r>
                      <a:endParaRPr sz="2800" b="0" dirty="0">
                        <a:latin typeface="Andalus" pitchFamily="18" charset="-78"/>
                        <a:cs typeface="+mn-c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Denture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800" b="0" spc="-250" dirty="0">
                          <a:latin typeface="Andalus" pitchFamily="18" charset="-78"/>
                          <a:cs typeface="+mn-cs"/>
                        </a:rPr>
                        <a:t>طقم أسنان</a:t>
                      </a:r>
                      <a:endParaRPr sz="2800" b="0" dirty="0">
                        <a:latin typeface="Andalus" pitchFamily="18" charset="-78"/>
                        <a:cs typeface="+mn-cs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Formule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 dentaire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الصيغة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السنية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mâchoire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الفك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canine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spc="-5" dirty="0">
                          <a:latin typeface="Arial"/>
                          <a:cs typeface="Arial"/>
                        </a:rPr>
                        <a:t>ناب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Incisive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قاطع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Prémolaire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ضرس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أمامي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Molaire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ضرس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خلفي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Muscle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masticateur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عضلة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ماضغة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Condyle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d’articulation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لقمة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المفصل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4932040" y="898352"/>
          <a:ext cx="4140200" cy="5915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98425">
                        <a:lnSpc>
                          <a:spcPts val="2870"/>
                        </a:lnSpc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Contraction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تمدد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Décontraction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تقلص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40" dirty="0">
                          <a:latin typeface="Calibri"/>
                          <a:cs typeface="Calibri"/>
                        </a:rPr>
                        <a:t>Tube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digestif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أنبوب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هضمي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Œsophage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400" dirty="0" err="1">
                          <a:latin typeface="Arial"/>
                          <a:cs typeface="Arial"/>
                        </a:rPr>
                        <a:t>مرئ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Estomac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معدة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Intestin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grêle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معي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دقيق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Gros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intestin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معي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غليظ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Digestion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الهضم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Absorption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امتصاص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Nutriments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lang="ar-MA" sz="2400" dirty="0">
                          <a:latin typeface="Arial"/>
                          <a:cs typeface="Arial"/>
                        </a:rPr>
                        <a:t>مواد</a:t>
                      </a:r>
                      <a:r>
                        <a:rPr lang="ar-MA" sz="2400" baseline="0" dirty="0">
                          <a:latin typeface="Arial"/>
                          <a:cs typeface="Arial"/>
                        </a:rPr>
                        <a:t> القيت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88640"/>
            <a:ext cx="849694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200" b="1" dirty="0"/>
              <a:t> </a:t>
            </a:r>
            <a:r>
              <a:rPr lang="fr-FR" sz="3200" b="1" dirty="0">
                <a:solidFill>
                  <a:srgbClr val="0070C0"/>
                </a:solidFill>
              </a:rPr>
              <a:t>Certains mangent d'autres animaux : ce sont </a:t>
            </a:r>
            <a:r>
              <a:rPr lang="fr-FR" sz="3200" b="1" dirty="0">
                <a:solidFill>
                  <a:srgbClr val="FF0000"/>
                </a:solidFill>
              </a:rPr>
              <a:t>les carnivores :</a:t>
            </a:r>
            <a:r>
              <a:rPr lang="ar-MA" sz="3200" b="1" dirty="0" err="1">
                <a:solidFill>
                  <a:srgbClr val="FF0000"/>
                </a:solidFill>
              </a:rPr>
              <a:t>اللواحم</a:t>
            </a:r>
            <a:r>
              <a:rPr lang="ar-MA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/>
              <a:t>. </a:t>
            </a:r>
            <a:r>
              <a:rPr lang="fr-FR" sz="3200" b="1" dirty="0">
                <a:solidFill>
                  <a:srgbClr val="0070C0"/>
                </a:solidFill>
              </a:rPr>
              <a:t>Comme le chat, le lion..</a:t>
            </a:r>
            <a:endParaRPr lang="fr-FR" sz="32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291581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Ã©sultat de recherche d'images pour &quot;â«Ø§ÙÙÙØ§Ø­Ùâ¬â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28" y="1700808"/>
            <a:ext cx="2880320" cy="2376264"/>
          </a:xfrm>
          <a:prstGeom prst="rect">
            <a:avLst/>
          </a:prstGeom>
          <a:noFill/>
        </p:spPr>
      </p:pic>
      <p:pic>
        <p:nvPicPr>
          <p:cNvPr id="1028" name="Picture 4" descr="RÃ©sultat de recherche d'images pour &quot;â«Ø§ÙÙÙØ§Ø­Ùâ¬â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656" y="1700808"/>
            <a:ext cx="2952328" cy="2376264"/>
          </a:xfrm>
          <a:prstGeom prst="rect">
            <a:avLst/>
          </a:prstGeom>
          <a:noFill/>
        </p:spPr>
      </p:pic>
      <p:pic>
        <p:nvPicPr>
          <p:cNvPr id="1030" name="Picture 6" descr="RÃ©sultat de recherche d'images pour &quot;â«Ø§ÙÙÙØ§Ø­Ùâ¬â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49080"/>
            <a:ext cx="2952328" cy="2448272"/>
          </a:xfrm>
          <a:prstGeom prst="rect">
            <a:avLst/>
          </a:prstGeom>
          <a:noFill/>
        </p:spPr>
      </p:pic>
      <p:pic>
        <p:nvPicPr>
          <p:cNvPr id="1032" name="Picture 8" descr="Image associÃ©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149080"/>
            <a:ext cx="2952328" cy="2448272"/>
          </a:xfrm>
          <a:prstGeom prst="rect">
            <a:avLst/>
          </a:prstGeom>
          <a:noFill/>
        </p:spPr>
      </p:pic>
      <p:pic>
        <p:nvPicPr>
          <p:cNvPr id="1034" name="Picture 10" descr="Image associÃ©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077072"/>
            <a:ext cx="313184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88033"/>
            <a:ext cx="8424936" cy="16287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b="1" dirty="0"/>
              <a:t> </a:t>
            </a:r>
            <a:r>
              <a:rPr lang="fr-FR" b="1" dirty="0">
                <a:solidFill>
                  <a:srgbClr val="0070C0"/>
                </a:solidFill>
              </a:rPr>
              <a:t>Ceux qui mangent à la fois des plantes et des animaux</a:t>
            </a:r>
            <a:r>
              <a:rPr lang="ar-MA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comme l’homme sont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les omnivores :</a:t>
            </a:r>
            <a:r>
              <a:rPr lang="ar-MA" b="1" dirty="0" err="1">
                <a:solidFill>
                  <a:srgbClr val="FF0000"/>
                </a:solidFill>
              </a:rPr>
              <a:t>القوارت</a:t>
            </a:r>
            <a:r>
              <a:rPr lang="ar-MA" b="1" dirty="0">
                <a:solidFill>
                  <a:srgbClr val="FF0000"/>
                </a:solidFill>
              </a:rPr>
              <a:t>  </a:t>
            </a:r>
            <a:r>
              <a:rPr lang="fr-FR" b="1" dirty="0"/>
              <a:t>.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31683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37312"/>
            <a:ext cx="9396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Alors comment connaître le régime alimentaire de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l’homme?</a:t>
            </a:r>
            <a:endParaRPr lang="ar-MA" sz="28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RÃ©sultat de recherche d'images pour &quot;â«Ø§ÙÙØ§Ø¦ÙØ§Øª Ø§ÙÙØ§Ø±ØªØ©â¬â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132856"/>
            <a:ext cx="3168352" cy="2016223"/>
          </a:xfrm>
          <a:prstGeom prst="rect">
            <a:avLst/>
          </a:prstGeom>
          <a:noFill/>
        </p:spPr>
      </p:pic>
      <p:pic>
        <p:nvPicPr>
          <p:cNvPr id="30724" name="Picture 4" descr="RÃ©sultat de recherche d'images pour &quot;â«Ø§ÙÙØ§Ø¦ÙØ§Øª Ø§ÙÙØ§Ø±ØªØ©â¬â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7" y="3933056"/>
            <a:ext cx="3168351" cy="2232248"/>
          </a:xfrm>
          <a:prstGeom prst="rect">
            <a:avLst/>
          </a:prstGeom>
          <a:noFill/>
        </p:spPr>
      </p:pic>
      <p:pic>
        <p:nvPicPr>
          <p:cNvPr id="30726" name="Picture 6" descr="mou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933056"/>
            <a:ext cx="3168352" cy="2300115"/>
          </a:xfrm>
          <a:prstGeom prst="rect">
            <a:avLst/>
          </a:prstGeom>
          <a:noFill/>
        </p:spPr>
      </p:pic>
      <p:pic>
        <p:nvPicPr>
          <p:cNvPr id="30728" name="Picture 8" descr="Pi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933056"/>
            <a:ext cx="2808312" cy="2276872"/>
          </a:xfrm>
          <a:prstGeom prst="rect">
            <a:avLst/>
          </a:prstGeom>
          <a:noFill/>
        </p:spPr>
      </p:pic>
      <p:pic>
        <p:nvPicPr>
          <p:cNvPr id="30730" name="Picture 10" descr="Image associÃ©e"/>
          <p:cNvPicPr>
            <a:picLocks noChangeAspect="1" noChangeArrowheads="1"/>
          </p:cNvPicPr>
          <p:nvPr/>
        </p:nvPicPr>
        <p:blipFill>
          <a:blip r:embed="rId7" cstate="print"/>
          <a:srcRect l="16238" t="4846" r="23319"/>
          <a:stretch>
            <a:fillRect/>
          </a:stretch>
        </p:blipFill>
        <p:spPr bwMode="auto">
          <a:xfrm>
            <a:off x="6228184" y="2132856"/>
            <a:ext cx="2736304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651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0" indent="-914400">
              <a:buNone/>
            </a:pPr>
            <a:r>
              <a:rPr lang="fr-FR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1)-La denture de l’homme:</a:t>
            </a:r>
            <a:endParaRPr lang="fr-FR" b="1" u="sng" dirty="0"/>
          </a:p>
          <a:p>
            <a:pPr>
              <a:buFont typeface="Wingdings" pitchFamily="2" charset="2"/>
              <a:buChar char="Ø"/>
            </a:pPr>
            <a:r>
              <a:rPr lang="fr-FR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Activité:</a:t>
            </a:r>
          </a:p>
          <a:p>
            <a:pPr marL="0" indent="0">
              <a:buNone/>
            </a:pPr>
            <a:r>
              <a:rPr lang="fr-FR" b="1" dirty="0">
                <a:cs typeface="+mj-cs"/>
              </a:rPr>
              <a:t>-</a:t>
            </a:r>
            <a:r>
              <a:rPr lang="fr-FR" b="1" dirty="0">
                <a:solidFill>
                  <a:srgbClr val="0070C0"/>
                </a:solidFill>
                <a:cs typeface="+mj-cs"/>
              </a:rPr>
              <a:t>Observe les dents de ton camarade et décrit leur</a:t>
            </a:r>
            <a:r>
              <a:rPr lang="ar-MA" dirty="0">
                <a:solidFill>
                  <a:srgbClr val="0070C0"/>
                </a:solidFill>
                <a:cs typeface="+mj-cs"/>
              </a:rPr>
              <a:t> </a:t>
            </a:r>
            <a:r>
              <a:rPr lang="fr-FR" b="1" dirty="0">
                <a:solidFill>
                  <a:srgbClr val="0070C0"/>
                </a:solidFill>
                <a:cs typeface="+mj-cs"/>
              </a:rPr>
              <a:t>nombre, leur forme et leur rôle ?</a:t>
            </a:r>
          </a:p>
          <a:p>
            <a:pPr marL="0" indent="0">
              <a:buNone/>
            </a:pPr>
            <a:endParaRPr lang="ar-MA" b="1" dirty="0">
              <a:cs typeface="+mj-cs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fr-FR" b="1" u="sng" dirty="0">
                <a:solidFill>
                  <a:srgbClr val="FF0000"/>
                </a:solidFill>
                <a:cs typeface="+mj-cs"/>
              </a:rPr>
              <a:t>Réponse:</a:t>
            </a:r>
          </a:p>
          <a:p>
            <a:pPr marL="0" indent="0">
              <a:buNone/>
            </a:pPr>
            <a:r>
              <a:rPr lang="fr-FR" b="1" dirty="0">
                <a:cs typeface="+mj-cs"/>
              </a:rPr>
              <a:t>- Couper: </a:t>
            </a:r>
            <a:r>
              <a:rPr lang="ar-MA" b="1" dirty="0">
                <a:cs typeface="+mj-cs"/>
              </a:rPr>
              <a:t>  القطع</a:t>
            </a:r>
            <a:endParaRPr lang="fr-FR" b="1" dirty="0">
              <a:cs typeface="+mj-cs"/>
            </a:endParaRPr>
          </a:p>
          <a:p>
            <a:pPr marL="0" indent="0">
              <a:buNone/>
            </a:pPr>
            <a:r>
              <a:rPr lang="fr-FR" b="1" dirty="0">
                <a:cs typeface="+mj-cs"/>
              </a:rPr>
              <a:t>- Ecrasement:</a:t>
            </a:r>
            <a:r>
              <a:rPr lang="ar-MA" b="1" dirty="0">
                <a:cs typeface="+mj-cs"/>
              </a:rPr>
              <a:t>السحق  </a:t>
            </a:r>
            <a:endParaRPr lang="fr-FR" b="1" dirty="0">
              <a:cs typeface="+mj-cs"/>
            </a:endParaRPr>
          </a:p>
          <a:p>
            <a:pPr marL="0" indent="0">
              <a:buNone/>
            </a:pPr>
            <a:r>
              <a:rPr lang="fr-FR" b="1" dirty="0">
                <a:cs typeface="+mj-cs"/>
              </a:rPr>
              <a:t>- Broyage:</a:t>
            </a:r>
            <a:r>
              <a:rPr lang="ar-MA" b="1" dirty="0">
                <a:cs typeface="+mj-cs"/>
              </a:rPr>
              <a:t> الطحن  </a:t>
            </a:r>
            <a:endParaRPr lang="fr-FR" b="1" dirty="0">
              <a:cs typeface="+mj-cs"/>
            </a:endParaRPr>
          </a:p>
          <a:p>
            <a:pPr marL="0" indent="0">
              <a:buNone/>
            </a:pPr>
            <a:r>
              <a:rPr lang="fr-FR" b="1" dirty="0">
                <a:cs typeface="+mj-cs"/>
              </a:rPr>
              <a:t>- Déchirement: </a:t>
            </a:r>
            <a:r>
              <a:rPr lang="ar-MA" b="1" dirty="0">
                <a:cs typeface="+mj-cs"/>
              </a:rPr>
              <a:t> التمزيق</a:t>
            </a:r>
            <a:endParaRPr lang="fr-FR" dirty="0"/>
          </a:p>
        </p:txBody>
      </p:sp>
      <p:pic>
        <p:nvPicPr>
          <p:cNvPr id="29698" name="Picture 2" descr="RÃ©sultat de recherche d'images pour &quot;â«Ø§ÙÙØ¸Ø§Ù Ø§ÙØºØ°Ø§Ø¦Ù ÙÙØ¥ÙØ³Ø§Ùâ¬â&quot;"/>
          <p:cNvPicPr>
            <a:picLocks noChangeAspect="1" noChangeArrowheads="1"/>
          </p:cNvPicPr>
          <p:nvPr/>
        </p:nvPicPr>
        <p:blipFill>
          <a:blip r:embed="rId2" cstate="print"/>
          <a:srcRect r="24202"/>
          <a:stretch>
            <a:fillRect/>
          </a:stretch>
        </p:blipFill>
        <p:spPr bwMode="auto">
          <a:xfrm>
            <a:off x="3995936" y="2492896"/>
            <a:ext cx="482453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58775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4281</TotalTime>
  <Words>1557</Words>
  <Application>Microsoft Office PowerPoint</Application>
  <PresentationFormat>Affichage à l'écran (4:3)</PresentationFormat>
  <Paragraphs>274</Paragraphs>
  <Slides>62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3" baseType="lpstr">
      <vt:lpstr>Thème Office</vt:lpstr>
      <vt:lpstr>Présentation PowerPoint</vt:lpstr>
      <vt:lpstr>Alimentation Chez Les Êtres Vivants التغذية عند الكائنات الحية</vt:lpstr>
      <vt:lpstr>Introduction </vt:lpstr>
      <vt:lpstr>Problématique: </vt:lpstr>
      <vt:lpstr>I)-Le régime alimentaire omnivore chez l’homme: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2) Formule dentaire (F.D) et mouvements de la mâchoire inférieure:</vt:lpstr>
      <vt:lpstr>Présentation PowerPoint</vt:lpstr>
      <vt:lpstr>Présentation PowerPoint</vt:lpstr>
      <vt:lpstr>Présentation PowerPoint</vt:lpstr>
      <vt:lpstr>Présentation PowerPoint</vt:lpstr>
      <vt:lpstr>Réponses :</vt:lpstr>
      <vt:lpstr>Présentation PowerPoint</vt:lpstr>
      <vt:lpstr>Conclusion </vt:lpstr>
      <vt:lpstr>3) Le tube digestion chez l’homme:</vt:lpstr>
      <vt:lpstr>Présentation PowerPoint</vt:lpstr>
      <vt:lpstr>Activité 2:</vt:lpstr>
      <vt:lpstr>Activité 2:</vt:lpstr>
      <vt:lpstr>Conclusion</vt:lpstr>
      <vt:lpstr>II)-Comparaison du régime alimentaire herbivore et régime carnivore :</vt:lpstr>
      <vt:lpstr>Présentation PowerPoint</vt:lpstr>
      <vt:lpstr>Présentation PowerPoint</vt:lpstr>
      <vt:lpstr>Présentation PowerPoint</vt:lpstr>
      <vt:lpstr>Présentation PowerPoint</vt:lpstr>
      <vt:lpstr>2)-Comparaison du tube digestif du chat et du lapin: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3)-Observation de l’estomac de la vache:</vt:lpstr>
      <vt:lpstr>Présentation PowerPoint</vt:lpstr>
      <vt:lpstr>Présentation PowerPoint</vt:lpstr>
      <vt:lpstr>Conclusion </vt:lpstr>
      <vt:lpstr>Présentation PowerPoint</vt:lpstr>
      <vt:lpstr>III. La nutrition chez les plantes vertes : </vt:lpstr>
      <vt:lpstr>1) Les besoins nutritionnels des végétaux verts: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3)-Mise en évidence de la production de la matière organique chez les végétaux:</vt:lpstr>
      <vt:lpstr>B)-Interprétation:</vt:lpstr>
      <vt:lpstr> 4)-définition de la photosynthèse  (التركيب الضوئي:</vt:lpstr>
      <vt:lpstr>Présentation PowerPoint</vt:lpstr>
      <vt:lpstr>Présentation PowerPoint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lamni</dc:creator>
  <cp:lastModifiedBy>DIDI salah</cp:lastModifiedBy>
  <cp:revision>109</cp:revision>
  <dcterms:created xsi:type="dcterms:W3CDTF">2017-12-20T20:50:33Z</dcterms:created>
  <dcterms:modified xsi:type="dcterms:W3CDTF">2019-11-24T00:28:52Z</dcterms:modified>
</cp:coreProperties>
</file>