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0" r:id="rId7"/>
    <p:sldId id="275" r:id="rId8"/>
    <p:sldId id="262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73" r:id="rId21"/>
    <p:sldId id="27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1507" autoAdjust="0"/>
  </p:normalViewPr>
  <p:slideViewPr>
    <p:cSldViewPr snapToGrid="0">
      <p:cViewPr varScale="1">
        <p:scale>
          <a:sx n="70" d="100"/>
          <a:sy n="70" d="100"/>
        </p:scale>
        <p:origin x="-65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88B7B-DAAA-44FC-81AD-2CEF5CC2CD77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C75AF-C0A2-40EE-9CE4-E0634CA7F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1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C75AF-C0A2-40EE-9CE4-E0634CA7FF4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D8EA-9C63-4BE5-83A2-642936EE613C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9EA3-6BDA-4FE9-B1ED-84E3F7623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84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D8EA-9C63-4BE5-83A2-642936EE613C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9EA3-6BDA-4FE9-B1ED-84E3F7623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28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D8EA-9C63-4BE5-83A2-642936EE613C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9EA3-6BDA-4FE9-B1ED-84E3F7623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76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D8EA-9C63-4BE5-83A2-642936EE613C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9EA3-6BDA-4FE9-B1ED-84E3F7623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42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D8EA-9C63-4BE5-83A2-642936EE613C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9EA3-6BDA-4FE9-B1ED-84E3F7623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4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D8EA-9C63-4BE5-83A2-642936EE613C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9EA3-6BDA-4FE9-B1ED-84E3F7623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75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D8EA-9C63-4BE5-83A2-642936EE613C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9EA3-6BDA-4FE9-B1ED-84E3F7623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12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D8EA-9C63-4BE5-83A2-642936EE613C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9EA3-6BDA-4FE9-B1ED-84E3F7623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25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D8EA-9C63-4BE5-83A2-642936EE613C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9EA3-6BDA-4FE9-B1ED-84E3F7623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43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D8EA-9C63-4BE5-83A2-642936EE613C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9EA3-6BDA-4FE9-B1ED-84E3F7623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D8EA-9C63-4BE5-83A2-642936EE613C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9EA3-6BDA-4FE9-B1ED-84E3F7623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03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D8EA-9C63-4BE5-83A2-642936EE613C}" type="datetimeFigureOut">
              <a:rPr lang="fr-FR" smtClean="0"/>
              <a:t>12/01/2019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9EA3-6BDA-4FE9-B1ED-84E3F7623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47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5838" y="395054"/>
            <a:ext cx="11547963" cy="1525396"/>
          </a:xfrm>
          <a:ln w="5715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r>
              <a:rPr lang="fr-FR" sz="4400" b="1" u="sng" dirty="0">
                <a:solidFill>
                  <a:srgbClr val="FF0000"/>
                </a:solidFill>
                <a:latin typeface="+mn-lt"/>
              </a:rPr>
              <a:t>Chapitre 3 : </a:t>
            </a:r>
            <a:r>
              <a:rPr lang="fr-FR" sz="4400" b="1" u="sng" dirty="0" smtClean="0">
                <a:solidFill>
                  <a:srgbClr val="FF0000"/>
                </a:solidFill>
                <a:latin typeface="+mn-lt"/>
              </a:rPr>
              <a:t>L’alimentation </a:t>
            </a:r>
            <a:r>
              <a:rPr lang="fr-FR" sz="4400" b="1" u="sng" dirty="0">
                <a:solidFill>
                  <a:srgbClr val="FF0000"/>
                </a:solidFill>
                <a:latin typeface="+mn-lt"/>
              </a:rPr>
              <a:t>chez les êtres </a:t>
            </a:r>
            <a:r>
              <a:rPr lang="fr-FR" sz="4400" b="1" u="sng" dirty="0" smtClean="0">
                <a:solidFill>
                  <a:srgbClr val="FF0000"/>
                </a:solidFill>
                <a:latin typeface="+mn-lt"/>
              </a:rPr>
              <a:t>vivants</a:t>
            </a:r>
            <a:br>
              <a:rPr lang="fr-FR" sz="4400" b="1" u="sng" dirty="0" smtClean="0">
                <a:solidFill>
                  <a:srgbClr val="FF0000"/>
                </a:solidFill>
                <a:latin typeface="+mn-lt"/>
              </a:rPr>
            </a:br>
            <a:r>
              <a:rPr lang="ar-MA" sz="4400" b="1" u="sng" dirty="0" smtClean="0">
                <a:solidFill>
                  <a:srgbClr val="FF0000"/>
                </a:solidFill>
                <a:latin typeface="+mn-lt"/>
              </a:rPr>
              <a:t>التغذية عند الكائنات الحية</a:t>
            </a:r>
            <a:endParaRPr lang="fr-FR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5469" y="5917256"/>
            <a:ext cx="5028700" cy="72175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fr-FR" sz="4400" b="1" spc="300" dirty="0" smtClean="0">
                <a:latin typeface="Freestyle Script" panose="030804020302050B0404" pitchFamily="66" charset="0"/>
              </a:rPr>
              <a:t>Prof. Mohammed FERRAH</a:t>
            </a:r>
            <a:endParaRPr lang="fr-FR" sz="4400" b="1" spc="300" dirty="0">
              <a:latin typeface="Freestyle Script" panose="030804020302050B0404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77820" y="58365"/>
            <a:ext cx="12024000" cy="67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47"/>
          <a:stretch/>
        </p:blipFill>
        <p:spPr>
          <a:xfrm rot="20089677">
            <a:off x="672643" y="2906884"/>
            <a:ext cx="3112750" cy="3105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734">
            <a:off x="8656376" y="2810920"/>
            <a:ext cx="2934180" cy="2895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74" y="2125519"/>
            <a:ext cx="4657725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60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8"/>
          <a:stretch/>
        </p:blipFill>
        <p:spPr>
          <a:xfrm>
            <a:off x="6826469" y="705274"/>
            <a:ext cx="5119097" cy="520269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106" y="-224413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u="sng" dirty="0">
                <a:solidFill>
                  <a:srgbClr val="00B050"/>
                </a:solidFill>
                <a:latin typeface="+mn-lt"/>
              </a:rPr>
              <a:t>3- L’appareil digestif chez l’Homme :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73581" y="1120605"/>
            <a:ext cx="3162232" cy="6136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1Œsophage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73581" y="1832566"/>
            <a:ext cx="3162232" cy="6136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2 Estomac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73581" y="2544527"/>
            <a:ext cx="3162232" cy="6136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3 Intestin grêle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273580" y="3240342"/>
            <a:ext cx="3162233" cy="6136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4 Gros intestin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273581" y="3936157"/>
            <a:ext cx="3162232" cy="6136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5 Appendice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273581" y="4631972"/>
            <a:ext cx="3162232" cy="6136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6 Sacrum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84087" y="5862950"/>
            <a:ext cx="5092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Titre: Schéma du tube digestif chez l’Homme</a:t>
            </a:r>
            <a:endParaRPr lang="fr-FR" sz="2400" b="1" u="sng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1273581" y="5327787"/>
            <a:ext cx="3162232" cy="6136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7 Anus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7820" y="58365"/>
            <a:ext cx="12024000" cy="67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7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4" grpId="0"/>
      <p:bldP spid="1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85307" y="1353093"/>
            <a:ext cx="10797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/>
              <a:t>Après leur ingestion, les aliments traverse l’appareil digestif selon l’ordre suivant: Bouche-Œsophage- Estomac- Intestin grêle – Gros intestin- anus.</a:t>
            </a:r>
            <a:endParaRPr lang="fr-FR" sz="2800" b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98106" y="-2244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u="sng" smtClean="0">
                <a:solidFill>
                  <a:srgbClr val="00B050"/>
                </a:solidFill>
                <a:latin typeface="+mn-lt"/>
              </a:rPr>
              <a:t>3- L’appareil digestif chez l’Homme :</a:t>
            </a:r>
            <a:endParaRPr lang="fr-FR" sz="4000" b="1" u="sng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1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4279" y="408560"/>
            <a:ext cx="11529653" cy="1359949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Activité 2 : Comparaison régime alimentaire herbivore- régime alimentaire carnivore.</a:t>
            </a:r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fr-F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4279" y="1444736"/>
            <a:ext cx="11080531" cy="491906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>
                <a:solidFill>
                  <a:srgbClr val="00B050"/>
                </a:solidFill>
              </a:rPr>
              <a:t>1- Dentition adaptée pour la prise alimentaire chez le lapin </a:t>
            </a:r>
            <a:r>
              <a:rPr lang="fr-FR" b="1" u="sng" dirty="0" smtClean="0">
                <a:solidFill>
                  <a:srgbClr val="00B050"/>
                </a:solidFill>
              </a:rPr>
              <a:t>(</a:t>
            </a:r>
            <a:r>
              <a:rPr lang="fr-FR" b="1" u="sng" dirty="0">
                <a:solidFill>
                  <a:srgbClr val="00B050"/>
                </a:solidFill>
              </a:rPr>
              <a:t>herbivore)</a:t>
            </a: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97062" y="2228473"/>
            <a:ext cx="11284085" cy="30633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Chez le lapin les incisives permettent de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saisir 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 de couper les aliments.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La formule dentaire chez le lapin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 =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16" y="2972818"/>
            <a:ext cx="4076567" cy="161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2" y="2102852"/>
            <a:ext cx="5070490" cy="434128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09928" y="4062796"/>
            <a:ext cx="45719" cy="159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1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5643"/>
            <a:ext cx="12414925" cy="1167319"/>
          </a:xfrm>
        </p:spPr>
        <p:txBody>
          <a:bodyPr>
            <a:noAutofit/>
          </a:bodyPr>
          <a:lstStyle/>
          <a:p>
            <a:pPr marR="252095">
              <a:spcBef>
                <a:spcPts val="300"/>
              </a:spcBef>
              <a:spcAft>
                <a:spcPts val="0"/>
              </a:spcAft>
            </a:pPr>
            <a:r>
              <a:rPr lang="fr-FR" sz="2800" b="1" u="sng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Dentition adaptée pour la prise alimentaire chez le </a:t>
            </a:r>
            <a:r>
              <a:rPr lang="fr-FR" sz="2800" b="1" u="sng" dirty="0" smtClean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</a:t>
            </a:r>
            <a:r>
              <a:rPr lang="fr-FR" sz="2800" b="1" u="sng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u="sng" dirty="0" smtClean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(carnivore</a:t>
            </a:r>
            <a:r>
              <a:rPr lang="fr-FR" sz="2800" b="1" u="sng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600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1600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b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84212" y="1051325"/>
            <a:ext cx="9617988" cy="186173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750"/>
              </a:spcAft>
            </a:pPr>
            <a:r>
              <a:rPr lang="fr-F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Le chat a une dentition de carnivore. Il possède des canines très développées. Elles lui servent à déchirer la viande. Sa formule dentaire </a:t>
            </a:r>
            <a:r>
              <a:rPr lang="fr-FR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est: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080" y="2218644"/>
            <a:ext cx="4714584" cy="18719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80" y="609545"/>
            <a:ext cx="6230769" cy="50901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680" y="5057708"/>
            <a:ext cx="11767563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252095" algn="just">
              <a:spcBef>
                <a:spcPts val="300"/>
              </a:spcBef>
              <a:spcAft>
                <a:spcPts val="750"/>
              </a:spcAft>
            </a:pPr>
            <a:r>
              <a:rPr lang="fr-FR" sz="3200" b="1" u="sng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Remarque :</a:t>
            </a:r>
            <a:r>
              <a:rPr lang="fr-FR" sz="32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lapin possède </a:t>
            </a:r>
            <a:r>
              <a:rPr lang="fr-FR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formule dentaire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incomplète</a:t>
            </a:r>
            <a:r>
              <a:rPr lang="fr-F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fait de l’absence des canines, alors que le chat possède tous les </a:t>
            </a:r>
            <a:r>
              <a:rPr lang="fr-FR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types de dents 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(dentition complète).</a:t>
            </a:r>
            <a:endParaRPr lang="fr-FR" sz="1600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817" y="0"/>
            <a:ext cx="11126821" cy="1325563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3- Le tube digestif pour chaque régime alimentaire</a:t>
            </a:r>
            <a:r>
              <a:rPr lang="fr-FR" b="1" u="sng" dirty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287581"/>
              </p:ext>
            </p:extLst>
          </p:nvPr>
        </p:nvGraphicFramePr>
        <p:xfrm>
          <a:off x="351817" y="921750"/>
          <a:ext cx="10573981" cy="4233910"/>
        </p:xfrm>
        <a:graphic>
          <a:graphicData uri="http://schemas.openxmlformats.org/drawingml/2006/table">
            <a:tbl>
              <a:tblPr firstRow="1" firstCol="1" bandRow="1"/>
              <a:tblGrid>
                <a:gridCol w="3524243"/>
                <a:gridCol w="3524243"/>
                <a:gridCol w="3525495"/>
              </a:tblGrid>
              <a:tr h="566366">
                <a:tc>
                  <a:txBody>
                    <a:bodyPr/>
                    <a:lstStyle/>
                    <a:p>
                      <a:pPr marR="252095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800" b="1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lapin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chat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961">
                <a:tc>
                  <a:txBody>
                    <a:bodyPr/>
                    <a:lstStyle/>
                    <a:p>
                      <a:pPr marR="252095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Œsophage </a:t>
                      </a:r>
                      <a:endParaRPr lang="fr-FR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Presque de </a:t>
                      </a:r>
                      <a:r>
                        <a:rPr lang="fr-FR" sz="3600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même taille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8017">
                <a:tc>
                  <a:txBody>
                    <a:bodyPr/>
                    <a:lstStyle/>
                    <a:p>
                      <a:pPr marR="252095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Estomac </a:t>
                      </a:r>
                      <a:endParaRPr lang="fr-FR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3600" dirty="0" smtClean="0"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Développé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Réduit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86">
                <a:tc>
                  <a:txBody>
                    <a:bodyPr/>
                    <a:lstStyle/>
                    <a:p>
                      <a:pPr marR="252095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Intestin grêle </a:t>
                      </a:r>
                      <a:endParaRPr lang="fr-FR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fr-FR" sz="1600"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Court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571">
                <a:tc>
                  <a:txBody>
                    <a:bodyPr/>
                    <a:lstStyle/>
                    <a:p>
                      <a:pPr marR="252095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Gros intestin</a:t>
                      </a:r>
                      <a:endParaRPr lang="fr-FR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fr-FR" sz="1600"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Court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366">
                <a:tc>
                  <a:txBody>
                    <a:bodyPr/>
                    <a:lstStyle/>
                    <a:p>
                      <a:pPr marR="252095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Caecum </a:t>
                      </a:r>
                      <a:endParaRPr lang="fr-FR" sz="12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fr-FR" sz="1600"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Très court</a:t>
                      </a:r>
                      <a:endParaRPr lang="fr-FR" sz="160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366">
                <a:tc>
                  <a:txBody>
                    <a:bodyPr/>
                    <a:lstStyle/>
                    <a:p>
                      <a:pPr marR="252095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digestion </a:t>
                      </a:r>
                      <a:endParaRPr lang="fr-FR" sz="12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3600" dirty="0" smtClean="0"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Lente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Rapide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1817" y="5175115"/>
            <a:ext cx="1055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2095">
              <a:spcBef>
                <a:spcPts val="300"/>
              </a:spcBef>
            </a:pPr>
            <a:r>
              <a:rPr lang="fr-FR" sz="2800" b="1" dirty="0" smtClean="0">
                <a:solidFill>
                  <a:srgbClr val="E36C0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Titre : </a:t>
            </a:r>
            <a:r>
              <a:rPr lang="fr-FR" sz="2800" b="1" u="sng" dirty="0" smtClean="0">
                <a:solidFill>
                  <a:srgbClr val="E36C0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800" b="1" u="sng" dirty="0">
                <a:solidFill>
                  <a:srgbClr val="E36C0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Comparaison entre les deux régimes alimentaires</a:t>
            </a:r>
            <a:r>
              <a:rPr lang="fr-FR" sz="2800" b="1" u="sng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4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9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97956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4636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7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42" y="178490"/>
            <a:ext cx="124319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2095">
              <a:spcBef>
                <a:spcPts val="300"/>
              </a:spcBef>
              <a:spcAft>
                <a:spcPts val="0"/>
              </a:spcAft>
            </a:pPr>
            <a:r>
              <a:rPr lang="fr-FR" sz="3300" b="1" u="sng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Activité 3 :les besoins alimentaires chez </a:t>
            </a:r>
            <a:r>
              <a:rPr lang="fr-FR" sz="3300" b="1" u="sng" dirty="0" smtClean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les plantes </a:t>
            </a:r>
            <a:r>
              <a:rPr lang="fr-FR" sz="3300" b="1" u="sng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vertes.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89" y="1409076"/>
            <a:ext cx="6443257" cy="376603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21023" y="2419955"/>
            <a:ext cx="1608306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/>
              <a:t>Présence de l’eau</a:t>
            </a:r>
            <a:endParaRPr lang="fr-FR" sz="2800" b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8151777" y="2163687"/>
            <a:ext cx="177043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/>
              <a:t>Absence de l’eau</a:t>
            </a:r>
            <a:endParaRPr lang="fr-FR" sz="2800" b="1" u="sng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30" y="1525809"/>
            <a:ext cx="8273425" cy="364930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64529" y="2028456"/>
            <a:ext cx="175097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Eau + Sels Minéraux 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410601" y="1985399"/>
            <a:ext cx="204103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Eau Seulement</a:t>
            </a:r>
            <a:endParaRPr lang="fr-FR" sz="24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23" y="1409076"/>
            <a:ext cx="2496600" cy="50359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77" y="1425341"/>
            <a:ext cx="2997971" cy="5036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52984" y="1425341"/>
            <a:ext cx="2488878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3200" b="1" dirty="0" smtClean="0"/>
          </a:p>
          <a:p>
            <a:endParaRPr lang="fr-FR" sz="3200" b="1" dirty="0"/>
          </a:p>
          <a:p>
            <a:r>
              <a:rPr lang="fr-FR" sz="3200" b="1" dirty="0" smtClean="0"/>
              <a:t>À l’obscurité</a:t>
            </a:r>
          </a:p>
          <a:p>
            <a:endParaRPr lang="fr-FR" sz="3200" b="1" dirty="0"/>
          </a:p>
          <a:p>
            <a:endParaRPr lang="fr-FR" sz="3200" b="1" dirty="0" smtClean="0"/>
          </a:p>
          <a:p>
            <a:endParaRPr lang="fr-FR" sz="3200" b="1" dirty="0"/>
          </a:p>
          <a:p>
            <a:endParaRPr lang="fr-FR" sz="3200" b="1" dirty="0" smtClean="0"/>
          </a:p>
          <a:p>
            <a:endParaRPr lang="fr-FR" sz="32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57383" y="1425340"/>
            <a:ext cx="2462433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À la présence de la lumière</a:t>
            </a:r>
          </a:p>
          <a:p>
            <a:endParaRPr lang="fr-FR" sz="3200" b="1" dirty="0"/>
          </a:p>
          <a:p>
            <a:endParaRPr lang="fr-FR" sz="3200" b="1" dirty="0" smtClean="0"/>
          </a:p>
          <a:p>
            <a:endParaRPr lang="fr-FR" sz="3200" b="1" dirty="0"/>
          </a:p>
          <a:p>
            <a:endParaRPr lang="fr-FR" sz="3200" b="1" dirty="0" smtClean="0"/>
          </a:p>
          <a:p>
            <a:endParaRPr lang="fr-FR" sz="3200" b="1" dirty="0" smtClean="0"/>
          </a:p>
          <a:p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1912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23" y="1409076"/>
            <a:ext cx="2496600" cy="50359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77" y="1425341"/>
            <a:ext cx="2997971" cy="5036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152984" y="1425341"/>
            <a:ext cx="248887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3200" b="1" dirty="0" smtClean="0"/>
          </a:p>
          <a:p>
            <a:endParaRPr lang="fr-FR" sz="3200" b="1" dirty="0"/>
          </a:p>
          <a:p>
            <a:pPr algn="ctr"/>
            <a:r>
              <a:rPr lang="fr-FR" sz="3200" b="1" dirty="0" smtClean="0"/>
              <a:t>Absence de CO2 (Dioxyde de carbone)</a:t>
            </a:r>
            <a:endParaRPr lang="fr-FR" sz="3200" b="1" dirty="0"/>
          </a:p>
          <a:p>
            <a:endParaRPr lang="fr-FR" sz="3200" b="1" dirty="0" smtClean="0"/>
          </a:p>
          <a:p>
            <a:endParaRPr lang="fr-FR" sz="3200" b="1" dirty="0"/>
          </a:p>
          <a:p>
            <a:endParaRPr lang="fr-FR" sz="3200" b="1" dirty="0" smtClean="0"/>
          </a:p>
          <a:p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58590" y="2610280"/>
            <a:ext cx="246243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Présence de CO2</a:t>
            </a:r>
          </a:p>
        </p:txBody>
      </p:sp>
    </p:spTree>
    <p:extLst>
      <p:ext uri="{BB962C8B-B14F-4D97-AF65-F5344CB8AC3E}">
        <p14:creationId xmlns:p14="http://schemas.microsoft.com/office/powerpoint/2010/main" val="256224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362636"/>
            <a:ext cx="11984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2095" algn="ctr">
              <a:spcBef>
                <a:spcPts val="300"/>
              </a:spcBef>
              <a:spcAft>
                <a:spcPts val="0"/>
              </a:spcAft>
            </a:pPr>
            <a:r>
              <a:rPr lang="fr-FR" sz="3200" b="1" u="sng" dirty="0">
                <a:solidFill>
                  <a:srgbClr val="FF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Activité 3 :les besoins alimentaires chez les plantes vertes.</a:t>
            </a:r>
            <a:endParaRPr lang="fr-FR" sz="1600" dirty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6109" y="1255148"/>
            <a:ext cx="1099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</a:rPr>
              <a:t>Expériences</a:t>
            </a:r>
            <a:r>
              <a:rPr lang="fr-FR" sz="2800" dirty="0" smtClean="0">
                <a:solidFill>
                  <a:srgbClr val="FF0000"/>
                </a:solidFill>
              </a:rPr>
              <a:t>   </a:t>
            </a:r>
            <a:r>
              <a:rPr lang="fr-FR" sz="2400" b="1" dirty="0" smtClean="0"/>
              <a:t>(Voir Doc1 p47)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96109" y="1934009"/>
            <a:ext cx="11177083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2095" algn="just">
              <a:spcBef>
                <a:spcPts val="300"/>
              </a:spcBef>
            </a:pPr>
            <a:r>
              <a:rPr lang="fr-FR" sz="2800" b="1" u="sng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Résultats et interprétation</a:t>
            </a:r>
            <a:r>
              <a:rPr lang="fr-FR" sz="2800" b="1" u="sng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800" b="1" u="sng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400" b="1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2095" algn="just">
              <a:spcBef>
                <a:spcPts val="300"/>
              </a:spcBef>
            </a:pPr>
            <a:r>
              <a:rPr lang="fr-F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A/L’eau </a:t>
            </a:r>
            <a: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fr-F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essentielle </a:t>
            </a:r>
            <a: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le développement de la plante </a:t>
            </a:r>
            <a:r>
              <a:rPr lang="fr-F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verte, elle a </a:t>
            </a:r>
            <a: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besoin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d’absorber l’eau </a:t>
            </a:r>
            <a: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ses racines</a:t>
            </a:r>
            <a:r>
              <a:rPr lang="fr-F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52095" algn="just">
              <a:spcBef>
                <a:spcPts val="300"/>
              </a:spcBef>
            </a:pPr>
            <a:endParaRPr lang="fr-FR" sz="1600" b="1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2095" algn="just">
              <a:spcBef>
                <a:spcPts val="300"/>
              </a:spcBef>
            </a:pPr>
            <a:r>
              <a:rPr lang="fr-F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fr-FR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sels minéraux </a:t>
            </a:r>
            <a: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 des éléments nutritifs nécessaires au développement normal </a:t>
            </a:r>
            <a:r>
              <a:rPr lang="fr-F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plante.</a:t>
            </a:r>
          </a:p>
          <a:p>
            <a:pPr marR="252095" algn="just">
              <a:spcBef>
                <a:spcPts val="300"/>
              </a:spcBef>
            </a:pPr>
            <a:endParaRPr lang="fr-FR" sz="1600" b="1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2095" algn="just">
              <a:spcBef>
                <a:spcPts val="300"/>
              </a:spcBef>
            </a:pPr>
            <a:r>
              <a:rPr lang="fr-F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lumière </a:t>
            </a:r>
            <a: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nécessaire pour le développement de la plante</a:t>
            </a:r>
            <a:r>
              <a:rPr lang="fr-F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52095" algn="just">
              <a:spcBef>
                <a:spcPts val="300"/>
              </a:spcBef>
            </a:pPr>
            <a:endParaRPr lang="fr-FR" sz="1600" b="1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2095" algn="just">
              <a:spcBef>
                <a:spcPts val="300"/>
              </a:spcBef>
            </a:pPr>
            <a:r>
              <a:rPr lang="fr-F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dioxyde de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carbone(CO2) </a:t>
            </a:r>
            <a: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un élément essentiel pour le développement normal de la plante.</a:t>
            </a:r>
            <a:endParaRPr lang="fr-FR" sz="1600" b="1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3437" y="1087585"/>
            <a:ext cx="1065827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2400" b="1" dirty="0" smtClean="0">
              <a:solidFill>
                <a:srgbClr val="00B050"/>
              </a:solidFill>
            </a:endParaRPr>
          </a:p>
          <a:p>
            <a:r>
              <a:rPr lang="fr-FR" sz="2400" b="1" dirty="0" smtClean="0"/>
              <a:t>Pour se développer, une plante a besoin d’eau, de lumière et d’éléments nutritifs.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89625" y="825975"/>
            <a:ext cx="1725152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Déduction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963" y="170572"/>
            <a:ext cx="4576054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5400" b="1" u="sng" dirty="0" smtClean="0">
                <a:solidFill>
                  <a:srgbClr val="FF0000"/>
                </a:solidFill>
              </a:rPr>
              <a:t>Introduction</a:t>
            </a: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4540" y="1496135"/>
            <a:ext cx="11438107" cy="4406528"/>
          </a:xfrm>
          <a:ln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fr-FR" b="1" dirty="0"/>
              <a:t>L’alimentation chez l’homme est très diversifiée</a:t>
            </a:r>
            <a:r>
              <a:rPr lang="fr-FR" b="1" dirty="0" smtClean="0"/>
              <a:t>,</a:t>
            </a:r>
            <a:r>
              <a:rPr lang="ar-MA" b="1" dirty="0" smtClean="0"/>
              <a:t> </a:t>
            </a:r>
            <a:r>
              <a:rPr lang="fr-FR" b="1" dirty="0" smtClean="0"/>
              <a:t> se nourrit d’aliments </a:t>
            </a:r>
            <a:r>
              <a:rPr lang="fr-FR" b="1" dirty="0"/>
              <a:t>d’origine animale et aliments d’origine végétale. Cette alimentation double caractérise le régime alimentaire omnivore et nécessite la présence d’organes adaptés. </a:t>
            </a:r>
          </a:p>
          <a:p>
            <a:pPr marL="0" indent="0" algn="just">
              <a:buNone/>
            </a:pPr>
            <a:endParaRPr lang="fr-FR" dirty="0"/>
          </a:p>
          <a:p>
            <a:pPr lvl="0" algn="just"/>
            <a:r>
              <a:rPr lang="fr-FR" b="1" dirty="0">
                <a:solidFill>
                  <a:srgbClr val="FF0000"/>
                </a:solidFill>
              </a:rPr>
              <a:t>Quelles sont les différentes sortes de dents chez l’Homme ?</a:t>
            </a:r>
          </a:p>
          <a:p>
            <a:pPr lvl="0" algn="just"/>
            <a:r>
              <a:rPr lang="fr-FR" b="1" dirty="0">
                <a:solidFill>
                  <a:srgbClr val="FF0000"/>
                </a:solidFill>
              </a:rPr>
              <a:t>La comparaison entre le régime alimentaire herbivore et le régime alimentaire carnivore ?</a:t>
            </a:r>
          </a:p>
          <a:p>
            <a:pPr lvl="0" algn="just"/>
            <a:r>
              <a:rPr lang="fr-FR" b="1" dirty="0">
                <a:solidFill>
                  <a:srgbClr val="FF0000"/>
                </a:solidFill>
              </a:rPr>
              <a:t>Quelles sont les besoins alimentaires chez les plantes vertes ?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7820" y="58365"/>
            <a:ext cx="12024000" cy="67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1646"/>
            <a:ext cx="12192000" cy="777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marR="252095" algn="ctr">
              <a:spcBef>
                <a:spcPts val="300"/>
              </a:spcBef>
            </a:pPr>
            <a:r>
              <a:rPr lang="fr-FR" sz="2800" b="1" u="sng" dirty="0" smtClean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800" b="1" u="sng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synthèse de la matière </a:t>
            </a:r>
            <a:r>
              <a:rPr lang="fr-FR" sz="2800" b="1" u="sng" dirty="0" smtClean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organique chez </a:t>
            </a:r>
            <a:r>
              <a:rPr lang="fr-FR" sz="2800" b="1" u="sng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plantes vertes</a:t>
            </a:r>
            <a:r>
              <a:rPr lang="fr-FR" sz="2800" b="1" u="sng" dirty="0" smtClean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52095" algn="ctr">
              <a:spcBef>
                <a:spcPts val="300"/>
              </a:spcBef>
            </a:pPr>
            <a:endParaRPr lang="fr-FR" sz="14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2" y="2406725"/>
            <a:ext cx="7033284" cy="44512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7679" y="1047971"/>
            <a:ext cx="11666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plantules utilisent le CO2 et l’incorporant dans ses feuilles pour fabriquer de la matière organique en présence de la lumière, c’est le phénomène de </a:t>
            </a:r>
            <a:r>
              <a:rPr lang="fr-FR" sz="2400" b="1" dirty="0" smtClean="0">
                <a:solidFill>
                  <a:srgbClr val="FF0000"/>
                </a:solidFill>
              </a:rPr>
              <a:t>la photosynthèse</a:t>
            </a:r>
            <a:r>
              <a:rPr lang="fr-FR" sz="2400" b="1" dirty="0" smtClean="0"/>
              <a:t>.</a:t>
            </a:r>
            <a:endParaRPr lang="fr-FR" sz="2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98" y="2975012"/>
            <a:ext cx="4486275" cy="16573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910" y="1878968"/>
            <a:ext cx="11537005" cy="53245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Remarque: </a:t>
            </a:r>
            <a:r>
              <a:rPr lang="fr-FR" sz="2800" b="1" dirty="0" smtClean="0"/>
              <a:t>les végétaux produisent leur propre nourriture (matière organique) ,on dit qu’ils sont </a:t>
            </a:r>
            <a:r>
              <a:rPr lang="fr-FR" sz="2800" b="1" dirty="0" smtClean="0">
                <a:solidFill>
                  <a:srgbClr val="00B050"/>
                </a:solidFill>
              </a:rPr>
              <a:t>autotrophes    </a:t>
            </a:r>
          </a:p>
          <a:p>
            <a:endParaRPr lang="fr-FR" sz="2800" b="1" dirty="0">
              <a:solidFill>
                <a:srgbClr val="00B050"/>
              </a:solidFill>
            </a:endParaRPr>
          </a:p>
          <a:p>
            <a:endParaRPr lang="fr-FR" sz="2800" b="1" dirty="0" smtClean="0">
              <a:solidFill>
                <a:srgbClr val="00B050"/>
              </a:solidFill>
            </a:endParaRPr>
          </a:p>
          <a:p>
            <a:endParaRPr lang="fr-FR" sz="2800" b="1" dirty="0">
              <a:solidFill>
                <a:srgbClr val="00B050"/>
              </a:solidFill>
            </a:endParaRPr>
          </a:p>
          <a:p>
            <a:endParaRPr lang="fr-FR" sz="2800" b="1" dirty="0" smtClean="0">
              <a:solidFill>
                <a:srgbClr val="00B050"/>
              </a:solidFill>
            </a:endParaRPr>
          </a:p>
          <a:p>
            <a:endParaRPr lang="fr-FR" sz="2800" b="1" dirty="0">
              <a:solidFill>
                <a:srgbClr val="00B050"/>
              </a:solidFill>
            </a:endParaRPr>
          </a:p>
          <a:p>
            <a:endParaRPr lang="fr-FR" sz="2800" b="1" dirty="0" smtClean="0">
              <a:solidFill>
                <a:srgbClr val="00B050"/>
              </a:solidFill>
            </a:endParaRPr>
          </a:p>
          <a:p>
            <a:endParaRPr lang="fr-FR" sz="2800" b="1" dirty="0">
              <a:solidFill>
                <a:srgbClr val="00B050"/>
              </a:solidFill>
            </a:endParaRPr>
          </a:p>
          <a:p>
            <a:endParaRPr lang="fr-FR" sz="2800" b="1" dirty="0" smtClean="0">
              <a:solidFill>
                <a:srgbClr val="00B050"/>
              </a:solidFill>
            </a:endParaRPr>
          </a:p>
          <a:p>
            <a:endParaRPr lang="fr-FR" sz="2800" b="1" dirty="0">
              <a:solidFill>
                <a:srgbClr val="00B050"/>
              </a:solidFill>
            </a:endParaRPr>
          </a:p>
          <a:p>
            <a:endParaRPr lang="fr-FR" sz="2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sées 1"/>
          <p:cNvSpPr/>
          <p:nvPr/>
        </p:nvSpPr>
        <p:spPr>
          <a:xfrm>
            <a:off x="3465295" y="668679"/>
            <a:ext cx="4390418" cy="811866"/>
          </a:xfrm>
          <a:prstGeom prst="cloudCallout">
            <a:avLst>
              <a:gd name="adj1" fmla="val -59829"/>
              <a:gd name="adj2" fmla="val 121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Etres vivants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272" y="2015320"/>
            <a:ext cx="3035029" cy="6031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Végétaux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5762" y="2014743"/>
            <a:ext cx="4332781" cy="6463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Animaux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8598" y="3606222"/>
            <a:ext cx="2909704" cy="13577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Régime  alimentaire herbivore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(Le lapin)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6220" y="3644067"/>
            <a:ext cx="2493199" cy="11738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Régime alimentaire carnivore </a:t>
            </a:r>
            <a:r>
              <a:rPr lang="fr-FR" sz="2400" b="1" dirty="0" smtClean="0">
                <a:solidFill>
                  <a:schemeClr val="tx1"/>
                </a:solidFill>
              </a:rPr>
              <a:t>(le chat)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73192" y="3586915"/>
            <a:ext cx="2662128" cy="14148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Régime alimentaire omnivore  </a:t>
            </a:r>
            <a:r>
              <a:rPr lang="fr-FR" sz="2400" b="1" dirty="0" smtClean="0">
                <a:solidFill>
                  <a:schemeClr val="tx1"/>
                </a:solidFill>
              </a:rPr>
              <a:t>(l’Homme)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2005" y="5705412"/>
            <a:ext cx="2839097" cy="691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-Denture incomplète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-Tube digestif long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500206" y="5552706"/>
            <a:ext cx="2536798" cy="672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-Denture complète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Tube digestif court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73193" y="5729871"/>
            <a:ext cx="2558365" cy="554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-Denture complète</a:t>
            </a:r>
          </a:p>
        </p:txBody>
      </p:sp>
      <p:sp>
        <p:nvSpPr>
          <p:cNvPr id="11" name="Flèche droite 10"/>
          <p:cNvSpPr/>
          <p:nvPr/>
        </p:nvSpPr>
        <p:spPr>
          <a:xfrm rot="8465109">
            <a:off x="4830549" y="3043809"/>
            <a:ext cx="1058771" cy="30113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5400000">
            <a:off x="7519352" y="3025371"/>
            <a:ext cx="623633" cy="2855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2518248">
            <a:off x="9799327" y="2996139"/>
            <a:ext cx="1026173" cy="30623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0403745" y="5001779"/>
            <a:ext cx="0" cy="70363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7667342" y="4817871"/>
            <a:ext cx="0" cy="70363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727217" y="4963934"/>
            <a:ext cx="0" cy="70363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èche droite 22"/>
          <p:cNvSpPr/>
          <p:nvPr/>
        </p:nvSpPr>
        <p:spPr>
          <a:xfrm rot="8465109">
            <a:off x="3081545" y="1528381"/>
            <a:ext cx="623626" cy="37116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77820" y="350196"/>
            <a:ext cx="12042843" cy="638134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4533960" y="60559"/>
            <a:ext cx="3130562" cy="5058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Synthèse</a:t>
            </a:r>
            <a:endParaRPr lang="fr-FR" sz="28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Flèche droite 26"/>
          <p:cNvSpPr/>
          <p:nvPr/>
        </p:nvSpPr>
        <p:spPr>
          <a:xfrm rot="3137416">
            <a:off x="7012797" y="1531410"/>
            <a:ext cx="623626" cy="37116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75639" y="3206112"/>
            <a:ext cx="233182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-Eléments nutritifs</a:t>
            </a:r>
          </a:p>
          <a:p>
            <a:r>
              <a:rPr lang="fr-FR" sz="2000" b="1" dirty="0" smtClean="0"/>
              <a:t>-CO2</a:t>
            </a:r>
          </a:p>
          <a:p>
            <a:r>
              <a:rPr lang="fr-FR" sz="2000" b="1" dirty="0" smtClean="0"/>
              <a:t>-Eau + la lumière</a:t>
            </a:r>
            <a:endParaRPr lang="fr-FR" sz="20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783175" y="4856558"/>
            <a:ext cx="231675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Fabrication de la </a:t>
            </a:r>
            <a:r>
              <a:rPr lang="fr-FR" sz="2000" b="1" dirty="0" smtClean="0">
                <a:solidFill>
                  <a:srgbClr val="00B050"/>
                </a:solidFill>
              </a:rPr>
              <a:t>matière organique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29" name="Flèche droite 28"/>
          <p:cNvSpPr/>
          <p:nvPr/>
        </p:nvSpPr>
        <p:spPr>
          <a:xfrm rot="5400000">
            <a:off x="1660095" y="2732479"/>
            <a:ext cx="562915" cy="39175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5400000">
            <a:off x="1548351" y="4327553"/>
            <a:ext cx="599114" cy="40030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57"/>
    </mc:Choice>
    <mc:Fallback xmlns="">
      <p:transition spd="slow" advTm="15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55" x="4918075" y="2143125"/>
          <p14:tracePt t="2627" x="4929188" y="2143125"/>
          <p14:tracePt t="3627" x="4965700" y="2143125"/>
          <p14:tracePt t="3639" x="4976813" y="2143125"/>
          <p14:tracePt t="3655" x="5000625" y="2155825"/>
          <p14:tracePt t="3664" x="5037138" y="2166938"/>
          <p14:tracePt t="3674" x="5095875" y="2179638"/>
          <p14:tracePt t="3689" x="5143500" y="2227263"/>
          <p14:tracePt t="3705" x="5227638" y="2286000"/>
          <p14:tracePt t="3723" x="5394325" y="2381250"/>
          <p14:tracePt t="3740" x="5465763" y="2405063"/>
          <p14:tracePt t="3756" x="5619750" y="2417763"/>
          <p14:tracePt t="3774" x="5691188" y="2417763"/>
          <p14:tracePt t="3790" x="5857875" y="2417763"/>
          <p14:tracePt t="3810" x="5953125" y="2417763"/>
          <p14:tracePt t="3825" x="6096000" y="2465388"/>
          <p14:tracePt t="3841" x="6286500" y="2560638"/>
          <p14:tracePt t="3860" x="6405563" y="2619375"/>
          <p14:tracePt t="3875" x="6632575" y="2738438"/>
          <p14:tracePt t="3892" x="6762750" y="2786063"/>
          <p14:tracePt t="3910" x="6942138" y="2857500"/>
          <p14:tracePt t="3925" x="7132638" y="2965450"/>
          <p14:tracePt t="3943" x="7191375" y="3000375"/>
          <p14:tracePt t="3960" x="7227888" y="3036888"/>
          <p14:tracePt t="3976" x="7262813" y="3071813"/>
          <p14:tracePt t="3994" x="7262813" y="3095625"/>
          <p14:tracePt t="4010" x="7286625" y="3095625"/>
          <p14:tracePt t="4376" x="7346950" y="3095625"/>
          <p14:tracePt t="4388" x="7418388" y="3071813"/>
          <p14:tracePt t="4400" x="7524750" y="3048000"/>
          <p14:tracePt t="4416" x="7596188" y="3036888"/>
          <p14:tracePt t="4433" x="7786688" y="2989263"/>
          <p14:tracePt t="4450" x="7858125" y="2976563"/>
          <p14:tracePt t="4467" x="7929563" y="2952750"/>
          <p14:tracePt t="4484" x="7989888" y="2857500"/>
          <p14:tracePt t="4566" x="7942263" y="2751138"/>
          <p14:tracePt t="4586" x="7905750" y="2690813"/>
          <p14:tracePt t="4602" x="7834313" y="2608263"/>
          <p14:tracePt t="4621" x="7775575" y="2584450"/>
          <p14:tracePt t="4635" x="7715250" y="2536825"/>
          <p14:tracePt t="4654" x="7656513" y="2513013"/>
          <p14:tracePt t="4670" x="7620000" y="2500313"/>
          <p14:tracePt t="4686" x="7561263" y="2465388"/>
          <p14:tracePt t="4704" x="7524750" y="2465388"/>
          <p14:tracePt t="4721" x="7466013" y="2452688"/>
          <p14:tracePt t="4738" x="7429500" y="2452688"/>
          <p14:tracePt t="4755" x="7394575" y="2428875"/>
          <p14:tracePt t="4771" x="7358063" y="2428875"/>
          <p14:tracePt t="4789" x="7334250" y="2428875"/>
          <p14:tracePt t="4805" x="7323138" y="2428875"/>
          <p14:tracePt t="4822" x="7299325" y="2428875"/>
          <p14:tracePt t="4840" x="7286625" y="2441575"/>
          <p14:tracePt t="4855" x="7251700" y="2452688"/>
          <p14:tracePt t="4873" x="7239000" y="2465388"/>
          <p14:tracePt t="4889" x="7227888" y="2465388"/>
          <p14:tracePt t="4906" x="7204075" y="2489200"/>
          <p14:tracePt t="4925" x="7191375" y="2489200"/>
          <p14:tracePt t="4940" x="7167563" y="2536825"/>
          <p14:tracePt t="4958" x="7156450" y="2547938"/>
          <p14:tracePt t="4974" x="7143750" y="2560638"/>
          <p14:tracePt t="4991" x="7119938" y="2571750"/>
          <p14:tracePt t="5032" x="7108825" y="2595563"/>
          <p14:tracePt t="5066" x="7085013" y="2595563"/>
          <p14:tracePt t="5077" x="7072313" y="2595563"/>
          <p14:tracePt t="5095" x="7061200" y="2595563"/>
          <p14:tracePt t="5109" x="7048500" y="2595563"/>
          <p14:tracePt t="5129" x="7037388" y="2608263"/>
          <p14:tracePt t="5143" x="7037388" y="2584450"/>
          <p14:tracePt t="5443" x="7013575" y="2536825"/>
          <p14:tracePt t="5453" x="7000875" y="2428875"/>
          <p14:tracePt t="5465" x="6953250" y="2298700"/>
          <p14:tracePt t="5481" x="6894513" y="2060575"/>
          <p14:tracePt t="5498" x="6738938" y="1560513"/>
          <p14:tracePt t="5516" x="6656388" y="1322388"/>
          <p14:tracePt t="5532" x="6537325" y="1036638"/>
          <p14:tracePt t="5549" x="6500813" y="989013"/>
          <p14:tracePt t="5566" x="6489700" y="965200"/>
          <p14:tracePt t="5584" x="6489700" y="952500"/>
          <p14:tracePt t="5600" x="6477000" y="952500"/>
          <p14:tracePt t="5707" x="6465888" y="952500"/>
          <p14:tracePt t="5731" x="6453188" y="952500"/>
          <p14:tracePt t="5742" x="6429375" y="952500"/>
          <p14:tracePt t="5770" x="6418263" y="952500"/>
          <p14:tracePt t="5778" x="6405563" y="976313"/>
          <p14:tracePt t="5792" x="6394450" y="989013"/>
          <p14:tracePt t="5818" x="6381750" y="989013"/>
          <p14:tracePt t="5828" x="6381750" y="1000125"/>
          <p14:tracePt t="5840" x="6370638" y="1012825"/>
          <p14:tracePt t="5854" x="6346825" y="1023938"/>
          <p14:tracePt t="5870" x="6334125" y="1060450"/>
          <p14:tracePt t="5888" x="6323013" y="1060450"/>
          <p14:tracePt t="5904" x="6310313" y="1071563"/>
          <p14:tracePt t="5921" x="6286500" y="1095375"/>
          <p14:tracePt t="5940" x="6262688" y="1108075"/>
          <p14:tracePt t="5955" x="6251575" y="1119188"/>
          <p14:tracePt t="5972" x="6238875" y="1131888"/>
          <p14:tracePt t="5988" x="6167438" y="1203325"/>
          <p14:tracePt t="6062" x="6167438" y="1214438"/>
          <p14:tracePt t="6073" x="6156325" y="1238250"/>
          <p14:tracePt t="6090" x="6143625" y="1262063"/>
          <p14:tracePt t="6111" x="6143625" y="1274763"/>
          <p14:tracePt t="6126" x="6132513" y="1309688"/>
          <p14:tracePt t="6141" x="6119813" y="1309688"/>
          <p14:tracePt t="6454" x="6096000" y="1309688"/>
          <p14:tracePt t="6468" x="6072188" y="1322388"/>
          <p14:tracePt t="6479" x="6013450" y="1333500"/>
          <p14:tracePt t="6496" x="5965825" y="1333500"/>
          <p14:tracePt t="6513" x="5857875" y="1357313"/>
          <p14:tracePt t="6531" x="5762625" y="1357313"/>
          <p14:tracePt t="6548" x="5561013" y="1357313"/>
          <p14:tracePt t="6565" x="5465763" y="1357313"/>
          <p14:tracePt t="6582" x="5322888" y="1381125"/>
          <p14:tracePt t="6599" x="5108575" y="1441450"/>
          <p14:tracePt t="6616" x="5024438" y="1489075"/>
          <p14:tracePt t="6632" x="4976813" y="1524000"/>
          <p14:tracePt t="6632" x="4941888" y="1571625"/>
          <p14:tracePt t="6650" x="4894263" y="1631950"/>
          <p14:tracePt t="6666" x="4870450" y="1666875"/>
          <p14:tracePt t="6683" x="4810125" y="1738313"/>
          <p14:tracePt t="6701" x="4775200" y="1785938"/>
          <p14:tracePt t="6717" x="4738688" y="1857375"/>
          <p14:tracePt t="6734" x="4727575" y="1870075"/>
          <p14:tracePt t="6751" x="4714875" y="1881188"/>
          <p14:tracePt t="6767" x="4691063" y="1928813"/>
          <p14:tracePt t="6787" x="4667250" y="1941513"/>
          <p14:tracePt t="6801" x="4643438" y="1965325"/>
          <p14:tracePt t="6819" x="4632325" y="2000250"/>
          <p14:tracePt t="6835" x="4619625" y="2012950"/>
          <p14:tracePt t="6852" x="4595813" y="2036763"/>
          <p14:tracePt t="6870" x="4584700" y="2071688"/>
          <p14:tracePt t="6886" x="4572000" y="2084388"/>
          <p14:tracePt t="6903" x="4560888" y="2119313"/>
          <p14:tracePt t="6926" x="4560888" y="2132013"/>
          <p14:tracePt t="6937" x="4548188" y="2166938"/>
          <p14:tracePt t="6954" x="4548188" y="2190750"/>
          <p14:tracePt t="6970" x="4524375" y="2214563"/>
          <p14:tracePt t="6989" x="4524375" y="2227263"/>
          <p14:tracePt t="7004" x="4524375" y="2298700"/>
          <p14:tracePt t="7054" x="4524375" y="2322513"/>
          <p14:tracePt t="7073" x="4524375" y="2346325"/>
          <p14:tracePt t="7090" x="4524375" y="2370138"/>
          <p14:tracePt t="7106" x="4537075" y="2393950"/>
          <p14:tracePt t="7125" x="4537075" y="2428875"/>
          <p14:tracePt t="7141" x="4548188" y="2452688"/>
          <p14:tracePt t="7157" x="4560888" y="2489200"/>
          <p14:tracePt t="7173" x="4572000" y="2500313"/>
          <p14:tracePt t="7191" x="4619625" y="2524125"/>
          <p14:tracePt t="7208" x="4632325" y="2536825"/>
          <p14:tracePt t="7224" x="4679950" y="2560638"/>
          <p14:tracePt t="7242" x="4691063" y="2571750"/>
          <p14:tracePt t="7258" x="4727575" y="2584450"/>
          <p14:tracePt t="7275" x="4762500" y="2608263"/>
          <p14:tracePt t="7295" x="4799013" y="2608263"/>
          <p14:tracePt t="7309" x="4846638" y="2619375"/>
          <p14:tracePt t="7327" x="4870450" y="2619375"/>
          <p14:tracePt t="7343" x="4929188" y="2632075"/>
          <p14:tracePt t="7359" x="4989513" y="2632075"/>
          <p14:tracePt t="7377" x="5037138" y="2632075"/>
          <p14:tracePt t="7394" x="5072063" y="2632075"/>
          <p14:tracePt t="7410" x="5132388" y="2632075"/>
          <p14:tracePt t="7428" x="5167313" y="2632075"/>
          <p14:tracePt t="7444" x="5214938" y="2608263"/>
          <p14:tracePt t="7462" x="5227638" y="2595563"/>
          <p14:tracePt t="7478" x="5251450" y="2584450"/>
          <p14:tracePt t="7496" x="5286375" y="2500313"/>
          <p14:tracePt t="7557" x="5286375" y="2489200"/>
          <p14:tracePt t="7571" x="5286375" y="2452688"/>
          <p14:tracePt t="7580" x="5286375" y="2441575"/>
          <p14:tracePt t="7597" x="5286375" y="2417763"/>
          <p14:tracePt t="7614" x="5262563" y="2346325"/>
          <p14:tracePt t="7631" x="5251450" y="2333625"/>
          <p14:tracePt t="7647" x="5214938" y="2298700"/>
          <p14:tracePt t="7664" x="5191125" y="2262188"/>
          <p14:tracePt t="7682" x="5156200" y="2262188"/>
          <p14:tracePt t="7698" x="5108575" y="2227263"/>
          <p14:tracePt t="7715" x="5095875" y="2214563"/>
          <p14:tracePt t="7731" x="5013325" y="2179638"/>
          <p14:tracePt t="7751" x="4965700" y="2166938"/>
          <p14:tracePt t="7766" x="4929188" y="2143125"/>
          <p14:tracePt t="7782" x="4870450" y="2132013"/>
          <p14:tracePt t="7801" x="4833938" y="2108200"/>
          <p14:tracePt t="7816" x="4799013" y="2095500"/>
          <p14:tracePt t="7833" x="4714875" y="2084388"/>
          <p14:tracePt t="7851" x="4679950" y="2084388"/>
          <p14:tracePt t="7867" x="4632325" y="2071688"/>
          <p14:tracePt t="7884" x="4608513" y="2071688"/>
          <p14:tracePt t="7901" x="4595813" y="2071688"/>
          <p14:tracePt t="7917" x="4548188" y="2071688"/>
          <p14:tracePt t="7935" x="4537075" y="2071688"/>
          <p14:tracePt t="7952" x="4513263" y="2071688"/>
          <p14:tracePt t="7968" x="4489450" y="2071688"/>
          <p14:tracePt t="7985" x="4476750" y="2084388"/>
          <p14:tracePt t="8003" x="4452938" y="2095500"/>
          <p14:tracePt t="8020" x="4441825" y="2108200"/>
          <p14:tracePt t="8036" x="4429125" y="2132013"/>
          <p14:tracePt t="8055" x="4405313" y="2166938"/>
          <p14:tracePt t="8070" x="4394200" y="2179638"/>
          <p14:tracePt t="8086" x="4381500" y="2214563"/>
          <p14:tracePt t="8105" x="4381500" y="2238375"/>
          <p14:tracePt t="8120" x="4370388" y="2286000"/>
          <p14:tracePt t="8139" x="4370388" y="2298700"/>
          <p14:tracePt t="8155" x="4370388" y="2309813"/>
          <p14:tracePt t="8171" x="4370388" y="2357438"/>
          <p14:tracePt t="8190" x="4370388" y="2381250"/>
          <p14:tracePt t="8205" x="4370388" y="2428875"/>
          <p14:tracePt t="8222" x="4370388" y="2441575"/>
          <p14:tracePt t="8239" x="4370388" y="2465388"/>
          <p14:tracePt t="8256" x="4381500" y="2513013"/>
          <p14:tracePt t="8273" x="4381500" y="2547938"/>
          <p14:tracePt t="8289" x="4418013" y="2595563"/>
          <p14:tracePt t="8309" x="4429125" y="2608263"/>
          <p14:tracePt t="8323" x="4429125" y="2632075"/>
          <p14:tracePt t="8340" x="4476750" y="2679700"/>
          <p14:tracePt t="8358" x="4489450" y="2703513"/>
          <p14:tracePt t="8374" x="4524375" y="2727325"/>
          <p14:tracePt t="8392" x="4537075" y="2738438"/>
          <p14:tracePt t="8408" x="4537075" y="2751138"/>
          <p14:tracePt t="8425" x="4560888" y="2786063"/>
          <p14:tracePt t="8443" x="4572000" y="2798763"/>
          <p14:tracePt t="8459" x="4595813" y="2809875"/>
          <p14:tracePt t="8476" x="4608513" y="2809875"/>
          <p14:tracePt t="8492" x="4632325" y="2809875"/>
          <p14:tracePt t="11656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809377" cy="1325563"/>
          </a:xfrm>
        </p:spPr>
        <p:txBody>
          <a:bodyPr>
            <a:normAutofit/>
          </a:bodyPr>
          <a:lstStyle/>
          <a:p>
            <a:pPr algn="ctr" rtl="1"/>
            <a:r>
              <a:rPr lang="fr-FR" sz="3600" b="1" u="sng" dirty="0">
                <a:solidFill>
                  <a:srgbClr val="FF0000"/>
                </a:solidFill>
                <a:latin typeface="+mn-lt"/>
              </a:rPr>
              <a:t>Activité 1 : Le régime alimentaire omnivore chez </a:t>
            </a:r>
            <a:r>
              <a:rPr lang="fr-FR" sz="3600" b="1" u="sng" dirty="0" smtClean="0">
                <a:solidFill>
                  <a:srgbClr val="FF0000"/>
                </a:solidFill>
                <a:latin typeface="+mn-lt"/>
              </a:rPr>
              <a:t>l’Homme.</a:t>
            </a:r>
            <a:r>
              <a:rPr lang="ar-MA" sz="3600" b="1" u="sng" dirty="0" smtClean="0">
                <a:solidFill>
                  <a:srgbClr val="FF0000"/>
                </a:solidFill>
                <a:latin typeface="+mn-lt"/>
              </a:rPr>
              <a:t>  نشاط1</a:t>
            </a:r>
            <a:r>
              <a:rPr lang="fr-FR" sz="3600" b="1" u="sng" dirty="0" smtClean="0">
                <a:solidFill>
                  <a:srgbClr val="FF0000"/>
                </a:solidFill>
                <a:latin typeface="+mn-lt"/>
              </a:rPr>
              <a:t>:</a:t>
            </a:r>
            <a:r>
              <a:rPr lang="ar-MA" sz="3600" b="1" u="sng" dirty="0" smtClean="0">
                <a:solidFill>
                  <a:srgbClr val="FF0000"/>
                </a:solidFill>
                <a:latin typeface="+mn-lt"/>
              </a:rPr>
              <a:t> النظام الغذائي القارت عند الانسان </a:t>
            </a:r>
            <a:endParaRPr lang="fr-FR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727" y="1962254"/>
            <a:ext cx="11801273" cy="463173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b="1" dirty="0" smtClean="0"/>
              <a:t>La dentition chez l’Homme est caractérisée par la présence de quatre différentes types de dents (Document1 page33):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u="sng" dirty="0" smtClean="0">
                <a:solidFill>
                  <a:srgbClr val="FF0000"/>
                </a:solidFill>
              </a:rPr>
              <a:t>Les incisives (i)</a:t>
            </a:r>
            <a:r>
              <a:rPr lang="fr-FR" dirty="0">
                <a:solidFill>
                  <a:srgbClr val="FF0000"/>
                </a:solidFill>
              </a:rPr>
              <a:t> </a:t>
            </a:r>
            <a:r>
              <a:rPr lang="ar-MA" dirty="0"/>
              <a:t>القواطع</a:t>
            </a:r>
            <a:r>
              <a:rPr lang="fr-FR" dirty="0"/>
              <a:t> : </a:t>
            </a:r>
            <a:r>
              <a:rPr lang="fr-FR" b="1" dirty="0"/>
              <a:t>comme une lame servent à couper les aliments.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u="sng" dirty="0" smtClean="0">
                <a:solidFill>
                  <a:srgbClr val="FF0000"/>
                </a:solidFill>
              </a:rPr>
              <a:t>Les canines (c)</a:t>
            </a:r>
            <a:r>
              <a:rPr lang="ar-SA" dirty="0" smtClean="0"/>
              <a:t>الأنياب </a:t>
            </a:r>
            <a:r>
              <a:rPr lang="fr-FR" dirty="0" smtClean="0"/>
              <a:t> : </a:t>
            </a:r>
            <a:r>
              <a:rPr lang="fr-FR" b="1" dirty="0"/>
              <a:t>pointues servent à déchirer les aliments.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u="sng" dirty="0" smtClean="0">
                <a:solidFill>
                  <a:srgbClr val="FF0000"/>
                </a:solidFill>
              </a:rPr>
              <a:t>Les prémolaires (p)</a:t>
            </a:r>
            <a:r>
              <a:rPr lang="fr-FR" dirty="0"/>
              <a:t> </a:t>
            </a:r>
            <a:r>
              <a:rPr lang="ar-SA" dirty="0"/>
              <a:t>الأضراس الأمامية</a:t>
            </a:r>
            <a:r>
              <a:rPr lang="fr-FR" dirty="0"/>
              <a:t> : </a:t>
            </a:r>
            <a:r>
              <a:rPr lang="fr-FR" b="1" dirty="0"/>
              <a:t>plates servent à broyer les aliments.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u="sng" dirty="0" smtClean="0">
                <a:solidFill>
                  <a:srgbClr val="FF0000"/>
                </a:solidFill>
              </a:rPr>
              <a:t>Les </a:t>
            </a:r>
            <a:r>
              <a:rPr lang="fr-FR" b="1" u="sng" dirty="0">
                <a:solidFill>
                  <a:srgbClr val="FF0000"/>
                </a:solidFill>
              </a:rPr>
              <a:t>molaires</a:t>
            </a:r>
            <a:r>
              <a:rPr lang="fr-FR" dirty="0"/>
              <a:t> </a:t>
            </a:r>
            <a:r>
              <a:rPr lang="fr-FR" b="1" dirty="0" smtClean="0">
                <a:solidFill>
                  <a:srgbClr val="FF0000"/>
                </a:solidFill>
              </a:rPr>
              <a:t>(m)</a:t>
            </a:r>
            <a:r>
              <a:rPr lang="ar-SA" dirty="0" smtClean="0"/>
              <a:t>الأضراس </a:t>
            </a:r>
            <a:r>
              <a:rPr lang="ar-SA" dirty="0"/>
              <a:t>الخلفية </a:t>
            </a:r>
            <a:r>
              <a:rPr lang="fr-FR" dirty="0"/>
              <a:t>: </a:t>
            </a:r>
            <a:r>
              <a:rPr lang="fr-FR" b="1" dirty="0"/>
              <a:t>larges et plates servent à </a:t>
            </a:r>
            <a:r>
              <a:rPr lang="fr-FR" b="1" dirty="0" smtClean="0"/>
              <a:t>écraser </a:t>
            </a:r>
            <a:r>
              <a:rPr lang="fr-FR" b="1" dirty="0"/>
              <a:t>les aliments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552043" y="1544495"/>
            <a:ext cx="8599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u="sng" dirty="0" smtClean="0">
                <a:solidFill>
                  <a:srgbClr val="00B050"/>
                </a:solidFill>
              </a:rPr>
              <a:t>1- La dentition chez l’Homme</a:t>
            </a:r>
            <a:r>
              <a:rPr lang="ar-MA" sz="3200" b="1" u="sng" dirty="0" smtClean="0">
                <a:solidFill>
                  <a:srgbClr val="00B050"/>
                </a:solidFill>
              </a:rPr>
              <a:t>نظام الأسنان عند الانسان 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77820" y="77820"/>
            <a:ext cx="12024000" cy="67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11" y="2070700"/>
            <a:ext cx="7489503" cy="46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4173" y="722556"/>
            <a:ext cx="4567564" cy="4816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r-FR" sz="4400" b="1" dirty="0" smtClean="0">
                <a:ea typeface="Arial" panose="020B0604020202020204" pitchFamily="34" charset="0"/>
              </a:rPr>
              <a:t>1/condyle d’articulation</a:t>
            </a:r>
            <a:endParaRPr lang="fr-FR" sz="4400" b="1" dirty="0">
              <a:ea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ea typeface="Arial" panose="020B0604020202020204" pitchFamily="34" charset="0"/>
              </a:rPr>
              <a:t>2/Les </a:t>
            </a:r>
            <a:r>
              <a:rPr lang="fr-FR" sz="4400" b="1" dirty="0" smtClean="0">
                <a:ea typeface="Arial" panose="020B0604020202020204" pitchFamily="34" charset="0"/>
              </a:rPr>
              <a:t>molaires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b="1" dirty="0" smtClean="0">
                <a:ea typeface="Arial" panose="020B0604020202020204" pitchFamily="34" charset="0"/>
              </a:rPr>
              <a:t>3/Les </a:t>
            </a:r>
            <a:r>
              <a:rPr lang="fr-FR" sz="4400" b="1" dirty="0">
                <a:ea typeface="Arial" panose="020B0604020202020204" pitchFamily="34" charset="0"/>
              </a:rPr>
              <a:t>prémolaires </a:t>
            </a:r>
            <a:endParaRPr lang="fr-FR" sz="4400" b="1" dirty="0" smtClean="0"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b="1" dirty="0" smtClean="0">
                <a:ea typeface="Arial" panose="020B0604020202020204" pitchFamily="34" charset="0"/>
              </a:rPr>
              <a:t>4/La canine</a:t>
            </a:r>
            <a:endParaRPr lang="fr-FR" sz="4400" b="1" dirty="0"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ea typeface="Arial" panose="020B0604020202020204" pitchFamily="34" charset="0"/>
              </a:rPr>
              <a:t>5/Les incisives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4400" b="1" dirty="0"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90" y="434696"/>
            <a:ext cx="5478549" cy="539234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81737" y="5827045"/>
            <a:ext cx="6004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fr-FR" sz="2800" b="1" u="sng" dirty="0" smtClean="0">
                <a:solidFill>
                  <a:srgbClr val="000000"/>
                </a:solidFill>
                <a:ea typeface="Arial" panose="020B0604020202020204" pitchFamily="34" charset="0"/>
              </a:rPr>
              <a:t>La mâchoire inférieure </a:t>
            </a:r>
            <a:r>
              <a:rPr lang="fr-FR" sz="2800" b="1" u="sng" dirty="0">
                <a:solidFill>
                  <a:srgbClr val="000000"/>
                </a:solidFill>
                <a:ea typeface="Arial" panose="020B0604020202020204" pitchFamily="34" charset="0"/>
              </a:rPr>
              <a:t>chez l’Homme </a:t>
            </a:r>
          </a:p>
        </p:txBody>
      </p:sp>
      <p:sp>
        <p:nvSpPr>
          <p:cNvPr id="3" name="Triangle isocèle 2"/>
          <p:cNvSpPr/>
          <p:nvPr/>
        </p:nvSpPr>
        <p:spPr>
          <a:xfrm>
            <a:off x="4943385" y="5890854"/>
            <a:ext cx="438352" cy="39560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381345" y="661482"/>
            <a:ext cx="448944" cy="525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1</a:t>
            </a:r>
            <a:endParaRPr lang="fr-FR" sz="2400" b="1" dirty="0"/>
          </a:p>
        </p:txBody>
      </p:sp>
      <p:sp>
        <p:nvSpPr>
          <p:cNvPr id="7" name="Ellipse 6"/>
          <p:cNvSpPr/>
          <p:nvPr/>
        </p:nvSpPr>
        <p:spPr>
          <a:xfrm>
            <a:off x="6382817" y="1413560"/>
            <a:ext cx="447472" cy="564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</a:t>
            </a:r>
            <a:endParaRPr lang="fr-FR" sz="2400" b="1" dirty="0"/>
          </a:p>
        </p:txBody>
      </p:sp>
      <p:sp>
        <p:nvSpPr>
          <p:cNvPr id="8" name="Ellipse 7"/>
          <p:cNvSpPr/>
          <p:nvPr/>
        </p:nvSpPr>
        <p:spPr>
          <a:xfrm>
            <a:off x="6381345" y="2130357"/>
            <a:ext cx="447472" cy="564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3</a:t>
            </a:r>
            <a:endParaRPr lang="fr-FR" sz="2400" b="1" dirty="0"/>
          </a:p>
        </p:txBody>
      </p:sp>
      <p:sp>
        <p:nvSpPr>
          <p:cNvPr id="9" name="Ellipse 8"/>
          <p:cNvSpPr/>
          <p:nvPr/>
        </p:nvSpPr>
        <p:spPr>
          <a:xfrm>
            <a:off x="6381345" y="2848768"/>
            <a:ext cx="447472" cy="564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4</a:t>
            </a:r>
            <a:endParaRPr lang="fr-FR" sz="2400" b="1" dirty="0"/>
          </a:p>
        </p:txBody>
      </p:sp>
      <p:sp>
        <p:nvSpPr>
          <p:cNvPr id="10" name="Ellipse 9"/>
          <p:cNvSpPr/>
          <p:nvPr/>
        </p:nvSpPr>
        <p:spPr>
          <a:xfrm>
            <a:off x="6381345" y="3567179"/>
            <a:ext cx="447472" cy="564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5</a:t>
            </a:r>
            <a:endParaRPr lang="fr-FR" sz="24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7820" y="58365"/>
            <a:ext cx="12024000" cy="67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2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643" y="5025644"/>
            <a:ext cx="11763983" cy="1325563"/>
          </a:xfrm>
        </p:spPr>
        <p:txBody>
          <a:bodyPr>
            <a:normAutofit/>
          </a:bodyPr>
          <a:lstStyle/>
          <a:p>
            <a:r>
              <a:rPr lang="fr-FR" sz="4000" b="1" u="sng" dirty="0"/>
              <a:t>Le titre : les types des dents chez l’Homme et leurs rôles</a:t>
            </a:r>
            <a:r>
              <a:rPr lang="fr-FR" sz="4000" b="1" u="sng" dirty="0" smtClean="0"/>
              <a:t>.</a:t>
            </a:r>
            <a:endParaRPr lang="fr-FR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36" y="1883156"/>
            <a:ext cx="1967132" cy="15412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066" y="1900735"/>
            <a:ext cx="2254368" cy="1534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32" y="1900735"/>
            <a:ext cx="2021174" cy="15836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10" y="1864106"/>
            <a:ext cx="2175158" cy="15603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42414"/>
              </p:ext>
            </p:extLst>
          </p:nvPr>
        </p:nvGraphicFramePr>
        <p:xfrm>
          <a:off x="155643" y="1900735"/>
          <a:ext cx="11582402" cy="33430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4793"/>
                <a:gridCol w="2194161"/>
                <a:gridCol w="2529655"/>
                <a:gridCol w="2395819"/>
                <a:gridCol w="2847974"/>
              </a:tblGrid>
              <a:tr h="1687727"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fr-FR" sz="12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B050"/>
                          </a:solidFill>
                          <a:effectLst/>
                        </a:rPr>
                        <a:t>La dent</a:t>
                      </a:r>
                      <a:endParaRPr lang="fr-FR" sz="1200" b="1" dirty="0"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2095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fr-FR" sz="1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2095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fr-FR" sz="1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2095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fr-FR" sz="1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2095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fr-FR" sz="1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7683"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B050"/>
                          </a:solidFill>
                          <a:effectLst/>
                        </a:rPr>
                        <a:t>Le nom</a:t>
                      </a:r>
                      <a:endParaRPr lang="fr-FR" sz="1200" b="1"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209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  Les incisives</a:t>
                      </a:r>
                      <a:endParaRPr lang="fr-FR" sz="1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Les canines </a:t>
                      </a:r>
                      <a:endParaRPr lang="fr-FR" sz="1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Les prémolaires</a:t>
                      </a:r>
                      <a:endParaRPr lang="fr-FR" sz="1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Les molaires </a:t>
                      </a:r>
                      <a:endParaRPr lang="fr-FR" sz="1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7683"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B050"/>
                          </a:solidFill>
                          <a:effectLst/>
                        </a:rPr>
                        <a:t>Le rôle</a:t>
                      </a:r>
                      <a:endParaRPr lang="fr-FR" sz="1200" b="1" dirty="0"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</a:rPr>
                        <a:t>Couper </a:t>
                      </a:r>
                      <a:endParaRPr lang="fr-FR" sz="1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</a:rPr>
                        <a:t>Déchirement</a:t>
                      </a:r>
                      <a:endParaRPr lang="fr-FR" sz="1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</a:rPr>
                        <a:t>Broyage </a:t>
                      </a:r>
                      <a:endParaRPr lang="fr-FR" sz="1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20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</a:rPr>
                        <a:t>Ecrasement </a:t>
                      </a:r>
                      <a:endParaRPr lang="fr-FR" sz="11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5" name="Group 12"/>
          <p:cNvGrpSpPr>
            <a:grpSpLocks noChangeAspect="1"/>
          </p:cNvGrpSpPr>
          <p:nvPr/>
        </p:nvGrpSpPr>
        <p:grpSpPr bwMode="auto">
          <a:xfrm>
            <a:off x="3046413" y="3022600"/>
            <a:ext cx="903287" cy="882650"/>
            <a:chOff x="0" y="0"/>
            <a:chExt cx="1423" cy="1389"/>
          </a:xfrm>
        </p:grpSpPr>
        <p:sp>
          <p:nvSpPr>
            <p:cNvPr id="6" name="AutoShape 1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423" cy="1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" name="Group 10"/>
          <p:cNvGrpSpPr>
            <a:grpSpLocks noChangeAspect="1"/>
          </p:cNvGrpSpPr>
          <p:nvPr/>
        </p:nvGrpSpPr>
        <p:grpSpPr bwMode="auto">
          <a:xfrm>
            <a:off x="2963863" y="3003550"/>
            <a:ext cx="985837" cy="901700"/>
            <a:chOff x="-114" y="0"/>
            <a:chExt cx="1552" cy="1421"/>
          </a:xfrm>
        </p:grpSpPr>
        <p:sp>
          <p:nvSpPr>
            <p:cNvPr id="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-114" y="0"/>
              <a:ext cx="1552" cy="1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77820" y="58365"/>
            <a:ext cx="12024000" cy="67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016" y="-182509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u="sng" dirty="0" smtClean="0">
                <a:solidFill>
                  <a:srgbClr val="00B050"/>
                </a:solidFill>
                <a:latin typeface="+mn-lt"/>
              </a:rPr>
              <a:t>2-La </a:t>
            </a:r>
            <a:r>
              <a:rPr lang="fr-FR" sz="3200" b="1" u="sng" dirty="0">
                <a:solidFill>
                  <a:srgbClr val="00B050"/>
                </a:solidFill>
                <a:latin typeface="+mn-lt"/>
              </a:rPr>
              <a:t>formule dentaire chez </a:t>
            </a:r>
            <a:r>
              <a:rPr lang="fr-FR" sz="3200" b="1" u="sng" dirty="0" smtClean="0">
                <a:solidFill>
                  <a:srgbClr val="00B050"/>
                </a:solidFill>
                <a:latin typeface="+mn-lt"/>
              </a:rPr>
              <a:t>l’Homme</a:t>
            </a:r>
            <a:r>
              <a:rPr lang="fr-FR" sz="3200" b="1" u="sng" dirty="0">
                <a:solidFill>
                  <a:srgbClr val="00B050"/>
                </a:solidFill>
                <a:latin typeface="+mn-lt"/>
              </a:rPr>
              <a:t> </a:t>
            </a:r>
            <a:r>
              <a:rPr lang="fr-FR" sz="3200" b="1" u="sng" dirty="0" smtClean="0">
                <a:solidFill>
                  <a:srgbClr val="00B050"/>
                </a:solidFill>
                <a:latin typeface="+mn-lt"/>
              </a:rPr>
              <a:t>: </a:t>
            </a:r>
            <a:r>
              <a:rPr lang="ar-MA" sz="3200" b="1" u="sng" dirty="0" smtClean="0">
                <a:solidFill>
                  <a:srgbClr val="00B050"/>
                </a:solidFill>
                <a:latin typeface="+mn-lt"/>
              </a:rPr>
              <a:t>الصيغة السنية عند الانسان </a:t>
            </a:r>
            <a:endParaRPr lang="fr-FR" sz="32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0037" y="4417496"/>
            <a:ext cx="9088067" cy="6604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Question: Quelle ’est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La formule dentaire 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chez l’homme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6683" y="1200933"/>
            <a:ext cx="42909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/>
              <a:t>On peut déterminer chez l’Homme une formule dentaire en utilisant la formule  suivante : </a:t>
            </a:r>
            <a:endParaRPr lang="fr-FR" sz="3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2" y="751825"/>
            <a:ext cx="7004227" cy="365050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31" y="5023082"/>
            <a:ext cx="4060391" cy="17430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99" y="5052269"/>
            <a:ext cx="5775817" cy="15312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25756" y="4800709"/>
            <a:ext cx="279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00B050"/>
                </a:solidFill>
              </a:rPr>
              <a:t>Réponse </a:t>
            </a:r>
            <a:r>
              <a:rPr lang="fr-FR" sz="3200" b="1" dirty="0" smtClean="0">
                <a:solidFill>
                  <a:srgbClr val="00B050"/>
                </a:solidFill>
              </a:rPr>
              <a:t>:</a:t>
            </a: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8909" y="2454485"/>
            <a:ext cx="2869323" cy="409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9490841" y="2979684"/>
            <a:ext cx="1749973" cy="775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258909" y="1939159"/>
            <a:ext cx="2869323" cy="4099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618104" y="2077387"/>
            <a:ext cx="1890724" cy="71970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7820" y="58365"/>
            <a:ext cx="12024000" cy="67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0" y="533400"/>
            <a:ext cx="5692788" cy="296855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48" y="78904"/>
            <a:ext cx="4733603" cy="29699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49" y="402110"/>
            <a:ext cx="8018407" cy="5030821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5000017" y="622614"/>
            <a:ext cx="19454" cy="40671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483547" y="1259315"/>
            <a:ext cx="3232462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600" b="1" dirty="0" smtClean="0"/>
              <a:t>Incisives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600" b="1" dirty="0" smtClean="0"/>
              <a:t>Canine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600" b="1" dirty="0" smtClean="0"/>
              <a:t>Prémolaires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600" b="1" dirty="0" smtClean="0"/>
              <a:t>Molaires</a:t>
            </a:r>
            <a:endParaRPr lang="fr-FR" sz="3600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5369668" y="1727673"/>
            <a:ext cx="3307404" cy="4707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5862378" y="1727673"/>
            <a:ext cx="2764804" cy="590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6314782" y="2555144"/>
            <a:ext cx="2400595" cy="596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6871970" y="3037466"/>
            <a:ext cx="1755213" cy="33031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7023370" y="3422961"/>
            <a:ext cx="1713100" cy="4849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7169142" y="3966927"/>
            <a:ext cx="1458042" cy="27290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7240960" y="4261975"/>
            <a:ext cx="1474418" cy="26111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7240960" y="4321638"/>
            <a:ext cx="1386222" cy="70870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68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50197" y="0"/>
            <a:ext cx="10875523" cy="1398858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 smtClean="0">
                <a:solidFill>
                  <a:srgbClr val="00B050"/>
                </a:solidFill>
                <a:latin typeface="+mn-lt"/>
              </a:rPr>
              <a:t>3- </a:t>
            </a:r>
            <a:r>
              <a:rPr lang="fr-FR" sz="4000" b="1" u="sng" dirty="0">
                <a:solidFill>
                  <a:srgbClr val="00B050"/>
                </a:solidFill>
                <a:latin typeface="+mn-lt"/>
              </a:rPr>
              <a:t>Les muscles masticateurs </a:t>
            </a:r>
            <a:r>
              <a:rPr lang="fr-FR" sz="4000" b="1" u="sng" dirty="0" smtClean="0">
                <a:solidFill>
                  <a:srgbClr val="00B050"/>
                </a:solidFill>
                <a:latin typeface="+mn-lt"/>
              </a:rPr>
              <a:t>chez l’homme</a:t>
            </a:r>
            <a:r>
              <a:rPr lang="fr-FR" sz="4000" b="1" dirty="0">
                <a:solidFill>
                  <a:srgbClr val="00B050"/>
                </a:solidFill>
                <a:latin typeface="+mn-lt"/>
              </a:rPr>
              <a:t> </a:t>
            </a:r>
            <a:r>
              <a:rPr lang="ar-MA" sz="4000" b="1" dirty="0" smtClean="0">
                <a:solidFill>
                  <a:srgbClr val="00B050"/>
                </a:solidFill>
                <a:latin typeface="+mn-lt"/>
              </a:rPr>
              <a:t>  </a:t>
            </a:r>
            <a:r>
              <a:rPr lang="ar-MA" sz="4000" b="1" u="sng" dirty="0" smtClean="0">
                <a:solidFill>
                  <a:srgbClr val="00B050"/>
                </a:solidFill>
                <a:latin typeface="+mn-lt"/>
              </a:rPr>
              <a:t>العضلات الماضغة عند الانسان</a:t>
            </a:r>
            <a:endParaRPr lang="fr-FR" sz="4000" b="1" u="sng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781" y="1398858"/>
            <a:ext cx="11671572" cy="340785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3200" b="1" dirty="0"/>
              <a:t>Chaque mâchoire est associée à des muscles masticateurs. </a:t>
            </a:r>
            <a:r>
              <a:rPr lang="fr-FR" sz="3200" b="1" dirty="0" smtClean="0"/>
              <a:t>              La contraction </a:t>
            </a:r>
            <a:r>
              <a:rPr lang="fr-FR" sz="3200" b="1" dirty="0"/>
              <a:t>et </a:t>
            </a:r>
            <a:r>
              <a:rPr lang="fr-FR" sz="3200" b="1" dirty="0" smtClean="0"/>
              <a:t>la décontraction </a:t>
            </a:r>
            <a:r>
              <a:rPr lang="fr-FR" sz="3200" b="1" dirty="0"/>
              <a:t>de ces muscles permettent à la mâchoire inférieure de faire des mouvements dans toutes les directions grâce au condyle </a:t>
            </a:r>
            <a:r>
              <a:rPr lang="fr-FR" sz="3200" b="1" dirty="0" smtClean="0"/>
              <a:t>d’articulation</a:t>
            </a:r>
            <a:r>
              <a:rPr lang="ar-MA" sz="3200" b="1" dirty="0" smtClean="0"/>
              <a:t> </a:t>
            </a:r>
            <a:r>
              <a:rPr lang="fr-FR" sz="3200" b="1" dirty="0" smtClean="0"/>
              <a:t>(Doc 1 p35).</a:t>
            </a:r>
            <a:endParaRPr lang="fr-FR" sz="3200" b="1" dirty="0"/>
          </a:p>
          <a:p>
            <a:pPr marL="0" indent="0" algn="just">
              <a:lnSpc>
                <a:spcPct val="150000"/>
              </a:lnSpc>
              <a:buNone/>
            </a:pPr>
            <a:endParaRPr lang="fr-FR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99381" y="4806713"/>
            <a:ext cx="944228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252095" algn="just">
              <a:spcBef>
                <a:spcPts val="300"/>
              </a:spcBef>
              <a:spcAft>
                <a:spcPts val="750"/>
              </a:spcAft>
            </a:pPr>
            <a:r>
              <a:rPr lang="fr-FR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Remarque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fr-F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denture chez l’Homme est complète.</a:t>
            </a:r>
            <a:endParaRPr lang="fr-FR" b="1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7820" y="58365"/>
            <a:ext cx="12024000" cy="6732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fr-FR" b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70" y="795743"/>
            <a:ext cx="7234963" cy="420427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3786" y="2315183"/>
            <a:ext cx="227858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4/Mâchoire supérieure </a:t>
            </a:r>
            <a:endParaRPr lang="fr-FR" sz="2800" b="1" dirty="0"/>
          </a:p>
        </p:txBody>
      </p:sp>
      <p:sp>
        <p:nvSpPr>
          <p:cNvPr id="8" name="Flèche droite 7"/>
          <p:cNvSpPr/>
          <p:nvPr/>
        </p:nvSpPr>
        <p:spPr>
          <a:xfrm rot="2363277">
            <a:off x="2302396" y="2931524"/>
            <a:ext cx="994651" cy="247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0649" y="4045456"/>
            <a:ext cx="227858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5/Mâchoire inférieure</a:t>
            </a:r>
            <a:endParaRPr lang="fr-FR" sz="2800" b="1" dirty="0"/>
          </a:p>
        </p:txBody>
      </p:sp>
      <p:sp>
        <p:nvSpPr>
          <p:cNvPr id="10" name="Flèche droite 9"/>
          <p:cNvSpPr/>
          <p:nvPr/>
        </p:nvSpPr>
        <p:spPr>
          <a:xfrm rot="20792751">
            <a:off x="2403544" y="4122495"/>
            <a:ext cx="994651" cy="239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901969" y="5312552"/>
            <a:ext cx="626148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Dessin d’un crâne chez l’Homme</a:t>
            </a:r>
            <a:endParaRPr lang="fr-FR" sz="3200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6264613" y="2315183"/>
            <a:ext cx="3035030" cy="540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478583" y="3587036"/>
            <a:ext cx="3035030" cy="540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478583" y="3719091"/>
            <a:ext cx="545837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2/Muscles masticateurs Inférieurs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193277" y="2269016"/>
            <a:ext cx="540857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1/Muscles masticateurs supérieurs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08540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568</Words>
  <Application>Microsoft Office PowerPoint</Application>
  <PresentationFormat>Personnalisé</PresentationFormat>
  <Paragraphs>160</Paragraphs>
  <Slides>21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Chapitre 3 : L’alimentation chez les êtres vivants التغذية عند الكائنات الحية</vt:lpstr>
      <vt:lpstr>Introduction</vt:lpstr>
      <vt:lpstr>Activité 1 : Le régime alimentaire omnivore chez l’Homme.  نشاط1: النظام الغذائي القارت عند الانسان </vt:lpstr>
      <vt:lpstr>Présentation PowerPoint</vt:lpstr>
      <vt:lpstr>Le titre : les types des dents chez l’Homme et leurs rôles.</vt:lpstr>
      <vt:lpstr>2-La formule dentaire chez l’Homme : الصيغة السنية عند الانسان </vt:lpstr>
      <vt:lpstr>Présentation PowerPoint</vt:lpstr>
      <vt:lpstr>3- Les muscles masticateurs chez l’homme   العضلات الماضغة عند الانسان</vt:lpstr>
      <vt:lpstr>Présentation PowerPoint</vt:lpstr>
      <vt:lpstr>3- L’appareil digestif chez l’Homme :</vt:lpstr>
      <vt:lpstr>Présentation PowerPoint</vt:lpstr>
      <vt:lpstr>Activité 2 : Comparaison régime alimentaire herbivore- régime alimentaire carnivore. </vt:lpstr>
      <vt:lpstr>2- Dentition adaptée pour la prise alimentaire chez le chat (carnivore) </vt:lpstr>
      <vt:lpstr>3- Le tube digestif pour chaque régime alimentaire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3 : L’alimentation chez les êtres vivants التغذية عند الكائنات الحية</dc:title>
  <dc:creator>admin</dc:creator>
  <cp:lastModifiedBy>hassan</cp:lastModifiedBy>
  <cp:revision>84</cp:revision>
  <dcterms:created xsi:type="dcterms:W3CDTF">2017-11-08T13:48:12Z</dcterms:created>
  <dcterms:modified xsi:type="dcterms:W3CDTF">2019-01-12T08:39:03Z</dcterms:modified>
</cp:coreProperties>
</file>