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5" r:id="rId8"/>
    <p:sldId id="263" r:id="rId9"/>
    <p:sldId id="268" r:id="rId10"/>
    <p:sldId id="264" r:id="rId11"/>
    <p:sldId id="266" r:id="rId12"/>
    <p:sldId id="269" r:id="rId13"/>
    <p:sldId id="267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B70A-7065-4370-8E6D-ABA7532A58E7}" type="datetimeFigureOut">
              <a:rPr lang="fr-FR" smtClean="0"/>
              <a:pPr/>
              <a:t>26/12/2018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EA4F-1579-4EF8-8806-28F55CB314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B70A-7065-4370-8E6D-ABA7532A58E7}" type="datetimeFigureOut">
              <a:rPr lang="fr-FR" smtClean="0"/>
              <a:pPr/>
              <a:t>26/12/2018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EA4F-1579-4EF8-8806-28F55CB314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B70A-7065-4370-8E6D-ABA7532A58E7}" type="datetimeFigureOut">
              <a:rPr lang="fr-FR" smtClean="0"/>
              <a:pPr/>
              <a:t>26/12/2018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EA4F-1579-4EF8-8806-28F55CB314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B70A-7065-4370-8E6D-ABA7532A58E7}" type="datetimeFigureOut">
              <a:rPr lang="fr-FR" smtClean="0"/>
              <a:pPr/>
              <a:t>26/12/2018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EA4F-1579-4EF8-8806-28F55CB314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B70A-7065-4370-8E6D-ABA7532A58E7}" type="datetimeFigureOut">
              <a:rPr lang="fr-FR" smtClean="0"/>
              <a:pPr/>
              <a:t>26/12/2018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EA4F-1579-4EF8-8806-28F55CB314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B70A-7065-4370-8E6D-ABA7532A58E7}" type="datetimeFigureOut">
              <a:rPr lang="fr-FR" smtClean="0"/>
              <a:pPr/>
              <a:t>26/12/2018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EA4F-1579-4EF8-8806-28F55CB314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B70A-7065-4370-8E6D-ABA7532A58E7}" type="datetimeFigureOut">
              <a:rPr lang="fr-FR" smtClean="0"/>
              <a:pPr/>
              <a:t>26/12/2018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EA4F-1579-4EF8-8806-28F55CB314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B70A-7065-4370-8E6D-ABA7532A58E7}" type="datetimeFigureOut">
              <a:rPr lang="fr-FR" smtClean="0"/>
              <a:pPr/>
              <a:t>26/12/2018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EA4F-1579-4EF8-8806-28F55CB314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B70A-7065-4370-8E6D-ABA7532A58E7}" type="datetimeFigureOut">
              <a:rPr lang="fr-FR" smtClean="0"/>
              <a:pPr/>
              <a:t>26/12/2018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EA4F-1579-4EF8-8806-28F55CB314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B70A-7065-4370-8E6D-ABA7532A58E7}" type="datetimeFigureOut">
              <a:rPr lang="fr-FR" smtClean="0"/>
              <a:pPr/>
              <a:t>26/12/2018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EA4F-1579-4EF8-8806-28F55CB314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B70A-7065-4370-8E6D-ABA7532A58E7}" type="datetimeFigureOut">
              <a:rPr lang="fr-FR" smtClean="0"/>
              <a:pPr/>
              <a:t>26/12/2018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EA4F-1579-4EF8-8806-28F55CB314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0B70A-7065-4370-8E6D-ABA7532A58E7}" type="datetimeFigureOut">
              <a:rPr lang="fr-FR" smtClean="0"/>
              <a:pPr/>
              <a:t>26/12/2018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FEA4F-1579-4EF8-8806-28F55CB314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857231"/>
            <a:ext cx="7772400" cy="492922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MA" sz="5400" b="1" dirty="0" smtClean="0">
                <a:solidFill>
                  <a:srgbClr val="FF0000"/>
                </a:solidFill>
              </a:rPr>
              <a:t>Les relations trophiques dans un milieu naturel</a:t>
            </a:r>
            <a:r>
              <a:rPr lang="fr-MA" dirty="0" smtClean="0"/>
              <a:t/>
            </a:r>
            <a:br>
              <a:rPr lang="fr-MA" dirty="0" smtClean="0"/>
            </a:br>
            <a:r>
              <a:rPr lang="ar-MA" sz="5400" b="1" dirty="0" smtClean="0"/>
              <a:t>العلاقات الغذائية في وسط طبيعي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M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– </a:t>
            </a:r>
            <a:r>
              <a:rPr lang="fr-MA" b="1" dirty="0" smtClean="0">
                <a:solidFill>
                  <a:srgbClr val="FF0000"/>
                </a:solidFill>
              </a:rPr>
              <a:t>Réseau trophique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fr-MA" dirty="0" smtClean="0"/>
              <a:t>La plupart des animaux ont un régime alimentaire varié. Un animal carnivore consomme souvent plusieurs proies différents.</a:t>
            </a:r>
          </a:p>
          <a:p>
            <a:pPr algn="just">
              <a:lnSpc>
                <a:spcPct val="150000"/>
              </a:lnSpc>
            </a:pPr>
            <a:r>
              <a:rPr lang="fr-MA" dirty="0" smtClean="0"/>
              <a:t>Une même proie peut être chassée par plusieurs prédateurs. </a:t>
            </a:r>
          </a:p>
          <a:p>
            <a:pPr algn="just">
              <a:lnSpc>
                <a:spcPct val="150000"/>
              </a:lnSpc>
            </a:pPr>
            <a:r>
              <a:rPr lang="fr-MA" dirty="0" smtClean="0"/>
              <a:t>Les proies mangent à leur tour des aliments divers.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fr-MA" dirty="0" smtClean="0"/>
              <a:t>Dans la nature, les chaînes alimentaires sont reliées entre elles.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fr-MA" dirty="0"/>
              <a:t> </a:t>
            </a:r>
            <a:r>
              <a:rPr lang="fr-MA" b="1" u="sng" dirty="0" smtClean="0">
                <a:solidFill>
                  <a:srgbClr val="FF0000"/>
                </a:solidFill>
              </a:rPr>
              <a:t>Le réseau alimentaire </a:t>
            </a:r>
            <a:r>
              <a:rPr lang="fr-MA" dirty="0" smtClean="0"/>
              <a:t>est constitué par un ensemble de chaînes alimentaires ayant entre elles des maillons communs.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 descr="C:\Users\Aicha ELFRIHMATE\Desktop\Sans tit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314327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14282" y="5286388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3200" b="1" dirty="0" smtClean="0"/>
              <a:t>Herbe</a:t>
            </a:r>
            <a:endParaRPr lang="fr-FR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500298" y="4357694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3200" b="1" dirty="0" smtClean="0"/>
              <a:t>Chenille</a:t>
            </a:r>
            <a:endParaRPr lang="fr-FR" sz="3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500298" y="5630307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3200" b="1" dirty="0" smtClean="0"/>
              <a:t>Campagnol</a:t>
            </a:r>
            <a:endParaRPr lang="fr-FR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929190" y="4357694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3200" b="1" dirty="0" smtClean="0"/>
              <a:t>Mésange</a:t>
            </a:r>
            <a:endParaRPr lang="fr-FR" sz="32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7572396" y="4357694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3200" b="1" dirty="0" smtClean="0"/>
              <a:t>Martre</a:t>
            </a:r>
            <a:endParaRPr lang="fr-FR" sz="32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7572396" y="5916059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3200" b="1" dirty="0" smtClean="0"/>
              <a:t>Renard</a:t>
            </a:r>
            <a:endParaRPr lang="fr-FR" sz="3200" b="1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1428728" y="4786322"/>
            <a:ext cx="1071570" cy="7143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endCxn id="7" idx="1"/>
          </p:cNvCxnSpPr>
          <p:nvPr/>
        </p:nvCxnSpPr>
        <p:spPr>
          <a:xfrm>
            <a:off x="1428728" y="5643578"/>
            <a:ext cx="1071570" cy="27911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4101914" y="4688416"/>
            <a:ext cx="85725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6715140" y="4673426"/>
            <a:ext cx="85725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4643438" y="6000768"/>
            <a:ext cx="2857520" cy="2143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4643438" y="5000636"/>
            <a:ext cx="3000396" cy="8572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214282" y="3357562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3200" b="1" u="sng" smtClean="0">
                <a:solidFill>
                  <a:srgbClr val="00B050"/>
                </a:solidFill>
              </a:rPr>
              <a:t>Exemple:</a:t>
            </a:r>
            <a:endParaRPr lang="fr-FR" sz="3200" b="1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MA" b="1" dirty="0" smtClean="0">
                <a:solidFill>
                  <a:srgbClr val="FF0000"/>
                </a:solidFill>
              </a:rPr>
              <a:t>Conclusion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fr-MA" dirty="0" smtClean="0"/>
              <a:t>La chaîne alimentaire maintient l’équilibre de l’écosystème (ensemble formé par des êtres vivants en relation avec leur environnement).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36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MA" b="1" dirty="0" smtClean="0">
                <a:solidFill>
                  <a:srgbClr val="FF0000"/>
                </a:solidFill>
              </a:rPr>
              <a:t>Introduction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4356" y="1600200"/>
            <a:ext cx="8686800" cy="45259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fr-MA" dirty="0" smtClean="0"/>
              <a:t>Dans un milieu, les êtres vivants sont liés entre eux par des relations alimentaires: ils se nourrissent d’animaux, de végétaux... </a:t>
            </a:r>
          </a:p>
          <a:p>
            <a:pPr algn="just">
              <a:lnSpc>
                <a:spcPct val="150000"/>
              </a:lnSpc>
            </a:pPr>
            <a:r>
              <a:rPr lang="fr-MA" dirty="0" smtClean="0"/>
              <a:t>Parmi ces relations on distingue:</a:t>
            </a:r>
          </a:p>
          <a:p>
            <a:pPr marL="987425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MA" dirty="0" smtClean="0"/>
              <a:t>Une chaîne alimentaire</a:t>
            </a:r>
          </a:p>
          <a:p>
            <a:pPr marL="987425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MA" dirty="0" smtClean="0"/>
              <a:t>Un réseau alimentaire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25602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fr-M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– </a:t>
            </a:r>
            <a:r>
              <a:rPr lang="fr-MA" b="1" dirty="0" smtClean="0">
                <a:solidFill>
                  <a:srgbClr val="FF0000"/>
                </a:solidFill>
              </a:rPr>
              <a:t>Chaîne alimentaire = Chaîne trophique</a:t>
            </a:r>
            <a:br>
              <a:rPr lang="fr-MA" b="1" dirty="0" smtClean="0">
                <a:solidFill>
                  <a:srgbClr val="FF0000"/>
                </a:solidFill>
              </a:rPr>
            </a:br>
            <a:r>
              <a:rPr lang="fr-MA" b="1" dirty="0" smtClean="0">
                <a:solidFill>
                  <a:srgbClr val="FF0000"/>
                </a:solidFill>
              </a:rPr>
              <a:t>      </a:t>
            </a:r>
            <a:r>
              <a:rPr lang="fr-MA" b="1" dirty="0" smtClean="0">
                <a:solidFill>
                  <a:srgbClr val="00B050"/>
                </a:solidFill>
              </a:rPr>
              <a:t>1- Définitions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57431"/>
            <a:ext cx="8229600" cy="314327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MA" b="1" u="sng" dirty="0" smtClean="0"/>
              <a:t>La Chaîne trophique </a:t>
            </a:r>
            <a:r>
              <a:rPr lang="fr-MA" dirty="0" smtClean="0"/>
              <a:t>: est formée d’une succession d’êtres vivants dans laquelle chaque individu est mangé par le suivant.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</a:pPr>
            <a:r>
              <a:rPr lang="fr-MA" sz="3000" b="1" u="sng" dirty="0">
                <a:solidFill>
                  <a:prstClr val="black"/>
                </a:solidFill>
              </a:rPr>
              <a:t>Le maillon de la chaîne</a:t>
            </a:r>
            <a:r>
              <a:rPr lang="fr-MA" sz="3000" dirty="0">
                <a:solidFill>
                  <a:prstClr val="black"/>
                </a:solidFill>
              </a:rPr>
              <a:t>: c’est une place précise occupée par un être vivant dans une chaîne </a:t>
            </a:r>
            <a:r>
              <a:rPr lang="fr-MA" sz="3000" dirty="0" smtClean="0">
                <a:solidFill>
                  <a:prstClr val="black"/>
                </a:solidFill>
              </a:rPr>
              <a:t>alimentaire.</a:t>
            </a:r>
            <a:endParaRPr lang="fr-FR" sz="3000" dirty="0">
              <a:solidFill>
                <a:prstClr val="black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pPr algn="l"/>
            <a:r>
              <a:rPr lang="fr-MA" b="1" dirty="0" smtClean="0">
                <a:solidFill>
                  <a:srgbClr val="FF0000"/>
                </a:solidFill>
              </a:rPr>
              <a:t>Exemple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928670"/>
            <a:ext cx="8401080" cy="5715040"/>
          </a:xfrm>
        </p:spPr>
        <p:txBody>
          <a:bodyPr>
            <a:normAutofit/>
          </a:bodyPr>
          <a:lstStyle/>
          <a:p>
            <a:r>
              <a:rPr lang="fr-MA" dirty="0" smtClean="0"/>
              <a:t>La </a:t>
            </a:r>
            <a:r>
              <a:rPr lang="fr-MA" b="1" dirty="0" smtClean="0"/>
              <a:t>feuille </a:t>
            </a:r>
            <a:r>
              <a:rPr lang="fr-MA" dirty="0" smtClean="0"/>
              <a:t>est mangée par la </a:t>
            </a:r>
            <a:r>
              <a:rPr lang="fr-MA" b="1" dirty="0" smtClean="0"/>
              <a:t>Chenille</a:t>
            </a:r>
            <a:r>
              <a:rPr lang="fr-MA" dirty="0" smtClean="0"/>
              <a:t>.</a:t>
            </a:r>
            <a:endParaRPr lang="fr-FR" dirty="0" smtClean="0"/>
          </a:p>
          <a:p>
            <a:r>
              <a:rPr lang="fr-FR" dirty="0" smtClean="0"/>
              <a:t>La </a:t>
            </a:r>
            <a:r>
              <a:rPr lang="fr-FR" b="1" dirty="0" smtClean="0"/>
              <a:t>chenille </a:t>
            </a:r>
            <a:r>
              <a:rPr lang="fr-FR" dirty="0" smtClean="0"/>
              <a:t>est mangée par l’</a:t>
            </a:r>
            <a:r>
              <a:rPr lang="fr-FR" b="1" dirty="0" smtClean="0"/>
              <a:t>oiseau</a:t>
            </a:r>
            <a:r>
              <a:rPr lang="fr-FR" dirty="0" smtClean="0"/>
              <a:t>. </a:t>
            </a:r>
          </a:p>
          <a:p>
            <a:r>
              <a:rPr lang="fr-FR" dirty="0" smtClean="0"/>
              <a:t>L’</a:t>
            </a:r>
            <a:r>
              <a:rPr lang="fr-FR" b="1" dirty="0" smtClean="0"/>
              <a:t>oiseau </a:t>
            </a:r>
            <a:r>
              <a:rPr lang="fr-FR" dirty="0" smtClean="0"/>
              <a:t>est mangée par le </a:t>
            </a:r>
            <a:r>
              <a:rPr lang="fr-FR" b="1" dirty="0" smtClean="0"/>
              <a:t>chat</a:t>
            </a:r>
          </a:p>
          <a:p>
            <a:endParaRPr lang="fr-MA" b="1" dirty="0"/>
          </a:p>
          <a:p>
            <a:pPr>
              <a:buFont typeface="Wingdings" pitchFamily="2" charset="2"/>
              <a:buChar char="Ø"/>
            </a:pPr>
            <a:r>
              <a:rPr lang="fr-MA" dirty="0" smtClean="0"/>
              <a:t>On peut représenter cette chaîne alimentaire de la façon suivante:</a:t>
            </a:r>
          </a:p>
          <a:p>
            <a:pPr>
              <a:buNone/>
            </a:pPr>
            <a:r>
              <a:rPr lang="fr-MA" dirty="0" smtClean="0"/>
              <a:t>          </a:t>
            </a:r>
            <a:r>
              <a:rPr lang="fr-MA" b="1" dirty="0" smtClean="0">
                <a:solidFill>
                  <a:srgbClr val="0070C0"/>
                </a:solidFill>
              </a:rPr>
              <a:t>Feuille </a:t>
            </a:r>
            <a:r>
              <a:rPr lang="fr-MA" b="1" dirty="0" smtClean="0">
                <a:solidFill>
                  <a:srgbClr val="0070C0"/>
                </a:solidFill>
                <a:sym typeface="Wingdings" pitchFamily="2" charset="2"/>
              </a:rPr>
              <a:t> </a:t>
            </a:r>
            <a:r>
              <a:rPr lang="fr-MA" b="1" dirty="0" smtClean="0">
                <a:solidFill>
                  <a:srgbClr val="0070C0"/>
                </a:solidFill>
              </a:rPr>
              <a:t>Chenille </a:t>
            </a:r>
            <a:r>
              <a:rPr lang="fr-MA" b="1" dirty="0" smtClean="0">
                <a:solidFill>
                  <a:srgbClr val="0070C0"/>
                </a:solidFill>
                <a:sym typeface="Wingdings" pitchFamily="2" charset="2"/>
              </a:rPr>
              <a:t> Oiseau  Chat</a:t>
            </a:r>
          </a:p>
          <a:p>
            <a:pPr>
              <a:buNone/>
            </a:pPr>
            <a:endParaRPr lang="fr-MA" dirty="0">
              <a:sym typeface="Wingdings" pitchFamily="2" charset="2"/>
            </a:endParaRPr>
          </a:p>
          <a:p>
            <a:pPr algn="ctr">
              <a:buNone/>
            </a:pPr>
            <a:r>
              <a:rPr lang="fr-MA" dirty="0" smtClean="0">
                <a:sym typeface="Wingdings" pitchFamily="2" charset="2"/>
              </a:rPr>
              <a:t>(La flèche </a:t>
            </a:r>
            <a:r>
              <a:rPr lang="fr-MA" dirty="0" smtClean="0">
                <a:solidFill>
                  <a:srgbClr val="0070C0"/>
                </a:solidFill>
                <a:sym typeface="Wingdings" pitchFamily="2" charset="2"/>
              </a:rPr>
              <a:t></a:t>
            </a:r>
            <a:r>
              <a:rPr lang="fr-MA" dirty="0" smtClean="0">
                <a:sym typeface="Wingdings" pitchFamily="2" charset="2"/>
              </a:rPr>
              <a:t> signifie : est mangée par)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0989" t="45165" r="66511" b="41033"/>
          <a:stretch>
            <a:fillRect/>
          </a:stretch>
        </p:blipFill>
        <p:spPr bwMode="auto">
          <a:xfrm>
            <a:off x="785786" y="5715016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33203" b="26253"/>
          <a:stretch>
            <a:fillRect/>
          </a:stretch>
        </p:blipFill>
        <p:spPr bwMode="auto">
          <a:xfrm>
            <a:off x="0" y="898738"/>
            <a:ext cx="91440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4115" t="33203" r="57135" b="60011"/>
          <a:stretch>
            <a:fillRect/>
          </a:stretch>
        </p:blipFill>
        <p:spPr bwMode="auto">
          <a:xfrm>
            <a:off x="0" y="898738"/>
            <a:ext cx="1714512" cy="56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4115" t="33203" r="57135" b="60011"/>
          <a:stretch>
            <a:fillRect/>
          </a:stretch>
        </p:blipFill>
        <p:spPr bwMode="auto">
          <a:xfrm>
            <a:off x="1357290" y="898762"/>
            <a:ext cx="1714512" cy="56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0" y="4184886"/>
            <a:ext cx="2500298" cy="15081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MA" sz="2800" b="1" dirty="0" smtClean="0"/>
              <a:t>Végétaux verts</a:t>
            </a:r>
          </a:p>
          <a:p>
            <a:pPr algn="ctr"/>
            <a:r>
              <a:rPr lang="fr-MA" sz="2800" b="1" dirty="0" smtClean="0"/>
              <a:t>(</a:t>
            </a:r>
            <a:r>
              <a:rPr lang="fr-MA" sz="3200" b="1" dirty="0" smtClean="0">
                <a:solidFill>
                  <a:srgbClr val="FF0000"/>
                </a:solidFill>
              </a:rPr>
              <a:t>Producteurs primaires</a:t>
            </a:r>
            <a:r>
              <a:rPr lang="fr-MA" sz="2800" b="1" dirty="0" smtClean="0"/>
              <a:t>)</a:t>
            </a:r>
            <a:endParaRPr lang="fr-FR" sz="28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2714612" y="4256324"/>
            <a:ext cx="3357586" cy="15081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MA" sz="2800" b="1" dirty="0" smtClean="0"/>
              <a:t>Animaux herbivores</a:t>
            </a:r>
          </a:p>
          <a:p>
            <a:pPr algn="ctr"/>
            <a:r>
              <a:rPr lang="fr-MA" sz="2800" b="1" dirty="0" smtClean="0"/>
              <a:t>(</a:t>
            </a:r>
            <a:r>
              <a:rPr lang="fr-MA" sz="3200" b="1" dirty="0" smtClean="0">
                <a:solidFill>
                  <a:srgbClr val="FF0000"/>
                </a:solidFill>
              </a:rPr>
              <a:t>Consommateurs primaires</a:t>
            </a:r>
            <a:r>
              <a:rPr lang="fr-MA" sz="2800" b="1" dirty="0" smtClean="0"/>
              <a:t>)</a:t>
            </a:r>
            <a:endParaRPr lang="fr-FR" sz="28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429388" y="4113448"/>
            <a:ext cx="2714612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MA" sz="2800" b="1" dirty="0" smtClean="0"/>
              <a:t>Animaux carnivores</a:t>
            </a:r>
          </a:p>
          <a:p>
            <a:pPr algn="ctr"/>
            <a:r>
              <a:rPr lang="fr-MA" sz="2800" b="1" dirty="0" smtClean="0"/>
              <a:t>(</a:t>
            </a:r>
            <a:r>
              <a:rPr lang="fr-MA" sz="2800" b="1" dirty="0" smtClean="0">
                <a:solidFill>
                  <a:srgbClr val="FF0000"/>
                </a:solidFill>
              </a:rPr>
              <a:t>Consommateurs</a:t>
            </a:r>
            <a:r>
              <a:rPr lang="fr-MA" sz="3200" b="1" dirty="0" smtClean="0">
                <a:solidFill>
                  <a:srgbClr val="FF0000"/>
                </a:solidFill>
              </a:rPr>
              <a:t> secondaires</a:t>
            </a:r>
            <a:r>
              <a:rPr lang="fr-MA" sz="2800" b="1" dirty="0" smtClean="0"/>
              <a:t>)</a:t>
            </a:r>
            <a:endParaRPr lang="fr-FR" sz="28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2143108" y="5929354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3200" dirty="0" smtClean="0"/>
              <a:t>Signifie : mangé par</a:t>
            </a:r>
            <a:endParaRPr lang="fr-FR" sz="3200" dirty="0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57200" y="-1428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44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2- Niveaux trophiques</a:t>
            </a:r>
            <a:endParaRPr kumimoji="0" lang="fr-FR" sz="4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42892"/>
            <a:ext cx="8229600" cy="1143000"/>
          </a:xfrm>
        </p:spPr>
        <p:txBody>
          <a:bodyPr/>
          <a:lstStyle/>
          <a:p>
            <a:pPr algn="l"/>
            <a:r>
              <a:rPr lang="fr-MA" b="1" dirty="0" smtClean="0">
                <a:solidFill>
                  <a:srgbClr val="00B050"/>
                </a:solidFill>
              </a:rPr>
              <a:t>2- Niveaux trophiques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443914" cy="5715040"/>
          </a:xfrm>
        </p:spPr>
        <p:txBody>
          <a:bodyPr>
            <a:normAutofit/>
          </a:bodyPr>
          <a:lstStyle/>
          <a:p>
            <a:pPr algn="just"/>
            <a:r>
              <a:rPr lang="fr-MA" dirty="0" smtClean="0"/>
              <a:t>Au début de chaque chaîne trophique, on trouve toujours un végétal, c’est le premier maillon de la chaîne alimentaire.</a:t>
            </a:r>
          </a:p>
          <a:p>
            <a:pPr algn="just">
              <a:buFont typeface="Wingdings" pitchFamily="2" charset="2"/>
              <a:buChar char="Ø"/>
            </a:pPr>
            <a:r>
              <a:rPr lang="fr-MA" dirty="0"/>
              <a:t> </a:t>
            </a:r>
            <a:r>
              <a:rPr lang="fr-MA" dirty="0" smtClean="0"/>
              <a:t>Les </a:t>
            </a:r>
            <a:r>
              <a:rPr lang="fr-MA" b="1" dirty="0" smtClean="0"/>
              <a:t>végétaux</a:t>
            </a:r>
            <a:r>
              <a:rPr lang="fr-MA" dirty="0" smtClean="0"/>
              <a:t> sont appelés: les </a:t>
            </a:r>
            <a:r>
              <a:rPr lang="fr-MA" b="1" u="sng" dirty="0" smtClean="0">
                <a:solidFill>
                  <a:srgbClr val="FF0000"/>
                </a:solidFill>
              </a:rPr>
              <a:t>producteurs</a:t>
            </a:r>
            <a:r>
              <a:rPr lang="fr-MA" dirty="0" smtClean="0"/>
              <a:t> car ils produisent la matière organique</a:t>
            </a:r>
          </a:p>
          <a:p>
            <a:pPr algn="just">
              <a:buFont typeface="Wingdings" pitchFamily="2" charset="2"/>
              <a:buChar char="Ø"/>
            </a:pPr>
            <a:r>
              <a:rPr lang="fr-MA" dirty="0" smtClean="0"/>
              <a:t>Les </a:t>
            </a:r>
            <a:r>
              <a:rPr lang="fr-MA" b="1" dirty="0" smtClean="0"/>
              <a:t>animaux</a:t>
            </a:r>
            <a:r>
              <a:rPr lang="fr-MA" dirty="0" smtClean="0"/>
              <a:t> qui consomment les plantes sont appelés: les </a:t>
            </a:r>
            <a:r>
              <a:rPr lang="fr-MA" b="1" u="sng" dirty="0" smtClean="0">
                <a:solidFill>
                  <a:srgbClr val="FF0000"/>
                </a:solidFill>
              </a:rPr>
              <a:t>consommateurs primaires</a:t>
            </a:r>
          </a:p>
          <a:p>
            <a:pPr algn="just">
              <a:buFont typeface="Wingdings" pitchFamily="2" charset="2"/>
              <a:buChar char="Ø"/>
            </a:pPr>
            <a:r>
              <a:rPr lang="fr-MA" dirty="0" smtClean="0"/>
              <a:t>Les </a:t>
            </a:r>
            <a:r>
              <a:rPr lang="fr-MA" b="1" dirty="0" smtClean="0"/>
              <a:t>animaux qui consomment d’autres animaux</a:t>
            </a:r>
            <a:r>
              <a:rPr lang="fr-MA" dirty="0" smtClean="0"/>
              <a:t> sont appelés : des </a:t>
            </a:r>
            <a:r>
              <a:rPr lang="fr-MA" b="1" u="sng" dirty="0" smtClean="0">
                <a:solidFill>
                  <a:srgbClr val="FF0000"/>
                </a:solidFill>
              </a:rPr>
              <a:t>consommateurs secondaires</a:t>
            </a:r>
            <a:endParaRPr lang="fr-FR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7" name="Picture 3" descr="C:\Users\Aicha ELFRIHMATE\Desktop\Sans tit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9144000" cy="3143272"/>
          </a:xfrm>
          <a:prstGeom prst="rect">
            <a:avLst/>
          </a:prstGeom>
          <a:noFill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II – </a:t>
            </a:r>
            <a:r>
              <a:rPr kumimoji="0" lang="fr-MA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Réseau trophique</a:t>
            </a:r>
            <a:endParaRPr kumimoji="0" lang="fr-FR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337</Words>
  <Application>Microsoft Office PowerPoint</Application>
  <PresentationFormat>Affichage à l'écran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Les relations trophiques dans un milieu naturel العلاقات الغذائية في وسط طبيعي</vt:lpstr>
      <vt:lpstr>Diapositive 2</vt:lpstr>
      <vt:lpstr>Introduction</vt:lpstr>
      <vt:lpstr>I – Chaîne alimentaire = Chaîne trophique       1- Définitions</vt:lpstr>
      <vt:lpstr>Diapositive 5</vt:lpstr>
      <vt:lpstr>Exemple</vt:lpstr>
      <vt:lpstr>Diapositive 7</vt:lpstr>
      <vt:lpstr>2- Niveaux trophiques</vt:lpstr>
      <vt:lpstr>Diapositive 9</vt:lpstr>
      <vt:lpstr>II – Réseau trophique</vt:lpstr>
      <vt:lpstr>Diapositive 11</vt:lpstr>
      <vt:lpstr>Diapositive 12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relations trophiques dans un milieu naturel العلاقات الغذائية في وسط طبيعي</dc:title>
  <dc:creator>Aicha ELFRIHMATE</dc:creator>
  <cp:lastModifiedBy>Aicha ELFRIHMATE</cp:lastModifiedBy>
  <cp:revision>20</cp:revision>
  <dcterms:created xsi:type="dcterms:W3CDTF">2018-12-25T17:40:17Z</dcterms:created>
  <dcterms:modified xsi:type="dcterms:W3CDTF">2018-12-26T11:58:20Z</dcterms:modified>
</cp:coreProperties>
</file>