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72" r:id="rId8"/>
    <p:sldId id="27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17/01/2018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17/01/2018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17/01/2018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17/01/2018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17/01/2018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17/01/2018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17/01/2018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26" y="4214818"/>
            <a:ext cx="8786874" cy="1184273"/>
          </a:xfrm>
        </p:spPr>
        <p:txBody>
          <a:bodyPr>
            <a:noAutofit/>
          </a:bodyPr>
          <a:lstStyle/>
          <a:p>
            <a:r>
              <a:rPr lang="ar-MA" b="1" dirty="0">
                <a:solidFill>
                  <a:srgbClr val="C00000"/>
                </a:solidFill>
              </a:rPr>
              <a:t>تدفق المادة </a:t>
            </a:r>
            <a:r>
              <a:rPr lang="ar-MA" b="1" dirty="0" err="1">
                <a:solidFill>
                  <a:srgbClr val="C00000"/>
                </a:solidFill>
              </a:rPr>
              <a:t>و</a:t>
            </a:r>
            <a:r>
              <a:rPr lang="ar-MA" b="1" dirty="0">
                <a:solidFill>
                  <a:srgbClr val="C00000"/>
                </a:solidFill>
              </a:rPr>
              <a:t> الطاقة </a:t>
            </a:r>
            <a:r>
              <a:rPr lang="fr-FR" b="1" dirty="0">
                <a:solidFill>
                  <a:srgbClr val="C00000"/>
                </a:solidFill>
              </a:rPr>
              <a:t> :4</a:t>
            </a:r>
            <a:r>
              <a:rPr lang="ar-MA" b="1" dirty="0">
                <a:solidFill>
                  <a:srgbClr val="C00000"/>
                </a:solidFill>
              </a:rPr>
              <a:t>الفصل  داخل </a:t>
            </a:r>
            <a:r>
              <a:rPr lang="ar-MA" b="1" dirty="0" err="1">
                <a:solidFill>
                  <a:srgbClr val="C00000"/>
                </a:solidFill>
              </a:rPr>
              <a:t>حميلة</a:t>
            </a:r>
            <a:r>
              <a:rPr lang="ar-MA" b="1" dirty="0">
                <a:solidFill>
                  <a:srgbClr val="C00000"/>
                </a:solidFill>
              </a:rPr>
              <a:t> بيئية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43042" y="1357298"/>
            <a:ext cx="5214974" cy="769441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MA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</a:rPr>
              <a:t>بسم الله الرحمن الرحيم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57158" y="2571744"/>
            <a:ext cx="8300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C00000"/>
                </a:solidFill>
              </a:rPr>
              <a:t>Chapitre 4: Le cycle de la matière et le flux de l’énergie dans un écosystème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929322" y="550070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Pr: </a:t>
            </a:r>
            <a:r>
              <a:rPr lang="fr-FR" dirty="0" err="1" smtClean="0"/>
              <a:t>s.AZOUNKDI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ar-MA" sz="4800" b="1" i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التنافس </a:t>
            </a:r>
            <a:r>
              <a:rPr lang="fr-FR" sz="4800" b="1" i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La compétition</a:t>
            </a:r>
          </a:p>
        </p:txBody>
      </p:sp>
      <p:pic>
        <p:nvPicPr>
          <p:cNvPr id="4" name="Espace réservé du contenu 3" descr="images (9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57224" y="1142984"/>
            <a:ext cx="6929486" cy="5237402"/>
          </a:xfrm>
        </p:spPr>
      </p:pic>
      <p:pic>
        <p:nvPicPr>
          <p:cNvPr id="5" name="Image 4" descr="vohyx9g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698" y="593864"/>
            <a:ext cx="7506078" cy="562121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42910" y="714356"/>
            <a:ext cx="7715304" cy="3477875"/>
          </a:xfrm>
          <a:prstGeom prst="rect">
            <a:avLst/>
          </a:prstGeom>
          <a:solidFill>
            <a:srgbClr val="00B050"/>
          </a:solidFill>
          <a:ln w="76200"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r-FR" sz="4400" dirty="0"/>
              <a:t>Relation de conflit, vis-à-vis la même ressource (Lumière, eau, nourriture…). Nuisible pour les deux parties lors du manque des ressources. </a:t>
            </a:r>
            <a:endParaRPr lang="fr-FR" sz="8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11986348_1653561614902618_847200467146745660_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28794" y="124265"/>
            <a:ext cx="4714908" cy="6669419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MA" sz="4800" b="1" i="1" dirty="0"/>
              <a:t>الافتراس </a:t>
            </a:r>
            <a:r>
              <a:rPr lang="fr-FR" sz="4800" b="1" i="1" dirty="0"/>
              <a:t>La prédation</a:t>
            </a:r>
          </a:p>
        </p:txBody>
      </p:sp>
      <p:pic>
        <p:nvPicPr>
          <p:cNvPr id="4" name="Espace réservé du contenu 3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593" y="1071546"/>
            <a:ext cx="5898482" cy="3629835"/>
          </a:xfrm>
        </p:spPr>
      </p:pic>
      <p:pic>
        <p:nvPicPr>
          <p:cNvPr id="5" name="Image 4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2276872"/>
            <a:ext cx="8444637" cy="4214842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2000240"/>
            <a:ext cx="8786842" cy="212365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4400" dirty="0"/>
              <a:t>Relation trophique interspécifique, au faveur du prédateur, nuisible pour la proie.</a:t>
            </a:r>
            <a:endParaRPr lang="fr-FR" sz="8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2" animBg="1"/>
      <p:bldP spid="6" grpId="3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ar-MA" sz="4800" b="1" i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التطفّل </a:t>
            </a:r>
            <a:r>
              <a:rPr lang="fr-FR" sz="4800" b="1" i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Le parasitisme</a:t>
            </a:r>
          </a:p>
        </p:txBody>
      </p:sp>
      <p:pic>
        <p:nvPicPr>
          <p:cNvPr id="6" name="Espace réservé du contenu 5" descr="images (3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1714488"/>
            <a:ext cx="6786610" cy="4760756"/>
          </a:xfrm>
        </p:spPr>
      </p:pic>
      <p:pic>
        <p:nvPicPr>
          <p:cNvPr id="7" name="Image 6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1643050"/>
            <a:ext cx="4214810" cy="4246476"/>
          </a:xfrm>
          <a:prstGeom prst="rect">
            <a:avLst/>
          </a:prstGeom>
        </p:spPr>
      </p:pic>
      <p:pic>
        <p:nvPicPr>
          <p:cNvPr id="9" name="Image 8" descr="image_4228_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4546" y="3714752"/>
            <a:ext cx="4315143" cy="3143272"/>
          </a:xfrm>
          <a:prstGeom prst="rect">
            <a:avLst/>
          </a:prstGeom>
        </p:spPr>
      </p:pic>
      <p:pic>
        <p:nvPicPr>
          <p:cNvPr id="10" name="Image 9" descr="images (6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359242"/>
            <a:ext cx="3805256" cy="3212634"/>
          </a:xfrm>
          <a:prstGeom prst="rect">
            <a:avLst/>
          </a:prstGeom>
        </p:spPr>
      </p:pic>
      <p:pic>
        <p:nvPicPr>
          <p:cNvPr id="11" name="Image 10" descr="téléchargement (1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2034" y="506110"/>
            <a:ext cx="4071966" cy="3065766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714356"/>
            <a:ext cx="7715304" cy="625212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64315" y="1616562"/>
            <a:ext cx="8358246" cy="3170099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fr-FR" sz="4000" dirty="0"/>
              <a:t>Relation trophique interspécifique, basée sur l’exploitation d’un être vivant appelé hôte, par un autre, appelé parasite. Bénéfique seulement pour le parasite, et nuisible pour l’hôte.</a:t>
            </a:r>
            <a:endParaRPr lang="fr-FR" sz="8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  <a:ln w="762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ar-MA" sz="4800" b="1" i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التكافل </a:t>
            </a:r>
            <a:r>
              <a:rPr lang="fr-FR" sz="4800" b="1" i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La </a:t>
            </a:r>
            <a:r>
              <a:rPr lang="fr-FR" sz="4800" b="1" i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symbiose</a:t>
            </a:r>
          </a:p>
        </p:txBody>
      </p:sp>
      <p:pic>
        <p:nvPicPr>
          <p:cNvPr id="4" name="Espace réservé du contenu 3" descr="cepe_de_bordeaux_012_symbiose_mycorizienn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472" y="0"/>
            <a:ext cx="7786710" cy="6689254"/>
          </a:xfrm>
        </p:spPr>
      </p:pic>
      <p:pic>
        <p:nvPicPr>
          <p:cNvPr id="7" name="Image 6" descr="file550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714356"/>
            <a:ext cx="8435987" cy="5214974"/>
          </a:xfrm>
          <a:prstGeom prst="rect">
            <a:avLst/>
          </a:prstGeom>
        </p:spPr>
      </p:pic>
      <p:pic>
        <p:nvPicPr>
          <p:cNvPr id="8" name="Image 7" descr="images (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34" y="383370"/>
            <a:ext cx="8643966" cy="647463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96028" y="952332"/>
            <a:ext cx="8643998" cy="2123658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fr-FR" sz="4400" dirty="0"/>
              <a:t>Relation interspécifique, obligatoire, et permanente, bénéfique pour les deux parties.</a:t>
            </a:r>
            <a:endParaRPr lang="fr-FR" sz="115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ar-MA" sz="4800" b="1" i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التعايش </a:t>
            </a:r>
            <a:r>
              <a:rPr lang="fr-FR" sz="4800" b="1" i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Le commensalisme</a:t>
            </a:r>
          </a:p>
        </p:txBody>
      </p:sp>
      <p:pic>
        <p:nvPicPr>
          <p:cNvPr id="4" name="Espace réservé du contenu 3" descr="images (10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2976" y="1019753"/>
            <a:ext cx="6572296" cy="5175683"/>
          </a:xfrm>
        </p:spPr>
      </p:pic>
      <p:pic>
        <p:nvPicPr>
          <p:cNvPr id="5" name="Image 4" descr="images (1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1214422"/>
            <a:ext cx="8001056" cy="532433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42910" y="1928802"/>
            <a:ext cx="8001056" cy="1754326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r-FR" sz="3600" dirty="0"/>
              <a:t>Relation interspécifique, </a:t>
            </a:r>
            <a:r>
              <a:rPr lang="fr-FR" sz="3600" b="1" u="sng" dirty="0"/>
              <a:t>non</a:t>
            </a:r>
            <a:r>
              <a:rPr lang="fr-FR" sz="3600" dirty="0"/>
              <a:t> obligatoire, et </a:t>
            </a:r>
            <a:r>
              <a:rPr lang="fr-FR" sz="3600" b="1" u="sng" dirty="0"/>
              <a:t>non</a:t>
            </a:r>
            <a:r>
              <a:rPr lang="fr-FR" sz="3600" dirty="0"/>
              <a:t> permanente, bénéfique pour une seule partie, sans nuire à l’autre.</a:t>
            </a:r>
            <a:endParaRPr lang="fr-FR" sz="54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790077"/>
            <a:ext cx="5544616" cy="5771442"/>
          </a:xfrm>
        </p:spPr>
      </p:pic>
    </p:spTree>
    <p:extLst>
      <p:ext uri="{BB962C8B-B14F-4D97-AF65-F5344CB8AC3E}">
        <p14:creationId xmlns="" xmlns:p14="http://schemas.microsoft.com/office/powerpoint/2010/main" val="322144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Résultat de recherche d'images pour &quot;étoile de mer+annélid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980728"/>
            <a:ext cx="6900437" cy="49053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4522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ar-MA" sz="4800" b="1" i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التعاون </a:t>
            </a:r>
            <a:r>
              <a:rPr lang="fr-FR" sz="4800" b="1" i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Le mutualisme</a:t>
            </a:r>
          </a:p>
        </p:txBody>
      </p:sp>
      <p:pic>
        <p:nvPicPr>
          <p:cNvPr id="4" name="Espace réservé du contenu 3" descr="images (13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7389" y="1142984"/>
            <a:ext cx="8722329" cy="5436099"/>
          </a:xfrm>
        </p:spPr>
      </p:pic>
      <p:sp>
        <p:nvSpPr>
          <p:cNvPr id="5" name="ZoneTexte 4"/>
          <p:cNvSpPr txBox="1"/>
          <p:nvPr/>
        </p:nvSpPr>
        <p:spPr>
          <a:xfrm>
            <a:off x="714348" y="1704322"/>
            <a:ext cx="7929618" cy="1569660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fr-FR" sz="3200" dirty="0"/>
              <a:t>Relation interspécifique, </a:t>
            </a:r>
            <a:r>
              <a:rPr lang="fr-FR" sz="3200" u="sng" dirty="0"/>
              <a:t>non</a:t>
            </a:r>
            <a:r>
              <a:rPr lang="fr-FR" sz="3200" dirty="0"/>
              <a:t> obligatoire, et </a:t>
            </a:r>
            <a:r>
              <a:rPr lang="fr-FR" sz="3200" u="sng" dirty="0"/>
              <a:t>non</a:t>
            </a:r>
            <a:r>
              <a:rPr lang="fr-FR" sz="3200" dirty="0"/>
              <a:t> permanente, bénéfique pour les deux parties.</a:t>
            </a:r>
            <a:endParaRPr lang="fr-FR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B050"/>
              </a:solidFill>
            </a:endParaRPr>
          </a:p>
        </p:txBody>
      </p:sp>
      <p:pic>
        <p:nvPicPr>
          <p:cNvPr id="6" name="Image 5" descr="téléchargement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479" y="1268760"/>
            <a:ext cx="9144064" cy="4500594"/>
          </a:xfrm>
          <a:prstGeom prst="rect">
            <a:avLst/>
          </a:prstGeo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173</Words>
  <Application>Microsoft Office PowerPoint</Application>
  <PresentationFormat>Affichage à l'écran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تدفق المادة و الطاقة  :4الفصل  داخل حميلة بيئية</vt:lpstr>
      <vt:lpstr>الافتراس La prédation</vt:lpstr>
      <vt:lpstr>التطفّل Le parasitisme</vt:lpstr>
      <vt:lpstr>Diapositive 4</vt:lpstr>
      <vt:lpstr>التكافل La symbiose</vt:lpstr>
      <vt:lpstr>التعايش Le commensalisme</vt:lpstr>
      <vt:lpstr>Diapositive 7</vt:lpstr>
      <vt:lpstr>Diapositive 8</vt:lpstr>
      <vt:lpstr>التعاون Le mutualisme</vt:lpstr>
      <vt:lpstr>التنافس La compétition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الثالث: تدفق المادة و الطاقة داخل حميلة بيئية</dc:title>
  <dc:creator>hp</dc:creator>
  <cp:lastModifiedBy>jlm</cp:lastModifiedBy>
  <cp:revision>67</cp:revision>
  <dcterms:created xsi:type="dcterms:W3CDTF">2016-02-09T20:25:22Z</dcterms:created>
  <dcterms:modified xsi:type="dcterms:W3CDTF">2018-01-17T14:46:03Z</dcterms:modified>
</cp:coreProperties>
</file>