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8" r:id="rId2"/>
    <p:sldId id="268" r:id="rId3"/>
    <p:sldId id="279" r:id="rId4"/>
    <p:sldId id="280" r:id="rId5"/>
    <p:sldId id="281" r:id="rId6"/>
    <p:sldId id="282" r:id="rId7"/>
    <p:sldId id="283" r:id="rId8"/>
    <p:sldId id="284" r:id="rId9"/>
    <p:sldId id="285" r:id="rId10"/>
    <p:sldId id="286" r:id="rId11"/>
    <p:sldId id="288" r:id="rId12"/>
    <p:sldId id="324"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Modifiez le style des sous-titres du masque</a:t>
            </a:r>
            <a:endParaRPr kumimoji="0" lang="en-US"/>
          </a:p>
        </p:txBody>
      </p:sp>
      <p:sp>
        <p:nvSpPr>
          <p:cNvPr id="7" name="Espace réservé de la date 6"/>
          <p:cNvSpPr>
            <a:spLocks noGrp="1"/>
          </p:cNvSpPr>
          <p:nvPr>
            <p:ph type="dt" sz="half" idx="10"/>
          </p:nvPr>
        </p:nvSpPr>
        <p:spPr/>
        <p:txBody>
          <a:bodyPr/>
          <a:lstStyle/>
          <a:p>
            <a:fld id="{01BE1B80-78D2-4982-B7DA-9B388F2C539E}" type="datetimeFigureOut">
              <a:rPr lang="fr-FR" smtClean="0"/>
              <a:t>22/10/2019</a:t>
            </a:fld>
            <a:endParaRPr lang="fr-FR"/>
          </a:p>
        </p:txBody>
      </p:sp>
      <p:sp>
        <p:nvSpPr>
          <p:cNvPr id="20" name="Espace réservé du pied de page 19"/>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668BDEE5-1103-462E-A81A-6C9DFBB8CB9B}" type="slidenum">
              <a:rPr lang="fr-FR" smtClean="0"/>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1BE1B80-78D2-4982-B7DA-9B388F2C539E}" type="datetimeFigureOut">
              <a:rPr lang="fr-FR" smtClean="0"/>
              <a:t>22/10/2019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8BDEE5-1103-462E-A81A-6C9DFBB8CB9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1BE1B80-78D2-4982-B7DA-9B388F2C539E}" type="datetimeFigureOut">
              <a:rPr lang="fr-FR" smtClean="0"/>
              <a:t>22/10/2019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8BDEE5-1103-462E-A81A-6C9DFBB8CB9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1BE1B80-78D2-4982-B7DA-9B388F2C539E}" type="datetimeFigureOut">
              <a:rPr lang="fr-FR" smtClean="0"/>
              <a:t>22/10/2019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8BDEE5-1103-462E-A81A-6C9DFBB8CB9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01BE1B80-78D2-4982-B7DA-9B388F2C539E}" type="datetimeFigureOut">
              <a:rPr lang="fr-FR" smtClean="0"/>
              <a:t>22/10/2019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8BDEE5-1103-462E-A81A-6C9DFBB8CB9B}" type="slidenum">
              <a:rPr lang="fr-FR" smtClean="0"/>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1BE1B80-78D2-4982-B7DA-9B388F2C539E}" type="datetimeFigureOut">
              <a:rPr lang="fr-FR" smtClean="0"/>
              <a:t>22/10/2019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8BDEE5-1103-462E-A81A-6C9DFBB8CB9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1BE1B80-78D2-4982-B7DA-9B388F2C539E}" type="datetimeFigureOut">
              <a:rPr lang="fr-FR" smtClean="0"/>
              <a:t>22/10/2019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68BDEE5-1103-462E-A81A-6C9DFBB8CB9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01BE1B80-78D2-4982-B7DA-9B388F2C539E}" type="datetimeFigureOut">
              <a:rPr lang="fr-FR" smtClean="0"/>
              <a:t>22/10/2019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68BDEE5-1103-462E-A81A-6C9DFBB8CB9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01BE1B80-78D2-4982-B7DA-9B388F2C539E}" type="datetimeFigureOut">
              <a:rPr lang="fr-FR" smtClean="0"/>
              <a:t>22/10/2019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68BDEE5-1103-462E-A81A-6C9DFBB8CB9B}" type="slidenum">
              <a:rPr lang="fr-FR" smtClean="0"/>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1BE1B80-78D2-4982-B7DA-9B388F2C539E}" type="datetimeFigureOut">
              <a:rPr lang="fr-FR" smtClean="0"/>
              <a:t>22/10/2019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8BDEE5-1103-462E-A81A-6C9DFBB8CB9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01BE1B80-78D2-4982-B7DA-9B388F2C539E}" type="datetimeFigureOut">
              <a:rPr lang="fr-FR" smtClean="0"/>
              <a:t>22/10/2019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8BDEE5-1103-462E-A81A-6C9DFBB8CB9B}" type="slidenum">
              <a:rPr lang="fr-FR" smtClean="0"/>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1BE1B80-78D2-4982-B7DA-9B388F2C539E}" type="datetimeFigureOut">
              <a:rPr lang="fr-FR" smtClean="0"/>
              <a:t>22/10/2019</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68BDEE5-1103-462E-A81A-6C9DFBB8CB9B}" type="slidenum">
              <a:rPr lang="fr-FR" smtClean="0"/>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1354162"/>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Autofit/>
          </a:bodyPr>
          <a:lstStyle/>
          <a:p>
            <a:pPr algn="ctr"/>
            <a:r>
              <a:rPr lang="fr-FR" sz="3200" b="1" dirty="0">
                <a:solidFill>
                  <a:schemeClr val="accent6">
                    <a:lumMod val="60000"/>
                    <a:lumOff val="40000"/>
                  </a:schemeClr>
                </a:solidFill>
                <a:effectLst/>
              </a:rPr>
              <a:t>Chapitre 2:</a:t>
            </a:r>
            <a:br>
              <a:rPr lang="fr-FR" sz="3200" b="1" dirty="0">
                <a:solidFill>
                  <a:schemeClr val="accent6">
                    <a:lumMod val="60000"/>
                    <a:lumOff val="40000"/>
                  </a:schemeClr>
                </a:solidFill>
                <a:effectLst/>
              </a:rPr>
            </a:br>
            <a:r>
              <a:rPr lang="fr-FR" sz="3200" b="1" dirty="0">
                <a:solidFill>
                  <a:schemeClr val="accent6">
                    <a:lumMod val="60000"/>
                    <a:lumOff val="40000"/>
                  </a:schemeClr>
                </a:solidFill>
                <a:effectLst/>
              </a:rPr>
              <a:t> les séismes et leur relation avec la tectonique des plaques</a:t>
            </a:r>
            <a:br>
              <a:rPr lang="fr-FR" sz="3200" b="1" dirty="0">
                <a:solidFill>
                  <a:schemeClr val="accent6">
                    <a:lumMod val="60000"/>
                    <a:lumOff val="40000"/>
                  </a:schemeClr>
                </a:solidFill>
                <a:effectLst/>
              </a:rPr>
            </a:br>
            <a:endParaRPr lang="fr-FR" sz="3200" b="1" dirty="0">
              <a:solidFill>
                <a:schemeClr val="accent6">
                  <a:lumMod val="60000"/>
                  <a:lumOff val="40000"/>
                </a:schemeClr>
              </a:solidFill>
              <a:effectLst/>
            </a:endParaRPr>
          </a:p>
        </p:txBody>
      </p:sp>
      <p:sp>
        <p:nvSpPr>
          <p:cNvPr id="3" name="Espace réservé du contenu 2"/>
          <p:cNvSpPr>
            <a:spLocks noGrp="1"/>
          </p:cNvSpPr>
          <p:nvPr>
            <p:ph idx="1"/>
          </p:nvPr>
        </p:nvSpPr>
        <p:spPr>
          <a:xfrm>
            <a:off x="1115616" y="1628800"/>
            <a:ext cx="7818072" cy="4619600"/>
          </a:xfrm>
        </p:spPr>
        <p:txBody>
          <a:bodyPr>
            <a:normAutofit fontScale="85000" lnSpcReduction="10000"/>
          </a:bodyPr>
          <a:lstStyle/>
          <a:p>
            <a:pPr marL="80963" indent="449263">
              <a:buNone/>
            </a:pPr>
            <a:r>
              <a:rPr lang="fr-FR" b="1" dirty="0">
                <a:solidFill>
                  <a:srgbClr val="FF0000"/>
                </a:solidFill>
              </a:rPr>
              <a:t>Introduction : </a:t>
            </a:r>
          </a:p>
          <a:p>
            <a:pPr marL="80963" indent="361950">
              <a:buNone/>
            </a:pPr>
            <a:r>
              <a:rPr lang="fr-FR" dirty="0"/>
              <a:t>Un séisme ou tremblement de terre, est une secousse ou série de secousses de la surface de la terre, plus ou mois violent. Il en résulte des dégâts humains et matériels selon son intensité. </a:t>
            </a:r>
          </a:p>
          <a:p>
            <a:pPr marL="80963" lvl="0" indent="361950">
              <a:buNone/>
            </a:pPr>
            <a:r>
              <a:rPr lang="fr-FR" dirty="0">
                <a:solidFill>
                  <a:schemeClr val="accent2">
                    <a:lumMod val="50000"/>
                  </a:schemeClr>
                </a:solidFill>
              </a:rPr>
              <a:t>- Comment procède-t-on à l’enregistrement des séismes et à l’évolution des dégâts qui en résultent ?</a:t>
            </a:r>
          </a:p>
          <a:p>
            <a:pPr marL="80963" lvl="0" indent="361950">
              <a:buNone/>
            </a:pPr>
            <a:r>
              <a:rPr lang="fr-FR" dirty="0">
                <a:solidFill>
                  <a:schemeClr val="accent2">
                    <a:lumMod val="50000"/>
                  </a:schemeClr>
                </a:solidFill>
              </a:rPr>
              <a:t>- Comment l’étude des séismes a-t-elle permis de déterminer la structure interne du globe terrestre ?</a:t>
            </a:r>
          </a:p>
          <a:p>
            <a:pPr marL="80963" lvl="0" indent="361950">
              <a:buNone/>
            </a:pPr>
            <a:r>
              <a:rPr lang="fr-FR" dirty="0">
                <a:solidFill>
                  <a:schemeClr val="accent2">
                    <a:lumMod val="50000"/>
                  </a:schemeClr>
                </a:solidFill>
              </a:rPr>
              <a:t>- Quelle est la relation entre les séismes et la tectonique des plaques ?</a:t>
            </a:r>
          </a:p>
        </p:txBody>
      </p:sp>
    </p:spTree>
    <p:extLst>
      <p:ext uri="{BB962C8B-B14F-4D97-AF65-F5344CB8AC3E}">
        <p14:creationId xmlns:p14="http://schemas.microsoft.com/office/powerpoint/2010/main" val="353977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0"/>
            <a:ext cx="8178112" cy="6248400"/>
          </a:xfrm>
        </p:spPr>
        <p:txBody>
          <a:bodyPr>
            <a:normAutofit fontScale="92500" lnSpcReduction="20000"/>
          </a:bodyPr>
          <a:lstStyle/>
          <a:p>
            <a:pPr marL="80963" indent="184150" algn="just">
              <a:buNone/>
            </a:pPr>
            <a:r>
              <a:rPr lang="fr-FR" dirty="0"/>
              <a:t>La terre est formée d’enveloppes concentriques suivantes :</a:t>
            </a:r>
          </a:p>
          <a:p>
            <a:pPr marL="274638" indent="-193675" algn="just">
              <a:tabLst>
                <a:tab pos="365125" algn="l"/>
              </a:tabLst>
            </a:pPr>
            <a:r>
              <a:rPr lang="fr-FR" u="sng" dirty="0">
                <a:solidFill>
                  <a:srgbClr val="00B050"/>
                </a:solidFill>
              </a:rPr>
              <a:t>La lithosphère</a:t>
            </a:r>
            <a:r>
              <a:rPr lang="fr-FR" dirty="0"/>
              <a:t> : formée par la croute et  manteau supérieur, que sépare la discontinuité </a:t>
            </a:r>
            <a:r>
              <a:rPr lang="fr-FR" i="1" u="sng" dirty="0" err="1"/>
              <a:t>Moho</a:t>
            </a:r>
            <a:r>
              <a:rPr lang="fr-FR" dirty="0"/>
              <a:t>.</a:t>
            </a:r>
          </a:p>
          <a:p>
            <a:pPr marL="274638" indent="-193675" algn="just">
              <a:tabLst>
                <a:tab pos="365125" algn="l"/>
              </a:tabLst>
            </a:pPr>
            <a:r>
              <a:rPr lang="fr-FR" u="sng" dirty="0">
                <a:solidFill>
                  <a:srgbClr val="00B050"/>
                </a:solidFill>
              </a:rPr>
              <a:t>L’asthénosphère</a:t>
            </a:r>
            <a:r>
              <a:rPr lang="fr-FR" dirty="0"/>
              <a:t> : la partie plastique (ductile </a:t>
            </a:r>
            <a:r>
              <a:rPr lang="ar-MA" dirty="0"/>
              <a:t>لدن</a:t>
            </a:r>
            <a:r>
              <a:rPr lang="fr-FR" dirty="0"/>
              <a:t>) du manteau inferieur,</a:t>
            </a:r>
          </a:p>
          <a:p>
            <a:pPr marL="274638" indent="-193675" algn="just">
              <a:tabLst>
                <a:tab pos="365125" algn="l"/>
              </a:tabLst>
            </a:pPr>
            <a:r>
              <a:rPr lang="fr-FR" u="sng" dirty="0">
                <a:solidFill>
                  <a:srgbClr val="00B050"/>
                </a:solidFill>
              </a:rPr>
              <a:t>La mésosphère</a:t>
            </a:r>
            <a:r>
              <a:rPr lang="fr-FR" dirty="0">
                <a:solidFill>
                  <a:srgbClr val="00B050"/>
                </a:solidFill>
              </a:rPr>
              <a:t> </a:t>
            </a:r>
            <a:r>
              <a:rPr lang="fr-FR" dirty="0"/>
              <a:t>la partie rigide manteau inférieur :  qui est séparée au noyau par la discontinuité </a:t>
            </a:r>
            <a:r>
              <a:rPr lang="fr-FR" i="1" u="sng" dirty="0"/>
              <a:t>Gutenberg</a:t>
            </a:r>
            <a:r>
              <a:rPr lang="fr-FR" dirty="0"/>
              <a:t>.</a:t>
            </a:r>
          </a:p>
          <a:p>
            <a:pPr marL="274638" indent="-193675" algn="just">
              <a:tabLst>
                <a:tab pos="365125" algn="l"/>
              </a:tabLst>
            </a:pPr>
            <a:r>
              <a:rPr lang="fr-FR" u="sng" dirty="0">
                <a:solidFill>
                  <a:srgbClr val="00B050"/>
                </a:solidFill>
              </a:rPr>
              <a:t>Le noyau</a:t>
            </a:r>
            <a:r>
              <a:rPr lang="fr-FR" dirty="0"/>
              <a:t> : formé de deux parties séparées par la discontinuité </a:t>
            </a:r>
            <a:r>
              <a:rPr lang="fr-FR" i="1" u="sng" dirty="0" err="1"/>
              <a:t>Lehman</a:t>
            </a:r>
            <a:r>
              <a:rPr lang="fr-FR" dirty="0"/>
              <a:t> ; le noyau externe (liquide) et le noyau interne ou graine (solide).</a:t>
            </a:r>
          </a:p>
          <a:p>
            <a:pPr marL="80963" indent="0" algn="just">
              <a:buNone/>
              <a:tabLst>
                <a:tab pos="365125" algn="l"/>
              </a:tabLst>
            </a:pPr>
            <a:r>
              <a:rPr lang="fr-FR" dirty="0">
                <a:solidFill>
                  <a:srgbClr val="00B0F0"/>
                </a:solidFill>
                <a:effectLst>
                  <a:outerShdw blurRad="38100" dist="38100" dir="2700000" algn="tl">
                    <a:srgbClr val="000000">
                      <a:alpha val="43137"/>
                    </a:srgbClr>
                  </a:outerShdw>
                </a:effectLst>
              </a:rPr>
              <a:t>Remarque</a:t>
            </a:r>
            <a:r>
              <a:rPr lang="fr-FR" dirty="0"/>
              <a:t>: La croute continentale est épaisse que la croûte océanique, et les deux forment </a:t>
            </a:r>
            <a:r>
              <a:rPr lang="fr-FR" u="sng" dirty="0">
                <a:solidFill>
                  <a:srgbClr val="FF0000"/>
                </a:solidFill>
              </a:rPr>
              <a:t>la croute terrestre</a:t>
            </a:r>
            <a:r>
              <a:rPr lang="fr-FR" dirty="0"/>
              <a:t>. (moins dense qu’elle)</a:t>
            </a:r>
          </a:p>
          <a:p>
            <a:pPr marL="80963" indent="0" algn="just">
              <a:buNone/>
              <a:tabLst>
                <a:tab pos="365125" algn="l"/>
              </a:tabLst>
            </a:pPr>
            <a:endParaRPr lang="fr-FR" dirty="0"/>
          </a:p>
          <a:p>
            <a:pPr marL="82296" indent="0" algn="just">
              <a:buNone/>
            </a:pPr>
            <a:endParaRPr lang="fr-FR" dirty="0"/>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7962088" cy="6248400"/>
          </a:xfrm>
        </p:spPr>
        <p:txBody>
          <a:bodyPr>
            <a:normAutofit fontScale="85000" lnSpcReduction="20000"/>
          </a:bodyPr>
          <a:lstStyle/>
          <a:p>
            <a:pPr marL="82296" indent="0">
              <a:buNone/>
            </a:pPr>
            <a:r>
              <a:rPr lang="fr-FR" b="1" u="sng" dirty="0">
                <a:solidFill>
                  <a:srgbClr val="FF0000"/>
                </a:solidFill>
                <a:latin typeface="Times New Roman" panose="02020603050405020304" pitchFamily="18" charset="0"/>
                <a:cs typeface="Times New Roman" panose="02020603050405020304" pitchFamily="18" charset="0"/>
              </a:rPr>
              <a:t>Séquence 3</a:t>
            </a:r>
            <a:r>
              <a:rPr lang="fr-FR" b="1" dirty="0">
                <a:solidFill>
                  <a:srgbClr val="FF0000"/>
                </a:solidFill>
                <a:latin typeface="Times New Roman" panose="02020603050405020304" pitchFamily="18" charset="0"/>
                <a:cs typeface="Times New Roman" panose="02020603050405020304" pitchFamily="18" charset="0"/>
              </a:rPr>
              <a:t>; Les séismes et la tectonique des plaques :</a:t>
            </a:r>
          </a:p>
          <a:p>
            <a:pPr marL="80963" indent="361950" algn="just">
              <a:buNone/>
            </a:pPr>
            <a:r>
              <a:rPr lang="fr-FR" dirty="0"/>
              <a:t>les </a:t>
            </a:r>
            <a:r>
              <a:rPr lang="fr-FR"/>
              <a:t>séismes résultent </a:t>
            </a:r>
            <a:r>
              <a:rPr lang="fr-FR" dirty="0"/>
              <a:t>de l’activité tectonique de la terre, et sont réparties sur les limites </a:t>
            </a:r>
            <a:r>
              <a:rPr lang="fr-FR"/>
              <a:t>des plaques </a:t>
            </a:r>
            <a:r>
              <a:rPr lang="fr-FR" dirty="0"/>
              <a:t>lithosphériques.</a:t>
            </a:r>
          </a:p>
          <a:p>
            <a:pPr marL="80963" indent="361950" algn="just">
              <a:buNone/>
            </a:pPr>
            <a:r>
              <a:rPr lang="fr-FR" dirty="0"/>
              <a:t>Au niveau des limites de convergence (rapprochement) les deux plaque se rapprochent ce qui fait l’une des plaque (la plus dense – océanique-) pénètre sous l’autre (la moins dense – continentale-). Les foyers des séismes sont </a:t>
            </a:r>
            <a:r>
              <a:rPr lang="fr-FR" dirty="0">
                <a:solidFill>
                  <a:srgbClr val="FF0000"/>
                </a:solidFill>
              </a:rPr>
              <a:t>profonds</a:t>
            </a:r>
            <a:r>
              <a:rPr lang="fr-FR" dirty="0"/>
              <a:t> et répartis dans un plan oblique (P de Bénioff), C’est le phénomène de la subduction qui cause la disparition de la lithosphère. Les failles qui donnent ces séismes résultent des forces compressives.</a:t>
            </a:r>
          </a:p>
          <a:p>
            <a:pPr marL="80963" indent="361950" algn="just">
              <a:buNone/>
            </a:pPr>
            <a:r>
              <a:rPr lang="fr-FR" dirty="0"/>
              <a:t> Au niveau des limites de divergence (éloignement), les séismes résultent des failles causées par des forces </a:t>
            </a:r>
            <a:r>
              <a:rPr lang="fr-FR" dirty="0" err="1"/>
              <a:t>distensives</a:t>
            </a:r>
            <a:r>
              <a:rPr lang="fr-FR" dirty="0"/>
              <a:t>, et leurs foyers sont </a:t>
            </a:r>
            <a:r>
              <a:rPr lang="fr-FR" dirty="0">
                <a:solidFill>
                  <a:srgbClr val="FF0000"/>
                </a:solidFill>
              </a:rPr>
              <a:t>mois profonds</a:t>
            </a:r>
            <a:r>
              <a:rPr lang="fr-FR" dirty="0"/>
              <a:t>.</a:t>
            </a:r>
          </a:p>
          <a:p>
            <a:pPr marL="82296" indent="0">
              <a:buNone/>
            </a:pPr>
            <a:endParaRPr lang="fr-FR" dirty="0"/>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5" name="Objet 4"/>
          <p:cNvGraphicFramePr>
            <a:graphicFrameLocks noChangeAspect="1"/>
          </p:cNvGraphicFramePr>
          <p:nvPr>
            <p:extLst>
              <p:ext uri="{D42A27DB-BD31-4B8C-83A1-F6EECF244321}">
                <p14:modId xmlns:p14="http://schemas.microsoft.com/office/powerpoint/2010/main" val="566457571"/>
              </p:ext>
            </p:extLst>
          </p:nvPr>
        </p:nvGraphicFramePr>
        <p:xfrm>
          <a:off x="1002363" y="1844824"/>
          <a:ext cx="8172400" cy="3456384"/>
        </p:xfrm>
        <a:graphic>
          <a:graphicData uri="http://schemas.openxmlformats.org/presentationml/2006/ole">
            <mc:AlternateContent xmlns:mc="http://schemas.openxmlformats.org/markup-compatibility/2006">
              <mc:Choice xmlns:v="urn:schemas-microsoft-com:vml" Requires="v">
                <p:oleObj spid="_x0000_s7199" name="Image bitmap" r:id="rId3" imgW="10304762" imgH="2534004" progId="Paint.Picture">
                  <p:embed/>
                </p:oleObj>
              </mc:Choice>
              <mc:Fallback>
                <p:oleObj name="Image bitmap" r:id="rId3" imgW="10304762" imgH="2534004"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2363" y="1844824"/>
                        <a:ext cx="8172400" cy="3456384"/>
                      </a:xfrm>
                      <a:prstGeom prst="rect">
                        <a:avLst/>
                      </a:prstGeom>
                      <a:noFill/>
                    </p:spPr>
                  </p:pic>
                </p:oleObj>
              </mc:Fallback>
            </mc:AlternateContent>
          </a:graphicData>
        </a:graphic>
      </p:graphicFrame>
    </p:spTree>
    <p:extLst>
      <p:ext uri="{BB962C8B-B14F-4D97-AF65-F5344CB8AC3E}">
        <p14:creationId xmlns:p14="http://schemas.microsoft.com/office/powerpoint/2010/main" val="352925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7962088" cy="6248400"/>
          </a:xfrm>
        </p:spPr>
        <p:txBody>
          <a:bodyPr>
            <a:normAutofit lnSpcReduction="10000"/>
          </a:bodyPr>
          <a:lstStyle/>
          <a:p>
            <a:pPr marL="82296" indent="0">
              <a:buNone/>
            </a:pPr>
            <a:r>
              <a:rPr lang="fr-FR" b="1" u="sng" dirty="0">
                <a:solidFill>
                  <a:srgbClr val="FF0000"/>
                </a:solidFill>
                <a:latin typeface="Times New Roman" panose="02020603050405020304" pitchFamily="18" charset="0"/>
                <a:cs typeface="Times New Roman" panose="02020603050405020304" pitchFamily="18" charset="0"/>
              </a:rPr>
              <a:t>Séquence 1</a:t>
            </a:r>
            <a:r>
              <a:rPr lang="fr-FR" b="1" dirty="0">
                <a:solidFill>
                  <a:srgbClr val="FF0000"/>
                </a:solidFill>
                <a:latin typeface="Times New Roman" panose="02020603050405020304" pitchFamily="18" charset="0"/>
                <a:cs typeface="Times New Roman" panose="02020603050405020304" pitchFamily="18" charset="0"/>
              </a:rPr>
              <a:t> ; les dégâts causés par les séismes.</a:t>
            </a:r>
            <a:endParaRPr lang="fr-FR" dirty="0">
              <a:solidFill>
                <a:srgbClr val="FF0000"/>
              </a:solidFill>
              <a:latin typeface="Times New Roman" panose="02020603050405020304" pitchFamily="18" charset="0"/>
              <a:cs typeface="Times New Roman" panose="02020603050405020304" pitchFamily="18" charset="0"/>
            </a:endParaRPr>
          </a:p>
          <a:p>
            <a:pPr marL="82296" lvl="0" indent="0">
              <a:buNone/>
            </a:pPr>
            <a:r>
              <a:rPr lang="fr-FR" b="1" dirty="0">
                <a:solidFill>
                  <a:srgbClr val="00B050"/>
                </a:solidFill>
                <a:latin typeface="Times New Roman" panose="02020603050405020304" pitchFamily="18" charset="0"/>
                <a:cs typeface="Times New Roman" panose="02020603050405020304" pitchFamily="18" charset="0"/>
              </a:rPr>
              <a:t>1- La nature  d’un séisme: </a:t>
            </a:r>
            <a:endParaRPr lang="fr-FR" dirty="0">
              <a:solidFill>
                <a:srgbClr val="00B050"/>
              </a:solidFill>
              <a:latin typeface="Times New Roman" panose="02020603050405020304" pitchFamily="18" charset="0"/>
              <a:cs typeface="Times New Roman" panose="02020603050405020304" pitchFamily="18" charset="0"/>
            </a:endParaRPr>
          </a:p>
          <a:p>
            <a:pPr marL="80963" indent="361950" algn="just">
              <a:buNone/>
            </a:pPr>
            <a:r>
              <a:rPr lang="fr-FR" dirty="0"/>
              <a:t>Un séisme se caractérise par des vibrations qui se propagent dans toutes les directions et qu’on appelle ; </a:t>
            </a:r>
            <a:r>
              <a:rPr lang="fr-FR" u="sng" dirty="0"/>
              <a:t>ondes sismiques</a:t>
            </a:r>
            <a:r>
              <a:rPr lang="fr-FR" dirty="0"/>
              <a:t>. Ces ondes naissent à partir d’un point du sous-sol qui s’appelle </a:t>
            </a:r>
            <a:r>
              <a:rPr lang="fr-FR" u="sng" dirty="0"/>
              <a:t>le foyer</a:t>
            </a:r>
            <a:r>
              <a:rPr lang="fr-FR" dirty="0"/>
              <a:t> (hypocentre). </a:t>
            </a:r>
          </a:p>
          <a:p>
            <a:pPr marL="80963" indent="361950" algn="just">
              <a:buNone/>
            </a:pPr>
            <a:r>
              <a:rPr lang="fr-FR" dirty="0"/>
              <a:t>La formation des ondes sismiques est due à des cassures brutales des roches de la lithosphère et qui sont causé par des </a:t>
            </a:r>
            <a:r>
              <a:rPr lang="fr-FR" u="sng" dirty="0"/>
              <a:t>contraintes tectoniques</a:t>
            </a:r>
            <a:r>
              <a:rPr lang="fr-FR" dirty="0"/>
              <a:t> liées au mouvement des plaques.</a:t>
            </a:r>
          </a:p>
          <a:p>
            <a:pPr marL="82296" indent="0">
              <a:buNone/>
            </a:pPr>
            <a:endParaRPr lang="fr-FR" dirty="0"/>
          </a:p>
        </p:txBody>
      </p:sp>
    </p:spTree>
    <p:extLst>
      <p:ext uri="{BB962C8B-B14F-4D97-AF65-F5344CB8AC3E}">
        <p14:creationId xmlns:p14="http://schemas.microsoft.com/office/powerpoint/2010/main" val="389979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7962088" cy="6248400"/>
          </a:xfrm>
        </p:spPr>
        <p:txBody>
          <a:bodyPr>
            <a:normAutofit/>
          </a:bodyPr>
          <a:lstStyle/>
          <a:p>
            <a:pPr marL="82296" indent="0">
              <a:buNone/>
            </a:pPr>
            <a:r>
              <a:rPr lang="fr-FR" b="1" dirty="0">
                <a:solidFill>
                  <a:srgbClr val="00B050"/>
                </a:solidFill>
                <a:latin typeface="Times New Roman" panose="02020603050405020304" pitchFamily="18" charset="0"/>
                <a:cs typeface="Times New Roman" panose="02020603050405020304" pitchFamily="18" charset="0"/>
              </a:rPr>
              <a:t>2- Evaluation de l’intensité et la magnitude d’un séisme: </a:t>
            </a:r>
          </a:p>
          <a:p>
            <a:pPr marL="82296" indent="0" algn="just">
              <a:buNone/>
            </a:pPr>
            <a:r>
              <a:rPr lang="fr-FR" b="1" u="sng" dirty="0">
                <a:solidFill>
                  <a:schemeClr val="accent2">
                    <a:lumMod val="75000"/>
                  </a:schemeClr>
                </a:solidFill>
              </a:rPr>
              <a:t>La magnitude</a:t>
            </a:r>
            <a:r>
              <a:rPr lang="fr-FR" b="1" dirty="0">
                <a:solidFill>
                  <a:schemeClr val="accent2">
                    <a:lumMod val="75000"/>
                  </a:schemeClr>
                </a:solidFill>
              </a:rPr>
              <a:t> </a:t>
            </a:r>
            <a:r>
              <a:rPr lang="fr-FR" dirty="0"/>
              <a:t>est la quantité d’énergie libérée par le séisme au niveau du foyer. Elle est déterminée  par une échelle conçue par Charles F </a:t>
            </a:r>
            <a:r>
              <a:rPr lang="fr-FR" b="1" i="1" dirty="0"/>
              <a:t>Richter</a:t>
            </a:r>
            <a:r>
              <a:rPr lang="fr-FR" dirty="0"/>
              <a:t> (1953)</a:t>
            </a:r>
          </a:p>
          <a:p>
            <a:pPr marL="82296" indent="0" algn="just">
              <a:buNone/>
            </a:pPr>
            <a:r>
              <a:rPr lang="fr-FR" b="1" dirty="0">
                <a:solidFill>
                  <a:schemeClr val="accent2">
                    <a:lumMod val="75000"/>
                  </a:schemeClr>
                </a:solidFill>
              </a:rPr>
              <a:t>L’intensité</a:t>
            </a:r>
            <a:r>
              <a:rPr lang="fr-FR" dirty="0"/>
              <a:t> qui exprime l’ampleur des dégâts causés en surface, se détermine par une autre échelle proposée par le sismologue </a:t>
            </a:r>
            <a:r>
              <a:rPr lang="fr-FR" b="1" i="1" dirty="0" err="1"/>
              <a:t>Mercali</a:t>
            </a:r>
            <a:r>
              <a:rPr lang="fr-FR" dirty="0"/>
              <a:t>, cette échelle comporte 12 degrés d’intensité. (On se base aussi sur une échelle appelée MSK pour déterminer l’intensité)</a:t>
            </a:r>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7962088" cy="6248400"/>
          </a:xfrm>
        </p:spPr>
        <p:txBody>
          <a:bodyPr>
            <a:normAutofit fontScale="77500" lnSpcReduction="20000"/>
          </a:bodyPr>
          <a:lstStyle/>
          <a:p>
            <a:pPr marL="80963" indent="184150" algn="just">
              <a:buNone/>
            </a:pPr>
            <a:r>
              <a:rPr lang="fr-FR" dirty="0"/>
              <a:t>Pour faciliter l’étude d’un séisme on </a:t>
            </a:r>
            <a:r>
              <a:rPr lang="fr-FR"/>
              <a:t>présente la </a:t>
            </a:r>
            <a:r>
              <a:rPr lang="fr-FR" dirty="0"/>
              <a:t>zone qui a subit le séisme par une carte qui contient des lignes concentriques qu’on appelle ; </a:t>
            </a:r>
            <a:r>
              <a:rPr lang="fr-FR" u="sng" dirty="0"/>
              <a:t>isoséistes</a:t>
            </a:r>
            <a:r>
              <a:rPr lang="fr-FR" dirty="0"/>
              <a:t>, qui relient les points de la surface qui ont la même intensité.</a:t>
            </a:r>
          </a:p>
          <a:p>
            <a:pPr marL="80963" indent="184150" algn="just">
              <a:buNone/>
            </a:pPr>
            <a:r>
              <a:rPr lang="fr-FR" i="1" u="sng" dirty="0">
                <a:solidFill>
                  <a:srgbClr val="FF0000"/>
                </a:solidFill>
              </a:rPr>
              <a:t>Remarque</a:t>
            </a:r>
            <a:r>
              <a:rPr lang="fr-FR" i="1" dirty="0"/>
              <a:t> :</a:t>
            </a:r>
            <a:endParaRPr lang="fr-FR" dirty="0"/>
          </a:p>
          <a:p>
            <a:pPr marL="80963" indent="184150" algn="just">
              <a:buNone/>
            </a:pPr>
            <a:r>
              <a:rPr lang="fr-FR" dirty="0"/>
              <a:t>La relation entre l’intensité et la magnitude : M=1+2/3I</a:t>
            </a:r>
          </a:p>
          <a:p>
            <a:pPr marL="80963" indent="184150" algn="just">
              <a:buNone/>
            </a:pPr>
            <a:r>
              <a:rPr lang="fr-FR" u="sng" dirty="0">
                <a:solidFill>
                  <a:srgbClr val="00B0F0"/>
                </a:solidFill>
              </a:rPr>
              <a:t>Foyer</a:t>
            </a:r>
            <a:r>
              <a:rPr lang="fr-FR" dirty="0"/>
              <a:t> : point ou naissent les ondes sismiques ou lieu de cassure qui a donnée le séisme.</a:t>
            </a:r>
          </a:p>
          <a:p>
            <a:pPr marL="80963" indent="184150" algn="just">
              <a:buNone/>
            </a:pPr>
            <a:r>
              <a:rPr lang="fr-FR" u="sng" dirty="0">
                <a:solidFill>
                  <a:srgbClr val="00B0F0"/>
                </a:solidFill>
              </a:rPr>
              <a:t>Epicentre</a:t>
            </a:r>
            <a:r>
              <a:rPr lang="fr-FR" dirty="0"/>
              <a:t> : le point de la surface situé verticalement en dessus du foyer, (connais la plus grande intensité).</a:t>
            </a:r>
          </a:p>
          <a:p>
            <a:pPr marL="80963" indent="184150" algn="just">
              <a:buNone/>
            </a:pPr>
            <a:r>
              <a:rPr lang="fr-FR" u="sng" dirty="0">
                <a:solidFill>
                  <a:srgbClr val="00B0F0"/>
                </a:solidFill>
              </a:rPr>
              <a:t>Ondes sismiques</a:t>
            </a:r>
            <a:r>
              <a:rPr lang="fr-FR" dirty="0"/>
              <a:t> : des vibrations de la matière à cause de changement des propriétés physiques.</a:t>
            </a:r>
          </a:p>
          <a:p>
            <a:pPr marL="80963" indent="184150" algn="just">
              <a:buNone/>
            </a:pPr>
            <a:r>
              <a:rPr lang="fr-FR" u="sng" dirty="0">
                <a:solidFill>
                  <a:srgbClr val="00B0F0"/>
                </a:solidFill>
              </a:rPr>
              <a:t>Sismographe</a:t>
            </a:r>
            <a:r>
              <a:rPr lang="fr-FR" dirty="0"/>
              <a:t> : appareil d’enregistrement des ondes sismiques.</a:t>
            </a:r>
          </a:p>
          <a:p>
            <a:pPr marL="80963" indent="184150" algn="just">
              <a:buNone/>
            </a:pPr>
            <a:r>
              <a:rPr lang="fr-FR" u="sng" dirty="0">
                <a:solidFill>
                  <a:srgbClr val="00B0F0"/>
                </a:solidFill>
              </a:rPr>
              <a:t>Sismogramme</a:t>
            </a:r>
            <a:r>
              <a:rPr lang="fr-FR" dirty="0"/>
              <a:t> : enregistrement obtenu par le sismographe.</a:t>
            </a:r>
          </a:p>
          <a:p>
            <a:pPr marL="80963" indent="184150" algn="just">
              <a:buNone/>
            </a:pPr>
            <a:r>
              <a:rPr lang="fr-FR" u="sng" dirty="0">
                <a:solidFill>
                  <a:srgbClr val="00B0F0"/>
                </a:solidFill>
              </a:rPr>
              <a:t>Isoséistes</a:t>
            </a:r>
            <a:r>
              <a:rPr lang="fr-FR" dirty="0"/>
              <a:t> : courbes d’égale intensité sismique, représenté sur une carte géographique.</a:t>
            </a:r>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7962088" cy="6248400"/>
          </a:xfrm>
        </p:spPr>
        <p:txBody>
          <a:bodyPr>
            <a:normAutofit lnSpcReduction="10000"/>
          </a:bodyPr>
          <a:lstStyle/>
          <a:p>
            <a:pPr marL="82296" indent="0">
              <a:buNone/>
            </a:pPr>
            <a:r>
              <a:rPr lang="fr-FR" sz="3500" b="1" u="sng" dirty="0">
                <a:solidFill>
                  <a:srgbClr val="FF0000"/>
                </a:solidFill>
                <a:latin typeface="Times New Roman" panose="02020603050405020304" pitchFamily="18" charset="0"/>
                <a:cs typeface="Times New Roman" panose="02020603050405020304" pitchFamily="18" charset="0"/>
              </a:rPr>
              <a:t>Séquence 2 ; Enregistrement des séismes.</a:t>
            </a:r>
          </a:p>
          <a:p>
            <a:pPr marL="82296" indent="0">
              <a:lnSpc>
                <a:spcPct val="110000"/>
              </a:lnSpc>
              <a:buNone/>
            </a:pPr>
            <a:r>
              <a:rPr lang="fr-FR" b="1" dirty="0">
                <a:solidFill>
                  <a:srgbClr val="00B050"/>
                </a:solidFill>
                <a:latin typeface="Times New Roman" panose="02020603050405020304" pitchFamily="18" charset="0"/>
                <a:cs typeface="Times New Roman" panose="02020603050405020304" pitchFamily="18" charset="0"/>
              </a:rPr>
              <a:t>1- Comment enregistrer un séisme ? </a:t>
            </a:r>
          </a:p>
          <a:p>
            <a:pPr marL="82296" indent="0" algn="just">
              <a:buNone/>
            </a:pPr>
            <a:r>
              <a:rPr lang="fr-FR" dirty="0"/>
              <a:t>Les vibrations sismiques peuvent être enregistrées à l’aide d’un appareil qui s’appelle : </a:t>
            </a:r>
            <a:r>
              <a:rPr lang="fr-FR" b="1" dirty="0"/>
              <a:t>sismographe</a:t>
            </a:r>
            <a:r>
              <a:rPr lang="fr-FR" dirty="0"/>
              <a:t>. </a:t>
            </a:r>
            <a:r>
              <a:rPr lang="fr-FR" b="1" dirty="0">
                <a:solidFill>
                  <a:srgbClr val="00B050"/>
                </a:solidFill>
                <a:latin typeface="Times New Roman" panose="02020603050405020304" pitchFamily="18" charset="0"/>
                <a:cs typeface="Times New Roman" panose="02020603050405020304" pitchFamily="18" charset="0"/>
              </a:rPr>
              <a:t> </a:t>
            </a:r>
            <a:r>
              <a:rPr lang="fr-FR" dirty="0"/>
              <a:t>Après l’enregistrement on obtient un </a:t>
            </a:r>
            <a:r>
              <a:rPr lang="fr-FR" b="1" u="sng" dirty="0"/>
              <a:t>sismogramme</a:t>
            </a:r>
            <a:r>
              <a:rPr lang="fr-FR" dirty="0"/>
              <a:t>. Les ondes sismiques atteignent la station d’enregistrement en trois étapes : </a:t>
            </a:r>
            <a:r>
              <a:rPr lang="fr-FR" dirty="0">
                <a:solidFill>
                  <a:schemeClr val="accent5">
                    <a:lumMod val="60000"/>
                    <a:lumOff val="40000"/>
                  </a:schemeClr>
                </a:solidFill>
              </a:rPr>
              <a:t>Les ondes primaires </a:t>
            </a:r>
            <a:r>
              <a:rPr lang="fr-FR" dirty="0"/>
              <a:t>(P), </a:t>
            </a:r>
            <a:r>
              <a:rPr lang="fr-FR" dirty="0">
                <a:solidFill>
                  <a:schemeClr val="accent5">
                    <a:lumMod val="60000"/>
                    <a:lumOff val="40000"/>
                  </a:schemeClr>
                </a:solidFill>
              </a:rPr>
              <a:t>les ondes secondaire</a:t>
            </a:r>
            <a:r>
              <a:rPr lang="fr-FR" dirty="0"/>
              <a:t> (S), </a:t>
            </a:r>
            <a:r>
              <a:rPr lang="fr-FR" dirty="0">
                <a:solidFill>
                  <a:schemeClr val="accent5">
                    <a:lumMod val="60000"/>
                    <a:lumOff val="40000"/>
                  </a:schemeClr>
                </a:solidFill>
              </a:rPr>
              <a:t>les ondes longues </a:t>
            </a:r>
            <a:r>
              <a:rPr lang="fr-FR" dirty="0"/>
              <a:t>(L).</a:t>
            </a:r>
          </a:p>
          <a:p>
            <a:pPr marL="82296" indent="0" algn="just">
              <a:buNone/>
            </a:pPr>
            <a:r>
              <a:rPr lang="fr-FR" b="1" dirty="0"/>
              <a:t> </a:t>
            </a:r>
            <a:r>
              <a:rPr lang="fr-FR" dirty="0"/>
              <a:t>On peut comparer les trois types d’ondes dans le tableau suivant :</a:t>
            </a:r>
          </a:p>
          <a:p>
            <a:pPr marL="82296" indent="0">
              <a:buNone/>
            </a:pPr>
            <a:endParaRPr lang="fr-FR" dirty="0"/>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266435607"/>
              </p:ext>
            </p:extLst>
          </p:nvPr>
        </p:nvGraphicFramePr>
        <p:xfrm>
          <a:off x="251520" y="548680"/>
          <a:ext cx="8451156" cy="3407256"/>
        </p:xfrm>
        <a:graphic>
          <a:graphicData uri="http://schemas.openxmlformats.org/drawingml/2006/table">
            <a:tbl>
              <a:tblPr firstRow="1" firstCol="1" bandRow="1">
                <a:tableStyleId>{5C22544A-7EE6-4342-B048-85BDC9FD1C3A}</a:tableStyleId>
              </a:tblPr>
              <a:tblGrid>
                <a:gridCol w="2112789">
                  <a:extLst>
                    <a:ext uri="{9D8B030D-6E8A-4147-A177-3AD203B41FA5}">
                      <a16:colId xmlns:a16="http://schemas.microsoft.com/office/drawing/2014/main" val="20000"/>
                    </a:ext>
                  </a:extLst>
                </a:gridCol>
                <a:gridCol w="2112789">
                  <a:extLst>
                    <a:ext uri="{9D8B030D-6E8A-4147-A177-3AD203B41FA5}">
                      <a16:colId xmlns:a16="http://schemas.microsoft.com/office/drawing/2014/main" val="20001"/>
                    </a:ext>
                  </a:extLst>
                </a:gridCol>
                <a:gridCol w="2112789">
                  <a:extLst>
                    <a:ext uri="{9D8B030D-6E8A-4147-A177-3AD203B41FA5}">
                      <a16:colId xmlns:a16="http://schemas.microsoft.com/office/drawing/2014/main" val="20002"/>
                    </a:ext>
                  </a:extLst>
                </a:gridCol>
                <a:gridCol w="2112789">
                  <a:extLst>
                    <a:ext uri="{9D8B030D-6E8A-4147-A177-3AD203B41FA5}">
                      <a16:colId xmlns:a16="http://schemas.microsoft.com/office/drawing/2014/main" val="20003"/>
                    </a:ext>
                  </a:extLst>
                </a:gridCol>
              </a:tblGrid>
              <a:tr h="648072">
                <a:tc>
                  <a:txBody>
                    <a:bodyPr/>
                    <a:lstStyle/>
                    <a:p>
                      <a:pPr algn="ctr">
                        <a:spcAft>
                          <a:spcPts val="0"/>
                        </a:spcAft>
                        <a:tabLst>
                          <a:tab pos="540385" algn="l"/>
                        </a:tabLst>
                      </a:pPr>
                      <a:r>
                        <a:rPr lang="fr-FR" sz="2200" dirty="0">
                          <a:effectLst/>
                        </a:rPr>
                        <a:t>ONDES</a:t>
                      </a:r>
                      <a:endParaRPr lang="fr-FR" sz="2200" dirty="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200">
                          <a:effectLst/>
                        </a:rPr>
                        <a:t>P</a:t>
                      </a:r>
                      <a:endParaRPr lang="fr-FR" sz="220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200">
                          <a:effectLst/>
                        </a:rPr>
                        <a:t>S</a:t>
                      </a:r>
                      <a:endParaRPr lang="fr-FR" sz="220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200" dirty="0">
                          <a:effectLst/>
                        </a:rPr>
                        <a:t>L</a:t>
                      </a:r>
                      <a:endParaRPr lang="fr-FR" sz="2200" dirty="0">
                        <a:solidFill>
                          <a:srgbClr val="000000"/>
                        </a:solidFill>
                        <a:effectLst/>
                        <a:latin typeface="Arial"/>
                        <a:ea typeface="Calibri"/>
                        <a:cs typeface="Arial"/>
                      </a:endParaRPr>
                    </a:p>
                  </a:txBody>
                  <a:tcPr marL="68580" marR="68580" marT="0" marB="0"/>
                </a:tc>
                <a:extLst>
                  <a:ext uri="{0D108BD9-81ED-4DB2-BD59-A6C34878D82A}">
                    <a16:rowId xmlns:a16="http://schemas.microsoft.com/office/drawing/2014/main" val="10000"/>
                  </a:ext>
                </a:extLst>
              </a:tr>
              <a:tr h="1008112">
                <a:tc>
                  <a:txBody>
                    <a:bodyPr/>
                    <a:lstStyle/>
                    <a:p>
                      <a:pPr algn="ctr">
                        <a:spcAft>
                          <a:spcPts val="0"/>
                        </a:spcAft>
                        <a:tabLst>
                          <a:tab pos="540385" algn="l"/>
                        </a:tabLst>
                      </a:pPr>
                      <a:r>
                        <a:rPr lang="fr-FR" sz="2400" dirty="0">
                          <a:effectLst/>
                        </a:rPr>
                        <a:t>Milieu de propagation</a:t>
                      </a:r>
                      <a:endParaRPr lang="fr-FR" sz="2400" dirty="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400" dirty="0">
                          <a:effectLst/>
                        </a:rPr>
                        <a:t>En profondeur et dans tous les milieux solides et liquides</a:t>
                      </a:r>
                      <a:endParaRPr lang="fr-FR" sz="2400" dirty="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400">
                          <a:effectLst/>
                        </a:rPr>
                        <a:t>En profondeur et dans les milieux solides</a:t>
                      </a:r>
                      <a:endParaRPr lang="fr-FR" sz="240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400" dirty="0">
                          <a:effectLst/>
                        </a:rPr>
                        <a:t>Dans les couches superficielles de la terre</a:t>
                      </a:r>
                      <a:endParaRPr lang="fr-FR" sz="2400" dirty="0">
                        <a:solidFill>
                          <a:srgbClr val="000000"/>
                        </a:solidFill>
                        <a:effectLst/>
                        <a:latin typeface="Arial"/>
                        <a:ea typeface="Calibri"/>
                        <a:cs typeface="Arial"/>
                      </a:endParaRPr>
                    </a:p>
                  </a:txBody>
                  <a:tcPr marL="68580" marR="68580" marT="0" marB="0"/>
                </a:tc>
                <a:extLst>
                  <a:ext uri="{0D108BD9-81ED-4DB2-BD59-A6C34878D82A}">
                    <a16:rowId xmlns:a16="http://schemas.microsoft.com/office/drawing/2014/main" val="10001"/>
                  </a:ext>
                </a:extLst>
              </a:tr>
              <a:tr h="1296144">
                <a:tc>
                  <a:txBody>
                    <a:bodyPr/>
                    <a:lstStyle/>
                    <a:p>
                      <a:pPr algn="ctr">
                        <a:spcAft>
                          <a:spcPts val="0"/>
                        </a:spcAft>
                        <a:tabLst>
                          <a:tab pos="540385" algn="l"/>
                        </a:tabLst>
                      </a:pPr>
                      <a:r>
                        <a:rPr lang="fr-FR" sz="2400" dirty="0">
                          <a:effectLst/>
                        </a:rPr>
                        <a:t>La vitesse</a:t>
                      </a:r>
                      <a:endParaRPr lang="fr-FR" sz="2400" dirty="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400" dirty="0">
                          <a:effectLst/>
                        </a:rPr>
                        <a:t>Plus grande que celle de S et L et variable</a:t>
                      </a:r>
                      <a:endParaRPr lang="fr-FR" sz="2400" dirty="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400">
                          <a:effectLst/>
                        </a:rPr>
                        <a:t>Variable et moins que celle de P</a:t>
                      </a:r>
                      <a:endParaRPr lang="fr-FR" sz="2400">
                        <a:solidFill>
                          <a:srgbClr val="000000"/>
                        </a:solidFill>
                        <a:effectLst/>
                        <a:latin typeface="Arial"/>
                        <a:ea typeface="Calibri"/>
                        <a:cs typeface="Arial"/>
                      </a:endParaRPr>
                    </a:p>
                  </a:txBody>
                  <a:tcPr marL="68580" marR="68580" marT="0" marB="0"/>
                </a:tc>
                <a:tc>
                  <a:txBody>
                    <a:bodyPr/>
                    <a:lstStyle/>
                    <a:p>
                      <a:pPr algn="ctr">
                        <a:spcAft>
                          <a:spcPts val="0"/>
                        </a:spcAft>
                        <a:tabLst>
                          <a:tab pos="540385" algn="l"/>
                        </a:tabLst>
                      </a:pPr>
                      <a:r>
                        <a:rPr lang="fr-FR" sz="2400" dirty="0">
                          <a:effectLst/>
                        </a:rPr>
                        <a:t>Moins que celle de P et S et constante</a:t>
                      </a:r>
                      <a:endParaRPr lang="fr-FR" sz="2400" dirty="0">
                        <a:solidFill>
                          <a:srgbClr val="000000"/>
                        </a:solidFill>
                        <a:effectLst/>
                        <a:latin typeface="Arial"/>
                        <a:ea typeface="Calibri"/>
                        <a:cs typeface="Arial"/>
                      </a:endParaRPr>
                    </a:p>
                  </a:txBody>
                  <a:tcPr marL="68580" marR="68580" marT="0" marB="0"/>
                </a:tc>
                <a:extLst>
                  <a:ext uri="{0D108BD9-81ED-4DB2-BD59-A6C34878D82A}">
                    <a16:rowId xmlns:a16="http://schemas.microsoft.com/office/drawing/2014/main" val="10002"/>
                  </a:ext>
                </a:extLst>
              </a:tr>
            </a:tbl>
          </a:graphicData>
        </a:graphic>
      </p:graphicFrame>
      <p:sp>
        <p:nvSpPr>
          <p:cNvPr id="4" name="Rectangle 3"/>
          <p:cNvSpPr/>
          <p:nvPr/>
        </p:nvSpPr>
        <p:spPr>
          <a:xfrm>
            <a:off x="1115616" y="107340"/>
            <a:ext cx="7344816" cy="400110"/>
          </a:xfrm>
          <a:prstGeom prst="rect">
            <a:avLst/>
          </a:prstGeom>
        </p:spPr>
        <p:txBody>
          <a:bodyPr wrap="square">
            <a:spAutoFit/>
          </a:bodyPr>
          <a:lstStyle/>
          <a:p>
            <a:pPr marL="82296" indent="0" algn="just">
              <a:buNone/>
            </a:pPr>
            <a:r>
              <a:rPr lang="fr-FR" sz="2000" b="1" dirty="0"/>
              <a:t> </a:t>
            </a:r>
            <a:r>
              <a:rPr lang="fr-FR" sz="2000" dirty="0"/>
              <a:t>On peut comparer les trois types d’ondes dans le tableau suivant :</a:t>
            </a:r>
          </a:p>
        </p:txBody>
      </p:sp>
      <p:sp>
        <p:nvSpPr>
          <p:cNvPr id="5" name="Rectangle 4"/>
          <p:cNvSpPr/>
          <p:nvPr/>
        </p:nvSpPr>
        <p:spPr>
          <a:xfrm>
            <a:off x="1098256" y="5746030"/>
            <a:ext cx="7938240" cy="923330"/>
          </a:xfrm>
          <a:prstGeom prst="rect">
            <a:avLst/>
          </a:prstGeom>
        </p:spPr>
        <p:txBody>
          <a:bodyPr wrap="square">
            <a:spAutoFit/>
          </a:bodyPr>
          <a:lstStyle/>
          <a:p>
            <a:r>
              <a:rPr lang="fr-FR" b="1" u="sng" dirty="0">
                <a:solidFill>
                  <a:srgbClr val="FF0000"/>
                </a:solidFill>
              </a:rPr>
              <a:t>Remarque</a:t>
            </a:r>
            <a:r>
              <a:rPr lang="fr-FR" b="1" dirty="0"/>
              <a:t> :</a:t>
            </a:r>
            <a:endParaRPr lang="fr-FR" dirty="0"/>
          </a:p>
          <a:p>
            <a:r>
              <a:rPr lang="fr-FR" b="1" dirty="0"/>
              <a:t>La vitesse des ondes varient selon la rigidité (solidité) et densité de milieu. (++ solide ++vite)</a:t>
            </a:r>
            <a:endParaRPr lang="fr-FR" dirty="0"/>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8172400" cy="5805264"/>
          </a:xfrm>
        </p:spPr>
        <p:txBody>
          <a:bodyPr>
            <a:noAutofit/>
          </a:bodyPr>
          <a:lstStyle/>
          <a:p>
            <a:pPr marL="82296" lvl="0" indent="0" algn="just">
              <a:lnSpc>
                <a:spcPct val="110000"/>
              </a:lnSpc>
              <a:buNone/>
            </a:pPr>
            <a:r>
              <a:rPr lang="fr-FR" b="1" dirty="0">
                <a:solidFill>
                  <a:srgbClr val="00B050"/>
                </a:solidFill>
                <a:latin typeface="Times New Roman" panose="02020603050405020304" pitchFamily="18" charset="0"/>
                <a:cs typeface="Times New Roman" panose="02020603050405020304" pitchFamily="18" charset="0"/>
              </a:rPr>
              <a:t>2- La structure interne du globe terrestre : </a:t>
            </a:r>
          </a:p>
          <a:p>
            <a:pPr marL="80963" indent="184150" algn="just">
              <a:buNone/>
            </a:pPr>
            <a:r>
              <a:rPr lang="fr-FR" dirty="0"/>
              <a:t>L’étude de la variation de la vitesse des ondes sismiques a montré qu’il y a des discontinuités qui séparent les enveloppes du globe terrestre.</a:t>
            </a:r>
          </a:p>
          <a:p>
            <a:pPr marL="80963" indent="184150" algn="just">
              <a:buNone/>
            </a:pPr>
            <a:r>
              <a:rPr lang="fr-FR" u="sng" dirty="0">
                <a:solidFill>
                  <a:srgbClr val="FF0000"/>
                </a:solidFill>
                <a:effectLst>
                  <a:outerShdw blurRad="38100" dist="38100" dir="2700000" algn="tl">
                    <a:srgbClr val="000000">
                      <a:alpha val="43137"/>
                    </a:srgbClr>
                  </a:outerShdw>
                </a:effectLst>
              </a:rPr>
              <a:t>La discontinuité </a:t>
            </a:r>
            <a:r>
              <a:rPr lang="fr-FR" dirty="0"/>
              <a:t>est une limite qui sépare deux enveloppes différentes de la terre au niveau de laquelle on observe un changement brutale de la vitesse des ondes sismiques.</a:t>
            </a:r>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7962088" cy="6248400"/>
          </a:xfrm>
        </p:spPr>
        <p:txBody>
          <a:bodyPr>
            <a:normAutofit fontScale="92500" lnSpcReduction="20000"/>
          </a:bodyPr>
          <a:lstStyle/>
          <a:p>
            <a:pPr marL="82296" indent="0">
              <a:buNone/>
            </a:pPr>
            <a:r>
              <a:rPr lang="fr-FR" b="1" dirty="0">
                <a:solidFill>
                  <a:srgbClr val="FFFF00"/>
                </a:solidFill>
                <a:effectLst>
                  <a:outerShdw blurRad="38100" dist="38100" dir="2700000" algn="tl">
                    <a:srgbClr val="000000">
                      <a:alpha val="43137"/>
                    </a:srgbClr>
                  </a:outerShdw>
                </a:effectLst>
              </a:rPr>
              <a:t>Exercice :</a:t>
            </a:r>
            <a:endParaRPr lang="fr-FR" dirty="0">
              <a:solidFill>
                <a:srgbClr val="FFFF00"/>
              </a:solidFill>
              <a:effectLst>
                <a:outerShdw blurRad="38100" dist="38100" dir="2700000" algn="tl">
                  <a:srgbClr val="000000">
                    <a:alpha val="43137"/>
                  </a:srgbClr>
                </a:outerShdw>
              </a:effectLst>
            </a:endParaRPr>
          </a:p>
          <a:p>
            <a:pPr marL="82296" indent="0">
              <a:buNone/>
            </a:pPr>
            <a:r>
              <a:rPr lang="fr-FR" dirty="0">
                <a:solidFill>
                  <a:srgbClr val="FFFF00"/>
                </a:solidFill>
                <a:effectLst>
                  <a:outerShdw blurRad="38100" dist="38100" dir="2700000" algn="tl">
                    <a:srgbClr val="000000">
                      <a:alpha val="43137"/>
                    </a:srgbClr>
                  </a:outerShdw>
                </a:effectLst>
              </a:rPr>
              <a:t>1- Etude de la courbe montrant l’évolution de la vitesse des ondes</a:t>
            </a:r>
          </a:p>
          <a:p>
            <a:pPr marL="82296" indent="0">
              <a:buNone/>
            </a:pPr>
            <a:r>
              <a:rPr lang="fr-FR" dirty="0"/>
              <a:t>Dans le milieu continental :</a:t>
            </a:r>
          </a:p>
          <a:p>
            <a:pPr marL="82296" lvl="0" indent="0">
              <a:buNone/>
            </a:pPr>
            <a:r>
              <a:rPr lang="fr-FR" dirty="0"/>
              <a:t>- De la surface à la profondeur de 35km la vitesse des ondes P est stable,</a:t>
            </a:r>
          </a:p>
          <a:p>
            <a:pPr marL="82296" lvl="0" indent="0">
              <a:buNone/>
            </a:pPr>
            <a:r>
              <a:rPr lang="fr-FR" dirty="0"/>
              <a:t>- Au niveau de la profondeur 35km la vitesse des ondes P a connu une augmentation brutale de 2,75km/s à 4,7km/s</a:t>
            </a:r>
          </a:p>
          <a:p>
            <a:pPr marL="82296" lvl="0" indent="0">
              <a:buNone/>
            </a:pPr>
            <a:r>
              <a:rPr lang="fr-FR" dirty="0"/>
              <a:t>- De la profondeur 35km à la profondeur 150 km la vitesse des ondes P est constante dans la valeur de 4,7km/s,</a:t>
            </a:r>
          </a:p>
          <a:p>
            <a:pPr lvl="0">
              <a:buFontTx/>
              <a:buChar char="-"/>
            </a:pPr>
            <a:r>
              <a:rPr lang="fr-FR" dirty="0"/>
              <a:t>A partir de 150 km la vitesse des ondes sismique diminue progressivement,</a:t>
            </a:r>
          </a:p>
          <a:p>
            <a:pPr marL="82296" lvl="0" indent="0">
              <a:buNone/>
            </a:pPr>
            <a:r>
              <a:rPr lang="fr-FR" dirty="0"/>
              <a:t>2- suite…</a:t>
            </a:r>
          </a:p>
          <a:p>
            <a:pPr marL="82296" indent="0">
              <a:buNone/>
            </a:pPr>
            <a:endParaRPr lang="fr-FR" dirty="0"/>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1600" y="0"/>
            <a:ext cx="7962088" cy="6248400"/>
          </a:xfrm>
        </p:spPr>
        <p:txBody>
          <a:bodyPr>
            <a:normAutofit fontScale="85000" lnSpcReduction="20000"/>
          </a:bodyPr>
          <a:lstStyle/>
          <a:p>
            <a:pPr marL="80963" indent="273050" algn="just">
              <a:buNone/>
            </a:pPr>
            <a:r>
              <a:rPr lang="fr-FR" dirty="0">
                <a:solidFill>
                  <a:srgbClr val="FFFF00"/>
                </a:solidFill>
                <a:effectLst>
                  <a:outerShdw blurRad="38100" dist="38100" dir="2700000" algn="tl">
                    <a:srgbClr val="000000">
                      <a:alpha val="43137"/>
                    </a:srgbClr>
                  </a:outerShdw>
                </a:effectLst>
              </a:rPr>
              <a:t>La croute continentale est épaisse que la croûte, océanique  et les deux forment </a:t>
            </a:r>
            <a:r>
              <a:rPr lang="fr-FR" u="sng" dirty="0">
                <a:solidFill>
                  <a:srgbClr val="FFFF00"/>
                </a:solidFill>
                <a:effectLst>
                  <a:outerShdw blurRad="38100" dist="38100" dir="2700000" algn="tl">
                    <a:srgbClr val="000000">
                      <a:alpha val="43137"/>
                    </a:srgbClr>
                  </a:outerShdw>
                </a:effectLst>
              </a:rPr>
              <a:t>la croute terrestre</a:t>
            </a:r>
            <a:r>
              <a:rPr lang="fr-FR" dirty="0">
                <a:solidFill>
                  <a:srgbClr val="FFFF00"/>
                </a:solidFill>
                <a:effectLst>
                  <a:outerShdw blurRad="38100" dist="38100" dir="2700000" algn="tl">
                    <a:srgbClr val="000000">
                      <a:alpha val="43137"/>
                    </a:srgbClr>
                  </a:outerShdw>
                </a:effectLst>
              </a:rPr>
              <a:t>. </a:t>
            </a:r>
          </a:p>
          <a:p>
            <a:pPr marL="80963" indent="273050" algn="just">
              <a:buNone/>
            </a:pPr>
            <a:r>
              <a:rPr lang="fr-FR" dirty="0"/>
              <a:t>La croute terrestre est séparé au manteau par une discontinuité qui s’appelle ; </a:t>
            </a:r>
            <a:r>
              <a:rPr lang="fr-FR" i="1" u="sng" dirty="0">
                <a:solidFill>
                  <a:srgbClr val="00B050"/>
                </a:solidFill>
              </a:rPr>
              <a:t>D </a:t>
            </a:r>
            <a:r>
              <a:rPr lang="fr-FR" i="1" u="sng" dirty="0" err="1">
                <a:solidFill>
                  <a:srgbClr val="00B050"/>
                </a:solidFill>
              </a:rPr>
              <a:t>Moho</a:t>
            </a:r>
            <a:r>
              <a:rPr lang="fr-FR" i="1" u="sng" dirty="0">
                <a:solidFill>
                  <a:srgbClr val="00B050"/>
                </a:solidFill>
              </a:rPr>
              <a:t> </a:t>
            </a:r>
            <a:r>
              <a:rPr lang="fr-FR" dirty="0"/>
              <a:t>(Sa profondeur varie entre 7 et 40km)</a:t>
            </a:r>
          </a:p>
          <a:p>
            <a:pPr marL="80963" indent="273050" algn="just">
              <a:buNone/>
            </a:pPr>
            <a:r>
              <a:rPr lang="fr-FR" dirty="0"/>
              <a:t>Entre le manteau et le noyau il y a une discontinuité qui s’appelle : </a:t>
            </a:r>
            <a:r>
              <a:rPr lang="fr-FR" i="1" u="sng" dirty="0">
                <a:solidFill>
                  <a:srgbClr val="00B050"/>
                </a:solidFill>
              </a:rPr>
              <a:t>d. Gutenberg </a:t>
            </a:r>
            <a:r>
              <a:rPr lang="fr-FR" dirty="0"/>
              <a:t>à une profondeur de 2900 km, à cette profondeur on remarque une chute importance de la vitesse des ondes P et la disparition des ondes S. cela montre que le noyau externe est liquide.</a:t>
            </a:r>
          </a:p>
          <a:p>
            <a:pPr marL="80963" indent="273050" algn="just">
              <a:buNone/>
            </a:pPr>
            <a:r>
              <a:rPr lang="fr-FR" dirty="0"/>
              <a:t>Le noyau est formé de deux parties (le noyau interne ou graine et noyau externe) que sépare une discontinuité qui s’appelle </a:t>
            </a:r>
            <a:r>
              <a:rPr lang="fr-FR" i="1" dirty="0">
                <a:solidFill>
                  <a:srgbClr val="00B050"/>
                </a:solidFill>
              </a:rPr>
              <a:t>d. </a:t>
            </a:r>
            <a:r>
              <a:rPr lang="fr-FR" i="1" dirty="0" err="1">
                <a:solidFill>
                  <a:srgbClr val="00B050"/>
                </a:solidFill>
              </a:rPr>
              <a:t>Lehman</a:t>
            </a:r>
            <a:r>
              <a:rPr lang="fr-FR" i="1" dirty="0">
                <a:solidFill>
                  <a:srgbClr val="00B050"/>
                </a:solidFill>
              </a:rPr>
              <a:t> </a:t>
            </a:r>
            <a:r>
              <a:rPr lang="fr-FR" dirty="0"/>
              <a:t>située à une profondeur de de 5150km. Au niveau du noyau interne on observe la réapparition des ondes S à cause de la transformation des ondes S en ondes P au niveau du noyau externe.</a:t>
            </a:r>
          </a:p>
          <a:p>
            <a:pPr marL="82296" indent="0">
              <a:buNone/>
            </a:pPr>
            <a:endParaRPr lang="fr-FR" dirty="0"/>
          </a:p>
        </p:txBody>
      </p:sp>
    </p:spTree>
    <p:extLst>
      <p:ext uri="{BB962C8B-B14F-4D97-AF65-F5344CB8AC3E}">
        <p14:creationId xmlns:p14="http://schemas.microsoft.com/office/powerpoint/2010/main" val="36504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16421</TotalTime>
  <Words>283</Words>
  <Application>Microsoft Office PowerPoint</Application>
  <PresentationFormat>Affichage à l'écran (4:3)</PresentationFormat>
  <Paragraphs>66</Paragraphs>
  <Slides>12</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12</vt:i4>
      </vt:variant>
    </vt:vector>
  </HeadingPairs>
  <TitlesOfParts>
    <vt:vector size="19" baseType="lpstr">
      <vt:lpstr>Arial</vt:lpstr>
      <vt:lpstr>Gill Sans MT</vt:lpstr>
      <vt:lpstr>Times New Roman</vt:lpstr>
      <vt:lpstr>Verdana</vt:lpstr>
      <vt:lpstr>Wingdings 2</vt:lpstr>
      <vt:lpstr>Solstice</vt:lpstr>
      <vt:lpstr>Image bitmap</vt:lpstr>
      <vt:lpstr>Chapitre 2:  les séismes et leur relation avec la tectonique des plaques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OUHMMIALI SAID</dc:creator>
  <cp:lastModifiedBy>hp</cp:lastModifiedBy>
  <cp:revision>54</cp:revision>
  <dcterms:created xsi:type="dcterms:W3CDTF">2018-10-14T16:55:48Z</dcterms:created>
  <dcterms:modified xsi:type="dcterms:W3CDTF">2019-10-22T13:05:36Z</dcterms:modified>
</cp:coreProperties>
</file>