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9" r:id="rId3"/>
    <p:sldId id="278" r:id="rId4"/>
    <p:sldId id="280" r:id="rId5"/>
    <p:sldId id="277" r:id="rId6"/>
    <p:sldId id="276" r:id="rId7"/>
    <p:sldId id="257" r:id="rId8"/>
    <p:sldId id="290" r:id="rId9"/>
    <p:sldId id="258" r:id="rId10"/>
    <p:sldId id="262" r:id="rId11"/>
    <p:sldId id="259" r:id="rId12"/>
    <p:sldId id="281" r:id="rId13"/>
    <p:sldId id="260" r:id="rId14"/>
    <p:sldId id="286" r:id="rId15"/>
    <p:sldId id="261" r:id="rId16"/>
    <p:sldId id="282" r:id="rId17"/>
    <p:sldId id="283" r:id="rId18"/>
    <p:sldId id="263" r:id="rId19"/>
    <p:sldId id="287" r:id="rId20"/>
    <p:sldId id="264" r:id="rId21"/>
    <p:sldId id="289" r:id="rId22"/>
    <p:sldId id="285" r:id="rId23"/>
    <p:sldId id="284" r:id="rId24"/>
    <p:sldId id="265" r:id="rId25"/>
    <p:sldId id="291" r:id="rId26"/>
    <p:sldId id="288" r:id="rId27"/>
    <p:sldId id="275" r:id="rId28"/>
    <p:sldId id="266" r:id="rId29"/>
    <p:sldId id="295" r:id="rId30"/>
    <p:sldId id="267" r:id="rId31"/>
    <p:sldId id="268" r:id="rId32"/>
    <p:sldId id="269" r:id="rId33"/>
    <p:sldId id="270" r:id="rId34"/>
    <p:sldId id="293" r:id="rId35"/>
    <p:sldId id="271" r:id="rId36"/>
    <p:sldId id="294" r:id="rId37"/>
    <p:sldId id="272" r:id="rId38"/>
    <p:sldId id="274" r:id="rId39"/>
    <p:sldId id="292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5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5574B-60D7-4656-90CF-CB8B6E6FB9E9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23E5B-9B1D-42D7-96B6-42B8923A0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960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3E5B-9B1D-42D7-96B6-42B8923A0755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99F96-3F0D-4AF7-8BA0-32B7E67D4208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C6D0-8083-495E-A3AC-C962BBD6DE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oora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188595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 descr="RÃ©sultat de recherche d'images pour &quot;Lâorigine des sÃ©ism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982" cy="6215082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702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sz="40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Evaluer </a:t>
            </a:r>
            <a:r>
              <a:rPr lang="fr-FR" sz="40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l’intensité d’un séisme </a:t>
            </a: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36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Pour mesurer les effets d'un séisme en un lieu, les sismologues ont établi des échelles d'intensité. 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a- l’échelle M.SK : (Echelle de  Medvedev-</a:t>
            </a:r>
            <a:r>
              <a:rPr lang="fr-FR" sz="4000" b="1" dirty="0" err="1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Sponheuer</a:t>
            </a:r>
            <a:r>
              <a:rPr lang="fr-FR" sz="40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fr-FR" sz="4000" b="1" dirty="0" err="1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Karnik</a:t>
            </a:r>
            <a:r>
              <a:rPr lang="fr-FR" sz="40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Permet de mesurer l’intensité d’un séisme, se compose de 12 degrés.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Elle prend en compte les types de constructions et les degrés des dommages.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3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fr-FR" sz="5400" b="1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fr-FR" sz="48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b- Echelle de Richter </a:t>
            </a:r>
            <a:r>
              <a:rPr lang="fr-FR" sz="48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fr-FR" sz="66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fr-FR" sz="44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L’échelle de Richter permettant de mesurer la </a:t>
            </a:r>
            <a:r>
              <a:rPr lang="fr-FR" sz="44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magnitude</a:t>
            </a:r>
            <a:r>
              <a:rPr lang="fr-FR" sz="44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d'un séisme, c'est-à-dire la quantité d'énergie libérée lors </a:t>
            </a:r>
            <a:r>
              <a:rPr lang="fr-FR" sz="44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d'un séisme. </a:t>
            </a:r>
            <a:r>
              <a:rPr lang="fr-FR" sz="44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 mesure de la magnitude est calculée à partir du signal enregistré sur </a:t>
            </a:r>
            <a:r>
              <a:rPr lang="fr-FR" sz="44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 sismographe</a:t>
            </a:r>
            <a:r>
              <a:rPr lang="fr-FR" sz="44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40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3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fr-FR" sz="4000" b="1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fr-FR" sz="36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b- Echelle de Richter </a:t>
            </a:r>
            <a:r>
              <a:rPr lang="fr-FR" sz="36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fr-FR" sz="48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L’échelle de Richter permettant de mesurer la 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magnitude</a:t>
            </a:r>
            <a:r>
              <a:rPr lang="fr-FR" sz="2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d'un séisme, c'est-à-dire la quantité d'énergie libérée lors </a:t>
            </a:r>
            <a:r>
              <a:rPr lang="fr-FR" sz="2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d'un séisme. </a:t>
            </a:r>
            <a:r>
              <a:rPr lang="fr-FR" sz="2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 mesure de la magnitude est calculée à partir du signal enregistré sur le sismographe</a:t>
            </a:r>
            <a:r>
              <a:rPr lang="fr-FR" sz="2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40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fr-FR" sz="4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Remarque</a:t>
            </a: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</a:t>
            </a:r>
            <a:endParaRPr kumimoji="0" lang="fr-FR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L’échelle de Richter peut reliée à l’échelle de </a:t>
            </a:r>
            <a:r>
              <a:rPr lang="fr-FR" sz="2800" b="1" dirty="0" err="1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Mercalli</a:t>
            </a:r>
            <a:r>
              <a:rPr lang="fr-FR" sz="2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(MSK) par la formule suivante: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           M=1+2I/3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   : la magnitude du séisme dans l’échelle de Richter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   : l’intensité du séisme dans l’échelle M.S.K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00298" y="6215082"/>
            <a:ext cx="4000496" cy="4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Exemple</a:t>
            </a: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 le séisme d’El Asnam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1" descr="img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364" cy="6072206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14546" y="1571612"/>
            <a:ext cx="1485904" cy="51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picentre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"/>
          <p:cNvSpPr>
            <a:spLocks noChangeShapeType="1"/>
          </p:cNvSpPr>
          <p:nvPr/>
        </p:nvSpPr>
        <p:spPr bwMode="auto">
          <a:xfrm>
            <a:off x="3714744" y="2071678"/>
            <a:ext cx="919160" cy="317502"/>
          </a:xfrm>
          <a:prstGeom prst="straightConnector1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623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fr-FR" sz="44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3) Représentation de l’intensité d’un séisme (Echelle M.S.K):</a:t>
            </a:r>
            <a:endParaRPr lang="fr-FR" sz="40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Les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courbes </a:t>
            </a:r>
            <a:r>
              <a:rPr lang="fr-FR" sz="40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isoséistes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représentent les lieux de même intensité sismique </a:t>
            </a:r>
            <a:r>
              <a:rPr lang="fr-FR" sz="37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(des courbes d'égale </a:t>
            </a:r>
            <a:r>
              <a:rPr lang="fr-FR" sz="37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intensité sismique).</a:t>
            </a:r>
            <a:endParaRPr lang="fr-FR" sz="37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 point en surface situé à </a:t>
            </a: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 verticale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du foyer où on sent l’intensité la plus forte du séisme est </a:t>
            </a:r>
            <a:r>
              <a:rPr lang="fr-FR" sz="40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l’épicentre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540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4) source des séismes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L’origine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du séisme est le lieu de rupture (faille) des roches en profondeur qui s’appelle  : </a:t>
            </a:r>
            <a:r>
              <a:rPr lang="fr-FR" sz="4000" b="1" dirty="0">
                <a:solidFill>
                  <a:schemeClr val="accent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foyer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40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400" b="1" i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fr-FR" sz="4800" b="1" i="1" u="sng" dirty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Remarque</a:t>
            </a:r>
            <a:r>
              <a:rPr lang="fr-FR" sz="4400" b="1" i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4400" b="1" i="1" dirty="0" smtClean="0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4000" b="1" i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Plus </a:t>
            </a: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s’éloigne de l’épicentre plus l’intensité du </a:t>
            </a: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séisme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devienne faible.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5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142852"/>
            <a:ext cx="7638006" cy="2246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II- </a:t>
            </a:r>
            <a:r>
              <a:rPr kumimoji="0" lang="fr-FR" sz="5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L’ETUDE DES ONDES </a:t>
            </a:r>
            <a:r>
              <a:rPr kumimoji="0" lang="fr-FR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SISMIQUES</a:t>
            </a:r>
            <a:r>
              <a:rPr kumimoji="0" lang="fr-FR" sz="5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</a:t>
            </a:r>
            <a:endParaRPr kumimoji="0" lang="fr-FR" sz="6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m\Desktop\2APIC\Séismes APIC\Docs\centrale-a7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71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téléchar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06023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33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Image 1" descr="sismograp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56" y="1"/>
            <a:ext cx="8134434" cy="415890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2533" name="Picture 5" descr="Sans ti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256"/>
            <a:ext cx="7429552" cy="1071570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786050" y="5357826"/>
            <a:ext cx="12144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Ondes 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214942" y="5429264"/>
            <a:ext cx="11430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Ondes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16" y="5429264"/>
            <a:ext cx="11430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Ondes L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786182" y="5715016"/>
            <a:ext cx="1714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Sismogramme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"/>
            <a:ext cx="9144000" cy="702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lang="fr-FR" sz="40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nregistrement </a:t>
            </a:r>
            <a:r>
              <a:rPr lang="fr-FR" sz="40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et propriétés des ondes </a:t>
            </a: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sismiques:</a:t>
            </a:r>
            <a:endParaRPr lang="fr-FR" sz="4000" b="1" dirty="0">
              <a:solidFill>
                <a:srgbClr val="00B05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Les séismes provoquent des vibrations qui se propagent dans toutes les directions de l’espace sous forme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d’ondes sismiques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   Ces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ondes sont enregistrées à l’aide du </a:t>
            </a:r>
            <a:r>
              <a:rPr kumimoji="0" lang="fr-FR" sz="4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sismographe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obtient une représentation graphique appelée </a:t>
            </a:r>
            <a:r>
              <a:rPr kumimoji="0" lang="fr-FR" sz="4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sismogramme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fr-F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1"/>
            <a:ext cx="9144000" cy="64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  distingue 3 types d’ondes </a:t>
            </a: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sismiques:</a:t>
            </a:r>
            <a:endParaRPr lang="fr-FR" sz="32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Les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ondes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(Primaire)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 sont les plus rapide, elles se propagent dans tous les milieux. Le sens de vibration est parallèle à la direction de la propagation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Les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ondes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(Secondaire)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 arrivent après les ondes P, elles ne se propagent pas dans les milieux liquides. Le sens de vibration est perpendiculaire à la direction de la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propagation.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i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Les</a:t>
            </a: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ondes</a:t>
            </a: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i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(Longue)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 Les plus tardives, elles se propagent à la surface de la terre.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619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sz="40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 L</a:t>
            </a:r>
            <a:r>
              <a:rPr lang="fr-FR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 structure </a:t>
            </a:r>
            <a:r>
              <a:rPr lang="fr-FR" sz="40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interne de la terre 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fr-FR" sz="3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Les ondes sismiques 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sont </a:t>
            </a:r>
            <a:r>
              <a:rPr lang="fr-FR" sz="3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connue par le </a:t>
            </a:r>
            <a:r>
              <a:rPr lang="fr-FR" sz="38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phénomène de réflexion </a:t>
            </a:r>
            <a:r>
              <a:rPr lang="fr-FR" sz="3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(changement de direction d'une onde lors 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du </a:t>
            </a:r>
            <a:r>
              <a:rPr lang="fr-FR" sz="3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changement de densité du milieu). 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Les </a:t>
            </a:r>
            <a:r>
              <a:rPr lang="fr-FR" sz="38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géologues ont  utilisés cette propriété des ondes pour déduire la structure interne de la Terre.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5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5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2844" y="142852"/>
            <a:ext cx="8786874" cy="43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fr-FR" sz="40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a- </a:t>
            </a:r>
            <a:r>
              <a:rPr lang="fr-FR" sz="40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Notion </a:t>
            </a:r>
            <a:r>
              <a:rPr lang="fr-FR" sz="40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 la discontinuité </a:t>
            </a:r>
            <a:r>
              <a:rPr lang="fr-FR" sz="40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4000" b="1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fr-FR" sz="40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 discontinuité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est une surface qui sépare deux enveloppes terrestres. Elle se caractérise par une variation brutale de la vitesse des ondes sismiques.</a:t>
            </a:r>
            <a:endParaRPr lang="fr-FR" sz="36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5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5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64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40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b- </a:t>
            </a:r>
            <a:r>
              <a:rPr lang="fr-FR" sz="40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Les </a:t>
            </a:r>
            <a:r>
              <a:rPr lang="fr-FR" sz="4000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enveloppes du globe terrestre </a:t>
            </a:r>
            <a:r>
              <a:rPr lang="fr-FR" sz="40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2800" b="1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Les </a:t>
            </a: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principales enveloppes du globe terrestre sont </a:t>
            </a: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3200" b="1" dirty="0">
              <a:solidFill>
                <a:srgbClr val="FF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 croûte terrestre </a:t>
            </a: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composé de la croûte océanique  et la croûte continentale. 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 manteau supérieur </a:t>
            </a: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partie solide formant avec la croûte terrestre la lithosphère.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 manteau Moyen : </a:t>
            </a: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ou l’asthénosphère il est moins solide (visqueux ou plastique).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 Manteau Inferieur :      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partie solide.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Noyau externe :                    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partie liquide.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Noyau interne ou graine :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partie solide.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m\Desktop\2APIC\Séismes APIC\Docs\2_1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1.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306"/>
            <a:ext cx="9144000" cy="6773694"/>
          </a:xfrm>
          <a:prstGeom prst="rect">
            <a:avLst/>
          </a:prstGeom>
          <a:noFill/>
          <a:ln w="9525">
            <a:solidFill>
              <a:srgbClr val="D9D9D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IMG-20181108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1" y="-1143002"/>
            <a:ext cx="6857999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téléchargemen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580160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98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142852"/>
            <a:ext cx="8143900" cy="1692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III-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RELATION ENTRE  LES  SEISMES ET TECTONIQUE DES PLAQUES</a:t>
            </a:r>
            <a:endParaRPr kumimoji="0" lang="fr-FR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mm\Desktop\2APIC\Séismes APIC\Docs\1.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964734" cy="4692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5072074"/>
            <a:ext cx="7215206" cy="5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Q: Comparez-vous </a:t>
            </a:r>
            <a:r>
              <a:rPr kumimoji="0" lang="fr-FR" sz="1400" b="1" i="0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la répartition des séismes les limites des tectoniques des plaques?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Que peut on conclure  ?</a:t>
            </a: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mm\Desktop\2APIC\Séismes APIC\Docs\500.svt.3.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929591" cy="471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594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fr-FR" sz="40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carte de la répartition mondiale </a:t>
            </a:r>
            <a:r>
              <a:rPr lang="fr-FR" sz="40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des séismes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actifs montre une concordance entre </a:t>
            </a:r>
            <a:r>
              <a:rPr lang="fr-FR" sz="40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les limites des plaques lithosphériques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et la répartition mondiale des séismes, certains séismes se localisent au niveau des </a:t>
            </a:r>
            <a:r>
              <a:rPr lang="fr-FR" sz="40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zones de convergence 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d’autres se trouvent au niveau des </a:t>
            </a:r>
            <a:r>
              <a:rPr lang="fr-FR" sz="40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zones de divergence</a:t>
            </a:r>
            <a:r>
              <a:rPr lang="fr-FR" sz="40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sz="32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214290"/>
            <a:ext cx="8715436" cy="594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fr-FR" sz="36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fr-FR" sz="36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Les </a:t>
            </a:r>
            <a:r>
              <a:rPr lang="fr-FR" sz="36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séismes au niveau de la dorsale océanique (zones de divergence):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fr-FR" sz="36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L’axe de la dorsale </a:t>
            </a:r>
            <a:r>
              <a:rPr lang="fr-FR" sz="36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ou </a:t>
            </a:r>
            <a:r>
              <a:rPr lang="fr-FR" sz="36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rift</a:t>
            </a:r>
            <a:r>
              <a:rPr lang="fr-FR" sz="36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est le siège de nombreux séismes le logue des </a:t>
            </a:r>
            <a:r>
              <a:rPr lang="fr-FR" sz="36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failles </a:t>
            </a:r>
            <a:r>
              <a:rPr lang="fr-FR" sz="36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et fractures conséquente à la distension. </a:t>
            </a:r>
            <a:endParaRPr lang="fr-FR" sz="36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Les zones de divergence océaniques  se caractérisent par une activité séismique à faible profondeur (2 à 4 kilomètre sous l’axe de la dorsale) tout le long de la dorsale océanique.</a:t>
            </a:r>
            <a:endParaRPr lang="fr-FR" sz="36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1" descr="4sai0203zi01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715040"/>
          </a:xfrm>
          <a:prstGeom prst="rect">
            <a:avLst/>
          </a:prstGeom>
          <a:noFill/>
          <a:ln w="9525">
            <a:solidFill>
              <a:srgbClr val="A6A6A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4282" y="214290"/>
            <a:ext cx="8929718" cy="64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fr-FR" sz="3600" b="1" dirty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2) les séismes au niveau des fosses océaniques (zones de convergence</a:t>
            </a:r>
            <a:r>
              <a:rPr lang="fr-FR" sz="36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lang="fr-FR" sz="28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Au niveau des zones de convergence, la plaque océanique dense plonge sous une autre plaque moins dense (plaque continentale ou </a:t>
            </a:r>
            <a:r>
              <a:rPr lang="fr-FR" sz="3200" b="1" dirty="0" err="1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océano</a:t>
            </a: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-continentale), on appelle ce phénomène</a:t>
            </a:r>
            <a:r>
              <a:rPr lang="fr-FR" sz="3200" b="1" dirty="0" smtClean="0">
                <a:solidFill>
                  <a:schemeClr val="accent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 subduction</a:t>
            </a: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Dans  les zones de subduction L’enfoncement de la plaque océanique dense plonge sous la  plaque continentale moins dense est à l’origine des séismes superficiels, intermédiaires et profond alignées sur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le plan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Benioff</a:t>
            </a:r>
            <a:r>
              <a:rPr lang="fr-FR" sz="32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mm\Desktop\2APIC\Séismes APIC\Docs\db190973a7_45109_schema-plaques-tectoniques-josefvig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5008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rev-subdu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319"/>
            <a:ext cx="9144000" cy="6493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marL="857250" lvl="0" indent="-857250" algn="l" fontAlgn="base">
              <a:spcAft>
                <a:spcPct val="0"/>
              </a:spcAft>
            </a:pPr>
            <a:r>
              <a:rPr lang="fr-FR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IV- Conclusion</a:t>
            </a:r>
            <a:endParaRPr lang="fr-FR" sz="4000" b="1" dirty="0">
              <a:solidFill>
                <a:srgbClr val="FF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585791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La tectonique des plaques est à l’origine de </a:t>
            </a:r>
            <a:r>
              <a:rPr lang="fr-FR" sz="38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forces de compression </a:t>
            </a:r>
            <a:r>
              <a:rPr lang="fr-FR" sz="38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au 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niveau des fosses océaniques ou zones de subduction (zones de convergence), et de </a:t>
            </a:r>
            <a:r>
              <a:rPr lang="fr-FR" sz="38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force de distension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au </a:t>
            </a:r>
            <a:r>
              <a:rPr lang="fr-FR" sz="38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niveau des dorsales océaniques (zones de divergence) aboutissant à l’apparition de failles et ainsi de séismes.</a:t>
            </a:r>
            <a:endParaRPr lang="fr-FR" sz="3800" b="1" dirty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</a:rPr>
              <a:t>Définitions:</a:t>
            </a:r>
            <a:r>
              <a:rPr lang="fr-FR" b="1" i="1" u="sng" dirty="0">
                <a:solidFill>
                  <a:srgbClr val="FF0000"/>
                </a:solidFill>
              </a:rPr>
              <a:t> </a:t>
            </a:r>
            <a:endParaRPr lang="fr-FR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7150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b="1" i="1" dirty="0">
                <a:solidFill>
                  <a:schemeClr val="accent2"/>
                </a:solidFill>
              </a:rPr>
              <a:t>Séisme</a:t>
            </a:r>
            <a:r>
              <a:rPr lang="fr-FR" b="1" dirty="0"/>
              <a:t> : </a:t>
            </a:r>
            <a:r>
              <a:rPr lang="fr-FR" dirty="0"/>
              <a:t>est un tremblement de terre soudain plus au moins brutal d’une partie de l’écorce terrestre, il provoque généralement d’énormes dégâts matériels et humains.</a:t>
            </a:r>
          </a:p>
          <a:p>
            <a:pPr lvl="0"/>
            <a:r>
              <a:rPr lang="fr-FR" b="1" i="1" dirty="0">
                <a:solidFill>
                  <a:schemeClr val="accent2"/>
                </a:solidFill>
              </a:rPr>
              <a:t>Foyer</a:t>
            </a:r>
            <a:r>
              <a:rPr lang="fr-FR" b="1" dirty="0"/>
              <a:t> : </a:t>
            </a:r>
            <a:r>
              <a:rPr lang="fr-FR" dirty="0"/>
              <a:t>c’est le lieu de la rupture de faille qui génère un séisme. C’est donc le point ou naissent les </a:t>
            </a:r>
            <a:r>
              <a:rPr lang="fr-FR" dirty="0" smtClean="0"/>
              <a:t>ondes sismiques.</a:t>
            </a:r>
            <a:endParaRPr lang="fr-FR" dirty="0"/>
          </a:p>
          <a:p>
            <a:pPr lvl="0"/>
            <a:r>
              <a:rPr lang="fr-FR" b="1" i="1" dirty="0">
                <a:solidFill>
                  <a:schemeClr val="accent2"/>
                </a:solidFill>
              </a:rPr>
              <a:t>Epicentre</a:t>
            </a:r>
            <a:r>
              <a:rPr lang="fr-FR" b="1" dirty="0"/>
              <a:t> : </a:t>
            </a:r>
            <a:r>
              <a:rPr lang="fr-FR" dirty="0"/>
              <a:t>c’est le point qui représente la projection verticale du foyer sur la surface du sol.</a:t>
            </a:r>
          </a:p>
          <a:p>
            <a:pPr lvl="0"/>
            <a:r>
              <a:rPr lang="fr-FR" b="1" i="1" dirty="0">
                <a:solidFill>
                  <a:schemeClr val="accent2"/>
                </a:solidFill>
              </a:rPr>
              <a:t>Isoséistes</a:t>
            </a:r>
            <a:r>
              <a:rPr lang="fr-FR" b="1" dirty="0"/>
              <a:t> : </a:t>
            </a:r>
            <a:r>
              <a:rPr lang="fr-FR" dirty="0"/>
              <a:t>ce sont des courbes d’égale intensité, représentées sur une carte géologique.</a:t>
            </a:r>
          </a:p>
          <a:p>
            <a:pPr lvl="0"/>
            <a:r>
              <a:rPr lang="fr-FR" b="1" i="1" dirty="0">
                <a:solidFill>
                  <a:schemeClr val="accent2"/>
                </a:solidFill>
              </a:rPr>
              <a:t>Lithosphère</a:t>
            </a:r>
            <a:r>
              <a:rPr lang="fr-FR" b="1" dirty="0"/>
              <a:t> : </a:t>
            </a:r>
            <a:r>
              <a:rPr lang="fr-FR" dirty="0"/>
              <a:t>enveloppe formée par la croute  et le manteau supérieur.</a:t>
            </a:r>
          </a:p>
          <a:p>
            <a:pPr lvl="0"/>
            <a:r>
              <a:rPr lang="fr-FR" b="1" i="1" dirty="0">
                <a:solidFill>
                  <a:schemeClr val="accent2"/>
                </a:solidFill>
              </a:rPr>
              <a:t>Discontinuité</a:t>
            </a:r>
            <a:r>
              <a:rPr lang="fr-FR" b="1" dirty="0"/>
              <a:t> : </a:t>
            </a:r>
            <a:r>
              <a:rPr lang="fr-FR" dirty="0"/>
              <a:t>la surface qui sépare deux enveloppes terrestres.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196"/>
            <a:ext cx="8338615" cy="5370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81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132856"/>
            <a:ext cx="8640960" cy="1763560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4800" b="1" kern="0" dirty="0" smtClean="0">
                <a:solidFill>
                  <a:srgbClr val="C00000"/>
                </a:solidFill>
                <a:latin typeface="Britannic Bold"/>
                <a:ea typeface="Times New Roman"/>
                <a:cs typeface="Times New Roman"/>
              </a:rPr>
              <a:t>  Les </a:t>
            </a:r>
            <a:r>
              <a:rPr lang="fr-FR" sz="4800" b="1" kern="0" dirty="0">
                <a:solidFill>
                  <a:srgbClr val="C00000"/>
                </a:solidFill>
                <a:latin typeface="Britannic Bold"/>
                <a:ea typeface="Times New Roman"/>
                <a:cs typeface="Times New Roman"/>
              </a:rPr>
              <a:t>séismes et leur relation avec la tectonique des plaques </a:t>
            </a:r>
            <a:endParaRPr lang="fr-FR" sz="4800" b="1" dirty="0">
              <a:solidFill>
                <a:schemeClr val="accent3">
                  <a:lumMod val="75000"/>
                </a:schemeClr>
              </a:solidFill>
              <a:latin typeface="Microsoft Uighur"/>
              <a:ea typeface="Microsoft Uighu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9036496" cy="612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icrosoft Uighur"/>
              </a:rPr>
              <a:t> </a:t>
            </a:r>
            <a:r>
              <a:rPr lang="fr-F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icrosoft Uighur"/>
              </a:rPr>
              <a:t>Introduction et questions: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icrosoft Uighur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latin typeface="Times New Roman"/>
                <a:ea typeface="Microsoft Uighur"/>
              </a:rPr>
              <a:t>Les séismes se manifestent en surface de la terre par des secousses dues à des vibrations, en provoquant des dégâts plus ou moins importants selon leurs </a:t>
            </a:r>
            <a:r>
              <a:rPr lang="fr-FR" sz="3200" b="1" dirty="0" smtClean="0">
                <a:latin typeface="Times New Roman"/>
                <a:ea typeface="Microsoft Uighur"/>
              </a:rPr>
              <a:t>intensités. </a:t>
            </a:r>
            <a:endParaRPr lang="fr-FR" sz="3200" b="1" dirty="0">
              <a:latin typeface="Times New Roman"/>
              <a:ea typeface="Microsoft Uighur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"/>
            </a:pP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Quelle </a:t>
            </a: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est la nature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et </a:t>
            </a: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l’origine d’un séisme ?</a:t>
            </a:r>
            <a:endParaRPr lang="fr-FR" sz="3200" b="1" dirty="0">
              <a:solidFill>
                <a:schemeClr val="accent3">
                  <a:lumMod val="75000"/>
                </a:schemeClr>
              </a:solidFill>
              <a:latin typeface="Microsoft Uighur"/>
              <a:ea typeface="Microsoft Uighur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C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omment </a:t>
            </a: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réalise-t-on l’enregistrement d’un séisme ?</a:t>
            </a:r>
            <a:endParaRPr lang="fr-FR" sz="3200" b="1" dirty="0">
              <a:solidFill>
                <a:schemeClr val="accent3">
                  <a:lumMod val="75000"/>
                </a:schemeClr>
              </a:solidFill>
              <a:latin typeface="Microsoft Uighur"/>
              <a:ea typeface="Microsoft Uighur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Comment </a:t>
            </a: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peut-on évaluer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son intensité?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Quelle est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Microsoft Uighur"/>
              </a:rPr>
              <a:t>l’utilité d'étude  des séismes ?</a:t>
            </a:r>
            <a:endParaRPr lang="fr-FR" sz="3200" b="1" dirty="0">
              <a:solidFill>
                <a:schemeClr val="accent3">
                  <a:lumMod val="75000"/>
                </a:schemeClr>
              </a:solidFill>
              <a:latin typeface="Times New Roman"/>
              <a:ea typeface="Microsoft Uighu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1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mm\Desktop\2APIC\Séismes APIC\Docs\pourquoi-seis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715404" cy="523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>
            <a:hlinkClick r:id="rId2" tooltip="View"/>
          </p:cNvPr>
          <p:cNvSpPr>
            <a:spLocks noChangeArrowheads="1"/>
          </p:cNvSpPr>
          <p:nvPr/>
        </p:nvSpPr>
        <p:spPr bwMode="auto">
          <a:xfrm>
            <a:off x="214282" y="183512"/>
            <a:ext cx="8715436" cy="33392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I- LES TECHNIQUES D’ETUDE D’UN SEISME.</a:t>
            </a:r>
            <a:endParaRPr lang="fr-FR" sz="4800" b="1" dirty="0" smtClean="0">
              <a:solidFill>
                <a:srgbClr val="00B05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8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fr-FR" sz="44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l’origine</a:t>
            </a:r>
            <a:r>
              <a:rPr lang="fr-FR" sz="48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des séismes.</a:t>
            </a:r>
            <a:endParaRPr kumimoji="0" lang="fr-FR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778"/>
            <a:ext cx="9036496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Une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cassure brutale des roches provoque la naissance de vibrations en un point du sous-sol appelé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foyer du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séisme</a:t>
            </a: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Ces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vibrations appelées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ondes sismiques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fr-FR" sz="32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se propagent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dans toutes les directions et constituent </a:t>
            </a: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un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séisme.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Un séisme dure généralement quelques secondes. Il se caractérise par un foyer et un </a:t>
            </a:r>
            <a:r>
              <a:rPr lang="fr-FR" sz="3200" b="1" dirty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épicentre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180340"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L’épicentre c’est le point qui représente la projection verticale du foyer sur la </a:t>
            </a:r>
            <a:r>
              <a:rPr lang="fr-FR" sz="3200" b="1" dirty="0" smtClean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surface. </a:t>
            </a:r>
            <a:r>
              <a:rPr lang="fr-FR" sz="3200" b="1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du sol.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617</Words>
  <Application>Microsoft Office PowerPoint</Application>
  <PresentationFormat>Affichage à l'écran (4:3)</PresentationFormat>
  <Paragraphs>85</Paragraphs>
  <Slides>39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IV- Conclusion</vt:lpstr>
      <vt:lpstr>Définitions: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</dc:creator>
  <cp:lastModifiedBy>hp</cp:lastModifiedBy>
  <cp:revision>77</cp:revision>
  <dcterms:created xsi:type="dcterms:W3CDTF">2019-10-06T15:36:11Z</dcterms:created>
  <dcterms:modified xsi:type="dcterms:W3CDTF">2019-12-10T15:09:30Z</dcterms:modified>
</cp:coreProperties>
</file>