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66" r:id="rId2"/>
    <p:sldId id="265" r:id="rId3"/>
    <p:sldId id="264" r:id="rId4"/>
    <p:sldId id="257" r:id="rId5"/>
    <p:sldId id="263" r:id="rId6"/>
    <p:sldId id="258" r:id="rId7"/>
    <p:sldId id="259" r:id="rId8"/>
    <p:sldId id="262" r:id="rId9"/>
    <p:sldId id="260" r:id="rId10"/>
    <p:sldId id="261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9B2240-07A1-4889-9616-CFEF2A2842B6}" type="datetimeFigureOut">
              <a:rPr lang="fr-FR" smtClean="0"/>
              <a:t>18/10/2019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8A228-8A95-460C-BDA1-A9F1F56016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2822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3E828-6B9D-4762-8A08-7136DEDDD49D}" type="datetime1">
              <a:rPr lang="fr-FR" smtClean="0"/>
              <a:t>18/10/2019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BAADDI SAID            ELHAJEB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8686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1AE6-ABBF-46FB-A0D6-9B9696E7BC25}" type="datetime1">
              <a:rPr lang="fr-FR" smtClean="0"/>
              <a:t>18/10/2019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BAADDI SAID            ELHAJEB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656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FB16-7F45-42AE-B1C2-F4890B1A553E}" type="datetime1">
              <a:rPr lang="fr-FR" smtClean="0"/>
              <a:t>18/10/2019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BAADDI SAID            ELHAJEB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9982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1D85-DB6F-4256-BE6E-5621838273A1}" type="datetime1">
              <a:rPr lang="fr-FR" smtClean="0"/>
              <a:t>18/10/2019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BAADDI SAID            ELHAJEB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005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9E1F0-88DE-4C05-A320-73AE4AA93051}" type="datetime1">
              <a:rPr lang="fr-FR" smtClean="0"/>
              <a:t>18/10/2019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BAADDI SAID            ELHAJEB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2827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63E9E-A641-49E3-A708-7BEBDC0E71F0}" type="datetime1">
              <a:rPr lang="fr-FR" smtClean="0"/>
              <a:t>18/10/2019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BAADDI SAID            ELHAJEB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5771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DAA3-AC58-4151-AC5A-B0DCB71506C1}" type="datetime1">
              <a:rPr lang="fr-FR" smtClean="0"/>
              <a:t>18/10/2019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BAADDI SAID            ELHAJEB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8843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F47E-9E51-468B-9DA9-C4FB517F08D0}" type="datetime1">
              <a:rPr lang="fr-FR" smtClean="0"/>
              <a:t>18/10/2019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BAADDI SAID            ELHAJEB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7804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520BF-96C0-45EA-83B3-9C6C31C9A83C}" type="datetime1">
              <a:rPr lang="fr-FR" smtClean="0"/>
              <a:t>18/10/2019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BAADDI SAID            ELHAJEB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2190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955E5-3D5A-4FA1-A93A-C353361CAA87}" type="datetime1">
              <a:rPr lang="fr-FR" smtClean="0"/>
              <a:t>18/10/2019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BAADDI SAID            ELHAJEB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8900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4F16F-E13F-45FB-B675-9BA1218C5DA9}" type="datetime1">
              <a:rPr lang="fr-FR" smtClean="0"/>
              <a:t>18/10/2019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BAADDI SAID            ELHAJEB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078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E938E-DF97-42B5-9032-0E9AF1E162B9}" type="datetime1">
              <a:rPr lang="fr-FR" smtClean="0"/>
              <a:t>18/10/2019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BAADDI SAID            ELHAJEB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95B89-2205-40EF-B705-6DCBCD2E40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9995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fr.vikidia.org/wiki/S%C3%A9isme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1640" y="269099"/>
            <a:ext cx="5155579" cy="11982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6600" dirty="0" smtClean="0">
                <a:solidFill>
                  <a:srgbClr val="FF0000"/>
                </a:solidFill>
                <a:effectLst/>
                <a:latin typeface="Jokerman"/>
                <a:ea typeface="Calibri"/>
                <a:cs typeface="Arial"/>
              </a:rPr>
              <a:t>La</a:t>
            </a:r>
            <a:r>
              <a:rPr lang="fr-FR" sz="6600" b="1" dirty="0" smtClean="0">
                <a:effectLst/>
                <a:latin typeface="Times New Roman"/>
                <a:ea typeface="Times New Roman"/>
                <a:cs typeface="Arial"/>
              </a:rPr>
              <a:t> </a:t>
            </a:r>
            <a:r>
              <a:rPr lang="fr-FR" sz="6600" dirty="0" smtClean="0">
                <a:solidFill>
                  <a:srgbClr val="FF0000"/>
                </a:solidFill>
                <a:effectLst/>
                <a:latin typeface="Jokerman"/>
                <a:ea typeface="Calibri"/>
                <a:cs typeface="Arial"/>
              </a:rPr>
              <a:t>sismicité </a:t>
            </a:r>
            <a:endParaRPr lang="fr-FR" sz="5400" dirty="0">
              <a:ea typeface="Calibri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1699" y="1467312"/>
            <a:ext cx="79208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000" u="sng" dirty="0" smtClean="0">
                <a:solidFill>
                  <a:srgbClr val="00B050"/>
                </a:solidFill>
                <a:effectLst/>
                <a:latin typeface="Script MT Bold"/>
                <a:ea typeface="Times New Roman"/>
                <a:cs typeface="Arial"/>
              </a:rPr>
              <a:t>Observation des conséquences d’un séisme</a:t>
            </a:r>
            <a:r>
              <a:rPr lang="fr-FR" sz="4000" u="sng" dirty="0" smtClean="0">
                <a:solidFill>
                  <a:srgbClr val="1F497D"/>
                </a:solidFill>
                <a:effectLst/>
                <a:latin typeface="Script MT Bold"/>
                <a:ea typeface="Times New Roman"/>
                <a:cs typeface="Arial"/>
              </a:rPr>
              <a:t> doc 1p14 </a:t>
            </a:r>
            <a:r>
              <a:rPr lang="fr-FR" sz="4000" u="sng" dirty="0" smtClean="0">
                <a:solidFill>
                  <a:srgbClr val="1F497D"/>
                </a:solidFill>
                <a:effectLst/>
                <a:latin typeface="Harlow Solid Italic"/>
                <a:ea typeface="Times New Roman"/>
                <a:cs typeface="Arial"/>
              </a:rPr>
              <a:t>∑</a:t>
            </a:r>
            <a:endParaRPr lang="fr-FR" sz="4000" dirty="0"/>
          </a:p>
        </p:txBody>
      </p:sp>
      <p:pic>
        <p:nvPicPr>
          <p:cNvPr id="8193" name="Picture 1" descr="C:\Documents and Settings\Condor\Bureau\seisme-japon-rou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3613" y="2837996"/>
            <a:ext cx="5575200" cy="362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BAADDI SAID            ELHAJEB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2882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918566" cy="648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BAADDI SAID            ELHAJEB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527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708" y="188640"/>
            <a:ext cx="89289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dirty="0" smtClean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 On  distingue 3 types d’ondes sismiques qui se déclenchent au même temps : </a:t>
            </a:r>
            <a:endParaRPr lang="fr-FR" sz="3600" dirty="0"/>
          </a:p>
        </p:txBody>
      </p:sp>
      <p:sp>
        <p:nvSpPr>
          <p:cNvPr id="3" name="Rectangle 2"/>
          <p:cNvSpPr/>
          <p:nvPr/>
        </p:nvSpPr>
        <p:spPr>
          <a:xfrm>
            <a:off x="56971" y="1388969"/>
            <a:ext cx="8928992" cy="200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3600" dirty="0" smtClean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-</a:t>
            </a:r>
            <a:r>
              <a:rPr lang="fr-FR" sz="3600" dirty="0" smtClean="0">
                <a:solidFill>
                  <a:srgbClr val="FF0000"/>
                </a:solidFill>
                <a:effectLst/>
                <a:latin typeface="Script MT Bold"/>
                <a:ea typeface="Times New Roman"/>
                <a:cs typeface="Arial"/>
              </a:rPr>
              <a:t>Les ondes P 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(Primaire de compression) : Elles se propagent dans tous les milieux </a:t>
            </a:r>
            <a:r>
              <a:rPr lang="fr-FR" sz="3600" dirty="0" smtClean="0">
                <a:solidFill>
                  <a:srgbClr val="00B050"/>
                </a:solidFill>
                <a:effectLst/>
                <a:latin typeface="Script MT Bold"/>
                <a:ea typeface="Times New Roman"/>
                <a:cs typeface="Arial"/>
              </a:rPr>
              <a:t>solides et liquides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.</a:t>
            </a:r>
            <a:endParaRPr lang="fr-FR" sz="3600" dirty="0">
              <a:ea typeface="Calibri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0714" y="3586987"/>
            <a:ext cx="8928992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3600" dirty="0" smtClean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-</a:t>
            </a:r>
            <a:r>
              <a:rPr lang="fr-FR" sz="3600" dirty="0" smtClean="0">
                <a:solidFill>
                  <a:srgbClr val="FF0000"/>
                </a:solidFill>
                <a:effectLst/>
                <a:latin typeface="Script MT Bold"/>
                <a:ea typeface="Times New Roman"/>
                <a:cs typeface="Arial"/>
              </a:rPr>
              <a:t>Les ondes S 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(Secondaire </a:t>
            </a:r>
            <a:r>
              <a:rPr lang="fr-FR" sz="3600" dirty="0" err="1" smtClean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cisaillantes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) : Elles se propagent dans les milieux </a:t>
            </a:r>
            <a:r>
              <a:rPr lang="fr-FR" sz="3600" dirty="0" smtClean="0">
                <a:solidFill>
                  <a:srgbClr val="00B050"/>
                </a:solidFill>
                <a:effectLst/>
                <a:latin typeface="Script MT Bold"/>
                <a:ea typeface="Times New Roman"/>
                <a:cs typeface="Arial"/>
              </a:rPr>
              <a:t>solides seulement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. </a:t>
            </a:r>
            <a:endParaRPr lang="fr-FR" sz="3600" dirty="0">
              <a:ea typeface="Calibri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1520" y="5229200"/>
            <a:ext cx="8121807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3600" dirty="0" smtClean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-</a:t>
            </a:r>
            <a:r>
              <a:rPr lang="fr-FR" sz="3600" dirty="0" smtClean="0">
                <a:solidFill>
                  <a:srgbClr val="FF0000"/>
                </a:solidFill>
                <a:effectLst/>
                <a:latin typeface="Script MT Bold"/>
                <a:ea typeface="Times New Roman"/>
                <a:cs typeface="Arial"/>
              </a:rPr>
              <a:t>Les ondes L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 (Longue) : Les plus tardives, elles se propagent à la surface de la terre.</a:t>
            </a:r>
            <a:endParaRPr lang="fr-FR" sz="3600" dirty="0">
              <a:ea typeface="Calibri"/>
              <a:cs typeface="Arial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BAADDI SAID            ELHAJEB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8699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404664"/>
            <a:ext cx="8856984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600" u="sng" dirty="0" smtClean="0">
                <a:solidFill>
                  <a:srgbClr val="FF0000"/>
                </a:solidFill>
                <a:effectLst/>
                <a:latin typeface="Script MT Bold"/>
                <a:ea typeface="Times New Roman"/>
                <a:cs typeface="Arial"/>
              </a:rPr>
              <a:t>B- </a:t>
            </a:r>
            <a:r>
              <a:rPr lang="fr-FR" sz="3600" u="sng" dirty="0" smtClean="0">
                <a:solidFill>
                  <a:srgbClr val="FF0000"/>
                </a:solidFill>
                <a:effectLst/>
                <a:latin typeface="Script MT Bold"/>
                <a:ea typeface="Calibri"/>
                <a:cs typeface="Arial"/>
              </a:rPr>
              <a:t>Comment déterminer la structure interne de la terre ?</a:t>
            </a:r>
            <a:r>
              <a:rPr lang="fr-FR" sz="3600" dirty="0" smtClean="0">
                <a:solidFill>
                  <a:srgbClr val="FF0000"/>
                </a:solidFill>
                <a:effectLst/>
                <a:latin typeface="Script MT Bold"/>
                <a:ea typeface="Calibri"/>
                <a:cs typeface="Arial"/>
              </a:rPr>
              <a:t> </a:t>
            </a:r>
            <a:endParaRPr lang="fr-FR" sz="3600" dirty="0">
              <a:ea typeface="Calibri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9512" y="1916832"/>
            <a:ext cx="8856984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600" u="sng" dirty="0" smtClean="0">
                <a:solidFill>
                  <a:srgbClr val="00B050"/>
                </a:solidFill>
                <a:effectLst/>
                <a:latin typeface="Script MT Bold"/>
                <a:ea typeface="Times New Roman"/>
                <a:cs typeface="Arial"/>
              </a:rPr>
              <a:t>1-Anlyse de la vitesse de propagation des ondes sismiques :</a:t>
            </a:r>
            <a:r>
              <a:rPr lang="fr-FR" sz="3600" dirty="0" smtClean="0">
                <a:solidFill>
                  <a:srgbClr val="1F497D"/>
                </a:solidFill>
                <a:effectLst/>
                <a:latin typeface="Script MT Bold"/>
                <a:ea typeface="Times New Roman"/>
                <a:cs typeface="Arial"/>
              </a:rPr>
              <a:t> p48</a:t>
            </a:r>
            <a:r>
              <a:rPr lang="fr-FR" sz="3600" dirty="0" smtClean="0">
                <a:solidFill>
                  <a:srgbClr val="1F497D"/>
                </a:solidFill>
                <a:effectLst/>
                <a:latin typeface="Harlow Solid Italic"/>
                <a:ea typeface="Times New Roman"/>
                <a:cs typeface="Arial"/>
              </a:rPr>
              <a:t>∑</a:t>
            </a:r>
            <a:endParaRPr lang="fr-FR" sz="3600" dirty="0">
              <a:ea typeface="Calibri"/>
              <a:cs typeface="Arial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BAADDI SAID            ELHAJEB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8889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58"/>
            <a:ext cx="8280920" cy="6801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BAADDI SAID            ELHAJEB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312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17693"/>
            <a:ext cx="87849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dirty="0" smtClean="0">
                <a:effectLst/>
                <a:latin typeface="Script MT Bold"/>
                <a:ea typeface="Times New Roman"/>
                <a:cs typeface="Arial"/>
              </a:rPr>
              <a:t>Le changement brusque de la vitesse de propagation des ondes p et S montre  la présence de 3 discontinuités (passage d’un état physique à un autre) </a:t>
            </a:r>
            <a:r>
              <a:rPr lang="fr-FR" sz="3600" dirty="0" err="1" smtClean="0">
                <a:effectLst/>
                <a:latin typeface="Script MT Bold"/>
                <a:ea typeface="Times New Roman"/>
                <a:cs typeface="Arial"/>
              </a:rPr>
              <a:t>Moho</a:t>
            </a:r>
            <a:r>
              <a:rPr lang="fr-FR" sz="3600" dirty="0" smtClean="0">
                <a:effectLst/>
                <a:latin typeface="Script MT Bold"/>
                <a:ea typeface="Times New Roman"/>
                <a:cs typeface="Arial"/>
              </a:rPr>
              <a:t> , </a:t>
            </a:r>
            <a:r>
              <a:rPr lang="fr-FR" sz="3600" dirty="0" err="1" smtClean="0">
                <a:effectLst/>
                <a:latin typeface="Script MT Bold"/>
                <a:ea typeface="Times New Roman"/>
                <a:cs typeface="Arial"/>
              </a:rPr>
              <a:t>Gutemberg</a:t>
            </a:r>
            <a:r>
              <a:rPr lang="fr-FR" sz="3600" dirty="0" smtClean="0">
                <a:effectLst/>
                <a:latin typeface="Script MT Bold"/>
                <a:ea typeface="Times New Roman"/>
                <a:cs typeface="Arial"/>
              </a:rPr>
              <a:t>  et </a:t>
            </a:r>
            <a:r>
              <a:rPr lang="fr-FR" sz="3600" dirty="0" err="1" smtClean="0">
                <a:effectLst/>
                <a:latin typeface="Script MT Bold"/>
                <a:ea typeface="Times New Roman"/>
                <a:cs typeface="Arial"/>
              </a:rPr>
              <a:t>Lehman</a:t>
            </a:r>
            <a:r>
              <a:rPr lang="fr-FR" sz="3600" dirty="0" smtClean="0">
                <a:effectLst/>
                <a:latin typeface="Script MT Bold"/>
                <a:ea typeface="Times New Roman"/>
                <a:cs typeface="Arial"/>
              </a:rPr>
              <a:t> qui séparent le globe en enveloppes de nature physiques différentes </a:t>
            </a:r>
            <a:endParaRPr lang="fr-FR" sz="3600" dirty="0"/>
          </a:p>
        </p:txBody>
      </p:sp>
      <p:sp>
        <p:nvSpPr>
          <p:cNvPr id="3" name="Rectangle 2"/>
          <p:cNvSpPr/>
          <p:nvPr/>
        </p:nvSpPr>
        <p:spPr>
          <a:xfrm>
            <a:off x="323528" y="3534013"/>
            <a:ext cx="7315016" cy="708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600" u="sng" dirty="0" smtClean="0">
                <a:solidFill>
                  <a:srgbClr val="00B050"/>
                </a:solidFill>
                <a:effectLst/>
                <a:latin typeface="Script MT Bold"/>
                <a:ea typeface="Times New Roman"/>
                <a:cs typeface="Arial"/>
              </a:rPr>
              <a:t>2-Les enveloppes du globe :</a:t>
            </a:r>
            <a:r>
              <a:rPr lang="fr-FR" sz="3600" dirty="0" smtClean="0">
                <a:solidFill>
                  <a:srgbClr val="1F497D"/>
                </a:solidFill>
                <a:effectLst/>
                <a:latin typeface="Script MT Bold"/>
                <a:ea typeface="Times New Roman"/>
                <a:cs typeface="Arial"/>
              </a:rPr>
              <a:t> doc 3p50</a:t>
            </a:r>
            <a:r>
              <a:rPr lang="fr-FR" sz="3600" dirty="0" smtClean="0">
                <a:solidFill>
                  <a:srgbClr val="1F497D"/>
                </a:solidFill>
                <a:effectLst/>
                <a:latin typeface="Harlow Solid Italic"/>
                <a:ea typeface="Times New Roman"/>
                <a:cs typeface="Arial"/>
              </a:rPr>
              <a:t>∑</a:t>
            </a:r>
            <a:endParaRPr lang="fr-FR" sz="3600" dirty="0">
              <a:ea typeface="Calibri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4365104"/>
            <a:ext cx="81501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 smtClean="0">
                <a:effectLst/>
                <a:latin typeface="Times New Roman"/>
                <a:ea typeface="Times New Roman"/>
                <a:cs typeface="Arial"/>
              </a:rPr>
              <a:t> </a:t>
            </a:r>
            <a:r>
              <a:rPr lang="fr-FR" sz="3600" dirty="0" smtClean="0">
                <a:effectLst/>
                <a:latin typeface="Script MT Bold"/>
                <a:ea typeface="Times New Roman"/>
                <a:cs typeface="Arial"/>
              </a:rPr>
              <a:t>Les enveloppes successives de la terre sont :</a:t>
            </a:r>
            <a:endParaRPr lang="fr-FR" sz="3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BAADDI SAID            ELHAJEB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6127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404664"/>
            <a:ext cx="8568952" cy="2768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600" dirty="0" smtClean="0">
                <a:effectLst/>
                <a:latin typeface="Script MT Bold"/>
                <a:ea typeface="Times New Roman"/>
                <a:cs typeface="Arial"/>
              </a:rPr>
              <a:t>-La lithosphère de nature solide constituée de la croute terrestre </a:t>
            </a:r>
            <a:endParaRPr lang="fr-FR" sz="36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600" dirty="0" smtClean="0">
                <a:effectLst/>
                <a:latin typeface="Script MT Bold"/>
                <a:ea typeface="Times New Roman"/>
                <a:cs typeface="Arial"/>
              </a:rPr>
              <a:t>et du manteau supérieur subdivisée en 12 plaques.</a:t>
            </a:r>
            <a:endParaRPr lang="fr-FR" sz="3600" dirty="0">
              <a:ea typeface="Calibri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7504" y="3209533"/>
            <a:ext cx="8784976" cy="1494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600" dirty="0" smtClean="0">
                <a:effectLst/>
                <a:latin typeface="Script MT Bold"/>
                <a:ea typeface="Times New Roman"/>
                <a:cs typeface="Arial"/>
              </a:rPr>
              <a:t>- L’asthénosphère visqueuse (manteau moyen).</a:t>
            </a:r>
            <a:endParaRPr lang="fr-FR" sz="36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600" dirty="0" smtClean="0">
                <a:effectLst/>
                <a:latin typeface="Script MT Bold"/>
                <a:ea typeface="Times New Roman"/>
                <a:cs typeface="Arial"/>
              </a:rPr>
              <a:t>-le manteau inferieur solide.</a:t>
            </a:r>
            <a:endParaRPr lang="fr-FR" sz="3600" dirty="0">
              <a:ea typeface="Calibri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7504" y="4775312"/>
            <a:ext cx="4923143" cy="6907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600" dirty="0" smtClean="0">
                <a:effectLst/>
                <a:latin typeface="Script MT Bold"/>
                <a:ea typeface="Times New Roman"/>
                <a:cs typeface="Arial"/>
              </a:rPr>
              <a:t>-Le noyau externe liquide.</a:t>
            </a:r>
            <a:endParaRPr lang="fr-FR" sz="3600" dirty="0">
              <a:ea typeface="Calibri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3528" y="5733256"/>
            <a:ext cx="6014788" cy="6907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600" dirty="0" smtClean="0">
                <a:effectLst/>
                <a:latin typeface="Script MT Bold"/>
                <a:ea typeface="Times New Roman"/>
                <a:cs typeface="Arial"/>
              </a:rPr>
              <a:t>- La graine solide et plus dance.</a:t>
            </a:r>
            <a:endParaRPr lang="fr-FR" sz="3600" dirty="0">
              <a:ea typeface="Calibri"/>
              <a:cs typeface="Arial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BAADDI SAID            ELHAJEB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124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260648"/>
            <a:ext cx="8568952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600" u="sng" dirty="0" smtClean="0">
                <a:solidFill>
                  <a:srgbClr val="FF0000"/>
                </a:solidFill>
                <a:effectLst/>
                <a:latin typeface="Script MT Bold"/>
                <a:ea typeface="Times New Roman"/>
                <a:cs typeface="Arial"/>
              </a:rPr>
              <a:t>C-Quelle relation existe entre les séismes et la tectonique des plaques ?</a:t>
            </a:r>
            <a:endParaRPr lang="fr-FR" sz="3600" dirty="0">
              <a:ea typeface="Calibri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7930" y="2185143"/>
            <a:ext cx="6129072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600" u="sng" dirty="0" smtClean="0">
                <a:solidFill>
                  <a:srgbClr val="00B050"/>
                </a:solidFill>
                <a:effectLst/>
                <a:latin typeface="Script MT Bold"/>
                <a:ea typeface="Times New Roman"/>
                <a:cs typeface="Arial"/>
              </a:rPr>
              <a:t>1Répartition des séismes a la surface du globe :  </a:t>
            </a:r>
            <a:endParaRPr lang="fr-FR" sz="3600" dirty="0">
              <a:ea typeface="Calibri"/>
              <a:cs typeface="Arial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BAADDI SAID            ELHAJEB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415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Condor\Bureau\imgr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791" y="188640"/>
            <a:ext cx="7737720" cy="4293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07504" y="4293614"/>
            <a:ext cx="8928992" cy="2131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600" dirty="0" smtClean="0">
                <a:effectLst/>
                <a:latin typeface="Script MT Bold"/>
                <a:ea typeface="Times New Roman"/>
                <a:cs typeface="Arial"/>
              </a:rPr>
              <a:t>Les foyers sismiques sont répartis en grande partie </a:t>
            </a:r>
            <a:endParaRPr lang="fr-FR" sz="36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600" dirty="0" smtClean="0">
                <a:effectLst/>
                <a:latin typeface="Script MT Bold"/>
                <a:ea typeface="Times New Roman"/>
                <a:cs typeface="Arial"/>
              </a:rPr>
              <a:t>au niveau des limites des plaques.</a:t>
            </a:r>
            <a:endParaRPr lang="fr-FR" sz="3600" dirty="0">
              <a:ea typeface="Calibri"/>
              <a:cs typeface="Arial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BAADDI SAID            ELHAJEB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1367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88640"/>
            <a:ext cx="8640960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600" u="sng" dirty="0" smtClean="0">
                <a:solidFill>
                  <a:srgbClr val="00B050"/>
                </a:solidFill>
                <a:effectLst/>
                <a:latin typeface="Script MT Bold"/>
                <a:ea typeface="Times New Roman"/>
                <a:cs typeface="Arial"/>
              </a:rPr>
              <a:t>2-Les dorsales médio-océaniques (zones de divergence):</a:t>
            </a:r>
            <a:endParaRPr lang="fr-FR" sz="3600" dirty="0">
              <a:ea typeface="Calibri"/>
              <a:cs typeface="Arial"/>
            </a:endParaRPr>
          </a:p>
        </p:txBody>
      </p:sp>
      <p:pic>
        <p:nvPicPr>
          <p:cNvPr id="3" name="Image 2" descr="C:\Documents and Settings\Condor\Bureau\dilation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51434"/>
            <a:ext cx="8136904" cy="346174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269330" y="5229200"/>
            <a:ext cx="86231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dirty="0" smtClean="0">
                <a:effectLst/>
                <a:latin typeface="Script MT Bold"/>
                <a:ea typeface="Times New Roman"/>
                <a:cs typeface="Arial"/>
              </a:rPr>
              <a:t>Les forces </a:t>
            </a:r>
            <a:r>
              <a:rPr lang="fr-FR" sz="3600" dirty="0" err="1" smtClean="0">
                <a:solidFill>
                  <a:srgbClr val="FF0000"/>
                </a:solidFill>
                <a:effectLst/>
                <a:latin typeface="Script MT Bold"/>
                <a:ea typeface="Times New Roman"/>
                <a:cs typeface="Arial"/>
              </a:rPr>
              <a:t>distensives</a:t>
            </a:r>
            <a:r>
              <a:rPr lang="fr-FR" sz="3600" dirty="0" smtClean="0">
                <a:solidFill>
                  <a:srgbClr val="FF0000"/>
                </a:solidFill>
                <a:effectLst/>
                <a:latin typeface="Script MT Bold"/>
                <a:ea typeface="Times New Roman"/>
                <a:cs typeface="Arial"/>
              </a:rPr>
              <a:t> </a:t>
            </a:r>
            <a:r>
              <a:rPr lang="fr-FR" sz="3600" dirty="0" smtClean="0">
                <a:effectLst/>
                <a:latin typeface="Script MT Bold"/>
                <a:ea typeface="Times New Roman"/>
                <a:cs typeface="Arial"/>
              </a:rPr>
              <a:t>engendrent des séismes superficiels</a:t>
            </a:r>
            <a:r>
              <a:rPr lang="fr-FR" sz="3600" u="sng" dirty="0" smtClean="0">
                <a:solidFill>
                  <a:srgbClr val="1F497D"/>
                </a:solidFill>
                <a:effectLst/>
                <a:latin typeface="Script MT Bold"/>
                <a:ea typeface="Times New Roman"/>
                <a:cs typeface="Arial"/>
              </a:rPr>
              <a:t>.</a:t>
            </a:r>
            <a:endParaRPr lang="fr-FR" sz="3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BAADDI SAID            ELHAJEB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0372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341"/>
            <a:ext cx="8568952" cy="69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600" u="sng" dirty="0" smtClean="0">
                <a:solidFill>
                  <a:srgbClr val="00B050"/>
                </a:solidFill>
                <a:effectLst/>
                <a:latin typeface="Script MT Bold"/>
                <a:ea typeface="Times New Roman"/>
                <a:cs typeface="Arial"/>
              </a:rPr>
              <a:t>3- Les fosses océaniques(zones de subduction)</a:t>
            </a:r>
            <a:endParaRPr lang="fr-FR" sz="3600" dirty="0">
              <a:ea typeface="Calibri"/>
              <a:cs typeface="Arial"/>
            </a:endParaRPr>
          </a:p>
        </p:txBody>
      </p:sp>
      <p:pic>
        <p:nvPicPr>
          <p:cNvPr id="3" name="Image 2" descr="C:\Documents and Settings\Condor\Bureau\1.37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92108"/>
            <a:ext cx="7488832" cy="273689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179512" y="3573016"/>
            <a:ext cx="8712968" cy="3145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200" dirty="0" smtClean="0">
                <a:effectLst/>
                <a:latin typeface="Script MT Bold"/>
                <a:ea typeface="Times New Roman"/>
                <a:cs typeface="Arial"/>
              </a:rPr>
              <a:t>Les forces </a:t>
            </a:r>
            <a:r>
              <a:rPr lang="fr-FR" sz="3200" dirty="0" smtClean="0">
                <a:solidFill>
                  <a:srgbClr val="FF0000"/>
                </a:solidFill>
                <a:effectLst/>
                <a:latin typeface="Script MT Bold"/>
                <a:ea typeface="Times New Roman"/>
                <a:cs typeface="Arial"/>
              </a:rPr>
              <a:t>compressives </a:t>
            </a:r>
            <a:r>
              <a:rPr lang="fr-FR" sz="3200" dirty="0" smtClean="0">
                <a:effectLst/>
                <a:latin typeface="Script MT Bold"/>
                <a:ea typeface="Times New Roman"/>
                <a:cs typeface="Arial"/>
              </a:rPr>
              <a:t>engendrent l’enfoncement de </a:t>
            </a:r>
            <a:endParaRPr lang="fr-FR" sz="32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200" dirty="0" smtClean="0">
                <a:effectLst/>
                <a:latin typeface="Script MT Bold"/>
                <a:ea typeface="Times New Roman"/>
                <a:cs typeface="Arial"/>
              </a:rPr>
              <a:t>la plaque océanique dense sous la  plaque continentale</a:t>
            </a:r>
            <a:endParaRPr lang="fr-FR" sz="32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200" dirty="0" smtClean="0">
                <a:effectLst/>
                <a:latin typeface="Script MT Bold"/>
                <a:ea typeface="Times New Roman"/>
                <a:cs typeface="Arial"/>
              </a:rPr>
              <a:t> moins dense est à l’origine des séismes  alignées sur le plan </a:t>
            </a:r>
            <a:r>
              <a:rPr lang="fr-FR" sz="3200" dirty="0" err="1" smtClean="0">
                <a:effectLst/>
                <a:latin typeface="Script MT Bold"/>
                <a:ea typeface="Times New Roman"/>
                <a:cs typeface="Arial"/>
              </a:rPr>
              <a:t>Benioff</a:t>
            </a:r>
            <a:r>
              <a:rPr lang="fr-FR" sz="3200" dirty="0" smtClean="0">
                <a:effectLst/>
                <a:latin typeface="Script MT Bold"/>
                <a:ea typeface="Times New Roman"/>
                <a:cs typeface="Arial"/>
              </a:rPr>
              <a:t>.</a:t>
            </a:r>
            <a:endParaRPr lang="fr-FR" sz="3200" dirty="0">
              <a:ea typeface="Calibri"/>
              <a:cs typeface="Arial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BAADDI SAID            ELHAJEB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22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8" y="3441648"/>
            <a:ext cx="8412191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38814"/>
            <a:ext cx="7643107" cy="2998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843808" y="6160994"/>
            <a:ext cx="26965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effectLst/>
                <a:latin typeface="Script MT Bold"/>
                <a:ea typeface="Times New Roman"/>
                <a:cs typeface="Arial"/>
              </a:rPr>
              <a:t>Séisme d’Al-Hoceima 2004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1863385" y="3010248"/>
            <a:ext cx="41249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effectLst/>
                <a:latin typeface="Script MT Bold"/>
                <a:ea typeface="Times New Roman"/>
                <a:cs typeface="Arial"/>
              </a:rPr>
              <a:t>Failles, éboulements, glissements de terrains</a:t>
            </a:r>
            <a:endParaRPr lang="fr-FR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BAADDI SAID            ELHAJEB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594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836712"/>
            <a:ext cx="8856984" cy="4669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BAADDI SAID            ELHAJEB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269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91880" y="332656"/>
            <a:ext cx="2146742" cy="6907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600" u="sng" dirty="0" smtClean="0">
                <a:solidFill>
                  <a:srgbClr val="FF0000"/>
                </a:solidFill>
                <a:effectLst/>
                <a:latin typeface="Script MT Bold"/>
                <a:ea typeface="Times New Roman"/>
                <a:cs typeface="Arial"/>
              </a:rPr>
              <a:t>Conclusion</a:t>
            </a:r>
            <a:endParaRPr lang="fr-FR" sz="3600" dirty="0">
              <a:ea typeface="Calibri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9512" y="1023423"/>
            <a:ext cx="8856984" cy="1964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600" dirty="0" smtClean="0">
                <a:effectLst/>
                <a:latin typeface="Script MT Bold"/>
                <a:ea typeface="Times New Roman"/>
                <a:cs typeface="Arial"/>
              </a:rPr>
              <a:t>-L’étude de la propagation des ondes séismiques a  abouti</a:t>
            </a:r>
            <a:r>
              <a:rPr lang="fr-FR" sz="3600" dirty="0" smtClean="0">
                <a:ea typeface="Times New Roman"/>
                <a:cs typeface="Arial"/>
              </a:rPr>
              <a:t> </a:t>
            </a:r>
            <a:r>
              <a:rPr lang="fr-FR" sz="3600" dirty="0" smtClean="0">
                <a:effectLst/>
                <a:latin typeface="Script MT Bold"/>
                <a:ea typeface="Times New Roman"/>
                <a:cs typeface="Arial"/>
              </a:rPr>
              <a:t>à déduire la structure interne de la Terre.</a:t>
            </a:r>
            <a:endParaRPr lang="fr-FR" sz="3600" dirty="0">
              <a:ea typeface="Calibri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6759" y="2852936"/>
            <a:ext cx="8856984" cy="3406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600" dirty="0" smtClean="0">
                <a:effectLst/>
                <a:latin typeface="Script MT Bold"/>
                <a:ea typeface="Times New Roman"/>
                <a:cs typeface="Arial"/>
              </a:rPr>
              <a:t>-Les forces de compression au niveau des fosses océaniques</a:t>
            </a:r>
            <a:endParaRPr lang="fr-FR" sz="36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600" dirty="0" smtClean="0">
                <a:effectLst/>
                <a:latin typeface="Script MT Bold"/>
                <a:ea typeface="Times New Roman"/>
                <a:cs typeface="Arial"/>
              </a:rPr>
              <a:t> et les force de distension au niveau des dorsales océaniques aboutissant à l’apparition  de séismes.</a:t>
            </a:r>
            <a:endParaRPr lang="fr-FR" sz="3600" dirty="0">
              <a:ea typeface="Calibri"/>
              <a:cs typeface="Arial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BAADDI SAID            ELHAJEB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6133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260648"/>
            <a:ext cx="8784976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600" dirty="0" smtClean="0">
                <a:effectLst/>
                <a:latin typeface="Script MT Bold"/>
                <a:ea typeface="Times New Roman"/>
                <a:cs typeface="Arial"/>
              </a:rPr>
              <a:t>- La tectonique des plaques est à l’origine des séismes.      </a:t>
            </a:r>
            <a:endParaRPr lang="fr-FR" sz="3600" dirty="0">
              <a:ea typeface="Calibri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99592" y="2060848"/>
            <a:ext cx="3414717" cy="708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600" u="sng" dirty="0" smtClean="0">
                <a:solidFill>
                  <a:srgbClr val="1F497D"/>
                </a:solidFill>
                <a:effectLst/>
                <a:latin typeface="Script MT Bold"/>
                <a:ea typeface="Times New Roman"/>
                <a:cs typeface="Arial"/>
              </a:rPr>
              <a:t>Exercice6</a:t>
            </a:r>
            <a:r>
              <a:rPr lang="fr-FR" sz="3600" dirty="0" smtClean="0">
                <a:solidFill>
                  <a:srgbClr val="1F497D"/>
                </a:solidFill>
                <a:effectLst/>
                <a:latin typeface="Script MT Bold"/>
                <a:ea typeface="Times New Roman"/>
                <a:cs typeface="Arial"/>
              </a:rPr>
              <a:t> </a:t>
            </a:r>
            <a:r>
              <a:rPr lang="fr-FR" sz="3600" dirty="0" smtClean="0">
                <a:effectLst/>
                <a:latin typeface="Script MT Bold"/>
                <a:ea typeface="Times New Roman"/>
                <a:cs typeface="Arial"/>
              </a:rPr>
              <a:t>: </a:t>
            </a:r>
            <a:r>
              <a:rPr lang="fr-FR" sz="3600" dirty="0" smtClean="0">
                <a:solidFill>
                  <a:srgbClr val="1F497D"/>
                </a:solidFill>
                <a:effectLst/>
                <a:latin typeface="Script MT Bold"/>
                <a:ea typeface="Times New Roman"/>
                <a:cs typeface="Arial"/>
              </a:rPr>
              <a:t>p117</a:t>
            </a:r>
            <a:r>
              <a:rPr lang="fr-FR" sz="3600" dirty="0" smtClean="0">
                <a:solidFill>
                  <a:srgbClr val="1F497D"/>
                </a:solidFill>
                <a:effectLst/>
                <a:latin typeface="Harlow Solid Italic"/>
                <a:ea typeface="Times New Roman"/>
                <a:cs typeface="Arial"/>
              </a:rPr>
              <a:t>∑</a:t>
            </a:r>
            <a:endParaRPr lang="fr-FR" sz="3600" dirty="0">
              <a:ea typeface="Calibri"/>
              <a:cs typeface="Arial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BAADDI SAID            ELHAJEB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894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2284"/>
            <a:ext cx="9144000" cy="5986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4800" dirty="0" smtClean="0">
                <a:effectLst/>
                <a:latin typeface="Script MT Bold"/>
                <a:ea typeface="Times New Roman"/>
                <a:cs typeface="Arial"/>
              </a:rPr>
              <a:t>Les tremblements de terre ou séismes modifient les paysages de différentes façons : failles, éboulements, glissements de terrains.  Les séismes peuvent entrainer de nombreuses victimes ainsi que des dégâts plus ou moins importants.</a:t>
            </a:r>
            <a:endParaRPr lang="fr-FR" sz="4800" dirty="0">
              <a:ea typeface="Calibri"/>
              <a:cs typeface="Arial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BAADDI SAID            ELHAJEB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6948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10470"/>
            <a:ext cx="9014840" cy="8217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4400" b="1" u="sng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  <a:cs typeface="Arial"/>
              </a:rPr>
              <a:t>A</a:t>
            </a:r>
            <a:r>
              <a:rPr lang="fr-FR" sz="4400" b="1" u="sng" dirty="0" smtClean="0">
                <a:effectLst/>
                <a:latin typeface="Times New Roman"/>
                <a:ea typeface="Times New Roman"/>
                <a:cs typeface="Arial"/>
              </a:rPr>
              <a:t>- </a:t>
            </a:r>
            <a:r>
              <a:rPr lang="fr-FR" sz="4400" u="sng" dirty="0" smtClean="0">
                <a:solidFill>
                  <a:srgbClr val="FF0000"/>
                </a:solidFill>
                <a:effectLst/>
                <a:latin typeface="Script MT Bold"/>
                <a:ea typeface="Calibri"/>
                <a:cs typeface="Arial"/>
              </a:rPr>
              <a:t>comment se manifestent les séismes ?</a:t>
            </a:r>
            <a:endParaRPr lang="fr-FR" sz="4400" dirty="0">
              <a:ea typeface="Calibri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7544" y="1340768"/>
            <a:ext cx="672171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5400" u="sng" dirty="0" smtClean="0">
                <a:solidFill>
                  <a:srgbClr val="00B050"/>
                </a:solidFill>
                <a:effectLst/>
                <a:latin typeface="Script MT Bold"/>
                <a:ea typeface="Times New Roman"/>
                <a:cs typeface="Arial"/>
              </a:rPr>
              <a:t>1- l’origine d’un séisme :</a:t>
            </a:r>
            <a:endParaRPr lang="fr-FR" sz="5400" dirty="0"/>
          </a:p>
        </p:txBody>
      </p:sp>
      <p:sp>
        <p:nvSpPr>
          <p:cNvPr id="4" name="Rectangle 3"/>
          <p:cNvSpPr/>
          <p:nvPr/>
        </p:nvSpPr>
        <p:spPr>
          <a:xfrm>
            <a:off x="467544" y="2492896"/>
            <a:ext cx="31703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800" u="sng" dirty="0" smtClean="0">
                <a:solidFill>
                  <a:srgbClr val="1F497D"/>
                </a:solidFill>
                <a:effectLst/>
                <a:latin typeface="Script MT Bold"/>
                <a:ea typeface="Times New Roman"/>
                <a:cs typeface="Arial"/>
              </a:rPr>
              <a:t>-hypothèses </a:t>
            </a:r>
            <a:endParaRPr lang="fr-FR" sz="4800" dirty="0"/>
          </a:p>
        </p:txBody>
      </p:sp>
      <p:sp>
        <p:nvSpPr>
          <p:cNvPr id="5" name="Rectangle 4"/>
          <p:cNvSpPr/>
          <p:nvPr/>
        </p:nvSpPr>
        <p:spPr>
          <a:xfrm>
            <a:off x="251520" y="3573016"/>
            <a:ext cx="864096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FR" sz="4000" dirty="0" smtClean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Les séismes sont des secousses dues à des vibrations</a:t>
            </a:r>
            <a:endParaRPr lang="fr-FR" sz="4000" dirty="0">
              <a:ea typeface="Calibri"/>
              <a:cs typeface="Arial"/>
            </a:endParaRPr>
          </a:p>
          <a:p>
            <a:r>
              <a:rPr lang="fr-FR" sz="4000" dirty="0" smtClean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 venant de la profondeur de la terre</a:t>
            </a:r>
            <a:endParaRPr lang="fr-FR" sz="4000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BAADDI SAID            ELHAJEB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4746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476672"/>
            <a:ext cx="4188070" cy="708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FR" sz="3600" u="sng" dirty="0" smtClean="0">
                <a:solidFill>
                  <a:srgbClr val="00B050"/>
                </a:solidFill>
                <a:effectLst/>
                <a:latin typeface="Script MT Bold"/>
                <a:ea typeface="Times New Roman"/>
                <a:cs typeface="Arial"/>
              </a:rPr>
              <a:t>-</a:t>
            </a:r>
            <a:r>
              <a:rPr lang="fr-FR" sz="3600" dirty="0" smtClean="0">
                <a:solidFill>
                  <a:srgbClr val="1F497D"/>
                </a:solidFill>
                <a:effectLst/>
                <a:latin typeface="Script MT Bold"/>
                <a:ea typeface="Times New Roman"/>
                <a:cs typeface="Arial"/>
              </a:rPr>
              <a:t> </a:t>
            </a:r>
            <a:r>
              <a:rPr lang="fr-FR" sz="3600" u="sng" dirty="0" smtClean="0">
                <a:solidFill>
                  <a:srgbClr val="1F497D"/>
                </a:solidFill>
                <a:effectLst/>
                <a:latin typeface="Script MT Bold"/>
                <a:ea typeface="Times New Roman"/>
                <a:cs typeface="Arial"/>
              </a:rPr>
              <a:t>Analyse Doc p20</a:t>
            </a:r>
            <a:r>
              <a:rPr lang="fr-FR" sz="3600" u="sng" dirty="0" smtClean="0">
                <a:solidFill>
                  <a:srgbClr val="1F497D"/>
                </a:solidFill>
                <a:effectLst/>
                <a:latin typeface="Harlow Solid Italic"/>
                <a:ea typeface="Times New Roman"/>
                <a:cs typeface="Arial"/>
              </a:rPr>
              <a:t>∑</a:t>
            </a:r>
            <a:r>
              <a:rPr lang="fr-FR" sz="3600" u="sng" dirty="0" smtClean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  </a:t>
            </a:r>
            <a:endParaRPr lang="fr-FR" sz="3600" dirty="0">
              <a:ea typeface="Calibri"/>
              <a:cs typeface="Arial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44824"/>
            <a:ext cx="8880994" cy="390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BAADDI SAID            ELHAJEB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5482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404664"/>
            <a:ext cx="8856984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3600" dirty="0" smtClean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-Les séismes ont pour origine une rupture brutale des roches </a:t>
            </a:r>
            <a:endParaRPr lang="fr-FR" sz="3600" dirty="0"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3600" dirty="0" smtClean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en profondeur sous l’action de </a:t>
            </a:r>
            <a:r>
              <a:rPr lang="fr-FR" sz="3600" dirty="0" smtClean="0">
                <a:solidFill>
                  <a:srgbClr val="FF0000"/>
                </a:solidFill>
                <a:effectLst/>
                <a:latin typeface="Script MT Bold"/>
                <a:ea typeface="Times New Roman"/>
                <a:cs typeface="Arial"/>
              </a:rPr>
              <a:t>forces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 (les </a:t>
            </a:r>
            <a:r>
              <a:rPr lang="fr-FR" sz="3600" dirty="0" smtClean="0">
                <a:solidFill>
                  <a:srgbClr val="FF0000"/>
                </a:solidFill>
                <a:effectLst/>
                <a:latin typeface="Script MT Bold"/>
                <a:ea typeface="Times New Roman"/>
                <a:cs typeface="Arial"/>
              </a:rPr>
              <a:t>contraintes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).</a:t>
            </a:r>
            <a:endParaRPr lang="fr-FR" sz="3600" dirty="0">
              <a:ea typeface="Calibri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9512" y="3140968"/>
            <a:ext cx="8712968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3600" dirty="0" smtClean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-Les vibrations nées de cette rupture se propagent à partir </a:t>
            </a:r>
            <a:endParaRPr lang="fr-FR" sz="3600" dirty="0"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3600" dirty="0" smtClean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du </a:t>
            </a:r>
            <a:r>
              <a:rPr lang="fr-FR" sz="3600" dirty="0" smtClean="0">
                <a:solidFill>
                  <a:srgbClr val="FF0000"/>
                </a:solidFill>
                <a:effectLst/>
                <a:latin typeface="Script MT Bold"/>
                <a:ea typeface="Times New Roman"/>
                <a:cs typeface="Arial"/>
              </a:rPr>
              <a:t>foyer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 dans toutes les directions. Ces vibrations appelées </a:t>
            </a:r>
            <a:r>
              <a:rPr lang="fr-FR" sz="3600" dirty="0" smtClean="0">
                <a:solidFill>
                  <a:srgbClr val="FF0000"/>
                </a:solidFill>
                <a:effectLst/>
                <a:latin typeface="Script MT Bold"/>
                <a:ea typeface="Times New Roman"/>
                <a:cs typeface="Arial"/>
              </a:rPr>
              <a:t>ondes sismiques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. </a:t>
            </a:r>
            <a:endParaRPr lang="fr-FR" sz="3600" dirty="0">
              <a:ea typeface="Calibri"/>
              <a:cs typeface="Arial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BAADDI SAID            ELHAJEB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0659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21197"/>
            <a:ext cx="8640960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3600" dirty="0" smtClean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-Le séisme est ressenti en forte intensité sur </a:t>
            </a:r>
            <a:r>
              <a:rPr lang="fr-FR" sz="3600" dirty="0" smtClean="0">
                <a:solidFill>
                  <a:srgbClr val="FF0000"/>
                </a:solidFill>
                <a:effectLst/>
                <a:latin typeface="Script MT Bold"/>
                <a:ea typeface="Times New Roman"/>
                <a:cs typeface="Arial"/>
              </a:rPr>
              <a:t>l’épicentre,</a:t>
            </a:r>
            <a:endParaRPr lang="fr-FR" sz="3600" dirty="0"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3600" dirty="0" smtClean="0">
                <a:solidFill>
                  <a:srgbClr val="FF0000"/>
                </a:solidFill>
                <a:effectLst/>
                <a:latin typeface="Script MT Bold"/>
                <a:ea typeface="Times New Roman"/>
                <a:cs typeface="Arial"/>
              </a:rPr>
              <a:t> 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qui est la projection verticale du foyer sur la surface du sol .</a:t>
            </a:r>
            <a:endParaRPr lang="fr-FR" sz="3600" dirty="0">
              <a:ea typeface="Calibri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7544" y="2894510"/>
            <a:ext cx="7346883" cy="7572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4000" u="sng" dirty="0" smtClean="0">
                <a:solidFill>
                  <a:srgbClr val="00B050"/>
                </a:solidFill>
                <a:effectLst/>
                <a:latin typeface="Script MT Bold"/>
                <a:ea typeface="Times New Roman"/>
                <a:cs typeface="Arial"/>
              </a:rPr>
              <a:t>2- Comment s’enregistre un séisme ?</a:t>
            </a:r>
            <a:endParaRPr lang="fr-FR" sz="4000" dirty="0">
              <a:ea typeface="Calibri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1804" y="3933056"/>
            <a:ext cx="4985660" cy="7294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3600" u="sng" dirty="0" smtClean="0">
                <a:solidFill>
                  <a:srgbClr val="1F497D"/>
                </a:solidFill>
                <a:effectLst/>
                <a:latin typeface="Script MT Bold"/>
                <a:ea typeface="Times New Roman"/>
                <a:cs typeface="Arial"/>
              </a:rPr>
              <a:t>a-L ’intensité d’un séisme :</a:t>
            </a:r>
            <a:endParaRPr lang="fr-FR" sz="3600" dirty="0">
              <a:ea typeface="Calibri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9512" y="4869160"/>
            <a:ext cx="87849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dirty="0" smtClean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 Pour mesurer les effets d'un séisme en un lieu, les sismologues ont établi des échelles d'intensité. </a:t>
            </a:r>
            <a:endParaRPr lang="fr-FR" sz="3600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BAADDI SAID            ELHAJEB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2493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332656"/>
            <a:ext cx="8928992" cy="200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3600" dirty="0" smtClean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- L’échelle de </a:t>
            </a:r>
            <a:r>
              <a:rPr lang="fr-FR" sz="3600" dirty="0" smtClean="0">
                <a:solidFill>
                  <a:srgbClr val="FF0000"/>
                </a:solidFill>
                <a:effectLst/>
                <a:latin typeface="Script MT Bold"/>
                <a:ea typeface="Times New Roman"/>
                <a:cs typeface="Arial"/>
              </a:rPr>
              <a:t>Mercati 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qui se base sur l’observation des dégâts. Se compose de </a:t>
            </a:r>
            <a:r>
              <a:rPr lang="fr-FR" sz="3600" dirty="0" smtClean="0">
                <a:solidFill>
                  <a:srgbClr val="FF0000"/>
                </a:solidFill>
                <a:effectLst/>
                <a:latin typeface="Script MT Bold"/>
                <a:ea typeface="Times New Roman"/>
                <a:cs typeface="Arial"/>
              </a:rPr>
              <a:t>12 degrés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.</a:t>
            </a:r>
            <a:r>
              <a:rPr lang="fr-FR" sz="3600" dirty="0" smtClean="0">
                <a:solidFill>
                  <a:srgbClr val="1F497D"/>
                </a:solidFill>
                <a:effectLst/>
                <a:latin typeface="Script MT Bold"/>
                <a:ea typeface="Times New Roman"/>
                <a:cs typeface="Arial"/>
              </a:rPr>
              <a:t> Doc 2p14</a:t>
            </a:r>
            <a:r>
              <a:rPr lang="fr-FR" sz="3600" dirty="0" smtClean="0">
                <a:solidFill>
                  <a:srgbClr val="1F497D"/>
                </a:solidFill>
                <a:effectLst/>
                <a:latin typeface="Harlow Solid Italic"/>
                <a:ea typeface="Times New Roman"/>
                <a:cs typeface="Arial"/>
              </a:rPr>
              <a:t>∑</a:t>
            </a:r>
            <a:endParaRPr lang="fr-FR" sz="3600" dirty="0">
              <a:ea typeface="Calibri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7504" y="2497976"/>
            <a:ext cx="8784976" cy="3490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3600" dirty="0" smtClean="0">
                <a:solidFill>
                  <a:srgbClr val="1F497D"/>
                </a:solidFill>
                <a:effectLst/>
                <a:latin typeface="Harlow Solid Italic"/>
                <a:ea typeface="Times New Roman"/>
                <a:cs typeface="Arial"/>
              </a:rPr>
              <a:t>-</a:t>
            </a:r>
            <a:r>
              <a:rPr lang="fr-FR" sz="4800" b="1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Echelle de </a:t>
            </a:r>
            <a:r>
              <a:rPr lang="fr-FR" sz="3600" dirty="0" smtClean="0">
                <a:solidFill>
                  <a:srgbClr val="FF0000"/>
                </a:solidFill>
                <a:effectLst/>
                <a:latin typeface="Script MT Bold"/>
                <a:ea typeface="Times New Roman"/>
                <a:cs typeface="Arial"/>
              </a:rPr>
              <a:t>Richter 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permettant de mesurer la quantité d'énergie libérée lors d'un </a:t>
            </a:r>
            <a:r>
              <a:rPr lang="fr-FR" sz="3600" u="none" strike="noStrike" dirty="0" smtClean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  <a:hlinkClick r:id="rId2"/>
              </a:rPr>
              <a:t>séisme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 (</a:t>
            </a:r>
            <a:r>
              <a:rPr lang="fr-FR" sz="3600" dirty="0" smtClean="0">
                <a:solidFill>
                  <a:srgbClr val="FF0000"/>
                </a:solidFill>
                <a:effectLst/>
                <a:latin typeface="Script MT Bold"/>
                <a:ea typeface="Times New Roman"/>
                <a:cs typeface="Arial"/>
              </a:rPr>
              <a:t>la magnitude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). La mesure de la magnitude est calculée à partir du </a:t>
            </a:r>
            <a:r>
              <a:rPr lang="fr-FR" sz="3600" dirty="0" smtClean="0">
                <a:solidFill>
                  <a:srgbClr val="FF0000"/>
                </a:solidFill>
                <a:effectLst/>
                <a:latin typeface="Script MT Bold"/>
                <a:ea typeface="Times New Roman"/>
                <a:cs typeface="Arial"/>
              </a:rPr>
              <a:t>sismogramme 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enregistré sur le </a:t>
            </a:r>
            <a:r>
              <a:rPr lang="fr-FR" sz="3600" dirty="0" smtClean="0">
                <a:solidFill>
                  <a:srgbClr val="FF0000"/>
                </a:solidFill>
                <a:effectLst/>
                <a:latin typeface="Script MT Bold"/>
                <a:ea typeface="Times New Roman"/>
                <a:cs typeface="Arial"/>
              </a:rPr>
              <a:t>sismographe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.</a:t>
            </a:r>
            <a:r>
              <a:rPr lang="fr-FR" sz="3600" dirty="0" smtClean="0">
                <a:solidFill>
                  <a:srgbClr val="1F497D"/>
                </a:solidFill>
                <a:effectLst/>
                <a:latin typeface="Script MT Bold"/>
                <a:ea typeface="Times New Roman"/>
                <a:cs typeface="Arial"/>
              </a:rPr>
              <a:t> p18</a:t>
            </a:r>
            <a:r>
              <a:rPr lang="fr-FR" sz="3600" dirty="0" smtClean="0">
                <a:solidFill>
                  <a:srgbClr val="1F497D"/>
                </a:solidFill>
                <a:effectLst/>
                <a:latin typeface="Harlow Solid Italic"/>
                <a:ea typeface="Times New Roman"/>
                <a:cs typeface="Arial"/>
              </a:rPr>
              <a:t>∑</a:t>
            </a:r>
            <a:endParaRPr lang="fr-FR" sz="3600" dirty="0">
              <a:ea typeface="Calibri"/>
              <a:cs typeface="Arial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BAADDI SAID            ELHAJEB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6916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03648" y="124338"/>
            <a:ext cx="4892686" cy="7572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4000" u="sng" dirty="0" smtClean="0">
                <a:solidFill>
                  <a:srgbClr val="1F497D"/>
                </a:solidFill>
                <a:effectLst/>
                <a:latin typeface="Script MT Bold"/>
                <a:ea typeface="Times New Roman"/>
                <a:cs typeface="Arial"/>
              </a:rPr>
              <a:t>b- les ondes sismiques :</a:t>
            </a:r>
            <a:endParaRPr lang="fr-FR" sz="4000" dirty="0">
              <a:ea typeface="Calibri"/>
              <a:cs typeface="Arial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0050"/>
            <a:ext cx="6624736" cy="4806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BAADDI SAID            ELHAJEB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240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603</Words>
  <Application>Microsoft Office PowerPoint</Application>
  <PresentationFormat>Affichage à l'écran (4:3)</PresentationFormat>
  <Paragraphs>98</Paragraphs>
  <Slides>22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3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Condor</dc:creator>
  <cp:lastModifiedBy>Condor</cp:lastModifiedBy>
  <cp:revision>13</cp:revision>
  <dcterms:created xsi:type="dcterms:W3CDTF">2019-10-16T19:29:38Z</dcterms:created>
  <dcterms:modified xsi:type="dcterms:W3CDTF">2019-10-18T10:11:30Z</dcterms:modified>
</cp:coreProperties>
</file>