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5574B-60D7-4656-90CF-CB8B6E6FB9E9}" type="datetimeFigureOut">
              <a:rPr lang="fr-FR" smtClean="0"/>
              <a:t>13/10/2019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23E5B-9B1D-42D7-96B6-42B8923A0755}"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EF823E5B-9B1D-42D7-96B6-42B8923A0755}" type="slidenum">
              <a:rPr lang="fr-FR" smtClean="0"/>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99F96-3F0D-4AF7-8BA0-32B7E67D4208}" type="datetimeFigureOut">
              <a:rPr lang="fr-FR" smtClean="0"/>
              <a:pPr/>
              <a:t>13/10/2019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D9C6D0-8083-495E-A3AC-C962BBD6DE3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99F96-3F0D-4AF7-8BA0-32B7E67D4208}" type="datetimeFigureOut">
              <a:rPr lang="fr-FR" smtClean="0"/>
              <a:pPr/>
              <a:t>13/10/2019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9C6D0-8083-495E-A3AC-C962BBD6DE3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kooora.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r.vikidia.org/wiki/S%C3%A9is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14290"/>
            <a:ext cx="7786710" cy="5509200"/>
          </a:xfrm>
          <a:prstGeom prst="rect">
            <a:avLst/>
          </a:prstGeom>
        </p:spPr>
        <p:txBody>
          <a:bodyPr wrap="square">
            <a:spAutoFit/>
          </a:bodyPr>
          <a:lstStyle/>
          <a:p>
            <a:pPr>
              <a:lnSpc>
                <a:spcPct val="115000"/>
              </a:lnSpc>
              <a:spcBef>
                <a:spcPts val="2400"/>
              </a:spcBef>
              <a:spcAft>
                <a:spcPts val="0"/>
              </a:spcAft>
            </a:pPr>
            <a:r>
              <a:rPr lang="fr-FR" sz="3200" b="1" kern="0" dirty="0" smtClean="0">
                <a:solidFill>
                  <a:srgbClr val="C00000"/>
                </a:solidFill>
                <a:latin typeface="Britannic Bold"/>
                <a:ea typeface="Times New Roman"/>
                <a:cs typeface="Times New Roman"/>
              </a:rPr>
              <a:t>                SITUATION </a:t>
            </a:r>
            <a:r>
              <a:rPr lang="fr-FR" sz="3200" b="1" kern="0" dirty="0" smtClean="0">
                <a:solidFill>
                  <a:srgbClr val="C00000"/>
                </a:solidFill>
                <a:latin typeface="Britannic Bold"/>
                <a:ea typeface="Times New Roman"/>
                <a:cs typeface="Times New Roman"/>
              </a:rPr>
              <a:t>DE DEPART</a:t>
            </a:r>
            <a:r>
              <a:rPr lang="fr-FR" sz="3200" b="1" kern="0" dirty="0" smtClean="0">
                <a:solidFill>
                  <a:srgbClr val="C00000"/>
                </a:solidFill>
                <a:latin typeface="Times New Roman"/>
                <a:ea typeface="Times New Roman"/>
                <a:cs typeface="Times New Roman"/>
              </a:rPr>
              <a:t> </a:t>
            </a:r>
            <a:endParaRPr lang="fr-FR" sz="3200" b="1" kern="0" dirty="0" smtClean="0">
              <a:solidFill>
                <a:srgbClr val="C00000"/>
              </a:solidFill>
              <a:latin typeface="Times New Roman"/>
              <a:ea typeface="Times New Roman"/>
              <a:cs typeface="Times New Roman"/>
            </a:endParaRPr>
          </a:p>
          <a:p>
            <a:pPr>
              <a:lnSpc>
                <a:spcPct val="115000"/>
              </a:lnSpc>
              <a:spcBef>
                <a:spcPts val="2400"/>
              </a:spcBef>
              <a:spcAft>
                <a:spcPts val="0"/>
              </a:spcAft>
            </a:pPr>
            <a:endParaRPr lang="fr-FR" sz="2400" b="1" kern="0" dirty="0" smtClean="0">
              <a:solidFill>
                <a:srgbClr val="365F91"/>
              </a:solidFill>
              <a:latin typeface="Cambria"/>
              <a:ea typeface="Times New Roman"/>
              <a:cs typeface="Times New Roman"/>
            </a:endParaRPr>
          </a:p>
          <a:p>
            <a:pPr indent="228600" algn="ctr">
              <a:lnSpc>
                <a:spcPct val="115000"/>
              </a:lnSpc>
              <a:spcAft>
                <a:spcPts val="0"/>
              </a:spcAft>
            </a:pPr>
            <a:r>
              <a:rPr lang="fr-FR" sz="2000" b="0" dirty="0" smtClean="0">
                <a:effectLst>
                  <a:outerShdw blurRad="38100" dist="38100" dir="2700000" algn="tl">
                    <a:srgbClr val="000000">
                      <a:alpha val="43137"/>
                    </a:srgbClr>
                  </a:outerShdw>
                </a:effectLst>
                <a:latin typeface="Times New Roman"/>
                <a:ea typeface="Microsoft Uighur"/>
              </a:rPr>
              <a:t>Les séismes résultent d’une rupture brutale des roches en profondeur. La fracture a lieu au foyer du séisme ou hypocentre produit des ondes sismiques qui se propagent dans toutes les</a:t>
            </a:r>
            <a:r>
              <a:rPr lang="fr-FR" sz="2000" b="0" spc="-20" dirty="0" smtClean="0">
                <a:effectLst>
                  <a:outerShdw blurRad="38100" dist="38100" dir="2700000" algn="tl">
                    <a:srgbClr val="000000">
                      <a:alpha val="43137"/>
                    </a:srgbClr>
                  </a:outerShdw>
                </a:effectLst>
                <a:latin typeface="Times New Roman"/>
                <a:ea typeface="Microsoft Uighur"/>
              </a:rPr>
              <a:t> </a:t>
            </a:r>
            <a:r>
              <a:rPr lang="fr-FR" sz="2000" b="0" dirty="0" smtClean="0">
                <a:effectLst>
                  <a:outerShdw blurRad="38100" dist="38100" dir="2700000" algn="tl">
                    <a:srgbClr val="000000">
                      <a:alpha val="43137"/>
                    </a:srgbClr>
                  </a:outerShdw>
                </a:effectLst>
                <a:latin typeface="Times New Roman"/>
                <a:ea typeface="Microsoft Uighur"/>
              </a:rPr>
              <a:t>directions</a:t>
            </a:r>
            <a:r>
              <a:rPr lang="fr-FR" sz="2000" b="0" dirty="0" smtClean="0">
                <a:effectLst>
                  <a:outerShdw blurRad="38100" dist="38100" dir="2700000" algn="tl">
                    <a:srgbClr val="000000">
                      <a:alpha val="43137"/>
                    </a:srgbClr>
                  </a:outerShdw>
                </a:effectLst>
                <a:latin typeface="Times New Roman"/>
                <a:ea typeface="Microsoft Uighur"/>
              </a:rPr>
              <a:t>.</a:t>
            </a:r>
          </a:p>
          <a:p>
            <a:pPr indent="228600" algn="ctr">
              <a:lnSpc>
                <a:spcPct val="115000"/>
              </a:lnSpc>
              <a:spcAft>
                <a:spcPts val="0"/>
              </a:spcAft>
            </a:pPr>
            <a:endParaRPr lang="fr-FR" sz="2000" b="1" dirty="0" smtClean="0">
              <a:effectLst>
                <a:outerShdw blurRad="38100" dist="38100" dir="2700000" algn="tl">
                  <a:srgbClr val="000000">
                    <a:alpha val="43137"/>
                  </a:srgbClr>
                </a:outerShdw>
              </a:effectLst>
              <a:latin typeface="Microsoft Uighur"/>
              <a:ea typeface="Microsoft Uighur"/>
            </a:endParaRPr>
          </a:p>
          <a:p>
            <a:pPr marL="342900" lvl="0" indent="-342900">
              <a:lnSpc>
                <a:spcPct val="115000"/>
              </a:lnSpc>
              <a:spcBef>
                <a:spcPts val="1200"/>
              </a:spcBef>
              <a:spcAft>
                <a:spcPts val="0"/>
              </a:spcAft>
              <a:buFont typeface="Wingdings"/>
              <a:buChar char=""/>
            </a:pPr>
            <a:r>
              <a:rPr lang="fr-FR" sz="2400" b="1" dirty="0" smtClean="0">
                <a:solidFill>
                  <a:schemeClr val="accent3">
                    <a:lumMod val="75000"/>
                  </a:schemeClr>
                </a:solidFill>
                <a:latin typeface="Times New Roman"/>
                <a:ea typeface="Microsoft Uighur"/>
              </a:rPr>
              <a:t>Quelle est la nature d’un séisme ?</a:t>
            </a:r>
            <a:endParaRPr lang="fr-FR" sz="2400" b="1" dirty="0" smtClean="0">
              <a:solidFill>
                <a:schemeClr val="accent3">
                  <a:lumMod val="75000"/>
                </a:schemeClr>
              </a:solidFill>
              <a:latin typeface="Microsoft Uighur"/>
              <a:ea typeface="Microsoft Uighur"/>
            </a:endParaRPr>
          </a:p>
          <a:p>
            <a:pPr marL="342900" lvl="0" indent="-342900">
              <a:lnSpc>
                <a:spcPct val="115000"/>
              </a:lnSpc>
              <a:spcAft>
                <a:spcPts val="0"/>
              </a:spcAft>
              <a:buFont typeface="Wingdings"/>
              <a:buChar char=""/>
            </a:pPr>
            <a:r>
              <a:rPr lang="fr-FR" sz="2400" b="1" dirty="0" smtClean="0">
                <a:solidFill>
                  <a:schemeClr val="accent3">
                    <a:lumMod val="75000"/>
                  </a:schemeClr>
                </a:solidFill>
                <a:latin typeface="Times New Roman"/>
                <a:ea typeface="Microsoft Uighur"/>
              </a:rPr>
              <a:t>comment réalise-t-on l’enregistrement d’un séisme ?</a:t>
            </a:r>
            <a:endParaRPr lang="fr-FR" sz="2400" b="1" dirty="0" smtClean="0">
              <a:solidFill>
                <a:schemeClr val="accent3">
                  <a:lumMod val="75000"/>
                </a:schemeClr>
              </a:solidFill>
              <a:latin typeface="Microsoft Uighur"/>
              <a:ea typeface="Microsoft Uighur"/>
            </a:endParaRPr>
          </a:p>
          <a:p>
            <a:pPr marL="342900" lvl="0" indent="-342900">
              <a:lnSpc>
                <a:spcPct val="115000"/>
              </a:lnSpc>
              <a:spcAft>
                <a:spcPts val="0"/>
              </a:spcAft>
              <a:buFont typeface="Wingdings"/>
              <a:buChar char=""/>
            </a:pPr>
            <a:r>
              <a:rPr lang="fr-FR" sz="2400" b="1" dirty="0" smtClean="0">
                <a:solidFill>
                  <a:schemeClr val="accent3">
                    <a:lumMod val="75000"/>
                  </a:schemeClr>
                </a:solidFill>
                <a:latin typeface="Times New Roman"/>
                <a:ea typeface="Microsoft Uighur"/>
              </a:rPr>
              <a:t>quelle est l’origine des séismes ?</a:t>
            </a:r>
            <a:endParaRPr lang="fr-FR" sz="2400" b="1" dirty="0" smtClean="0">
              <a:solidFill>
                <a:schemeClr val="accent3">
                  <a:lumMod val="75000"/>
                </a:schemeClr>
              </a:solidFill>
              <a:latin typeface="Microsoft Uighur"/>
              <a:ea typeface="Microsoft Uighur"/>
            </a:endParaRPr>
          </a:p>
          <a:p>
            <a:pPr marL="342900" lvl="0" indent="-342900">
              <a:lnSpc>
                <a:spcPct val="115000"/>
              </a:lnSpc>
              <a:spcAft>
                <a:spcPts val="0"/>
              </a:spcAft>
              <a:buFont typeface="Wingdings"/>
              <a:buChar char=""/>
            </a:pPr>
            <a:r>
              <a:rPr lang="fr-FR" sz="2400" b="1" dirty="0" smtClean="0">
                <a:solidFill>
                  <a:schemeClr val="accent3">
                    <a:lumMod val="75000"/>
                  </a:schemeClr>
                </a:solidFill>
                <a:latin typeface="Times New Roman"/>
                <a:ea typeface="Microsoft Uighur"/>
              </a:rPr>
              <a:t>comment peut-on évaluer son intensité ?comment l’étude des ondes sémiques a-t-elle permis de déterminer la structure interne du globe terrestre ?</a:t>
            </a:r>
            <a:endParaRPr lang="fr-FR" sz="2400" b="1" dirty="0">
              <a:solidFill>
                <a:schemeClr val="accent3">
                  <a:lumMod val="75000"/>
                </a:schemeClr>
              </a:solidFill>
              <a:latin typeface="Microsoft Uighur"/>
              <a:ea typeface="Microsoft Uighu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571472" y="0"/>
            <a:ext cx="6929454" cy="335985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fontAlgn="base">
              <a:spcBef>
                <a:spcPct val="0"/>
              </a:spcBef>
              <a:spcAft>
                <a:spcPct val="0"/>
              </a:spcAft>
            </a:pPr>
            <a:r>
              <a:rPr lang="fr-FR" sz="1500" b="1" dirty="0" smtClean="0">
                <a:solidFill>
                  <a:schemeClr val="accent3">
                    <a:lumMod val="50000"/>
                  </a:schemeClr>
                </a:solidFill>
                <a:latin typeface="Cambria" pitchFamily="18" charset="0"/>
                <a:ea typeface="Times New Roman" pitchFamily="18" charset="0"/>
                <a:cs typeface="Times New Roman" pitchFamily="18" charset="0"/>
              </a:rPr>
              <a:t>          2</a:t>
            </a:r>
            <a:r>
              <a:rPr lang="fr-FR" sz="1500" b="1" dirty="0" smtClean="0">
                <a:solidFill>
                  <a:schemeClr val="accent3">
                    <a:lumMod val="50000"/>
                  </a:schemeClr>
                </a:solidFill>
                <a:latin typeface="Cambria" pitchFamily="18" charset="0"/>
                <a:ea typeface="Times New Roman" pitchFamily="18" charset="0"/>
                <a:cs typeface="Times New Roman" pitchFamily="18" charset="0"/>
              </a:rPr>
              <a:t>) la structuré interne de la terre </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p>
          <a:p>
            <a:pPr fontAlgn="base">
              <a:spcBef>
                <a:spcPct val="0"/>
              </a:spcBef>
              <a:spcAft>
                <a:spcPct val="0"/>
              </a:spcAf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Les </a:t>
            </a:r>
            <a:r>
              <a:rPr lang="fr-FR" sz="1500" b="1" dirty="0" smtClean="0">
                <a:solidFill>
                  <a:srgbClr val="7030A0"/>
                </a:solidFill>
                <a:latin typeface="Cambria" pitchFamily="18" charset="0"/>
                <a:ea typeface="Times New Roman" pitchFamily="18" charset="0"/>
                <a:cs typeface="Times New Roman" pitchFamily="18" charset="0"/>
              </a:rPr>
              <a:t>ondes sismiques </a:t>
            </a:r>
            <a:r>
              <a:rPr lang="fr-FR" sz="1500" b="1" dirty="0" smtClean="0">
                <a:solidFill>
                  <a:srgbClr val="4F81BD"/>
                </a:solidFill>
                <a:latin typeface="Cambria" pitchFamily="18" charset="0"/>
                <a:ea typeface="Times New Roman" pitchFamily="18" charset="0"/>
                <a:cs typeface="Times New Roman" pitchFamily="18" charset="0"/>
              </a:rPr>
              <a:t>ont connue par le </a:t>
            </a:r>
            <a:r>
              <a:rPr lang="fr-FR" sz="1500" b="1" dirty="0" smtClean="0">
                <a:solidFill>
                  <a:schemeClr val="accent2">
                    <a:lumMod val="75000"/>
                  </a:schemeClr>
                </a:solidFill>
                <a:latin typeface="Cambria" pitchFamily="18" charset="0"/>
                <a:ea typeface="Times New Roman" pitchFamily="18" charset="0"/>
                <a:cs typeface="Times New Roman" pitchFamily="18" charset="0"/>
              </a:rPr>
              <a:t>phénomène de réflexion </a:t>
            </a:r>
            <a:r>
              <a:rPr lang="fr-FR" sz="1500" b="1" dirty="0" smtClean="0">
                <a:solidFill>
                  <a:srgbClr val="4F81BD"/>
                </a:solidFill>
                <a:latin typeface="Cambria" pitchFamily="18" charset="0"/>
                <a:ea typeface="Times New Roman" pitchFamily="18" charset="0"/>
                <a:cs typeface="Times New Roman" pitchFamily="18" charset="0"/>
              </a:rPr>
              <a:t>(changement de direction d'une onde lors de changement de densité du milieu). Les géologues ont  utilisés cette propriété des ondes pour déduire la structure interne de la Terre</a:t>
            </a:r>
            <a:r>
              <a:rPr lang="fr-FR" sz="1500" b="1" dirty="0" smtClean="0">
                <a:solidFill>
                  <a:srgbClr val="4F81BD"/>
                </a:solidFill>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latin typeface="Cambria" pitchFamily="18" charset="0"/>
                <a:ea typeface="Times New Roman" pitchFamily="18" charset="0"/>
                <a:cs typeface="Times New Roman" pitchFamily="18" charset="0"/>
              </a:rPr>
              <a:t>          a- </a:t>
            </a:r>
            <a:r>
              <a:rPr lang="fr-FR" sz="1500" b="1" dirty="0" smtClean="0">
                <a:latin typeface="Cambria" pitchFamily="18" charset="0"/>
                <a:ea typeface="Times New Roman" pitchFamily="18" charset="0"/>
                <a:cs typeface="Times New Roman" pitchFamily="18" charset="0"/>
              </a:rPr>
              <a:t>notion de la discontinuité </a:t>
            </a:r>
            <a:r>
              <a:rPr lang="fr-FR" sz="1500" b="1" dirty="0" smtClean="0">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latin typeface="Cambria" pitchFamily="18" charset="0"/>
              <a:ea typeface="Times New Roman" pitchFamily="18" charset="0"/>
              <a:cs typeface="Times New Roman" pitchFamily="18" charset="0"/>
            </a:endParaRPr>
          </a:p>
          <a:p>
            <a:pPr eaLnBrk="0" fontAlgn="base" hangingPunct="0">
              <a:spcBef>
                <a:spcPct val="0"/>
              </a:spcBef>
              <a:spcAft>
                <a:spcPct val="0"/>
              </a:spcAft>
            </a:pPr>
            <a:r>
              <a:rPr lang="fr-FR" sz="1500" b="1" dirty="0" smtClean="0">
                <a:solidFill>
                  <a:srgbClr val="4F81BD"/>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     La </a:t>
            </a:r>
            <a:r>
              <a:rPr lang="fr-FR" sz="1500" b="1" dirty="0" smtClean="0">
                <a:solidFill>
                  <a:srgbClr val="4F81BD"/>
                </a:solidFill>
                <a:latin typeface="Cambria" pitchFamily="18" charset="0"/>
                <a:ea typeface="Times New Roman" pitchFamily="18" charset="0"/>
                <a:cs typeface="Times New Roman" pitchFamily="18" charset="0"/>
              </a:rPr>
              <a:t>discontinuité est une surface qui sépare deux enveloppes terrestres. </a:t>
            </a:r>
            <a:r>
              <a:rPr lang="fr-FR" sz="1500" b="1" dirty="0" smtClean="0">
                <a:solidFill>
                  <a:srgbClr val="4F81BD"/>
                </a:solidFill>
                <a:latin typeface="Cambria" pitchFamily="18" charset="0"/>
                <a:ea typeface="Times New Roman" pitchFamily="18" charset="0"/>
                <a:cs typeface="Times New Roman" pitchFamily="18" charset="0"/>
              </a:rPr>
              <a:t>Elle se caractérise par une variation brutale de la vitesse des ondes sismiques.</a:t>
            </a: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p:txBody>
      </p:sp>
      <p:sp>
        <p:nvSpPr>
          <p:cNvPr id="2057" name="Rectangle 9"/>
          <p:cNvSpPr>
            <a:spLocks noChangeArrowheads="1"/>
          </p:cNvSpPr>
          <p:nvPr/>
        </p:nvSpPr>
        <p:spPr bwMode="auto">
          <a:xfrm>
            <a:off x="642910" y="3429000"/>
            <a:ext cx="7858180" cy="271352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fr-FR" sz="1500" b="1" dirty="0" smtClean="0">
                <a:latin typeface="Cambria" pitchFamily="18" charset="0"/>
                <a:ea typeface="Times New Roman" pitchFamily="18" charset="0"/>
                <a:cs typeface="Times New Roman" pitchFamily="18" charset="0"/>
              </a:rPr>
              <a:t>          b- </a:t>
            </a:r>
            <a:r>
              <a:rPr lang="fr-FR" sz="1500" b="1" dirty="0" smtClean="0">
                <a:latin typeface="Cambria" pitchFamily="18" charset="0"/>
                <a:ea typeface="Times New Roman" pitchFamily="18" charset="0"/>
                <a:cs typeface="Times New Roman" pitchFamily="18" charset="0"/>
              </a:rPr>
              <a:t>les enveloppes du globe terrestre </a:t>
            </a:r>
            <a:r>
              <a:rPr lang="fr-FR" sz="1500" b="1" dirty="0" smtClean="0">
                <a:latin typeface="Cambria" pitchFamily="18" charset="0"/>
                <a:ea typeface="Times New Roman" pitchFamily="18" charset="0"/>
                <a:cs typeface="Times New Roman" pitchFamily="18" charset="0"/>
              </a:rPr>
              <a:t>:</a:t>
            </a:r>
          </a:p>
          <a:p>
            <a:pPr marR="0" lvl="0" indent="0" eaLnBrk="0" fontAlgn="base" hangingPunct="0">
              <a:lnSpc>
                <a:spcPct val="100000"/>
              </a:lnSpc>
              <a:spcBef>
                <a:spcPct val="0"/>
              </a:spcBef>
              <a:spcAft>
                <a:spcPct val="0"/>
              </a:spcAft>
              <a:buClrTx/>
              <a:buSzTx/>
              <a:buFontTx/>
              <a:buNone/>
              <a:tabLst/>
            </a:pPr>
            <a:endParaRPr lang="fr-FR" sz="1500" b="1" dirty="0" smtClean="0">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accent2">
                    <a:lumMod val="75000"/>
                  </a:schemeClr>
                </a:solidFill>
                <a:latin typeface="Cambria" pitchFamily="18" charset="0"/>
                <a:ea typeface="Times New Roman" pitchFamily="18" charset="0"/>
                <a:cs typeface="Times New Roman" pitchFamily="18" charset="0"/>
              </a:rPr>
              <a:t>                  Les principales enveloppes du globe terrestre sont :</a:t>
            </a:r>
          </a:p>
          <a:p>
            <a:pPr marR="0" lvl="0" indent="0" eaLnBrk="0" fontAlgn="base" hangingPunct="0">
              <a:lnSpc>
                <a:spcPct val="100000"/>
              </a:lnSpc>
              <a:spcBef>
                <a:spcPct val="0"/>
              </a:spcBef>
              <a:spcAft>
                <a:spcPct val="0"/>
              </a:spcAft>
              <a:buClrTx/>
              <a:buSzTx/>
              <a:buFontTx/>
              <a:buNone/>
              <a:tabLst/>
            </a:pPr>
            <a:endParaRPr lang="fr-FR" sz="1500" b="1" dirty="0" smtClean="0">
              <a:solidFill>
                <a:schemeClr val="accent2">
                  <a:lumMod val="75000"/>
                </a:schemeClr>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La </a:t>
            </a:r>
            <a:r>
              <a:rPr lang="fr-FR" sz="1500" b="1" dirty="0" smtClean="0">
                <a:solidFill>
                  <a:schemeClr val="bg2">
                    <a:lumMod val="50000"/>
                  </a:schemeClr>
                </a:solidFill>
                <a:latin typeface="Cambria" pitchFamily="18" charset="0"/>
                <a:ea typeface="Times New Roman" pitchFamily="18" charset="0"/>
                <a:cs typeface="Times New Roman" pitchFamily="18" charset="0"/>
              </a:rPr>
              <a:t>croûte terrestre : </a:t>
            </a:r>
            <a:r>
              <a:rPr lang="fr-FR" sz="1500" b="1" dirty="0" smtClean="0">
                <a:solidFill>
                  <a:schemeClr val="bg2">
                    <a:lumMod val="50000"/>
                  </a:schemeClr>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composé </a:t>
            </a:r>
            <a:r>
              <a:rPr lang="fr-FR" sz="1500" b="1" dirty="0" smtClean="0">
                <a:solidFill>
                  <a:srgbClr val="4F81BD"/>
                </a:solidFill>
                <a:latin typeface="Cambria" pitchFamily="18" charset="0"/>
                <a:ea typeface="Times New Roman" pitchFamily="18" charset="0"/>
                <a:cs typeface="Times New Roman" pitchFamily="18" charset="0"/>
              </a:rPr>
              <a:t>de la croûte océanique  et la croûte continentale. </a:t>
            </a:r>
            <a:endParaRPr lang="fr-FR" sz="1500" b="1" dirty="0" smtClean="0">
              <a:solidFill>
                <a:srgbClr val="4F81BD"/>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Le manteau supérieur : </a:t>
            </a:r>
            <a:r>
              <a:rPr lang="fr-FR" sz="1500" b="1" dirty="0" smtClean="0">
                <a:solidFill>
                  <a:schemeClr val="bg2">
                    <a:lumMod val="50000"/>
                  </a:schemeClr>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partie </a:t>
            </a:r>
            <a:r>
              <a:rPr lang="fr-FR" sz="1500" b="1" dirty="0" smtClean="0">
                <a:solidFill>
                  <a:srgbClr val="4F81BD"/>
                </a:solidFill>
                <a:latin typeface="Cambria" pitchFamily="18" charset="0"/>
                <a:ea typeface="Times New Roman" pitchFamily="18" charset="0"/>
                <a:cs typeface="Times New Roman" pitchFamily="18" charset="0"/>
              </a:rPr>
              <a:t>solide formant avec la croûte terrestre la lithosphère.</a:t>
            </a:r>
            <a:endParaRPr lang="fr-FR" sz="1500" b="1" dirty="0" smtClean="0">
              <a:solidFill>
                <a:srgbClr val="4F81BD"/>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Le manteau Moyen : </a:t>
            </a:r>
            <a:r>
              <a:rPr lang="fr-FR" sz="1500" b="1" dirty="0" smtClean="0">
                <a:solidFill>
                  <a:schemeClr val="bg2">
                    <a:lumMod val="50000"/>
                  </a:schemeClr>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ou </a:t>
            </a:r>
            <a:r>
              <a:rPr lang="fr-FR" sz="1500" b="1" dirty="0" smtClean="0">
                <a:solidFill>
                  <a:srgbClr val="4F81BD"/>
                </a:solidFill>
                <a:latin typeface="Cambria" pitchFamily="18" charset="0"/>
                <a:ea typeface="Times New Roman" pitchFamily="18" charset="0"/>
                <a:cs typeface="Times New Roman" pitchFamily="18" charset="0"/>
              </a:rPr>
              <a:t>l’asthénosphère il est moins solide (visqueux ou plastique).</a:t>
            </a:r>
            <a:endParaRPr lang="fr-FR" sz="1500" b="1" dirty="0" smtClean="0">
              <a:solidFill>
                <a:srgbClr val="4F81BD"/>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Le Manteau Inferieur </a:t>
            </a:r>
            <a:r>
              <a:rPr lang="fr-FR" sz="1500" b="1" dirty="0" smtClean="0">
                <a:solidFill>
                  <a:schemeClr val="bg2">
                    <a:lumMod val="50000"/>
                  </a:schemeClr>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partie solide.</a:t>
            </a:r>
            <a:endParaRPr lang="fr-FR" sz="1500" b="1" dirty="0" smtClean="0">
              <a:solidFill>
                <a:srgbClr val="4F81BD"/>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Noyau externe : </a:t>
            </a:r>
            <a:r>
              <a:rPr lang="fr-FR" sz="1500" b="1" dirty="0" smtClean="0">
                <a:solidFill>
                  <a:schemeClr val="bg2">
                    <a:lumMod val="50000"/>
                  </a:schemeClr>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partie </a:t>
            </a:r>
            <a:r>
              <a:rPr lang="fr-FR" sz="1500" b="1" dirty="0" smtClean="0">
                <a:solidFill>
                  <a:srgbClr val="4F81BD"/>
                </a:solidFill>
                <a:latin typeface="Cambria" pitchFamily="18" charset="0"/>
                <a:ea typeface="Times New Roman" pitchFamily="18" charset="0"/>
                <a:cs typeface="Times New Roman" pitchFamily="18" charset="0"/>
              </a:rPr>
              <a:t>liquide.</a:t>
            </a:r>
            <a:endParaRPr lang="fr-FR" sz="1500" b="1" dirty="0" smtClean="0">
              <a:solidFill>
                <a:srgbClr val="4F81BD"/>
              </a:solidFill>
              <a:latin typeface="Cambria" pitchFamily="18" charset="0"/>
              <a:ea typeface="Times New Roman" pitchFamily="18" charset="0"/>
              <a:cs typeface="Times New Roman" pitchFamily="18" charset="0"/>
            </a:endParaRPr>
          </a:p>
          <a:p>
            <a:pPr marR="0" lvl="0" indent="0" eaLnBrk="0" fontAlgn="base" hangingPunct="0">
              <a:lnSpc>
                <a:spcPct val="100000"/>
              </a:lnSpc>
              <a:spcBef>
                <a:spcPct val="0"/>
              </a:spcBef>
              <a:spcAft>
                <a:spcPct val="0"/>
              </a:spcAft>
              <a:buClrTx/>
              <a:buSzTx/>
              <a:buFontTx/>
              <a:buNone/>
              <a:tabLst/>
            </a:pPr>
            <a:r>
              <a:rPr lang="fr-FR" sz="1500" b="1" dirty="0" smtClean="0">
                <a:solidFill>
                  <a:schemeClr val="bg2">
                    <a:lumMod val="50000"/>
                  </a:schemeClr>
                </a:solidFill>
                <a:latin typeface="Cambria" pitchFamily="18" charset="0"/>
                <a:ea typeface="Times New Roman" pitchFamily="18" charset="0"/>
                <a:cs typeface="Times New Roman" pitchFamily="18" charset="0"/>
              </a:rPr>
              <a:t>Noyau interne ou graine : </a:t>
            </a:r>
            <a:r>
              <a:rPr lang="fr-FR" sz="1500" b="1" dirty="0" smtClean="0">
                <a:solidFill>
                  <a:srgbClr val="4F81BD"/>
                </a:solidFill>
                <a:latin typeface="Cambria" pitchFamily="18" charset="0"/>
                <a:ea typeface="Times New Roman" pitchFamily="18" charset="0"/>
                <a:cs typeface="Times New Roman" pitchFamily="18" charset="0"/>
              </a:rPr>
              <a:t>partie solide.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mm\Desktop\2APIC\Séismes APIC\Docs\2_1-7.png"/>
          <p:cNvPicPr>
            <a:picLocks noChangeAspect="1" noChangeArrowheads="1"/>
          </p:cNvPicPr>
          <p:nvPr/>
        </p:nvPicPr>
        <p:blipFill>
          <a:blip r:embed="rId2"/>
          <a:srcRect/>
          <a:stretch>
            <a:fillRect/>
          </a:stretch>
        </p:blipFill>
        <p:spPr bwMode="auto">
          <a:xfrm>
            <a:off x="428596" y="214290"/>
            <a:ext cx="8143932" cy="65186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1.8"/>
          <p:cNvPicPr>
            <a:picLocks noChangeAspect="1" noChangeArrowheads="1"/>
          </p:cNvPicPr>
          <p:nvPr/>
        </p:nvPicPr>
        <p:blipFill>
          <a:blip r:embed="rId2"/>
          <a:srcRect/>
          <a:stretch>
            <a:fillRect/>
          </a:stretch>
        </p:blipFill>
        <p:spPr bwMode="auto">
          <a:xfrm>
            <a:off x="571472" y="252098"/>
            <a:ext cx="7693097" cy="6320174"/>
          </a:xfrm>
          <a:prstGeom prst="rect">
            <a:avLst/>
          </a:prstGeom>
          <a:noFill/>
          <a:ln w="9525">
            <a:solidFill>
              <a:srgbClr val="D9D9D9"/>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142852"/>
            <a:ext cx="8143900" cy="1692674"/>
          </a:xfrm>
          <a:prstGeom prst="rect">
            <a:avLst/>
          </a:prstGeom>
          <a:solidFill>
            <a:schemeClr val="accent3">
              <a:lumMod val="20000"/>
              <a:lumOff val="80000"/>
            </a:schemeClr>
          </a:solidFill>
          <a:ln w="9525">
            <a:solidFill>
              <a:schemeClr val="accent2">
                <a:lumMod val="60000"/>
                <a:lumOff val="40000"/>
              </a:schemeClr>
            </a:solid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III) RELATION ENTRE  LES  SEISMES ET TECTONIQUE DES PLAQUES</a:t>
            </a:r>
            <a:endParaRPr kumimoji="0" lang="fr-FR" sz="4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C:\Users\mm\Desktop\2APIC\Séismes APIC\Docs\1.18.gif"/>
          <p:cNvPicPr>
            <a:picLocks noChangeAspect="1" noChangeArrowheads="1"/>
          </p:cNvPicPr>
          <p:nvPr/>
        </p:nvPicPr>
        <p:blipFill>
          <a:blip r:embed="rId2"/>
          <a:srcRect/>
          <a:stretch>
            <a:fillRect/>
          </a:stretch>
        </p:blipFill>
        <p:spPr bwMode="auto">
          <a:xfrm>
            <a:off x="642911" y="2000240"/>
            <a:ext cx="7964734" cy="469226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71472" y="5072074"/>
            <a:ext cx="7215206" cy="559087"/>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1">
                    <a:lumMod val="75000"/>
                  </a:schemeClr>
                </a:solidFill>
                <a:effectLst/>
                <a:latin typeface="Cambria" pitchFamily="18" charset="0"/>
                <a:ea typeface="Times New Roman" pitchFamily="18" charset="0"/>
                <a:cs typeface="Times New Roman" pitchFamily="18" charset="0"/>
              </a:rPr>
              <a:t>Q: Comparez-vous </a:t>
            </a:r>
            <a:r>
              <a:rPr kumimoji="0" lang="fr-FR" sz="1400" b="1" i="0" u="none" strike="noStrike" cap="none" normalizeH="0" dirty="0" smtClean="0">
                <a:ln>
                  <a:noFill/>
                </a:ln>
                <a:solidFill>
                  <a:schemeClr val="accent1">
                    <a:lumMod val="75000"/>
                  </a:schemeClr>
                </a:solidFill>
                <a:effectLst/>
                <a:latin typeface="Cambria" pitchFamily="18" charset="0"/>
                <a:ea typeface="Times New Roman" pitchFamily="18" charset="0"/>
                <a:cs typeface="Times New Roman" pitchFamily="18" charset="0"/>
              </a:rPr>
              <a:t> la répartition des séismes les limites des tectoniques des plaques?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dirty="0" smtClean="0">
                <a:ln>
                  <a:noFill/>
                </a:ln>
                <a:solidFill>
                  <a:schemeClr val="accent1">
                    <a:lumMod val="75000"/>
                  </a:schemeClr>
                </a:solidFill>
                <a:effectLst/>
                <a:latin typeface="Cambria" pitchFamily="18" charset="0"/>
                <a:ea typeface="Times New Roman" pitchFamily="18" charset="0"/>
                <a:cs typeface="Times New Roman" pitchFamily="18" charset="0"/>
              </a:rPr>
              <a:t>Que peut on conclure  ?</a:t>
            </a:r>
            <a:endParaRPr kumimoji="0" lang="fr-FR" sz="1400" b="1" i="0" u="none" strike="noStrike" cap="none" normalizeH="0" baseline="0" dirty="0" smtClean="0">
              <a:ln>
                <a:noFill/>
              </a:ln>
              <a:solidFill>
                <a:schemeClr val="accent1">
                  <a:lumMod val="75000"/>
                </a:schemeClr>
              </a:solidFill>
              <a:effectLst/>
              <a:latin typeface="Cambria" pitchFamily="18" charset="0"/>
              <a:ea typeface="Times New Roman" pitchFamily="18" charset="0"/>
              <a:cs typeface="Times New Roman" pitchFamily="18" charset="0"/>
            </a:endParaRPr>
          </a:p>
        </p:txBody>
      </p:sp>
      <p:pic>
        <p:nvPicPr>
          <p:cNvPr id="26626" name="Picture 2" descr="C:\Users\mm\Desktop\2APIC\Séismes APIC\Docs\500.svt.3.c3.png"/>
          <p:cNvPicPr>
            <a:picLocks noChangeAspect="1" noChangeArrowheads="1"/>
          </p:cNvPicPr>
          <p:nvPr/>
        </p:nvPicPr>
        <p:blipFill>
          <a:blip r:embed="rId2"/>
          <a:srcRect/>
          <a:stretch>
            <a:fillRect/>
          </a:stretch>
        </p:blipFill>
        <p:spPr bwMode="auto">
          <a:xfrm>
            <a:off x="357158" y="214290"/>
            <a:ext cx="7929591" cy="47101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85786" y="1142984"/>
            <a:ext cx="7215206" cy="385229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2">
                    <a:lumMod val="25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La carte de la répartition mondiale des séismes actifs montre une concordance entre les limites des plaques lithosphériques et la répartition mondiale des séismes, certains séismes se localisent au niveau des zones de convergence d’autres se trouvent au niveau des zones de divergence.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5720" y="428604"/>
            <a:ext cx="8001024" cy="155936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chemeClr val="accent3">
                    <a:lumMod val="50000"/>
                  </a:schemeClr>
                </a:solidFill>
                <a:latin typeface="Cambria" pitchFamily="18" charset="0"/>
                <a:ea typeface="Times New Roman" pitchFamily="18" charset="0"/>
                <a:cs typeface="Times New Roman" pitchFamily="18" charset="0"/>
              </a:rPr>
              <a:t>           1</a:t>
            </a:r>
            <a:r>
              <a:rPr lang="fr-FR" sz="1500" b="1" dirty="0" smtClean="0">
                <a:solidFill>
                  <a:schemeClr val="accent3">
                    <a:lumMod val="50000"/>
                  </a:schemeClr>
                </a:solidFill>
                <a:latin typeface="Cambria" pitchFamily="18" charset="0"/>
                <a:ea typeface="Times New Roman" pitchFamily="18" charset="0"/>
                <a:cs typeface="Times New Roman" pitchFamily="18" charset="0"/>
              </a:rPr>
              <a:t>) les séismes au niveau de la dorsale océanique (zones de divergence</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C00000"/>
                </a:solidFill>
                <a:latin typeface="Cambria" pitchFamily="18" charset="0"/>
                <a:ea typeface="Times New Roman" pitchFamily="18" charset="0"/>
                <a:cs typeface="Times New Roman" pitchFamily="18" charset="0"/>
              </a:rPr>
              <a:t>          L’axe </a:t>
            </a:r>
            <a:r>
              <a:rPr lang="fr-FR" sz="1500" b="1" dirty="0" smtClean="0">
                <a:solidFill>
                  <a:srgbClr val="C00000"/>
                </a:solidFill>
                <a:latin typeface="Cambria" pitchFamily="18" charset="0"/>
                <a:ea typeface="Times New Roman" pitchFamily="18" charset="0"/>
                <a:cs typeface="Times New Roman" pitchFamily="18" charset="0"/>
              </a:rPr>
              <a:t>de la dorsale </a:t>
            </a:r>
            <a:r>
              <a:rPr lang="fr-FR" sz="1500" b="1" dirty="0" smtClean="0">
                <a:solidFill>
                  <a:srgbClr val="4F81BD"/>
                </a:solidFill>
                <a:latin typeface="Cambria" pitchFamily="18" charset="0"/>
                <a:ea typeface="Times New Roman" pitchFamily="18" charset="0"/>
                <a:cs typeface="Times New Roman" pitchFamily="18" charset="0"/>
              </a:rPr>
              <a:t>ou </a:t>
            </a:r>
            <a:r>
              <a:rPr lang="fr-FR" sz="1500" b="1" dirty="0" smtClean="0">
                <a:solidFill>
                  <a:srgbClr val="C00000"/>
                </a:solidFill>
                <a:latin typeface="Cambria" pitchFamily="18" charset="0"/>
                <a:ea typeface="Times New Roman" pitchFamily="18" charset="0"/>
                <a:cs typeface="Times New Roman" pitchFamily="18" charset="0"/>
              </a:rPr>
              <a:t>rift</a:t>
            </a:r>
            <a:r>
              <a:rPr lang="fr-FR" sz="1500" b="1" dirty="0" smtClean="0">
                <a:solidFill>
                  <a:srgbClr val="4F81BD"/>
                </a:solidFill>
                <a:latin typeface="Cambria" pitchFamily="18" charset="0"/>
                <a:ea typeface="Times New Roman" pitchFamily="18" charset="0"/>
                <a:cs typeface="Times New Roman" pitchFamily="18" charset="0"/>
              </a:rPr>
              <a:t> est le siège de nombreux séismes le logue des </a:t>
            </a:r>
            <a:r>
              <a:rPr lang="fr-FR" sz="1500" b="1" dirty="0" smtClean="0">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failles</a:t>
            </a:r>
            <a:r>
              <a:rPr lang="fr-FR" sz="1500" b="1" dirty="0" smtClean="0">
                <a:solidFill>
                  <a:srgbClr val="4F81BD"/>
                </a:solidFill>
                <a:latin typeface="Cambria" pitchFamily="18" charset="0"/>
                <a:ea typeface="Times New Roman" pitchFamily="18" charset="0"/>
                <a:cs typeface="Times New Roman" pitchFamily="18" charset="0"/>
              </a:rPr>
              <a:t> et fractures conséquente à la distension. </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Image 1" descr="4sai0203zi01z"/>
          <p:cNvPicPr>
            <a:picLocks noChangeAspect="1" noChangeArrowheads="1"/>
          </p:cNvPicPr>
          <p:nvPr/>
        </p:nvPicPr>
        <p:blipFill>
          <a:blip r:embed="rId2"/>
          <a:srcRect/>
          <a:stretch>
            <a:fillRect/>
          </a:stretch>
        </p:blipFill>
        <p:spPr bwMode="auto">
          <a:xfrm>
            <a:off x="785786" y="3214686"/>
            <a:ext cx="7568141" cy="3500438"/>
          </a:xfrm>
          <a:prstGeom prst="rect">
            <a:avLst/>
          </a:prstGeom>
          <a:noFill/>
          <a:ln w="9525">
            <a:solidFill>
              <a:srgbClr val="A6A6A6"/>
            </a:solidFill>
            <a:miter lim="800000"/>
            <a:headEnd/>
            <a:tailEnd/>
          </a:ln>
        </p:spPr>
      </p:pic>
      <p:sp>
        <p:nvSpPr>
          <p:cNvPr id="27651" name="Rectangle 3"/>
          <p:cNvSpPr>
            <a:spLocks noChangeArrowheads="1"/>
          </p:cNvSpPr>
          <p:nvPr/>
        </p:nvSpPr>
        <p:spPr bwMode="auto">
          <a:xfrm>
            <a:off x="285720" y="2071678"/>
            <a:ext cx="8001056" cy="105153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Les </a:t>
            </a:r>
            <a:r>
              <a:rPr lang="fr-FR" sz="1500" b="1" dirty="0" smtClean="0">
                <a:solidFill>
                  <a:srgbClr val="4F81BD"/>
                </a:solidFill>
                <a:latin typeface="Cambria" pitchFamily="18" charset="0"/>
                <a:ea typeface="Times New Roman" pitchFamily="18" charset="0"/>
                <a:cs typeface="Times New Roman" pitchFamily="18" charset="0"/>
              </a:rPr>
              <a:t>zones de divergence océaniques  se caractérisent par une activité séismique à faible profondeur (2 à 4 kilomètre sous l’axe de la dorsale) tout le long de la dorsale océanique.</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42910" y="285728"/>
            <a:ext cx="7500990" cy="157475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chemeClr val="accent3">
                    <a:lumMod val="50000"/>
                  </a:schemeClr>
                </a:solidFill>
                <a:latin typeface="Cambria" pitchFamily="18" charset="0"/>
                <a:ea typeface="Times New Roman" pitchFamily="18" charset="0"/>
                <a:cs typeface="Times New Roman" pitchFamily="18" charset="0"/>
              </a:rPr>
              <a:t>             2</a:t>
            </a:r>
            <a:r>
              <a:rPr lang="fr-FR" sz="1500" b="1" dirty="0" smtClean="0">
                <a:solidFill>
                  <a:schemeClr val="accent3">
                    <a:lumMod val="50000"/>
                  </a:schemeClr>
                </a:solidFill>
                <a:latin typeface="Cambria" pitchFamily="18" charset="0"/>
                <a:ea typeface="Times New Roman" pitchFamily="18" charset="0"/>
                <a:cs typeface="Times New Roman" pitchFamily="18" charset="0"/>
              </a:rPr>
              <a:t>) les séismes au niveau des fosses océaniques (zones de convergence</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Au </a:t>
            </a:r>
            <a:r>
              <a:rPr lang="fr-FR" sz="1500" b="1" dirty="0" smtClean="0">
                <a:solidFill>
                  <a:srgbClr val="4F81BD"/>
                </a:solidFill>
                <a:latin typeface="Cambria" pitchFamily="18" charset="0"/>
                <a:ea typeface="Times New Roman" pitchFamily="18" charset="0"/>
                <a:cs typeface="Times New Roman" pitchFamily="18" charset="0"/>
              </a:rPr>
              <a:t>niveau des zones de convergence, la plaque océanique dense plonge sous une autre plaque moins dense (</a:t>
            </a:r>
            <a:r>
              <a:rPr lang="fr-FR" sz="1500" b="1" dirty="0" smtClean="0">
                <a:solidFill>
                  <a:srgbClr val="4F81BD"/>
                </a:solidFill>
                <a:latin typeface="Cambria" pitchFamily="18" charset="0"/>
                <a:ea typeface="Times New Roman" pitchFamily="18" charset="0"/>
                <a:cs typeface="Times New Roman" pitchFamily="18" charset="0"/>
              </a:rPr>
              <a:t>plaque continentale ou </a:t>
            </a:r>
            <a:r>
              <a:rPr lang="fr-FR" sz="1500" b="1" dirty="0" err="1" smtClean="0">
                <a:solidFill>
                  <a:srgbClr val="4F81BD"/>
                </a:solidFill>
                <a:latin typeface="Cambria" pitchFamily="18" charset="0"/>
                <a:ea typeface="Times New Roman" pitchFamily="18" charset="0"/>
                <a:cs typeface="Times New Roman" pitchFamily="18" charset="0"/>
              </a:rPr>
              <a:t>océano</a:t>
            </a:r>
            <a:r>
              <a:rPr lang="fr-FR" sz="1500" b="1" dirty="0" smtClean="0">
                <a:solidFill>
                  <a:srgbClr val="4F81BD"/>
                </a:solidFill>
                <a:latin typeface="Cambria" pitchFamily="18" charset="0"/>
                <a:ea typeface="Times New Roman" pitchFamily="18" charset="0"/>
                <a:cs typeface="Times New Roman" pitchFamily="18" charset="0"/>
              </a:rPr>
              <a:t>-continentale), on appelle </a:t>
            </a:r>
            <a:r>
              <a:rPr lang="fr-FR" sz="1500" b="1" dirty="0" smtClean="0">
                <a:solidFill>
                  <a:srgbClr val="4F81BD"/>
                </a:solidFill>
                <a:latin typeface="Cambria" pitchFamily="18" charset="0"/>
                <a:ea typeface="Times New Roman" pitchFamily="18" charset="0"/>
                <a:cs typeface="Times New Roman" pitchFamily="18" charset="0"/>
              </a:rPr>
              <a:t>ce </a:t>
            </a:r>
            <a:r>
              <a:rPr lang="fr-FR" sz="1500" b="1" dirty="0" smtClean="0">
                <a:solidFill>
                  <a:srgbClr val="4F81BD"/>
                </a:solidFill>
                <a:latin typeface="Cambria" pitchFamily="18" charset="0"/>
                <a:ea typeface="Times New Roman" pitchFamily="18" charset="0"/>
                <a:cs typeface="Times New Roman" pitchFamily="18" charset="0"/>
              </a:rPr>
              <a:t>phénomène</a:t>
            </a:r>
            <a:r>
              <a:rPr lang="fr-FR" sz="1500" b="1" dirty="0" smtClean="0">
                <a:solidFill>
                  <a:schemeClr val="accent2"/>
                </a:solidFill>
                <a:latin typeface="Cambria" pitchFamily="18" charset="0"/>
                <a:ea typeface="Times New Roman" pitchFamily="18" charset="0"/>
                <a:cs typeface="Times New Roman" pitchFamily="18" charset="0"/>
              </a:rPr>
              <a:t> </a:t>
            </a:r>
            <a:r>
              <a:rPr lang="fr-FR" sz="1400" b="1" dirty="0" smtClean="0">
                <a:solidFill>
                  <a:schemeClr val="accent2"/>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la subduction</a:t>
            </a:r>
            <a:r>
              <a:rPr lang="fr-FR" sz="1500" b="1" dirty="0" smtClean="0">
                <a:solidFill>
                  <a:srgbClr val="4F81BD"/>
                </a:solidFill>
                <a:latin typeface="Cambria" pitchFamily="18" charset="0"/>
                <a:ea typeface="Times New Roman" pitchFamily="18" charset="0"/>
                <a:cs typeface="Times New Roman" pitchFamily="18" charset="0"/>
              </a:rPr>
              <a:t>.</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642910" y="1714488"/>
            <a:ext cx="8143932" cy="109769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eaLnBrk="0" fontAlgn="base" hangingPunct="0">
              <a:spcBef>
                <a:spcPct val="0"/>
              </a:spcBef>
              <a:spcAft>
                <a:spcPct val="0"/>
              </a:spcAft>
            </a:pPr>
            <a:r>
              <a:rPr lang="fr-FR" sz="1500" b="1" dirty="0" smtClean="0">
                <a:solidFill>
                  <a:srgbClr val="4F81BD"/>
                </a:solidFill>
                <a:latin typeface="Cambria" pitchFamily="18" charset="0"/>
                <a:ea typeface="Times New Roman" pitchFamily="18" charset="0"/>
                <a:cs typeface="Times New Roman" pitchFamily="18" charset="0"/>
              </a:rPr>
              <a:t>      Dans  </a:t>
            </a:r>
            <a:r>
              <a:rPr lang="fr-FR" sz="1500" b="1" dirty="0" smtClean="0">
                <a:solidFill>
                  <a:srgbClr val="4F81BD"/>
                </a:solidFill>
                <a:latin typeface="Cambria" pitchFamily="18" charset="0"/>
                <a:ea typeface="Times New Roman" pitchFamily="18" charset="0"/>
                <a:cs typeface="Times New Roman" pitchFamily="18" charset="0"/>
              </a:rPr>
              <a:t>les zones de subduction L’enfoncement de la plaque océanique dense plonge sous la  plaque continentale moins dense est à l’origine des séismes superficiels, intermédiaires et profond alignées sur </a:t>
            </a:r>
            <a:r>
              <a:rPr lang="fr-FR" sz="1500" b="1" dirty="0" smtClean="0">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le plan </a:t>
            </a:r>
            <a:r>
              <a:rPr lang="fr-FR" sz="1500" b="1" dirty="0" err="1" smtClean="0">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Benioff</a:t>
            </a:r>
            <a:r>
              <a:rPr lang="fr-FR" sz="1500" b="1" dirty="0" smtClean="0">
                <a:solidFill>
                  <a:srgbClr val="4F81BD"/>
                </a:solidFill>
                <a:latin typeface="Cambria" pitchFamily="18" charset="0"/>
                <a:ea typeface="Times New Roman" pitchFamily="18" charset="0"/>
                <a:cs typeface="Times New Roman" pitchFamily="18" charset="0"/>
              </a:rPr>
              <a:t>.</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700" name="Picture 4" descr="C:\Users\mm\Desktop\2APIC\Séismes APIC\Docs\db190973a7_45109_schema-plaques-tectoniques-josefvigil.jpg"/>
          <p:cNvPicPr>
            <a:picLocks noChangeAspect="1" noChangeArrowheads="1"/>
          </p:cNvPicPr>
          <p:nvPr/>
        </p:nvPicPr>
        <p:blipFill>
          <a:blip r:embed="rId2"/>
          <a:srcRect/>
          <a:stretch>
            <a:fillRect/>
          </a:stretch>
        </p:blipFill>
        <p:spPr bwMode="auto">
          <a:xfrm>
            <a:off x="142844" y="2906705"/>
            <a:ext cx="8878929" cy="39512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descr="rev-subduction"/>
          <p:cNvPicPr>
            <a:picLocks noChangeAspect="1" noChangeArrowheads="1"/>
          </p:cNvPicPr>
          <p:nvPr/>
        </p:nvPicPr>
        <p:blipFill>
          <a:blip r:embed="rId3"/>
          <a:srcRect/>
          <a:stretch>
            <a:fillRect/>
          </a:stretch>
        </p:blipFill>
        <p:spPr bwMode="auto">
          <a:xfrm>
            <a:off x="762378" y="150319"/>
            <a:ext cx="7524398" cy="63505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304704" rIns="91440" bIns="0" numCol="1" anchor="ctr" anchorCtr="0" compatLnSpc="1">
            <a:prstTxWarp prst="textNoShape">
              <a:avLst/>
            </a:prstTxWarp>
            <a:spAutoFit/>
          </a:bodyPr>
          <a:lstStyle/>
          <a:p>
            <a:endParaRPr lang="fr-FR"/>
          </a:p>
        </p:txBody>
      </p:sp>
      <p:sp>
        <p:nvSpPr>
          <p:cNvPr id="30721" name="AutoShape 1"/>
          <p:cNvSpPr>
            <a:spLocks noChangeArrowheads="1"/>
          </p:cNvSpPr>
          <p:nvPr/>
        </p:nvSpPr>
        <p:spPr bwMode="auto">
          <a:xfrm>
            <a:off x="428596" y="2357430"/>
            <a:ext cx="7858180" cy="1592267"/>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23" name="Rectangle 3"/>
          <p:cNvSpPr>
            <a:spLocks noChangeArrowheads="1"/>
          </p:cNvSpPr>
          <p:nvPr/>
        </p:nvSpPr>
        <p:spPr bwMode="auto">
          <a:xfrm>
            <a:off x="357158" y="2285992"/>
            <a:ext cx="8072494" cy="179019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b="1" i="0" u="none" cap="none" normalizeH="0" baseline="0" dirty="0" smtClean="0">
                <a:ln>
                  <a:noFill/>
                </a:ln>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La tectonique des plaques est à l’origine de forces de compression au niveau des fosses océaniques ou zones de subduction (zones de convergence), et de force de distension au niveau des dorsales océaniques (zones de divergence) aboutissant à l’apparition de failles et ainsi de séismes.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500298" y="428604"/>
            <a:ext cx="3786214" cy="1415675"/>
          </a:xfrm>
          <a:prstGeom prst="rect">
            <a:avLst/>
          </a:prstGeom>
          <a:solidFill>
            <a:schemeClr val="accent3">
              <a:lumMod val="20000"/>
              <a:lumOff val="80000"/>
            </a:schemeClr>
          </a:solidFill>
          <a:ln w="9525">
            <a:solidFill>
              <a:schemeClr val="accent2">
                <a:lumMod val="60000"/>
                <a:lumOff val="40000"/>
              </a:schemeClr>
            </a:solidFill>
            <a:miter lim="800000"/>
            <a:headEnd/>
            <a:tailEnd/>
          </a:ln>
          <a:effectLst/>
        </p:spPr>
        <p:txBody>
          <a:bodyPr vert="horz" wrap="square" lIns="91440" tIns="304704" rIns="91440" bIns="0" numCol="1" anchor="ctr" anchorCtr="0" compatLnSpc="1">
            <a:prstTxWarp prst="textNoShape">
              <a:avLst/>
            </a:prstTxWarp>
            <a:spAutoFit/>
          </a:bodyPr>
          <a:lstStyle/>
          <a:p>
            <a:pPr marL="857250" marR="0" lvl="0" indent="-857250" algn="l" defTabSz="914400" rtl="0" eaLnBrk="1" fontAlgn="base" latinLnBrk="0" hangingPunct="1">
              <a:lnSpc>
                <a:spcPct val="100000"/>
              </a:lnSpc>
              <a:spcBef>
                <a:spcPct val="0"/>
              </a:spcBef>
              <a:spcAft>
                <a:spcPct val="0"/>
              </a:spcAft>
              <a:buClrTx/>
              <a:buSzTx/>
              <a:buFontTx/>
              <a:buAutoNum type="romanUcParenR" startAt="4"/>
              <a:tabLst/>
            </a:pPr>
            <a:r>
              <a:rPr kumimoji="0" lang="fr-FR" sz="3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Conclusion</a:t>
            </a:r>
          </a:p>
          <a:p>
            <a:pPr marL="857250" marR="0" lvl="0" indent="-857250" algn="l" defTabSz="914400" rtl="0" eaLnBrk="1" fontAlgn="base" latinLnBrk="0" hangingPunct="1">
              <a:lnSpc>
                <a:spcPct val="100000"/>
              </a:lnSpc>
              <a:spcBef>
                <a:spcPct val="0"/>
              </a:spcBef>
              <a:spcAft>
                <a:spcPct val="0"/>
              </a:spcAft>
              <a:buClrTx/>
              <a:buSzTx/>
              <a:tabLst/>
            </a:pPr>
            <a:r>
              <a:rPr kumimoji="0" lang="fr-FR" sz="3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endParaRPr lang="fr-FR" dirty="0" smtClean="0">
              <a:latin typeface="Arial" pitchFamily="34" charset="0"/>
              <a:ea typeface="Times New Roman"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a:hlinkClick r:id="rId2" tooltip="View"/>
          </p:cNvPr>
          <p:cNvSpPr>
            <a:spLocks noChangeArrowheads="1"/>
          </p:cNvSpPr>
          <p:nvPr/>
        </p:nvSpPr>
        <p:spPr bwMode="auto">
          <a:xfrm>
            <a:off x="500034" y="214290"/>
            <a:ext cx="8270982" cy="1061732"/>
          </a:xfrm>
          <a:prstGeom prst="rect">
            <a:avLst/>
          </a:prstGeom>
          <a:solidFill>
            <a:schemeClr val="accent3">
              <a:lumMod val="20000"/>
              <a:lumOff val="80000"/>
            </a:schemeClr>
          </a:solidFill>
          <a:ln w="9525">
            <a:solidFill>
              <a:schemeClr val="accent2">
                <a:lumMod val="60000"/>
                <a:lumOff val="40000"/>
              </a:schemeClr>
            </a:solidFill>
            <a:miter lim="800000"/>
            <a:headEnd/>
            <a:tailEnd/>
          </a:ln>
          <a:effectLst/>
        </p:spPr>
        <p:txBody>
          <a:bodyPr vert="horz" wrap="non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I- LES TECHNIQUES D’ETUDE D’UN SEISME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1" name="Picture 1" descr="C:\Users\mm\Desktop\2APIC\Séismes APIC\Docs\pourquoi-seismes.jpg"/>
          <p:cNvPicPr>
            <a:picLocks noChangeAspect="1" noChangeArrowheads="1"/>
          </p:cNvPicPr>
          <p:nvPr/>
        </p:nvPicPr>
        <p:blipFill>
          <a:blip r:embed="rId3"/>
          <a:srcRect/>
          <a:stretch>
            <a:fillRect/>
          </a:stretch>
        </p:blipFill>
        <p:spPr bwMode="auto">
          <a:xfrm>
            <a:off x="4343367" y="1357298"/>
            <a:ext cx="4800633" cy="3000396"/>
          </a:xfrm>
          <a:prstGeom prst="rect">
            <a:avLst/>
          </a:prstGeom>
          <a:noFill/>
        </p:spPr>
      </p:pic>
      <p:pic>
        <p:nvPicPr>
          <p:cNvPr id="10242" name="Picture 2" descr="C:\Users\mm\Desktop\2APIC\Séismes APIC\Docs\ob_7db735_seisme.jpeg"/>
          <p:cNvPicPr>
            <a:picLocks noChangeAspect="1" noChangeArrowheads="1"/>
          </p:cNvPicPr>
          <p:nvPr/>
        </p:nvPicPr>
        <p:blipFill>
          <a:blip r:embed="rId4"/>
          <a:srcRect/>
          <a:stretch>
            <a:fillRect/>
          </a:stretch>
        </p:blipFill>
        <p:spPr bwMode="auto">
          <a:xfrm>
            <a:off x="0" y="3520526"/>
            <a:ext cx="5357818" cy="33374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smtClean="0"/>
              <a:t>Cetaines</a:t>
            </a:r>
            <a:r>
              <a:rPr lang="fr-FR" b="1" dirty="0" smtClean="0"/>
              <a:t> Définitions</a:t>
            </a:r>
            <a:r>
              <a:rPr lang="fr-FR" b="1" dirty="0" smtClean="0"/>
              <a:t> </a:t>
            </a:r>
            <a:endParaRPr lang="fr-FR" dirty="0"/>
          </a:p>
        </p:txBody>
      </p:sp>
      <p:sp>
        <p:nvSpPr>
          <p:cNvPr id="3" name="Content Placeholder 2"/>
          <p:cNvSpPr>
            <a:spLocks noGrp="1"/>
          </p:cNvSpPr>
          <p:nvPr>
            <p:ph idx="1"/>
          </p:nvPr>
        </p:nvSpPr>
        <p:spPr/>
        <p:txBody>
          <a:bodyPr>
            <a:normAutofit fontScale="77500" lnSpcReduction="20000"/>
          </a:bodyPr>
          <a:lstStyle/>
          <a:p>
            <a:pPr lvl="0"/>
            <a:r>
              <a:rPr lang="fr-FR" b="1" i="1" dirty="0" smtClean="0">
                <a:solidFill>
                  <a:schemeClr val="accent2"/>
                </a:solidFill>
              </a:rPr>
              <a:t>Séisme</a:t>
            </a:r>
            <a:r>
              <a:rPr lang="fr-FR" b="1" dirty="0" smtClean="0"/>
              <a:t> : </a:t>
            </a:r>
            <a:r>
              <a:rPr lang="fr-FR" dirty="0" smtClean="0"/>
              <a:t>est un tremblement de terre soudain plus au moins brutal d’une partie de l’écorce terrestre, il provoque généralement d’énormes dégâts matériels et humains.</a:t>
            </a:r>
          </a:p>
          <a:p>
            <a:pPr lvl="0"/>
            <a:r>
              <a:rPr lang="fr-FR" b="1" i="1" dirty="0" smtClean="0">
                <a:solidFill>
                  <a:schemeClr val="accent2"/>
                </a:solidFill>
              </a:rPr>
              <a:t>Foyer</a:t>
            </a:r>
            <a:r>
              <a:rPr lang="fr-FR" b="1" dirty="0" smtClean="0"/>
              <a:t> : </a:t>
            </a:r>
            <a:r>
              <a:rPr lang="fr-FR" dirty="0" smtClean="0"/>
              <a:t>c’est le lieu de la rupture de faille qui génère un séisme. C’est donc le point ou naissent les ondes sismiques.</a:t>
            </a:r>
          </a:p>
          <a:p>
            <a:pPr lvl="0"/>
            <a:r>
              <a:rPr lang="fr-FR" b="1" i="1" dirty="0" smtClean="0">
                <a:solidFill>
                  <a:schemeClr val="accent2"/>
                </a:solidFill>
              </a:rPr>
              <a:t>Epicentre</a:t>
            </a:r>
            <a:r>
              <a:rPr lang="fr-FR" b="1" dirty="0" smtClean="0"/>
              <a:t> : </a:t>
            </a:r>
            <a:r>
              <a:rPr lang="fr-FR" dirty="0" smtClean="0"/>
              <a:t>c’est le point qui représente la projection verticale du foyer sur la surface du sol.</a:t>
            </a:r>
          </a:p>
          <a:p>
            <a:pPr lvl="0"/>
            <a:r>
              <a:rPr lang="fr-FR" b="1" i="1" dirty="0" smtClean="0">
                <a:solidFill>
                  <a:schemeClr val="accent2"/>
                </a:solidFill>
              </a:rPr>
              <a:t>Isoséistes</a:t>
            </a:r>
            <a:r>
              <a:rPr lang="fr-FR" b="1" dirty="0" smtClean="0"/>
              <a:t> : </a:t>
            </a:r>
            <a:r>
              <a:rPr lang="fr-FR" dirty="0" smtClean="0"/>
              <a:t>ce sont des courbes d’égale intensité, représentées sur une carte géologique.</a:t>
            </a:r>
          </a:p>
          <a:p>
            <a:pPr lvl="0"/>
            <a:r>
              <a:rPr lang="fr-FR" b="1" i="1" dirty="0" smtClean="0">
                <a:solidFill>
                  <a:schemeClr val="accent2"/>
                </a:solidFill>
              </a:rPr>
              <a:t>Lithosphère</a:t>
            </a:r>
            <a:r>
              <a:rPr lang="fr-FR" b="1" dirty="0" smtClean="0"/>
              <a:t> : </a:t>
            </a:r>
            <a:r>
              <a:rPr lang="fr-FR" dirty="0" smtClean="0"/>
              <a:t>enveloppe formée par la croute  et le manteau supérieur.</a:t>
            </a:r>
          </a:p>
          <a:p>
            <a:pPr lvl="0"/>
            <a:r>
              <a:rPr lang="fr-FR" b="1" i="1" dirty="0" smtClean="0">
                <a:solidFill>
                  <a:schemeClr val="accent2"/>
                </a:solidFill>
              </a:rPr>
              <a:t>Discontinuité</a:t>
            </a:r>
            <a:r>
              <a:rPr lang="fr-FR" b="1" dirty="0" smtClean="0"/>
              <a:t> : </a:t>
            </a:r>
            <a:r>
              <a:rPr lang="fr-FR" dirty="0" smtClean="0"/>
              <a:t>la surface qui sépare deux enveloppes terrestres.</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857628"/>
            <a:ext cx="8358246" cy="2609689"/>
          </a:xfrm>
          <a:prstGeom prst="rect">
            <a:avLst/>
          </a:prstGeom>
        </p:spPr>
        <p:txBody>
          <a:bodyPr wrap="square">
            <a:spAutoFit/>
          </a:bodyPr>
          <a:lstStyle/>
          <a:p>
            <a:pPr>
              <a:lnSpc>
                <a:spcPct val="115000"/>
              </a:lnSpc>
              <a:spcBef>
                <a:spcPts val="1000"/>
              </a:spcBef>
              <a:spcAft>
                <a:spcPts val="0"/>
              </a:spcAft>
            </a:pPr>
            <a:r>
              <a:rPr lang="fr-FR" sz="1500" b="1" dirty="0" smtClean="0">
                <a:solidFill>
                  <a:schemeClr val="accent3">
                    <a:lumMod val="50000"/>
                  </a:schemeClr>
                </a:solidFill>
                <a:latin typeface="Cambria" pitchFamily="18" charset="0"/>
                <a:ea typeface="Times New Roman" pitchFamily="18" charset="0"/>
                <a:cs typeface="Times New Roman" pitchFamily="18" charset="0"/>
              </a:rPr>
              <a:t>                    1</a:t>
            </a:r>
            <a:r>
              <a:rPr lang="fr-FR" sz="1500" b="1" dirty="0" smtClean="0">
                <a:solidFill>
                  <a:schemeClr val="accent3">
                    <a:lumMod val="50000"/>
                  </a:schemeClr>
                </a:solidFill>
                <a:latin typeface="Cambria" pitchFamily="18" charset="0"/>
                <a:ea typeface="Times New Roman" pitchFamily="18" charset="0"/>
                <a:cs typeface="Times New Roman" pitchFamily="18" charset="0"/>
              </a:rPr>
              <a:t>) l’origine des séismes </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p>
          <a:p>
            <a:pPr>
              <a:lnSpc>
                <a:spcPct val="115000"/>
              </a:lnSpc>
              <a:spcBef>
                <a:spcPts val="1000"/>
              </a:spcBef>
              <a:spcAft>
                <a:spcPts val="0"/>
              </a:spcAf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342900" lvl="0" indent="-342900" algn="just">
              <a:lnSpc>
                <a:spcPct val="115000"/>
              </a:lnSpc>
              <a:spcAft>
                <a:spcPts val="0"/>
              </a:spcAft>
              <a:buFont typeface="Wingdings"/>
              <a:buChar char=""/>
            </a:pPr>
            <a:r>
              <a:rPr lang="fr-FR" sz="1500" b="1" dirty="0" smtClean="0">
                <a:solidFill>
                  <a:srgbClr val="4F81BD"/>
                </a:solidFill>
                <a:latin typeface="Cambria" pitchFamily="18" charset="0"/>
                <a:ea typeface="Times New Roman" pitchFamily="18" charset="0"/>
                <a:cs typeface="Times New Roman" pitchFamily="18" charset="0"/>
              </a:rPr>
              <a:t>Une cassure brutale des roches provoque la naissance de vibrations en un point du sous-sol appelé </a:t>
            </a:r>
            <a:r>
              <a:rPr lang="fr-FR" sz="1500" b="1" dirty="0" smtClean="0">
                <a:solidFill>
                  <a:srgbClr val="FF0000"/>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foyer du séisme</a:t>
            </a:r>
            <a:r>
              <a:rPr lang="fr-FR" sz="1500" b="1" dirty="0" smtClean="0">
                <a:solidFill>
                  <a:srgbClr val="4F81BD"/>
                </a:solidFill>
                <a:latin typeface="Cambria" pitchFamily="18" charset="0"/>
                <a:ea typeface="Times New Roman" pitchFamily="18" charset="0"/>
                <a:cs typeface="Times New Roman" pitchFamily="18" charset="0"/>
              </a:rPr>
              <a:t>. Ces vibrations appelées </a:t>
            </a:r>
            <a:r>
              <a:rPr lang="fr-FR" sz="1500" b="1" dirty="0" smtClean="0">
                <a:solidFill>
                  <a:srgbClr val="FF0000"/>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ondes sismiques</a:t>
            </a:r>
            <a:r>
              <a:rPr lang="fr-FR" sz="1500" b="1" dirty="0" smtClean="0">
                <a:solidFill>
                  <a:srgbClr val="4F81BD"/>
                </a:solidFill>
                <a:latin typeface="Cambria" pitchFamily="18" charset="0"/>
                <a:ea typeface="Times New Roman" pitchFamily="18" charset="0"/>
                <a:cs typeface="Times New Roman" pitchFamily="18" charset="0"/>
              </a:rPr>
              <a:t>, se propagent dans toutes les directions et constituent un séisme.</a:t>
            </a:r>
            <a:endParaRPr lang="fr-FR" sz="1500" b="1" dirty="0">
              <a:solidFill>
                <a:srgbClr val="4F81BD"/>
              </a:solidFill>
              <a:latin typeface="Cambria" pitchFamily="18" charset="0"/>
              <a:ea typeface="Times New Roman" pitchFamily="18" charset="0"/>
              <a:cs typeface="Times New Roman" pitchFamily="18" charset="0"/>
            </a:endParaRPr>
          </a:p>
          <a:p>
            <a:pPr marL="342900" lvl="0" indent="-342900" algn="just">
              <a:lnSpc>
                <a:spcPct val="115000"/>
              </a:lnSpc>
              <a:spcAft>
                <a:spcPts val="0"/>
              </a:spcAft>
              <a:buFont typeface="Wingdings"/>
              <a:buChar char=""/>
            </a:pPr>
            <a:r>
              <a:rPr lang="fr-FR" sz="1500" b="1" dirty="0" smtClean="0">
                <a:solidFill>
                  <a:srgbClr val="4F81BD"/>
                </a:solidFill>
                <a:latin typeface="Cambria" pitchFamily="18" charset="0"/>
                <a:ea typeface="Times New Roman" pitchFamily="18" charset="0"/>
                <a:cs typeface="Times New Roman" pitchFamily="18" charset="0"/>
              </a:rPr>
              <a:t>Un séisme dure généralement quelques secondes. Il se caractérise par un foyer et un épicentre.</a:t>
            </a:r>
            <a:endParaRPr lang="fr-FR" sz="1500" b="1" dirty="0">
              <a:solidFill>
                <a:srgbClr val="4F81BD"/>
              </a:solidFill>
              <a:latin typeface="Cambria" pitchFamily="18" charset="0"/>
              <a:ea typeface="Times New Roman" pitchFamily="18" charset="0"/>
              <a:cs typeface="Times New Roman" pitchFamily="18" charset="0"/>
            </a:endParaRPr>
          </a:p>
          <a:p>
            <a:pPr marL="457200" indent="-180340" algn="just">
              <a:lnSpc>
                <a:spcPct val="115000"/>
              </a:lnSpc>
              <a:spcAft>
                <a:spcPts val="0"/>
              </a:spcAft>
            </a:pPr>
            <a:r>
              <a:rPr lang="fr-FR" sz="1500" b="1" dirty="0" smtClean="0">
                <a:solidFill>
                  <a:srgbClr val="4F81BD"/>
                </a:solidFill>
                <a:latin typeface="Cambria" pitchFamily="18" charset="0"/>
                <a:ea typeface="Times New Roman" pitchFamily="18" charset="0"/>
                <a:cs typeface="Times New Roman" pitchFamily="18" charset="0"/>
              </a:rPr>
              <a:t>L’épicentre c’est le point qui représente la projection verticale du foyer sur la surface du sol. </a:t>
            </a:r>
            <a:endParaRPr lang="fr-FR" sz="1500" b="1" dirty="0">
              <a:solidFill>
                <a:srgbClr val="4F81BD"/>
              </a:solidFill>
              <a:latin typeface="Cambria" pitchFamily="18" charset="0"/>
              <a:ea typeface="Times New Roman" pitchFamily="18" charset="0"/>
              <a:cs typeface="Times New Roman" pitchFamily="18" charset="0"/>
            </a:endParaRPr>
          </a:p>
        </p:txBody>
      </p:sp>
      <p:pic>
        <p:nvPicPr>
          <p:cNvPr id="9217" name="Picture 1" descr="C:\Users\mm\Desktop\2APIC\Séismes APIC\Docs\tremblements-de-terre-seismes-trois-questions-pour-comprendre-ce-phenomene-naturel.jpg"/>
          <p:cNvPicPr>
            <a:picLocks noChangeAspect="1" noChangeArrowheads="1"/>
          </p:cNvPicPr>
          <p:nvPr/>
        </p:nvPicPr>
        <p:blipFill>
          <a:blip r:embed="rId2"/>
          <a:srcRect/>
          <a:stretch>
            <a:fillRect/>
          </a:stretch>
        </p:blipFill>
        <p:spPr bwMode="auto">
          <a:xfrm>
            <a:off x="928662" y="0"/>
            <a:ext cx="6850043" cy="36433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3929058" cy="4898737"/>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1500" b="1" dirty="0" smtClean="0">
                <a:solidFill>
                  <a:schemeClr val="accent3">
                    <a:lumMod val="50000"/>
                  </a:schemeClr>
                </a:solidFill>
                <a:latin typeface="Cambria" pitchFamily="18" charset="0"/>
                <a:ea typeface="Times New Roman" pitchFamily="18" charset="0"/>
                <a:cs typeface="Times New Roman" pitchFamily="18" charset="0"/>
              </a:rPr>
              <a:t>2</a:t>
            </a:r>
            <a:r>
              <a:rPr lang="fr-FR" sz="1500" b="1" dirty="0" smtClean="0">
                <a:solidFill>
                  <a:schemeClr val="accent3">
                    <a:lumMod val="50000"/>
                  </a:schemeClr>
                </a:solidFill>
                <a:latin typeface="Cambria" pitchFamily="18" charset="0"/>
                <a:ea typeface="Times New Roman" pitchFamily="18" charset="0"/>
                <a:cs typeface="Times New Roman" pitchFamily="18" charset="0"/>
              </a:rPr>
              <a:t>) évaluer l’intensité d’un séisme </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Pour </a:t>
            </a:r>
            <a:r>
              <a:rPr lang="fr-FR" sz="1500" b="1" dirty="0" smtClean="0">
                <a:solidFill>
                  <a:srgbClr val="4F81BD"/>
                </a:solidFill>
                <a:latin typeface="Cambria" pitchFamily="18" charset="0"/>
                <a:ea typeface="Times New Roman" pitchFamily="18" charset="0"/>
                <a:cs typeface="Times New Roman" pitchFamily="18" charset="0"/>
              </a:rPr>
              <a:t>mesurer les effets d'un séisme en un lieu, les sismologues ont établi des échelles d'intensité. </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0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sz="1500" b="1" dirty="0" smtClean="0">
                <a:latin typeface="Cambria" pitchFamily="18" charset="0"/>
                <a:ea typeface="Times New Roman" pitchFamily="18" charset="0"/>
                <a:cs typeface="Times New Roman" pitchFamily="18" charset="0"/>
              </a:rPr>
              <a:t>a- l’échelle M.SK : (Echelle de  Medvedev-</a:t>
            </a:r>
            <a:r>
              <a:rPr lang="fr-FR" sz="1500" b="1" dirty="0" err="1" smtClean="0">
                <a:latin typeface="Cambria" pitchFamily="18" charset="0"/>
                <a:ea typeface="Times New Roman" pitchFamily="18" charset="0"/>
                <a:cs typeface="Times New Roman" pitchFamily="18" charset="0"/>
              </a:rPr>
              <a:t>Sponheuer</a:t>
            </a:r>
            <a:r>
              <a:rPr lang="fr-FR" sz="1500" b="1" dirty="0" smtClean="0">
                <a:latin typeface="Cambria" pitchFamily="18" charset="0"/>
                <a:ea typeface="Times New Roman" pitchFamily="18" charset="0"/>
                <a:cs typeface="Times New Roman" pitchFamily="18" charset="0"/>
              </a:rPr>
              <a:t>-</a:t>
            </a:r>
            <a:r>
              <a:rPr lang="fr-FR" sz="1500" b="1" dirty="0" err="1" smtClean="0">
                <a:latin typeface="Cambria" pitchFamily="18" charset="0"/>
                <a:ea typeface="Times New Roman" pitchFamily="18" charset="0"/>
                <a:cs typeface="Times New Roman" pitchFamily="18" charset="0"/>
              </a:rPr>
              <a:t>Karnik</a:t>
            </a:r>
            <a:r>
              <a:rPr lang="fr-FR" sz="1500" b="1" dirty="0" smtClean="0">
                <a:latin typeface="Cambria"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500" b="1" dirty="0" smtClean="0">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Permet </a:t>
            </a:r>
            <a:r>
              <a:rPr lang="fr-FR" sz="1500" b="1" dirty="0" smtClean="0">
                <a:solidFill>
                  <a:srgbClr val="4F81BD"/>
                </a:solidFill>
                <a:latin typeface="Cambria" pitchFamily="18" charset="0"/>
                <a:ea typeface="Times New Roman" pitchFamily="18" charset="0"/>
                <a:cs typeface="Times New Roman" pitchFamily="18" charset="0"/>
              </a:rPr>
              <a:t>de mesurer l’intensité d’un séisme, se compose de 12 </a:t>
            </a:r>
            <a:r>
              <a:rPr lang="fr-FR" sz="1500" b="1" dirty="0" smtClean="0">
                <a:solidFill>
                  <a:srgbClr val="4F81BD"/>
                </a:solidFill>
                <a:latin typeface="Cambria" pitchFamily="18" charset="0"/>
                <a:ea typeface="Times New Roman" pitchFamily="18" charset="0"/>
                <a:cs typeface="Times New Roman" pitchFamily="18" charset="0"/>
              </a:rPr>
              <a:t>degrés.</a:t>
            </a: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Elle prend en compte les types de constructions et les degrés des dommages.</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Image 2"/>
          <p:cNvPicPr>
            <a:picLocks noChangeAspect="1" noChangeArrowheads="1"/>
          </p:cNvPicPr>
          <p:nvPr/>
        </p:nvPicPr>
        <p:blipFill>
          <a:blip r:embed="rId2"/>
          <a:srcRect/>
          <a:stretch>
            <a:fillRect/>
          </a:stretch>
        </p:blipFill>
        <p:spPr bwMode="auto">
          <a:xfrm>
            <a:off x="3981450" y="214290"/>
            <a:ext cx="5162550" cy="5357850"/>
          </a:xfrm>
          <a:prstGeom prst="rect">
            <a:avLst/>
          </a:prstGeom>
          <a:noFill/>
        </p:spPr>
      </p:pic>
      <p:sp>
        <p:nvSpPr>
          <p:cNvPr id="717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4414" y="928670"/>
            <a:ext cx="6715172" cy="459096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000" b="1" strike="noStrike" cap="none" normalizeH="0" baseline="0" dirty="0" smtClean="0">
                <a:ln>
                  <a:noFill/>
                </a:ln>
                <a:effectLst/>
                <a:latin typeface="Cambria" pitchFamily="18" charset="0"/>
                <a:ea typeface="Times New Roman" pitchFamily="18" charset="0"/>
                <a:cs typeface="Times New Roman" pitchFamily="18" charset="0"/>
              </a:rPr>
              <a:t>         </a:t>
            </a:r>
            <a:r>
              <a:rPr lang="fr-FR" sz="1500" b="1" dirty="0" smtClean="0">
                <a:latin typeface="Cambria" pitchFamily="18" charset="0"/>
                <a:ea typeface="Times New Roman" pitchFamily="18" charset="0"/>
                <a:cs typeface="Times New Roman" pitchFamily="18" charset="0"/>
              </a:rPr>
              <a:t>b- Echelle </a:t>
            </a:r>
            <a:r>
              <a:rPr lang="fr-FR" sz="1500" b="1" dirty="0" smtClean="0">
                <a:latin typeface="Cambria" pitchFamily="18" charset="0"/>
                <a:ea typeface="Times New Roman" pitchFamily="18" charset="0"/>
                <a:cs typeface="Times New Roman" pitchFamily="18" charset="0"/>
              </a:rPr>
              <a:t>de Richter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L’échelle </a:t>
            </a:r>
            <a:r>
              <a:rPr lang="fr-FR" sz="1500" b="1" dirty="0" smtClean="0">
                <a:solidFill>
                  <a:srgbClr val="4F81BD"/>
                </a:solidFill>
                <a:latin typeface="Cambria" pitchFamily="18" charset="0"/>
                <a:ea typeface="Times New Roman" pitchFamily="18" charset="0"/>
                <a:cs typeface="Times New Roman" pitchFamily="18" charset="0"/>
              </a:rPr>
              <a:t>de Richter permettant de mesurer la magnitude d'un séisme, c'est-à-dire la quantité d'énergie libérée lors d'un </a:t>
            </a:r>
            <a:r>
              <a:rPr lang="fr-FR" sz="1500" b="1" dirty="0" smtClean="0">
                <a:solidFill>
                  <a:srgbClr val="4F81BD"/>
                </a:solidFill>
                <a:latin typeface="Cambria" pitchFamily="18" charset="0"/>
                <a:ea typeface="Times New Roman" pitchFamily="18" charset="0"/>
                <a:cs typeface="Times New Roman" pitchFamily="18" charset="0"/>
                <a:hlinkClick r:id="rId2" tooltip="Séisme"/>
              </a:rPr>
              <a:t>séisme</a:t>
            </a:r>
            <a:r>
              <a:rPr lang="fr-FR" sz="1500" b="1" dirty="0" smtClean="0">
                <a:solidFill>
                  <a:srgbClr val="4F81BD"/>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La mesure de la magnitude est calculée à partir du signal enregistré sur le sismographe.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accent4"/>
                </a:solidFill>
                <a:effectLst/>
                <a:latin typeface="Cambria" pitchFamily="18" charset="0"/>
                <a:ea typeface="Times New Roman" pitchFamily="18" charset="0"/>
                <a:cs typeface="Times New Roman" pitchFamily="18" charset="0"/>
              </a:rPr>
              <a:t> </a:t>
            </a:r>
            <a:r>
              <a:rPr kumimoji="0" lang="fr-FR" sz="2000" b="1" i="1" u="none" strike="noStrike" cap="none" normalizeH="0" baseline="0" dirty="0" smtClean="0">
                <a:ln>
                  <a:noFill/>
                </a:ln>
                <a:solidFill>
                  <a:schemeClr val="accent4"/>
                </a:solidFill>
                <a:effectLst/>
                <a:latin typeface="Cambria" pitchFamily="18" charset="0"/>
                <a:ea typeface="Times New Roman" pitchFamily="18" charset="0"/>
                <a:cs typeface="Times New Roman" pitchFamily="18" charset="0"/>
              </a:rPr>
              <a:t>         </a:t>
            </a:r>
            <a:r>
              <a:rPr kumimoji="0" lang="fr-FR" sz="2000" b="1" i="1" u="none" strike="noStrike" cap="none" normalizeH="0" baseline="0" dirty="0" smtClean="0">
                <a:ln>
                  <a:noFill/>
                </a:ln>
                <a:solidFill>
                  <a:schemeClr val="accent4"/>
                </a:solidFill>
                <a:effectLst/>
                <a:latin typeface="Cambria" pitchFamily="18" charset="0"/>
                <a:ea typeface="Times New Roman" pitchFamily="18" charset="0"/>
                <a:cs typeface="Times New Roman" pitchFamily="18" charset="0"/>
              </a:rPr>
              <a:t>Remarque </a:t>
            </a:r>
            <a:r>
              <a:rPr kumimoji="0" lang="fr-FR" sz="2000" b="1" i="1" u="none" strike="noStrike" cap="none" normalizeH="0" baseline="0" dirty="0" smtClean="0">
                <a:ln>
                  <a:noFill/>
                </a:ln>
                <a:solidFill>
                  <a:schemeClr val="accent4"/>
                </a:solidFill>
                <a:effectLst/>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accent4"/>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L’échelle </a:t>
            </a:r>
            <a:r>
              <a:rPr lang="fr-FR" sz="1500" b="1" dirty="0" smtClean="0">
                <a:solidFill>
                  <a:srgbClr val="4F81BD"/>
                </a:solidFill>
                <a:latin typeface="Cambria" pitchFamily="18" charset="0"/>
                <a:ea typeface="Times New Roman" pitchFamily="18" charset="0"/>
                <a:cs typeface="Times New Roman" pitchFamily="18" charset="0"/>
              </a:rPr>
              <a:t>de Richter peut reliée à l’échelle de </a:t>
            </a:r>
            <a:r>
              <a:rPr lang="fr-FR" sz="1500" b="1" dirty="0" err="1" smtClean="0">
                <a:solidFill>
                  <a:srgbClr val="4F81BD"/>
                </a:solidFill>
                <a:latin typeface="Cambria" pitchFamily="18" charset="0"/>
                <a:ea typeface="Times New Roman" pitchFamily="18" charset="0"/>
                <a:cs typeface="Times New Roman" pitchFamily="18" charset="0"/>
              </a:rPr>
              <a:t>Mercalli</a:t>
            </a:r>
            <a:r>
              <a:rPr lang="fr-FR" sz="1500" b="1" dirty="0" smtClean="0">
                <a:solidFill>
                  <a:srgbClr val="4F81BD"/>
                </a:solidFill>
                <a:latin typeface="Cambria" pitchFamily="18" charset="0"/>
                <a:ea typeface="Times New Roman" pitchFamily="18" charset="0"/>
                <a:cs typeface="Times New Roman" pitchFamily="18" charset="0"/>
              </a:rPr>
              <a:t> (MSK) par la formule suivante: </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M=1+2I/3</a:t>
            </a:r>
            <a:endParaRPr kumimoji="0" lang="fr-FR"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accent6">
                    <a:lumMod val="75000"/>
                  </a:schemeClr>
                </a:solidFill>
                <a:effectLst/>
                <a:latin typeface="Cambria" pitchFamily="18" charset="0"/>
                <a:ea typeface="Times New Roman" pitchFamily="18" charset="0"/>
                <a:cs typeface="Times New Roman" pitchFamily="18" charset="0"/>
              </a:rPr>
              <a:t>M </a:t>
            </a:r>
            <a:r>
              <a:rPr kumimoji="0" lang="fr-FR" sz="1600" b="1" i="0" u="none" strike="noStrike" cap="none" normalizeH="0" baseline="0" dirty="0" smtClean="0">
                <a:ln>
                  <a:noFill/>
                </a:ln>
                <a:solidFill>
                  <a:schemeClr val="accent6">
                    <a:lumMod val="75000"/>
                  </a:schemeClr>
                </a:solidFill>
                <a:effectLst/>
                <a:latin typeface="Cambria" pitchFamily="18" charset="0"/>
                <a:ea typeface="Times New Roman" pitchFamily="18" charset="0"/>
                <a:cs typeface="Times New Roman" pitchFamily="18" charset="0"/>
              </a:rPr>
              <a:t>  : </a:t>
            </a:r>
            <a:r>
              <a:rPr kumimoji="0" lang="fr-FR" sz="1600" b="1" i="0" u="none" strike="noStrike" cap="none" normalizeH="0" baseline="0" dirty="0" smtClean="0">
                <a:ln>
                  <a:noFill/>
                </a:ln>
                <a:solidFill>
                  <a:schemeClr val="accent6">
                    <a:lumMod val="75000"/>
                  </a:schemeClr>
                </a:solidFill>
                <a:effectLst/>
                <a:latin typeface="Cambria" pitchFamily="18" charset="0"/>
                <a:ea typeface="Times New Roman" pitchFamily="18" charset="0"/>
                <a:cs typeface="Times New Roman" pitchFamily="18" charset="0"/>
              </a:rPr>
              <a:t>la magnitude du séisme dans l’échelle de </a:t>
            </a:r>
            <a:r>
              <a:rPr kumimoji="0" lang="fr-FR" sz="1600" b="1" i="0" u="none" strike="noStrike" cap="none" normalizeH="0" baseline="0" dirty="0" smtClean="0">
                <a:ln>
                  <a:noFill/>
                </a:ln>
                <a:solidFill>
                  <a:schemeClr val="accent6">
                    <a:lumMod val="75000"/>
                  </a:schemeClr>
                </a:solidFill>
                <a:effectLst/>
                <a:latin typeface="Cambria" pitchFamily="18" charset="0"/>
                <a:ea typeface="Times New Roman" pitchFamily="18" charset="0"/>
                <a:cs typeface="Times New Roman" pitchFamily="18" charset="0"/>
              </a:rPr>
              <a:t>Richter</a:t>
            </a:r>
            <a:endParaRPr kumimoji="0" lang="fr-FR" sz="1600" b="1" i="0" u="none" strike="noStrike" cap="none" normalizeH="0" baseline="0" dirty="0" smtClean="0">
              <a:ln>
                <a:noFill/>
              </a:ln>
              <a:solidFill>
                <a:schemeClr val="accent6">
                  <a:lumMod val="75000"/>
                </a:schemeClr>
              </a:solidFill>
              <a:effectLst/>
              <a:latin typeface="Cambria" pitchFamily="18" charset="0"/>
              <a:ea typeface="Times New Roman" pitchFamily="18" charset="0"/>
              <a:cs typeface="Times New Roman" pitchFamily="18" charset="0"/>
            </a:endParaRPr>
          </a:p>
          <a:p>
            <a:pPr algn="ctr" eaLnBrk="0" fontAlgn="base" hangingPunct="0">
              <a:spcBef>
                <a:spcPct val="0"/>
              </a:spcBef>
              <a:spcAft>
                <a:spcPct val="0"/>
              </a:spcAft>
            </a:pPr>
            <a:r>
              <a:rPr lang="fr-FR" sz="1600" b="1" dirty="0" smtClean="0">
                <a:solidFill>
                  <a:schemeClr val="accent6">
                    <a:lumMod val="75000"/>
                  </a:schemeClr>
                </a:solidFill>
                <a:latin typeface="Cambria" pitchFamily="18" charset="0"/>
                <a:ea typeface="Times New Roman" pitchFamily="18" charset="0"/>
                <a:cs typeface="Times New Roman" pitchFamily="18" charset="0"/>
              </a:rPr>
              <a:t>I </a:t>
            </a:r>
            <a:r>
              <a:rPr lang="fr-FR" sz="1600" b="1" dirty="0" smtClean="0">
                <a:solidFill>
                  <a:schemeClr val="accent6">
                    <a:lumMod val="75000"/>
                  </a:schemeClr>
                </a:solidFill>
                <a:latin typeface="Cambria" pitchFamily="18" charset="0"/>
                <a:ea typeface="Times New Roman" pitchFamily="18" charset="0"/>
                <a:cs typeface="Times New Roman" pitchFamily="18" charset="0"/>
              </a:rPr>
              <a:t>  : </a:t>
            </a:r>
            <a:r>
              <a:rPr lang="fr-FR" sz="1600" b="1" dirty="0" smtClean="0">
                <a:solidFill>
                  <a:schemeClr val="accent6">
                    <a:lumMod val="75000"/>
                  </a:schemeClr>
                </a:solidFill>
                <a:latin typeface="Cambria" pitchFamily="18" charset="0"/>
                <a:ea typeface="Times New Roman" pitchFamily="18" charset="0"/>
                <a:cs typeface="Times New Roman" pitchFamily="18" charset="0"/>
              </a:rPr>
              <a:t>l’intensité du séisme dans l’échelle M.S.K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500034" y="714356"/>
            <a:ext cx="3714776" cy="58986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chemeClr val="accent3">
                    <a:lumMod val="50000"/>
                  </a:schemeClr>
                </a:solidFill>
                <a:latin typeface="Cambria" pitchFamily="18" charset="0"/>
                <a:ea typeface="Times New Roman" pitchFamily="18" charset="0"/>
                <a:cs typeface="Times New Roman" pitchFamily="18" charset="0"/>
              </a:rPr>
              <a:t>3) représentation de l’intensité d’un séisme (Echelle M.S.K) </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p:txBody>
      </p:sp>
      <p:sp>
        <p:nvSpPr>
          <p:cNvPr id="19461" name="Rectangle 5"/>
          <p:cNvSpPr>
            <a:spLocks noChangeArrowheads="1"/>
          </p:cNvSpPr>
          <p:nvPr/>
        </p:nvSpPr>
        <p:spPr bwMode="auto">
          <a:xfrm>
            <a:off x="4929190" y="4071942"/>
            <a:ext cx="4000496" cy="405199"/>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1" u="sng"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rPr>
              <a:t>Exemple</a:t>
            </a:r>
            <a:r>
              <a:rPr kumimoji="0" lang="fr-FR" b="1" i="0" u="none"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rPr>
              <a:t> : le séisme d’El Asnam</a:t>
            </a:r>
            <a:endParaRPr kumimoji="0" lang="fr-FR" sz="1600" b="1" i="0" u="none"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endParaRPr>
          </a:p>
        </p:txBody>
      </p:sp>
      <p:sp>
        <p:nvSpPr>
          <p:cNvPr id="19462" name="Rectangle 6"/>
          <p:cNvSpPr>
            <a:spLocks noChangeArrowheads="1"/>
          </p:cNvSpPr>
          <p:nvPr/>
        </p:nvSpPr>
        <p:spPr bwMode="auto">
          <a:xfrm>
            <a:off x="142844" y="1785926"/>
            <a:ext cx="4000528" cy="246730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a:t>
            </a:r>
            <a:r>
              <a:rPr lang="fr-FR" sz="1500" b="1" dirty="0" smtClean="0">
                <a:solidFill>
                  <a:srgbClr val="4F81BD"/>
                </a:solidFill>
                <a:latin typeface="Cambria" pitchFamily="18" charset="0"/>
                <a:ea typeface="Times New Roman" pitchFamily="18" charset="0"/>
                <a:cs typeface="Times New Roman" pitchFamily="18" charset="0"/>
              </a:rPr>
              <a:t>Les courbes isoséistes  représentent les lieux de même intensité sismique (des courbes d'égale intensité sismique).</a:t>
            </a: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Le point en surface situé à la verticale du foyer où on sent l’intensité la plus forte du séisme est l’épicentre.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Image 1" descr="img-2"/>
          <p:cNvPicPr>
            <a:picLocks noChangeAspect="1" noChangeArrowheads="1"/>
          </p:cNvPicPr>
          <p:nvPr/>
        </p:nvPicPr>
        <p:blipFill>
          <a:blip r:embed="rId2"/>
          <a:srcRect/>
          <a:stretch>
            <a:fillRect/>
          </a:stretch>
        </p:blipFill>
        <p:spPr bwMode="auto">
          <a:xfrm>
            <a:off x="4143372" y="1000108"/>
            <a:ext cx="5000628" cy="3014672"/>
          </a:xfrm>
          <a:prstGeom prst="rect">
            <a:avLst/>
          </a:prstGeom>
          <a:noFill/>
        </p:spPr>
      </p:pic>
      <p:sp>
        <p:nvSpPr>
          <p:cNvPr id="11" name="Text Box 2"/>
          <p:cNvSpPr txBox="1">
            <a:spLocks noChangeArrowheads="1"/>
          </p:cNvSpPr>
          <p:nvPr/>
        </p:nvSpPr>
        <p:spPr bwMode="auto">
          <a:xfrm>
            <a:off x="4857751" y="1928802"/>
            <a:ext cx="914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1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picentre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
          <p:cNvSpPr>
            <a:spLocks noChangeShapeType="1"/>
          </p:cNvSpPr>
          <p:nvPr/>
        </p:nvSpPr>
        <p:spPr bwMode="auto">
          <a:xfrm>
            <a:off x="5643570" y="2143116"/>
            <a:ext cx="919160" cy="317502"/>
          </a:xfrm>
          <a:prstGeom prst="straightConnector1">
            <a:avLst/>
          </a:prstGeom>
          <a:noFill/>
          <a:ln w="31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 descr="RÃ©sultat de recherche d'images pour &quot;Lâorigine des sÃ©ismes&quot;"/>
          <p:cNvPicPr>
            <a:picLocks noChangeAspect="1" noChangeArrowheads="1"/>
          </p:cNvPicPr>
          <p:nvPr/>
        </p:nvPicPr>
        <p:blipFill>
          <a:blip r:embed="rId2"/>
          <a:srcRect/>
          <a:stretch>
            <a:fillRect/>
          </a:stretch>
        </p:blipFill>
        <p:spPr bwMode="auto">
          <a:xfrm>
            <a:off x="321439" y="2928934"/>
            <a:ext cx="7887946" cy="3786214"/>
          </a:xfrm>
          <a:prstGeom prst="rect">
            <a:avLst/>
          </a:prstGeom>
          <a:noFill/>
          <a:ln w="9525">
            <a:solidFill>
              <a:srgbClr val="BFBFBF"/>
            </a:solidFill>
            <a:miter lim="800000"/>
            <a:headEnd/>
            <a:tailEnd/>
          </a:ln>
        </p:spPr>
      </p:pic>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fr-FR"/>
          </a:p>
        </p:txBody>
      </p:sp>
      <p:sp>
        <p:nvSpPr>
          <p:cNvPr id="20484" name="Rectangle 4"/>
          <p:cNvSpPr>
            <a:spLocks noChangeArrowheads="1"/>
          </p:cNvSpPr>
          <p:nvPr/>
        </p:nvSpPr>
        <p:spPr bwMode="auto">
          <a:xfrm>
            <a:off x="1285852" y="500042"/>
            <a:ext cx="2195601" cy="359032"/>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chemeClr val="accent3">
                    <a:lumMod val="50000"/>
                  </a:schemeClr>
                </a:solidFill>
                <a:latin typeface="Cambria" pitchFamily="18" charset="0"/>
                <a:ea typeface="Times New Roman" pitchFamily="18" charset="0"/>
                <a:cs typeface="Times New Roman" pitchFamily="18" charset="0"/>
              </a:rPr>
              <a:t>4) source des séismes </a:t>
            </a:r>
            <a:r>
              <a:rPr lang="fr-FR" sz="1500" b="1" dirty="0" smtClean="0">
                <a:solidFill>
                  <a:schemeClr val="accent3">
                    <a:lumMod val="50000"/>
                  </a:schemeClr>
                </a:solidFill>
                <a:latin typeface="Cambria" pitchFamily="18" charset="0"/>
                <a:ea typeface="Times New Roman" pitchFamily="18" charset="0"/>
                <a:cs typeface="Times New Roman" pitchFamily="18" charset="0"/>
              </a:rPr>
              <a:t>:</a:t>
            </a:r>
            <a:endParaRPr lang="fr-FR" sz="1500" b="1" dirty="0" smtClean="0">
              <a:solidFill>
                <a:schemeClr val="accent3">
                  <a:lumMod val="50000"/>
                </a:schemeClr>
              </a:solidFill>
              <a:latin typeface="Cambria" pitchFamily="18" charset="0"/>
              <a:ea typeface="Times New Roman" pitchFamily="18" charset="0"/>
              <a:cs typeface="Times New Roman" pitchFamily="18" charset="0"/>
            </a:endParaRPr>
          </a:p>
        </p:txBody>
      </p:sp>
      <p:sp>
        <p:nvSpPr>
          <p:cNvPr id="20485" name="Rectangle 5"/>
          <p:cNvSpPr>
            <a:spLocks noChangeArrowheads="1"/>
          </p:cNvSpPr>
          <p:nvPr/>
        </p:nvSpPr>
        <p:spPr bwMode="auto">
          <a:xfrm>
            <a:off x="642910" y="1000108"/>
            <a:ext cx="7429519" cy="179019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L’origine </a:t>
            </a:r>
            <a:r>
              <a:rPr lang="fr-FR" sz="1500" b="1" dirty="0" smtClean="0">
                <a:solidFill>
                  <a:srgbClr val="4F81BD"/>
                </a:solidFill>
                <a:latin typeface="Cambria" pitchFamily="18" charset="0"/>
                <a:ea typeface="Times New Roman" pitchFamily="18" charset="0"/>
                <a:cs typeface="Times New Roman" pitchFamily="18" charset="0"/>
              </a:rPr>
              <a:t>du séisme est le lieu de rupture (faille) des roches en profondeur qui s’appelle  : </a:t>
            </a:r>
            <a:r>
              <a:rPr lang="fr-FR" sz="1500" b="1" dirty="0" smtClean="0">
                <a:solidFill>
                  <a:schemeClr val="accent2"/>
                </a:solidFill>
                <a:latin typeface="Cambria" pitchFamily="18" charset="0"/>
                <a:ea typeface="Times New Roman" pitchFamily="18" charset="0"/>
                <a:cs typeface="Times New Roman" pitchFamily="18" charset="0"/>
              </a:rPr>
              <a:t>foyer</a:t>
            </a:r>
            <a:r>
              <a:rPr lang="fr-FR" sz="1500" b="1" dirty="0" smtClean="0">
                <a:solidFill>
                  <a:srgbClr val="4F81BD"/>
                </a:solidFill>
                <a:latin typeface="Cambria" pitchFamily="18" charset="0"/>
                <a:ea typeface="Times New Roman" pitchFamily="18" charset="0"/>
                <a:cs typeface="Times New Roman" pitchFamily="18" charset="0"/>
              </a:rPr>
              <a:t>. </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b="1" dirty="0" smtClean="0">
                <a:solidFill>
                  <a:srgbClr val="FF0000"/>
                </a:solidFill>
                <a:latin typeface="Cambria" pitchFamily="18" charset="0"/>
                <a:ea typeface="Times New Roman" pitchFamily="18" charset="0"/>
                <a:cs typeface="Times New Roman" pitchFamily="18" charset="0"/>
              </a:rPr>
              <a:t>          </a:t>
            </a:r>
            <a:r>
              <a:rPr lang="fr-FR" b="1" dirty="0" smtClean="0">
                <a:solidFill>
                  <a:srgbClr val="7030A0"/>
                </a:solidFill>
                <a:latin typeface="Cambria" pitchFamily="18" charset="0"/>
                <a:ea typeface="Times New Roman" pitchFamily="18" charset="0"/>
                <a:cs typeface="Times New Roman" pitchFamily="18" charset="0"/>
              </a:rPr>
              <a:t>Remarque</a:t>
            </a:r>
            <a:r>
              <a:rPr lang="fr-FR" sz="1600" b="1" dirty="0" smtClean="0">
                <a:solidFill>
                  <a:srgbClr val="FF0000"/>
                </a:solidFill>
                <a:latin typeface="Cambria" pitchFamily="18" charset="0"/>
                <a:ea typeface="Times New Roman" pitchFamily="18" charset="0"/>
                <a:cs typeface="Times New Roman" pitchFamily="18" charset="0"/>
              </a:rPr>
              <a:t> </a:t>
            </a:r>
            <a:r>
              <a:rPr lang="fr-FR" sz="1600" b="1" dirty="0" smtClean="0">
                <a:solidFill>
                  <a:srgbClr val="7030A0"/>
                </a:solidFill>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rgbClr val="4F81BD"/>
                </a:solidFill>
                <a:latin typeface="Cambria" pitchFamily="18" charset="0"/>
                <a:ea typeface="Times New Roman" pitchFamily="18" charset="0"/>
                <a:cs typeface="Times New Roman" pitchFamily="18" charset="0"/>
              </a:rPr>
              <a:t>     Plus </a:t>
            </a:r>
            <a:r>
              <a:rPr lang="fr-FR" sz="1500" b="1" dirty="0" smtClean="0">
                <a:solidFill>
                  <a:srgbClr val="4F81BD"/>
                </a:solidFill>
                <a:latin typeface="Cambria" pitchFamily="18" charset="0"/>
                <a:ea typeface="Times New Roman" pitchFamily="18" charset="0"/>
                <a:cs typeface="Times New Roman" pitchFamily="18" charset="0"/>
              </a:rPr>
              <a:t>en s’éloigne de l’épicentre plus l’intensité du séisme est </a:t>
            </a:r>
            <a:r>
              <a:rPr lang="fr-FR" sz="1500" b="1" dirty="0" smtClean="0">
                <a:solidFill>
                  <a:srgbClr val="4F81BD"/>
                </a:solidFill>
                <a:latin typeface="Cambria" pitchFamily="18" charset="0"/>
                <a:ea typeface="Times New Roman" pitchFamily="18" charset="0"/>
                <a:cs typeface="Times New Roman" pitchFamily="18" charset="0"/>
              </a:rPr>
              <a:t>devienne faible</a:t>
            </a:r>
            <a:r>
              <a:rPr lang="fr-FR" sz="1500" b="1" dirty="0" smtClean="0">
                <a:solidFill>
                  <a:srgbClr val="4F81BD"/>
                </a:solidFill>
                <a:latin typeface="Cambria" pitchFamily="18" charset="0"/>
                <a:ea typeface="Times New Roman" pitchFamily="18" charset="0"/>
                <a:cs typeface="Times New Roman" pitchFamily="18" charset="0"/>
              </a:rPr>
              <a:t>.</a:t>
            </a:r>
            <a:endParaRPr lang="fr-FR" sz="1500" b="1" dirty="0" smtClean="0">
              <a:solidFill>
                <a:srgbClr val="4F81BD"/>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500" b="1" dirty="0" smtClean="0">
              <a:solidFill>
                <a:srgbClr val="4F81BD"/>
              </a:solidFill>
              <a:latin typeface="Cambria" pitchFamily="18" charset="0"/>
              <a:ea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85786" y="142852"/>
            <a:ext cx="7495130" cy="1138676"/>
          </a:xfrm>
          <a:prstGeom prst="rect">
            <a:avLst/>
          </a:prstGeom>
          <a:solidFill>
            <a:schemeClr val="accent3">
              <a:lumMod val="20000"/>
              <a:lumOff val="80000"/>
            </a:schemeClr>
          </a:solidFill>
          <a:ln w="9525">
            <a:solidFill>
              <a:schemeClr val="accent2">
                <a:lumMod val="60000"/>
                <a:lumOff val="40000"/>
              </a:schemeClr>
            </a:solidFill>
            <a:miter lim="800000"/>
            <a:headEnd/>
            <a:tailEnd/>
          </a:ln>
          <a:effectLst/>
        </p:spPr>
        <p:txBody>
          <a:bodyPr vert="horz" wrap="non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rPr>
              <a:t>II) L’ETUDE DES ONDES SISMIQUE :</a:t>
            </a:r>
            <a:endParaRPr kumimoji="0" lang="fr-FR" sz="4000" b="1" i="0" u="none"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4097" name="Picture 1" descr="C:\Users\mm\Desktop\2APIC\Séismes APIC\Docs\centrale-a7765.jpg"/>
          <p:cNvPicPr>
            <a:picLocks noChangeAspect="1" noChangeArrowheads="1"/>
          </p:cNvPicPr>
          <p:nvPr/>
        </p:nvPicPr>
        <p:blipFill>
          <a:blip r:embed="rId2"/>
          <a:srcRect/>
          <a:stretch>
            <a:fillRect/>
          </a:stretch>
        </p:blipFill>
        <p:spPr bwMode="auto">
          <a:xfrm>
            <a:off x="500034" y="1454590"/>
            <a:ext cx="8001056" cy="54034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Image 1" descr="sismographe"/>
          <p:cNvPicPr>
            <a:picLocks noChangeAspect="1" noChangeArrowheads="1"/>
          </p:cNvPicPr>
          <p:nvPr/>
        </p:nvPicPr>
        <p:blipFill>
          <a:blip r:embed="rId2"/>
          <a:srcRect/>
          <a:stretch>
            <a:fillRect/>
          </a:stretch>
        </p:blipFill>
        <p:spPr bwMode="auto">
          <a:xfrm>
            <a:off x="0" y="3786190"/>
            <a:ext cx="4125365" cy="3071810"/>
          </a:xfrm>
          <a:prstGeom prst="rect">
            <a:avLst/>
          </a:prstGeom>
          <a:noFill/>
          <a:ln w="9525">
            <a:solidFill>
              <a:srgbClr val="4F81BD"/>
            </a:solidFill>
            <a:miter lim="800000"/>
            <a:headEnd/>
            <a:tailEnd/>
          </a:ln>
        </p:spPr>
      </p:pic>
      <p:pic>
        <p:nvPicPr>
          <p:cNvPr id="22533" name="Picture 5" descr="Sans titre"/>
          <p:cNvPicPr>
            <a:picLocks noChangeAspect="1" noChangeArrowheads="1"/>
          </p:cNvPicPr>
          <p:nvPr/>
        </p:nvPicPr>
        <p:blipFill>
          <a:blip r:embed="rId3"/>
          <a:srcRect/>
          <a:stretch>
            <a:fillRect/>
          </a:stretch>
        </p:blipFill>
        <p:spPr bwMode="auto">
          <a:xfrm>
            <a:off x="4085193" y="4000504"/>
            <a:ext cx="5058807" cy="1071570"/>
          </a:xfrm>
          <a:prstGeom prst="rect">
            <a:avLst/>
          </a:prstGeom>
          <a:noFill/>
        </p:spPr>
      </p:pic>
      <p:sp>
        <p:nvSpPr>
          <p:cNvPr id="22532" name="Text Box 4"/>
          <p:cNvSpPr txBox="1">
            <a:spLocks noChangeArrowheads="1"/>
          </p:cNvSpPr>
          <p:nvPr/>
        </p:nvSpPr>
        <p:spPr bwMode="auto">
          <a:xfrm>
            <a:off x="5000628" y="5357826"/>
            <a:ext cx="7905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Ondes P</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Text Box 3"/>
          <p:cNvSpPr txBox="1">
            <a:spLocks noChangeArrowheads="1"/>
          </p:cNvSpPr>
          <p:nvPr/>
        </p:nvSpPr>
        <p:spPr bwMode="auto">
          <a:xfrm>
            <a:off x="6429388" y="5357826"/>
            <a:ext cx="7905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Ondes 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7858148" y="5357826"/>
            <a:ext cx="7905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Ondes 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29" name="Text Box 1"/>
          <p:cNvSpPr txBox="1">
            <a:spLocks noChangeArrowheads="1"/>
          </p:cNvSpPr>
          <p:nvPr/>
        </p:nvSpPr>
        <p:spPr bwMode="auto">
          <a:xfrm>
            <a:off x="5786446" y="5715016"/>
            <a:ext cx="1571636"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Sismogramme</a:t>
            </a:r>
            <a:endParaRPr kumimoji="0" lang="fr-FR"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535" name="Rectangle 7"/>
          <p:cNvSpPr>
            <a:spLocks noChangeArrowheads="1"/>
          </p:cNvSpPr>
          <p:nvPr/>
        </p:nvSpPr>
        <p:spPr bwMode="auto">
          <a:xfrm>
            <a:off x="214282" y="142852"/>
            <a:ext cx="8215370" cy="405235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1"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rPr>
              <a:t>          1</a:t>
            </a:r>
            <a:r>
              <a:rPr kumimoji="0" lang="fr-FR" sz="1500" b="1"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rPr>
              <a:t>) enregistrement et propriétés des ondes sismique</a:t>
            </a:r>
            <a:r>
              <a:rPr kumimoji="0" lang="fr-FR" sz="1500" b="1"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500" b="1"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Les </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séismes provoquent des vibrations qui se propagent dans toutes les directions de l’espace sous forme </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d’ondes sismiques</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Ces ondes sont enregistrées à l’aide du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sismographe</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(voir doc), on obtient une représentation graphique appelée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sismogramme</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(voir doc). </a:t>
            </a: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500" b="1" dirty="0" smtClean="0">
                <a:solidFill>
                  <a:schemeClr val="accent2">
                    <a:lumMod val="75000"/>
                  </a:schemeClr>
                </a:solidFill>
                <a:latin typeface="Cambria" pitchFamily="18" charset="0"/>
                <a:ea typeface="Times New Roman" pitchFamily="18" charset="0"/>
                <a:cs typeface="Times New Roman" pitchFamily="18" charset="0"/>
              </a:rPr>
              <a:t> </a:t>
            </a:r>
            <a:r>
              <a:rPr lang="fr-FR" sz="1500" b="1" dirty="0" smtClean="0">
                <a:solidFill>
                  <a:schemeClr val="accent2">
                    <a:lumMod val="75000"/>
                  </a:schemeClr>
                </a:solidFill>
                <a:latin typeface="Cambria" pitchFamily="18" charset="0"/>
                <a:ea typeface="Times New Roman" pitchFamily="18" charset="0"/>
                <a:cs typeface="Times New Roman" pitchFamily="18" charset="0"/>
              </a:rPr>
              <a:t>     </a:t>
            </a:r>
            <a:r>
              <a:rPr kumimoji="0" lang="fr-FR" sz="1500" b="1" i="0" u="none" strike="noStrike" cap="none" normalizeH="0" baseline="0" dirty="0" smtClean="0">
                <a:ln>
                  <a:noFill/>
                </a:ln>
                <a:solidFill>
                  <a:schemeClr val="accent2">
                    <a:lumMod val="75000"/>
                  </a:schemeClr>
                </a:solidFill>
                <a:effectLst/>
                <a:latin typeface="Cambria" pitchFamily="18" charset="0"/>
                <a:ea typeface="Times New Roman" pitchFamily="18" charset="0"/>
                <a:cs typeface="Times New Roman" pitchFamily="18" charset="0"/>
              </a:rPr>
              <a:t>      On  </a:t>
            </a:r>
            <a:r>
              <a:rPr kumimoji="0" lang="fr-FR" sz="1500" b="1" i="0" u="none" strike="noStrike" cap="none" normalizeH="0" baseline="0" dirty="0" smtClean="0">
                <a:ln>
                  <a:noFill/>
                </a:ln>
                <a:solidFill>
                  <a:schemeClr val="accent2">
                    <a:lumMod val="75000"/>
                  </a:schemeClr>
                </a:solidFill>
                <a:effectLst/>
                <a:latin typeface="Cambria" pitchFamily="18" charset="0"/>
                <a:ea typeface="Times New Roman" pitchFamily="18" charset="0"/>
                <a:cs typeface="Times New Roman" pitchFamily="18" charset="0"/>
              </a:rPr>
              <a:t>distingue 3 types d’ondes sismiques</a:t>
            </a:r>
            <a:r>
              <a:rPr kumimoji="0" lang="fr-FR" sz="1500" b="1" i="0" u="none" strike="noStrike" cap="none" normalizeH="0" baseline="0" dirty="0" smtClean="0">
                <a:ln>
                  <a:noFill/>
                </a:ln>
                <a:solidFill>
                  <a:schemeClr val="accent2">
                    <a:lumMod val="75000"/>
                  </a:schemeClr>
                </a:solidFill>
                <a:effectLst/>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Les</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ondes</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P</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(Primaire)</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 sont les plus rapide, elles se propagent dans tous les milieux</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Le sens de vibration est parallèle à la direction de la propagation</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Les</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ondes</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S</a:t>
            </a:r>
            <a:r>
              <a:rPr kumimoji="0" lang="fr-FR" sz="15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fr-FR" sz="15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(Secondaire)</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 arrivent après les ondes P, elles ne se propagent pas dans les milieux liquides. Le sens de vibration est perpendiculaire à la direction de la </a:t>
            </a: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propagation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a:t>
            </a: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eaLnBrk="0" fontAlgn="base" hangingPunct="0">
              <a:spcBef>
                <a:spcPct val="0"/>
              </a:spcBef>
              <a:spcAft>
                <a:spcPct val="0"/>
              </a:spcAft>
            </a:pPr>
            <a:r>
              <a:rPr lang="fr-FR" sz="1500" b="1" i="1" dirty="0" smtClean="0">
                <a:solidFill>
                  <a:srgbClr val="FF0000"/>
                </a:solidFill>
                <a:latin typeface="Cambria" pitchFamily="18" charset="0"/>
                <a:ea typeface="Times New Roman" pitchFamily="18" charset="0"/>
                <a:cs typeface="Times New Roman" pitchFamily="18" charset="0"/>
              </a:rPr>
              <a:t>Les</a:t>
            </a:r>
            <a:r>
              <a:rPr lang="fr-FR" sz="1500" b="1" dirty="0" smtClean="0">
                <a:solidFill>
                  <a:srgbClr val="FF0000"/>
                </a:solidFill>
                <a:latin typeface="Cambria" pitchFamily="18" charset="0"/>
                <a:ea typeface="Times New Roman" pitchFamily="18" charset="0"/>
                <a:cs typeface="Times New Roman" pitchFamily="18" charset="0"/>
              </a:rPr>
              <a:t> </a:t>
            </a:r>
            <a:r>
              <a:rPr lang="fr-FR" sz="1500" b="1" i="1" dirty="0" smtClean="0">
                <a:solidFill>
                  <a:srgbClr val="FF0000"/>
                </a:solidFill>
                <a:latin typeface="Cambria" pitchFamily="18" charset="0"/>
                <a:ea typeface="Times New Roman" pitchFamily="18" charset="0"/>
                <a:cs typeface="Times New Roman" pitchFamily="18" charset="0"/>
              </a:rPr>
              <a:t>ondes</a:t>
            </a:r>
            <a:r>
              <a:rPr lang="fr-FR" sz="1500" b="1" dirty="0" smtClean="0">
                <a:solidFill>
                  <a:srgbClr val="FF0000"/>
                </a:solidFill>
                <a:latin typeface="Cambria" pitchFamily="18" charset="0"/>
                <a:ea typeface="Times New Roman" pitchFamily="18" charset="0"/>
                <a:cs typeface="Times New Roman" pitchFamily="18" charset="0"/>
              </a:rPr>
              <a:t> </a:t>
            </a:r>
            <a:r>
              <a:rPr lang="fr-FR" sz="1500" b="1" i="1" dirty="0" smtClean="0">
                <a:solidFill>
                  <a:srgbClr val="FF0000"/>
                </a:solidFill>
                <a:latin typeface="Cambria" pitchFamily="18" charset="0"/>
                <a:ea typeface="Times New Roman" pitchFamily="18" charset="0"/>
                <a:cs typeface="Times New Roman" pitchFamily="18" charset="0"/>
              </a:rPr>
              <a:t>L</a:t>
            </a:r>
            <a:r>
              <a:rPr lang="fr-FR" sz="1500" b="1" dirty="0" smtClean="0">
                <a:solidFill>
                  <a:srgbClr val="FF0000"/>
                </a:solidFill>
                <a:latin typeface="Cambria" pitchFamily="18" charset="0"/>
                <a:ea typeface="Times New Roman" pitchFamily="18" charset="0"/>
                <a:cs typeface="Times New Roman" pitchFamily="18" charset="0"/>
              </a:rPr>
              <a:t> </a:t>
            </a:r>
            <a:r>
              <a:rPr lang="fr-FR" sz="1500" b="1" i="1" dirty="0" smtClean="0">
                <a:solidFill>
                  <a:srgbClr val="FF0000"/>
                </a:solidFill>
                <a:latin typeface="Cambria" pitchFamily="18" charset="0"/>
                <a:ea typeface="Times New Roman" pitchFamily="18" charset="0"/>
                <a:cs typeface="Times New Roman" pitchFamily="18" charset="0"/>
              </a:rPr>
              <a:t>(Longue)</a:t>
            </a:r>
            <a:r>
              <a:rPr lang="fr-FR" sz="1500" b="1" dirty="0" smtClean="0">
                <a:solidFill>
                  <a:srgbClr val="4F81BD"/>
                </a:solidFill>
                <a:latin typeface="Cambria" pitchFamily="18" charset="0"/>
                <a:ea typeface="Times New Roman" pitchFamily="18" charset="0"/>
                <a:cs typeface="Times New Roman" pitchFamily="18" charset="0"/>
              </a:rPr>
              <a:t> : Les plus tardives, elles se propagent à la surface de la terre.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1" name="Rectangle 1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491</Words>
  <Application>Microsoft Office PowerPoint</Application>
  <PresentationFormat>On-screen Show (4:3)</PresentationFormat>
  <Paragraphs>109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Cetaines Définitions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dc:creator>
  <cp:lastModifiedBy>mm</cp:lastModifiedBy>
  <cp:revision>59</cp:revision>
  <dcterms:created xsi:type="dcterms:W3CDTF">2019-10-06T15:36:11Z</dcterms:created>
  <dcterms:modified xsi:type="dcterms:W3CDTF">2019-10-13T16:18:24Z</dcterms:modified>
</cp:coreProperties>
</file>