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9"/>
  </p:notesMasterIdLst>
  <p:sldIdLst>
    <p:sldId id="257" r:id="rId3"/>
    <p:sldId id="500" r:id="rId4"/>
    <p:sldId id="501" r:id="rId5"/>
    <p:sldId id="259" r:id="rId6"/>
    <p:sldId id="260" r:id="rId7"/>
    <p:sldId id="484" r:id="rId8"/>
    <p:sldId id="508" r:id="rId9"/>
    <p:sldId id="504" r:id="rId10"/>
    <p:sldId id="505" r:id="rId11"/>
    <p:sldId id="503" r:id="rId12"/>
    <p:sldId id="261" r:id="rId13"/>
    <p:sldId id="264" r:id="rId14"/>
    <p:sldId id="506" r:id="rId15"/>
    <p:sldId id="507" r:id="rId16"/>
    <p:sldId id="509" r:id="rId17"/>
    <p:sldId id="26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FFFF"/>
    <a:srgbClr val="FFFF00"/>
    <a:srgbClr val="C0F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8F666-9099-4F03-8EBA-3D36B9104693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5A2D-7919-4733-AEEE-F2F5F5F6F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51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FC98B-E770-4916-A945-7B7F610CC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7D3E1A-8A04-4960-964A-CDD1327D2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CBFEB7-FCF7-434D-9E5A-2D7AD180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D1A4A-166A-40D9-8CC7-8855AE57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569C5D-4BC1-4B2B-8C9F-15647066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8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BDB86-8717-4716-AC02-724D674C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B95FC1-A133-417B-B1EA-571712FD6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70FEDC-581B-4AE7-95B4-6BC905A1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1AEA07-0306-4FF7-A84F-FF6CDD90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888B2-B1AC-4BF1-AAEE-F4541032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28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CBB92F-9A2A-4F58-8359-58B2432D5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80E8D8-B9CD-498A-B4DC-ABF820F6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6DEE5-377C-4857-8C83-7791D21D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1D771-B7AA-442F-8FC5-42EB369E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2D260-E8EB-4A44-AFBE-80C303D4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5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37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9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94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2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5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1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8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3CD84-7AF3-42B7-B4B8-FF02A6F4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20099-6065-4EC3-A964-A22D3B05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382F0-8844-424F-8B4E-95464F19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09E3A-426D-4736-BD28-F4A9781B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BEA4E-47C2-440C-BF1A-927D09E2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52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81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887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16A92-C42B-47BB-85C0-D74D8C18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257B6-7DDD-4534-83B0-5C6097280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82CA-3D13-40CE-8EA6-72DFAA20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EF0466-BCAD-4CDC-B27D-45E6E207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2E46C-F4CF-4186-875A-9E9F255A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1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EA6E6-1F23-427F-8D80-A8F357E4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87FCFD-33CA-4C46-BA39-A2AE88D92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6D6D2D-FD19-4741-85E3-6A104D16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4BAEC-F238-426E-81FC-5C48B2E8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146C1-FDC2-4E77-81B1-C95B08D3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9A50E0-5EFE-40BB-88DA-5C50C600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A4849-FBD4-44CC-AF1A-744C454C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A14ACC-D3B1-43DE-8472-D2B0819B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B5B2EA-AD7E-49A1-9611-98C8A6D3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EDD3AF-AE06-4EA4-A524-9ECB66D1E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08131E-2AF4-4A50-8B30-057FB6BF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50DCF0-4EAD-4BC8-82CE-C1377E13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16DBD0-9D3F-4310-8B39-B0A30482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111998-19E3-4C38-9B61-56720471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45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CC11E-FAAA-4532-BBB1-28AB11FF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844FD2-16C8-44EF-8BC5-C435652E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DA846C-87D7-4A83-BFE9-EE4D56B5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654AFC-9AB3-4285-B04F-DE1E9823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0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482E6B-14DB-446A-B744-3E01AC1E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83451-21B5-46B8-952E-335F733C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48C8C5-A75B-4FA6-8E05-5CFC35E5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0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0548D-2FD6-410B-8A20-57C7FCC7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7AE283-2B75-42ED-90B3-9C687BB8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03DE9E-AB90-4AAC-A49E-82A18B33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A73FF9-BD28-481B-ADE2-8F0AE247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F5E62-BD1F-448E-AAAF-2886BFAA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8EB9A5-FF99-4272-8628-49B25881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5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59283-95E5-4691-BA04-0060C5E3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828069-B6C6-40D2-8B8D-F25509D8D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A2174F-6C10-4468-9123-A46E9B6AA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1FE4DF-4443-44DE-AB5F-B445D6E6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2E0E90-849A-4B0D-9C51-5987B73A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37E839-FBD3-417F-8BF6-7D5774E8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67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E18FA1-3F2C-4D28-9D04-702B4CF5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66B7C0-884B-4245-A885-A459ECAE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93239-4B36-452D-85D6-2663C79AA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0E6F-47A0-4942-A53B-378610958864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DF928-4B91-480E-ABFB-29E641E30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CA12C-703C-41B3-86AD-DD6926AF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0EAF-7585-4E16-93CE-EB7CF1720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5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7902-02FB-4F76-AE03-434AA5EFFD0C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0870-1380-4296-A18C-F685A8F1C0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29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7CE18B8A-101D-4BEB-ACF0-99B2E35F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3488788" cy="604483"/>
          </a:xfrm>
          <a:solidFill>
            <a:srgbClr val="00FF00"/>
          </a:solidFill>
        </p:spPr>
        <p:txBody>
          <a:bodyPr/>
          <a:lstStyle/>
          <a:p>
            <a:r>
              <a:rPr lang="fr-FR" sz="34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Le 18/02/2020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D27242-8933-42D1-A9EB-F10A7C26200E}"/>
              </a:ext>
            </a:extLst>
          </p:cNvPr>
          <p:cNvSpPr txBox="1"/>
          <p:nvPr/>
        </p:nvSpPr>
        <p:spPr>
          <a:xfrm>
            <a:off x="6243339" y="6318283"/>
            <a:ext cx="5856851" cy="53860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fr-FR" sz="2900" b="1" dirty="0">
                <a:solidFill>
                  <a:srgbClr val="002060"/>
                </a:solidFill>
                <a:latin typeface="Arial Black" panose="020B0A04020102020204" pitchFamily="34" charset="0"/>
              </a:rPr>
              <a:t>Pr. Fatima Zohra EL-HOUITI</a:t>
            </a:r>
          </a:p>
        </p:txBody>
      </p:sp>
      <p:sp>
        <p:nvSpPr>
          <p:cNvPr id="5" name="Rectangle à coins arrondis 7">
            <a:extLst>
              <a:ext uri="{FF2B5EF4-FFF2-40B4-BE49-F238E27FC236}">
                <a16:creationId xmlns:a16="http://schemas.microsoft.com/office/drawing/2014/main" id="{9B633D69-9F8F-497D-98AA-255F3AB59C8C}"/>
              </a:ext>
            </a:extLst>
          </p:cNvPr>
          <p:cNvSpPr/>
          <p:nvPr/>
        </p:nvSpPr>
        <p:spPr>
          <a:xfrm>
            <a:off x="91810" y="604483"/>
            <a:ext cx="12008380" cy="14628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6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Chapitre 6 : </a:t>
            </a:r>
            <a:r>
              <a:rPr lang="fr-FR" sz="4600" b="1" dirty="0">
                <a:solidFill>
                  <a:srgbClr val="FF0000"/>
                </a:solidFill>
                <a:latin typeface="Arial Black" panose="020B0A04020102020204" pitchFamily="34" charset="0"/>
              </a:rPr>
              <a:t>La formation des chaînes de montagnes</a:t>
            </a:r>
            <a:r>
              <a:rPr lang="ar-SA" sz="4600" b="1" dirty="0">
                <a:solidFill>
                  <a:srgbClr val="FF0000"/>
                </a:solidFill>
                <a:latin typeface="Arial Black" panose="020B0A04020102020204" pitchFamily="34" charset="0"/>
              </a:rPr>
              <a:t>تتشكل السلاسل الجبلية </a:t>
            </a:r>
            <a:endParaRPr lang="fr-FR" sz="4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A73079-5A6E-4184-8E94-95796F819E7E}"/>
              </a:ext>
            </a:extLst>
          </p:cNvPr>
          <p:cNvSpPr txBox="1"/>
          <p:nvPr/>
        </p:nvSpPr>
        <p:spPr>
          <a:xfrm>
            <a:off x="0" y="6025895"/>
            <a:ext cx="4823653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Année scolaire : 2019/2020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Niveau: 2APIC </a:t>
            </a:r>
          </a:p>
        </p:txBody>
      </p:sp>
      <p:pic>
        <p:nvPicPr>
          <p:cNvPr id="7" name="Picture 2" descr="C:\Users\pc\Pictures\677766905c8067a9e470f6316e3e550c.jpg">
            <a:extLst>
              <a:ext uri="{FF2B5EF4-FFF2-40B4-BE49-F238E27FC236}">
                <a16:creationId xmlns:a16="http://schemas.microsoft.com/office/drawing/2014/main" id="{D1CDD4E3-AFA6-463D-AB96-C7F3F44A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" y="2067339"/>
            <a:ext cx="12192000" cy="39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8851C9-C3E1-4CF9-A8BE-3A890755442B}"/>
              </a:ext>
            </a:extLst>
          </p:cNvPr>
          <p:cNvSpPr/>
          <p:nvPr/>
        </p:nvSpPr>
        <p:spPr>
          <a:xfrm>
            <a:off x="322847" y="612844"/>
            <a:ext cx="11630613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se caractérise par des déformations tectoniques ; telles que </a:t>
            </a:r>
            <a:r>
              <a:rPr lang="fr-FR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plis et les failles inverses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aussi des </a:t>
            </a:r>
            <a:r>
              <a:rPr lang="fr-FR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séismes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fr-FR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volcans andésitiques actifs.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b-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Forces de compression. Car il y a présence des plis et des failles inverses.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Plaque continentale et plaque océanique.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subduction de la plaque océanique sous la plaque continentale augmente son épaisseur et la déforme pour former un relief surélevé (montagnes).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Chaînes de subduction.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D0BF861-8500-453B-8D21-69DF91E0AF76}"/>
              </a:ext>
            </a:extLst>
          </p:cNvPr>
          <p:cNvSpPr txBox="1">
            <a:spLocks/>
          </p:cNvSpPr>
          <p:nvPr/>
        </p:nvSpPr>
        <p:spPr>
          <a:xfrm>
            <a:off x="184726" y="0"/>
            <a:ext cx="11822546" cy="1126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00" b="1" dirty="0">
                <a:solidFill>
                  <a:srgbClr val="FF0000"/>
                </a:solidFill>
              </a:rPr>
              <a:t>II </a:t>
            </a:r>
            <a:r>
              <a:rPr lang="ar-MA" sz="3800" b="1" dirty="0">
                <a:solidFill>
                  <a:srgbClr val="FF0000"/>
                </a:solidFill>
              </a:rPr>
              <a:t>ـ</a:t>
            </a:r>
            <a:r>
              <a:rPr lang="fr-FR" sz="3800" b="1" dirty="0">
                <a:solidFill>
                  <a:srgbClr val="FF0000"/>
                </a:solidFill>
              </a:rPr>
              <a:t> </a:t>
            </a:r>
            <a:r>
              <a:rPr lang="fr-F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des chaînes de collision : </a:t>
            </a:r>
            <a:r>
              <a:rPr lang="fr-FR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fr-FR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chaînes d’Himalaya </a:t>
            </a:r>
            <a:r>
              <a:rPr lang="fr-F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(Doc3, 4 p69) :</a:t>
            </a:r>
            <a:endParaRPr lang="fr-FR" sz="3800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09F8DA9-BF88-42D3-B788-5B6F6CD0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4" y="1259388"/>
            <a:ext cx="11822548" cy="498305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37B1D88-0CB3-4AA2-847C-23A22BF9D2BC}"/>
              </a:ext>
            </a:extLst>
          </p:cNvPr>
          <p:cNvSpPr txBox="1"/>
          <p:nvPr/>
        </p:nvSpPr>
        <p:spPr>
          <a:xfrm>
            <a:off x="184726" y="6242447"/>
            <a:ext cx="5671928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rgbClr val="FF0000"/>
                </a:solidFill>
              </a:rPr>
              <a:t>Fig.4 : La chaîne de l’Himalaya.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BA0DF22-6AC6-4CC3-AE74-AE1B8DCE784C}"/>
              </a:ext>
            </a:extLst>
          </p:cNvPr>
          <p:cNvSpPr txBox="1"/>
          <p:nvPr/>
        </p:nvSpPr>
        <p:spPr>
          <a:xfrm>
            <a:off x="6335344" y="5903893"/>
            <a:ext cx="567192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Fig.5 :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Déplacement de l’Inde et sa collision avec la plaque Eurasiatique.</a:t>
            </a:r>
          </a:p>
        </p:txBody>
      </p:sp>
      <p:pic>
        <p:nvPicPr>
          <p:cNvPr id="6" name="Image 5" descr="Résultat de recherche d'images pour &quot;paysage de chine d'himalaya&quot;&quot;">
            <a:extLst>
              <a:ext uri="{FF2B5EF4-FFF2-40B4-BE49-F238E27FC236}">
                <a16:creationId xmlns:a16="http://schemas.microsoft.com/office/drawing/2014/main" id="{00D9DBA3-30E7-43F7-A892-24C24ACDE05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23" y="1259388"/>
            <a:ext cx="5671927" cy="49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14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B8D55B-6C55-49CE-83C0-1E3EDF15EA1E}"/>
              </a:ext>
            </a:extLst>
          </p:cNvPr>
          <p:cNvSpPr/>
          <p:nvPr/>
        </p:nvSpPr>
        <p:spPr>
          <a:xfrm>
            <a:off x="418272" y="766732"/>
            <a:ext cx="11355456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FR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1)- </a:t>
            </a:r>
            <a:r>
              <a:rPr lang="fr-F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Décrivez les positions successives à travers les temps géologiques de </a:t>
            </a:r>
            <a:r>
              <a:rPr lang="fr-FR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l’Inde</a:t>
            </a:r>
            <a:r>
              <a:rPr lang="fr-F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fr-FR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2)- </a:t>
            </a:r>
            <a:r>
              <a:rPr lang="fr-F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partir du Doc 3 déterminer le résultat du rapprochement des 2 plaques : l’Inde et l’Asie, puis déduisez à quel type de montagne peut-on associer </a:t>
            </a:r>
            <a:r>
              <a:rPr lang="fr-FR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l’Himalaya?</a:t>
            </a:r>
          </a:p>
          <a:p>
            <a:pPr lvl="0"/>
            <a:r>
              <a:rPr lang="fr-FR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fr-F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partir du Doc 4, extrayez les événements conduisant à la formation des montagnes de l’Himalaya en établissant la relation de la formation de ces montagnes avec la tectonique des plaques.</a:t>
            </a:r>
          </a:p>
        </p:txBody>
      </p:sp>
    </p:spTree>
    <p:extLst>
      <p:ext uri="{BB962C8B-B14F-4D97-AF65-F5344CB8AC3E}">
        <p14:creationId xmlns:p14="http://schemas.microsoft.com/office/powerpoint/2010/main" val="30561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9CB3DF-ACCC-46F6-B809-566DC12E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2862110"/>
            <a:ext cx="10681252" cy="3429000"/>
          </a:xfrm>
          <a:prstGeom prst="rect">
            <a:avLst/>
          </a:prstGeom>
        </p:spPr>
      </p:pic>
      <p:pic>
        <p:nvPicPr>
          <p:cNvPr id="3" name="Picture 8" descr="http://www.khayma.com/fatsvt/orogen/collision1.gif">
            <a:extLst>
              <a:ext uri="{FF2B5EF4-FFF2-40B4-BE49-F238E27FC236}">
                <a16:creationId xmlns:a16="http://schemas.microsoft.com/office/drawing/2014/main" id="{AB839BAF-210E-4593-A1A4-1D097B608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74" y="44052"/>
            <a:ext cx="10681252" cy="2805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D38480-7908-4701-93FF-228ACA467EA2}"/>
              </a:ext>
            </a:extLst>
          </p:cNvPr>
          <p:cNvSpPr txBox="1"/>
          <p:nvPr/>
        </p:nvSpPr>
        <p:spPr>
          <a:xfrm>
            <a:off x="1000539" y="6291110"/>
            <a:ext cx="101909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Fig.6 </a:t>
            </a:r>
            <a:r>
              <a:rPr lang="fr-FR" sz="3200" b="1" dirty="0">
                <a:solidFill>
                  <a:srgbClr val="FF0000"/>
                </a:solidFill>
              </a:rPr>
              <a:t>: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Les étapes de formation de la chaîne de l’Himalaya.</a:t>
            </a:r>
            <a:endParaRPr lang="fr-F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F4E7C8-D5A5-406A-9482-B63E3AD6E868}"/>
              </a:ext>
            </a:extLst>
          </p:cNvPr>
          <p:cNvSpPr/>
          <p:nvPr/>
        </p:nvSpPr>
        <p:spPr>
          <a:xfrm>
            <a:off x="351183" y="1839677"/>
            <a:ext cx="11489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0" indent="-382588">
              <a:buFontTx/>
              <a:buAutoNum type="arabicParenR"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remarque que le continent Indien s'est éloigné du pôle Sud jusqu'à ce qu'il entre en collision avec le continent Asiatique.</a:t>
            </a:r>
          </a:p>
          <a:p>
            <a:pPr marL="382588" lvl="0" indent="-382588">
              <a:buFontTx/>
              <a:buAutoNum type="arabicParenR"/>
            </a:pP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rapprochement de ces deux plaques a conduit à une collision entre elles, ce qui entraîne la formation des chaînes de montagnes nommées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chaînes de collision.</a:t>
            </a:r>
          </a:p>
        </p:txBody>
      </p:sp>
    </p:spTree>
    <p:extLst>
      <p:ext uri="{BB962C8B-B14F-4D97-AF65-F5344CB8AC3E}">
        <p14:creationId xmlns:p14="http://schemas.microsoft.com/office/powerpoint/2010/main" val="10522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A5364F-8E72-469E-BCB7-878A19B6453C}"/>
              </a:ext>
            </a:extLst>
          </p:cNvPr>
          <p:cNvSpPr/>
          <p:nvPr/>
        </p:nvSpPr>
        <p:spPr>
          <a:xfrm>
            <a:off x="278214" y="1551563"/>
            <a:ext cx="11635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Rapprochement  du continent Indien au continent Asiatique.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Disparition de l'océan qui séparait l'Asie et l'Inde grâce au phénomène de subduction.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 des deux continents.</a:t>
            </a:r>
          </a:p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Déformation et épaississement de la croûte continentale pour former les chaînes de montagnes d’Himalaya.</a:t>
            </a:r>
          </a:p>
        </p:txBody>
      </p:sp>
    </p:spTree>
    <p:extLst>
      <p:ext uri="{BB962C8B-B14F-4D97-AF65-F5344CB8AC3E}">
        <p14:creationId xmlns:p14="http://schemas.microsoft.com/office/powerpoint/2010/main" val="19110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D30EFC-5CD0-4678-AFE9-4A0BC0DC36C6}"/>
              </a:ext>
            </a:extLst>
          </p:cNvPr>
          <p:cNvSpPr/>
          <p:nvPr/>
        </p:nvSpPr>
        <p:spPr>
          <a:xfrm>
            <a:off x="278295" y="101300"/>
            <a:ext cx="11218671" cy="31700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chaînes de montagnes sont formées dans les zones de rapprochement des plaques grâce aux  forces de compression résultant des mouvements des plaques lithosphériques.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715DF-E1CB-491E-AEFC-2258C633C976}"/>
              </a:ext>
            </a:extLst>
          </p:cNvPr>
          <p:cNvSpPr/>
          <p:nvPr/>
        </p:nvSpPr>
        <p:spPr>
          <a:xfrm>
            <a:off x="1963194" y="4118587"/>
            <a:ext cx="7848872" cy="2739413"/>
          </a:xfrm>
          <a:prstGeom prst="rect">
            <a:avLst/>
          </a:prstGeom>
          <a:noFill/>
          <a:effectLst>
            <a:outerShdw blurRad="571500" dist="50800" dir="8880000" algn="ctr" rotWithShape="0">
              <a:srgbClr val="FF0000">
                <a:alpha val="52000"/>
              </a:srgbClr>
            </a:outerShdw>
          </a:effectLst>
        </p:spPr>
        <p:txBody>
          <a:bodyPr wrap="square" lIns="91440" tIns="45720" rIns="91440" bIns="45720" numCol="1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الوداع يا جيولوجيا نلتقي في السلك الثانوي التأهيلي انشاء الله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230F43F-7088-45D3-B976-32DF9ADE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6" y="117501"/>
            <a:ext cx="11830875" cy="5912239"/>
          </a:xfrm>
          <a:prstGeom prst="rect">
            <a:avLst/>
          </a:prstGeom>
        </p:spPr>
      </p:pic>
      <p:pic>
        <p:nvPicPr>
          <p:cNvPr id="5" name="Picture 3" descr="C:\Users\pc\Pictures\Himalaya.jpg">
            <a:extLst>
              <a:ext uri="{FF2B5EF4-FFF2-40B4-BE49-F238E27FC236}">
                <a16:creationId xmlns:a16="http://schemas.microsoft.com/office/drawing/2014/main" id="{F6C809E0-8506-42F1-AFF4-3154D210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" y="117502"/>
            <a:ext cx="11761304" cy="59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3A89F6-D7D3-475F-A113-B16D0ED8F7DF}"/>
              </a:ext>
            </a:extLst>
          </p:cNvPr>
          <p:cNvSpPr txBox="1"/>
          <p:nvPr/>
        </p:nvSpPr>
        <p:spPr>
          <a:xfrm>
            <a:off x="145776" y="6086933"/>
            <a:ext cx="11761304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rgbClr val="FF0000"/>
                </a:solidFill>
              </a:rPr>
              <a:t>Fig.1 :</a:t>
            </a:r>
            <a:r>
              <a:rPr lang="ar-SA" sz="3400" b="1" dirty="0">
                <a:solidFill>
                  <a:srgbClr val="FF0000"/>
                </a:solidFill>
              </a:rPr>
              <a:t> </a:t>
            </a:r>
            <a:r>
              <a:rPr lang="fr-FR" sz="3400" b="1" dirty="0">
                <a:solidFill>
                  <a:srgbClr val="FF0000"/>
                </a:solidFill>
              </a:rPr>
              <a:t>Carte de répartition des chaînes montagneuses récentes.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EED561-DEB9-4B0F-840A-FA1798B8A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805" t="1133" b="33912"/>
          <a:stretch/>
        </p:blipFill>
        <p:spPr>
          <a:xfrm>
            <a:off x="145776" y="117500"/>
            <a:ext cx="11761304" cy="61274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CBFD6BE-170E-458D-AB42-64819D64DA0E}"/>
              </a:ext>
            </a:extLst>
          </p:cNvPr>
          <p:cNvSpPr/>
          <p:nvPr/>
        </p:nvSpPr>
        <p:spPr>
          <a:xfrm>
            <a:off x="5433392" y="1722782"/>
            <a:ext cx="424069" cy="331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91CB142-A576-4DEE-A77E-E64654801134}"/>
              </a:ext>
            </a:extLst>
          </p:cNvPr>
          <p:cNvSpPr/>
          <p:nvPr/>
        </p:nvSpPr>
        <p:spPr>
          <a:xfrm>
            <a:off x="5433391" y="1099548"/>
            <a:ext cx="424069" cy="331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F80FB42-863F-4FEC-BF50-384751BA8670}"/>
              </a:ext>
            </a:extLst>
          </p:cNvPr>
          <p:cNvSpPr/>
          <p:nvPr/>
        </p:nvSpPr>
        <p:spPr>
          <a:xfrm>
            <a:off x="7878418" y="1722782"/>
            <a:ext cx="424069" cy="331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295A84-6318-4C6F-9B7D-F65CD180C89B}"/>
              </a:ext>
            </a:extLst>
          </p:cNvPr>
          <p:cNvSpPr/>
          <p:nvPr/>
        </p:nvSpPr>
        <p:spPr>
          <a:xfrm>
            <a:off x="2988366" y="3015550"/>
            <a:ext cx="424069" cy="3313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49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E1974-73CB-4421-98A6-1ADEBFBFCF2E}"/>
              </a:ext>
            </a:extLst>
          </p:cNvPr>
          <p:cNvSpPr/>
          <p:nvPr/>
        </p:nvSpPr>
        <p:spPr>
          <a:xfrm>
            <a:off x="192156" y="751344"/>
            <a:ext cx="118076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chaînes de montagnes sont répartis au niveau des limites des plaques (zones de subduction) :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F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chaînes de montagnes du </a:t>
            </a:r>
            <a:r>
              <a:rPr lang="fr-FR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</a:t>
            </a:r>
            <a:r>
              <a:rPr lang="fr-FR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fr-FR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Alpes</a:t>
            </a:r>
            <a:r>
              <a:rPr lang="fr-F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d</a:t>
            </a:r>
            <a:r>
              <a:rPr lang="ar-MA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Himalaya</a:t>
            </a:r>
            <a:r>
              <a:rPr lang="fr-F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 situées entre des plaques continentales, sont classées donc en </a:t>
            </a:r>
            <a:r>
              <a:rPr lang="fr-FR" sz="3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chaînes de collision.</a:t>
            </a:r>
          </a:p>
          <a:p>
            <a:r>
              <a:rPr lang="fr-FR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fr-F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chaînes des </a:t>
            </a:r>
            <a:r>
              <a:rPr lang="fr-FR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Andes</a:t>
            </a:r>
            <a:r>
              <a:rPr lang="fr-F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 situées entre une plaque continentale et océanique, sont classées donc comme des </a:t>
            </a:r>
            <a:r>
              <a:rPr lang="fr-FR" sz="3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chaînes de subduction.</a:t>
            </a:r>
            <a:endParaRPr lang="en-US" sz="3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1006" y="0"/>
            <a:ext cx="6089986" cy="107417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6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r>
              <a:rPr lang="fr-FR" sz="5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445" y="1366521"/>
            <a:ext cx="11769110" cy="4318662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 carte de repartition mondiale des chaînes de montagnes, montre que ces dernières sont concentrées dans les zones de rapprochement des plaques, telles que la chaîne de montagnes des </a:t>
            </a:r>
            <a:r>
              <a:rPr lang="en-US" sz="3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Andes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s'étende le long 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côte Pacifique de l'Amérique du Sud 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une distance de 10 000 km. Et </a:t>
            </a:r>
            <a:r>
              <a:rPr lang="en-US" sz="3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l'Himalaya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l'Inde et le continent Asiatique 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long de 2500 km.</a:t>
            </a:r>
          </a:p>
        </p:txBody>
      </p:sp>
    </p:spTree>
    <p:extLst>
      <p:ext uri="{BB962C8B-B14F-4D97-AF65-F5344CB8AC3E}">
        <p14:creationId xmlns:p14="http://schemas.microsoft.com/office/powerpoint/2010/main" val="22512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78869"/>
            <a:ext cx="11913704" cy="3268991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975" indent="0" algn="ctr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Quels sont les types des chaînes de montagnes?</a:t>
            </a:r>
          </a:p>
          <a:p>
            <a:pPr marL="180975" indent="0" algn="ctr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Quelles sont leurs caractéristiques?</a:t>
            </a:r>
          </a:p>
          <a:p>
            <a:pPr marL="180975" indent="0" algn="ctr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Quelle est la relation de ces chaînes de montagnes avec la tectonique des plaques?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EB15BFD-F016-4387-9455-C2DD5452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0" y="569843"/>
            <a:ext cx="4142094" cy="85010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5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:</a:t>
            </a:r>
          </a:p>
        </p:txBody>
      </p:sp>
    </p:spTree>
    <p:extLst>
      <p:ext uri="{BB962C8B-B14F-4D97-AF65-F5344CB8AC3E}">
        <p14:creationId xmlns:p14="http://schemas.microsoft.com/office/powerpoint/2010/main" val="11365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D63DFC-259D-465D-B565-9B9FFC38CC00}"/>
              </a:ext>
            </a:extLst>
          </p:cNvPr>
          <p:cNvSpPr txBox="1">
            <a:spLocks/>
          </p:cNvSpPr>
          <p:nvPr/>
        </p:nvSpPr>
        <p:spPr>
          <a:xfrm>
            <a:off x="298174" y="0"/>
            <a:ext cx="11595652" cy="1259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>
                <a:solidFill>
                  <a:srgbClr val="FF0000"/>
                </a:solidFill>
              </a:rPr>
              <a:t>I </a:t>
            </a:r>
            <a:r>
              <a:rPr lang="ar-MA" sz="4000" b="1" dirty="0">
                <a:solidFill>
                  <a:srgbClr val="FF0000"/>
                </a:solidFill>
              </a:rPr>
              <a:t>ـ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des chaînes de subduction: </a:t>
            </a:r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fr-F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chaînes des Andes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(Doc2 p67) :</a:t>
            </a:r>
            <a:endParaRPr lang="fr-FR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933EE-5655-40DB-A1CE-A0D663B741D2}"/>
              </a:ext>
            </a:extLst>
          </p:cNvPr>
          <p:cNvSpPr/>
          <p:nvPr/>
        </p:nvSpPr>
        <p:spPr>
          <a:xfrm>
            <a:off x="146425" y="1456697"/>
            <a:ext cx="1189915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Les schémas ci-contre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(Doc2 p67)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expliquent la formation de la cordillère des Andes, qui s’étend le long de la côte ouest de l’Amérique du Sud, son altitude est de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m </a:t>
            </a:r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sa largeur ne dépasse pas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Km.</a:t>
            </a:r>
          </a:p>
          <a:p>
            <a:pPr lvl="0"/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-Elle est caractérisée par des déformations tectoniques simples, des plis associés aux failles inverses importantes et de nombreux volcans andésitiques et des séismes importants.</a:t>
            </a:r>
          </a:p>
        </p:txBody>
      </p:sp>
    </p:spTree>
    <p:extLst>
      <p:ext uri="{BB962C8B-B14F-4D97-AF65-F5344CB8AC3E}">
        <p14:creationId xmlns:p14="http://schemas.microsoft.com/office/powerpoint/2010/main" val="417346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c\Pictures\280px-Andes.png">
            <a:extLst>
              <a:ext uri="{FF2B5EF4-FFF2-40B4-BE49-F238E27FC236}">
                <a16:creationId xmlns:a16="http://schemas.microsoft.com/office/drawing/2014/main" id="{E7A77303-6BD2-4CAF-B157-B4AC4E9B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5" y="315171"/>
            <a:ext cx="5685184" cy="4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48AE62E-0D09-4613-A4BE-BF2A0C76CA8A}"/>
              </a:ext>
            </a:extLst>
          </p:cNvPr>
          <p:cNvSpPr txBox="1"/>
          <p:nvPr/>
        </p:nvSpPr>
        <p:spPr>
          <a:xfrm>
            <a:off x="2598215" y="1554924"/>
            <a:ext cx="2212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Amérique du Sud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34F8CF-DDE9-48BA-937A-895E585C3C1D}"/>
              </a:ext>
            </a:extLst>
          </p:cNvPr>
          <p:cNvSpPr txBox="1"/>
          <p:nvPr/>
        </p:nvSpPr>
        <p:spPr>
          <a:xfrm rot="5400000">
            <a:off x="1852926" y="2618124"/>
            <a:ext cx="10135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Andes</a:t>
            </a:r>
          </a:p>
        </p:txBody>
      </p:sp>
      <p:pic>
        <p:nvPicPr>
          <p:cNvPr id="3" name="Picture 6" descr="http://www.khayma.com/fatsvt/orogen/subd_anim.gif">
            <a:extLst>
              <a:ext uri="{FF2B5EF4-FFF2-40B4-BE49-F238E27FC236}">
                <a16:creationId xmlns:a16="http://schemas.microsoft.com/office/drawing/2014/main" id="{4FA4D7F6-D2C9-4889-BCA2-33FFC1C20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205" y="315170"/>
            <a:ext cx="5637886" cy="56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B490195-7C12-4025-9CC0-4C0F4F1A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5" y="315170"/>
            <a:ext cx="5951479" cy="485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23582F-DE57-4427-9C35-CF471BA23DC4}"/>
              </a:ext>
            </a:extLst>
          </p:cNvPr>
          <p:cNvSpPr txBox="1"/>
          <p:nvPr/>
        </p:nvSpPr>
        <p:spPr>
          <a:xfrm>
            <a:off x="526441" y="5398131"/>
            <a:ext cx="5057271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300" b="1" dirty="0">
                <a:solidFill>
                  <a:srgbClr val="FF0000"/>
                </a:solidFill>
              </a:rPr>
              <a:t>Fig.2 :</a:t>
            </a:r>
            <a:r>
              <a:rPr lang="ar-SA" sz="3300" b="1" dirty="0">
                <a:solidFill>
                  <a:srgbClr val="FF0000"/>
                </a:solidFill>
              </a:rPr>
              <a:t> </a:t>
            </a:r>
            <a:r>
              <a:rPr lang="fr-FR" sz="3300" b="1" dirty="0">
                <a:solidFill>
                  <a:srgbClr val="FF0000"/>
                </a:solidFill>
              </a:rPr>
              <a:t> La chaîne des Andes.</a:t>
            </a:r>
          </a:p>
        </p:txBody>
      </p:sp>
    </p:spTree>
    <p:extLst>
      <p:ext uri="{BB962C8B-B14F-4D97-AF65-F5344CB8AC3E}">
        <p14:creationId xmlns:p14="http://schemas.microsoft.com/office/powerpoint/2010/main" val="6681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9062D2-6B35-4A12-84DE-291442CCE590}"/>
              </a:ext>
            </a:extLst>
          </p:cNvPr>
          <p:cNvSpPr/>
          <p:nvPr/>
        </p:nvSpPr>
        <p:spPr>
          <a:xfrm>
            <a:off x="524764" y="612844"/>
            <a:ext cx="11142471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1)-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Extrayez du texte:</a:t>
            </a:r>
          </a:p>
          <a:p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caractéristiques de la cordillère des Andes.</a:t>
            </a:r>
          </a:p>
          <a:p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déduisez les forces tectoniques responsable de sa formation. Justifier ta réponse.</a:t>
            </a:r>
          </a:p>
          <a:p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a-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 la nature des plaques qui limitent la chaîne des montagnes des Andes.</a:t>
            </a:r>
          </a:p>
          <a:p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Expliquez les différentes étapes de la formation des Andes.</a:t>
            </a:r>
          </a:p>
          <a:p>
            <a:r>
              <a:rPr lang="fr-F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Indiquez à quel type de chaîne de montagnes peut-on associer les Andes?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9.jpeg">
            <a:extLst>
              <a:ext uri="{FF2B5EF4-FFF2-40B4-BE49-F238E27FC236}">
                <a16:creationId xmlns:a16="http://schemas.microsoft.com/office/drawing/2014/main" id="{3E5FE311-72D3-447B-834C-533481CD00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374" y="3077619"/>
            <a:ext cx="11084781" cy="29751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2B3E6CA-7FF3-4C72-9C0A-4DE2F482D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102506"/>
            <a:ext cx="11105322" cy="59502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D5FF38E-1606-44E6-B501-0D5C2932CF89}"/>
              </a:ext>
            </a:extLst>
          </p:cNvPr>
          <p:cNvSpPr txBox="1"/>
          <p:nvPr/>
        </p:nvSpPr>
        <p:spPr>
          <a:xfrm>
            <a:off x="1060175" y="6139941"/>
            <a:ext cx="10018641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rgbClr val="FF0000"/>
                </a:solidFill>
              </a:rPr>
              <a:t>Fig.3 :</a:t>
            </a:r>
            <a:r>
              <a:rPr lang="ar-SA" sz="3400" b="1" dirty="0">
                <a:solidFill>
                  <a:srgbClr val="FF0000"/>
                </a:solidFill>
              </a:rPr>
              <a:t> </a:t>
            </a:r>
            <a:r>
              <a:rPr lang="fr-FR" sz="3400" b="1" dirty="0">
                <a:solidFill>
                  <a:srgbClr val="FF0000"/>
                </a:solidFill>
              </a:rPr>
              <a:t>Les étapes de formation de la chaîne des Andes.</a:t>
            </a:r>
          </a:p>
        </p:txBody>
      </p:sp>
    </p:spTree>
    <p:extLst>
      <p:ext uri="{BB962C8B-B14F-4D97-AF65-F5344CB8AC3E}">
        <p14:creationId xmlns:p14="http://schemas.microsoft.com/office/powerpoint/2010/main" val="19948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12976</TotalTime>
  <Words>772</Words>
  <Application>Microsoft Office PowerPoint</Application>
  <PresentationFormat>Grand écran</PresentationFormat>
  <Paragraphs>53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Introduction :</vt:lpstr>
      <vt:lpstr>Questions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Fatima Zohra EL-HOUITI</dc:creator>
  <cp:lastModifiedBy>hp</cp:lastModifiedBy>
  <cp:revision>826</cp:revision>
  <dcterms:created xsi:type="dcterms:W3CDTF">2019-10-18T23:09:02Z</dcterms:created>
  <dcterms:modified xsi:type="dcterms:W3CDTF">2020-03-06T19:23:42Z</dcterms:modified>
</cp:coreProperties>
</file>