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9" r:id="rId12"/>
    <p:sldId id="292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C26"/>
    <a:srgbClr val="D7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5" autoAdjust="0"/>
    <p:restoredTop sz="91507" autoAdjust="0"/>
  </p:normalViewPr>
  <p:slideViewPr>
    <p:cSldViewPr snapToGrid="0">
      <p:cViewPr varScale="1">
        <p:scale>
          <a:sx n="49" d="100"/>
          <a:sy n="49" d="100"/>
        </p:scale>
        <p:origin x="672" y="36"/>
      </p:cViewPr>
      <p:guideLst/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048752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3001-414B-4F23-98F1-F9007BA66514}" type="datetimeFigureOut">
              <a:rPr lang="fr-FR" smtClean="0"/>
              <a:t>29/12/2019</a:t>
            </a:fld>
            <a:endParaRPr lang="fr-FR"/>
          </a:p>
        </p:txBody>
      </p:sp>
      <p:sp>
        <p:nvSpPr>
          <p:cNvPr id="1048753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1048754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48755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048756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9602-E329-4CBE-B892-38430B376D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6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0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0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0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srgbClr val="323232"/>
                </a:solidFill>
              </a:rPr>
              <a:t>29/12/2019</a:t>
            </a:fld>
            <a:endParaRPr lang="fr-FR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srgbClr val="323232"/>
                </a:solidFill>
              </a:rPr>
              <a:t>‹N°›</a:t>
            </a:fld>
            <a:endParaRPr lang="fr-FR">
              <a:solidFill>
                <a:srgbClr val="32323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5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0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5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t>29/12/2019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4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3"/>
          <p:cNvSpPr/>
          <p:nvPr/>
        </p:nvSpPr>
        <p:spPr>
          <a:xfrm>
            <a:off x="67632" y="2494389"/>
            <a:ext cx="12124368" cy="152209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1-Comparaison entre le basalte et le gabbro </a:t>
            </a:r>
            <a:endParaRPr lang="fr-FR" sz="2800" b="1" u="sng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lvl="1" algn="r" rtl="1">
              <a:lnSpc>
                <a:spcPct val="150000"/>
              </a:lnSpc>
              <a:spcBef>
                <a:spcPts val="300"/>
              </a:spcBef>
            </a:pPr>
            <a:r>
              <a:rPr lang="ar-MA" sz="28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صخرة البازلت وصخرة الكابرو </a:t>
            </a:r>
            <a:endParaRPr lang="fr-FR" sz="16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4" name="Titre 1"/>
          <p:cNvSpPr txBox="1"/>
          <p:nvPr/>
        </p:nvSpPr>
        <p:spPr>
          <a:xfrm>
            <a:off x="67632" y="0"/>
            <a:ext cx="12124368" cy="245137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fr-FR" sz="4800" b="1" u="sng" cap="none" dirty="0">
                <a:solidFill>
                  <a:srgbClr val="FF0000"/>
                </a:solidFill>
              </a:rPr>
              <a:t>Activité 3 :Roches magmatiques caractéristiques des zones de divergence</a:t>
            </a:r>
          </a:p>
          <a:p>
            <a:pPr algn="ctr" rtl="1">
              <a:lnSpc>
                <a:spcPct val="120000"/>
              </a:lnSpc>
            </a:pPr>
            <a:r>
              <a:rPr lang="ar-MA" sz="2800" b="1" u="sng" cap="none" dirty="0">
                <a:solidFill>
                  <a:srgbClr val="FF0000"/>
                </a:solidFill>
              </a:rPr>
              <a:t>الصخور الصهارية المميزة لمناطق التباعد</a:t>
            </a:r>
            <a:endParaRPr lang="fr-FR" sz="1800" u="sng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re 1"/>
          <p:cNvSpPr txBox="1"/>
          <p:nvPr/>
        </p:nvSpPr>
        <p:spPr>
          <a:xfrm>
            <a:off x="67632" y="0"/>
            <a:ext cx="12124368" cy="245137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fr-FR" sz="4800" b="1" u="sng" cap="none" dirty="0">
                <a:solidFill>
                  <a:srgbClr val="FF0000"/>
                </a:solidFill>
              </a:rPr>
              <a:t>Activité 4 :Roches magmatiques caractéristiques des zones de convergence</a:t>
            </a:r>
          </a:p>
          <a:p>
            <a:pPr algn="ctr" rtl="1">
              <a:lnSpc>
                <a:spcPct val="120000"/>
              </a:lnSpc>
            </a:pPr>
            <a:r>
              <a:rPr lang="ar-MA" sz="2800" b="1" u="sng" cap="none" dirty="0">
                <a:solidFill>
                  <a:srgbClr val="FF0000"/>
                </a:solidFill>
              </a:rPr>
              <a:t>الصخور الصهارية المميزة لمناطق التقارب</a:t>
            </a:r>
            <a:endParaRPr lang="fr-FR" sz="1800" u="sng" cap="none" dirty="0">
              <a:solidFill>
                <a:srgbClr val="FF0000"/>
              </a:solidFill>
            </a:endParaRPr>
          </a:p>
        </p:txBody>
      </p:sp>
      <p:sp>
        <p:nvSpPr>
          <p:cNvPr id="1048688" name="Rectangle 2"/>
          <p:cNvSpPr/>
          <p:nvPr/>
        </p:nvSpPr>
        <p:spPr>
          <a:xfrm>
            <a:off x="67632" y="2490323"/>
            <a:ext cx="12124368" cy="1530227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Comparaison entre le granite et l’andésite</a:t>
            </a:r>
            <a:endParaRPr lang="fr-FR" sz="2800" b="1" u="sng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2095" lvl="1" algn="r" rtl="1">
              <a:lnSpc>
                <a:spcPct val="150000"/>
              </a:lnSpc>
              <a:spcBef>
                <a:spcPts val="300"/>
              </a:spcBef>
            </a:pPr>
            <a:r>
              <a:rPr lang="ar-MA" sz="28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صخرة الكرانيت وصخرة الأنيدزيت</a:t>
            </a:r>
            <a:endParaRPr lang="fr-FR" sz="16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266AA2A8-DF12-4476-85A7-C66301CE0BA0}"/>
              </a:ext>
            </a:extLst>
          </p:cNvPr>
          <p:cNvSpPr/>
          <p:nvPr/>
        </p:nvSpPr>
        <p:spPr>
          <a:xfrm>
            <a:off x="717452" y="3429000"/>
            <a:ext cx="2841674" cy="9741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Le granite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2B7AC28A-F749-4022-82FF-3F78686FA6E7}"/>
              </a:ext>
            </a:extLst>
          </p:cNvPr>
          <p:cNvSpPr/>
          <p:nvPr/>
        </p:nvSpPr>
        <p:spPr>
          <a:xfrm>
            <a:off x="717452" y="844062"/>
            <a:ext cx="2841674" cy="974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L’andésite</a:t>
            </a:r>
            <a:endParaRPr lang="fr-FR" b="1" dirty="0"/>
          </a:p>
        </p:txBody>
      </p:sp>
      <p:pic>
        <p:nvPicPr>
          <p:cNvPr id="1026" name="Picture 2" descr="Résultat de recherche d'images pour &quot;granite&quot;">
            <a:extLst>
              <a:ext uri="{FF2B5EF4-FFF2-40B4-BE49-F238E27FC236}">
                <a16:creationId xmlns:a16="http://schemas.microsoft.com/office/drawing/2014/main" xmlns="" id="{DCF1E86B-B83A-4BF4-B8E8-544B18F3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02" y="3122661"/>
            <a:ext cx="3533775" cy="34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granite lame&quot;">
            <a:extLst>
              <a:ext uri="{FF2B5EF4-FFF2-40B4-BE49-F238E27FC236}">
                <a16:creationId xmlns:a16="http://schemas.microsoft.com/office/drawing/2014/main" xmlns="" id="{9F485D38-CD48-4476-8948-5BEDBF1B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69" y="3122661"/>
            <a:ext cx="4619625" cy="34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andésite roche&quot;">
            <a:extLst>
              <a:ext uri="{FF2B5EF4-FFF2-40B4-BE49-F238E27FC236}">
                <a16:creationId xmlns:a16="http://schemas.microsoft.com/office/drawing/2014/main" xmlns="" id="{6D1D8A78-8677-4E95-921A-C8E30449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02" y="538346"/>
            <a:ext cx="3565867" cy="25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andésite lame&quot;">
            <a:extLst>
              <a:ext uri="{FF2B5EF4-FFF2-40B4-BE49-F238E27FC236}">
                <a16:creationId xmlns:a16="http://schemas.microsoft.com/office/drawing/2014/main" xmlns="" id="{56160B14-82DA-4C2F-AFAB-2F37B37E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61" y="379461"/>
            <a:ext cx="458753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granite roche&quot;">
            <a:extLst>
              <a:ext uri="{FF2B5EF4-FFF2-40B4-BE49-F238E27FC236}">
                <a16:creationId xmlns:a16="http://schemas.microsoft.com/office/drawing/2014/main" xmlns="" id="{938362CB-98A1-4690-9A75-D3F4CF6C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52" y="470890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granite roche&quot;">
            <a:extLst>
              <a:ext uri="{FF2B5EF4-FFF2-40B4-BE49-F238E27FC236}">
                <a16:creationId xmlns:a16="http://schemas.microsoft.com/office/drawing/2014/main" xmlns="" id="{B0815701-2FAB-4DAD-AD7E-7002749B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972457"/>
            <a:ext cx="10212387" cy="5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D082CA5-DFD9-48CA-8913-891E579E0621}"/>
              </a:ext>
            </a:extLst>
          </p:cNvPr>
          <p:cNvSpPr txBox="1"/>
          <p:nvPr/>
        </p:nvSpPr>
        <p:spPr>
          <a:xfrm>
            <a:off x="989013" y="304800"/>
            <a:ext cx="427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Différents types de granite </a:t>
            </a:r>
          </a:p>
        </p:txBody>
      </p:sp>
    </p:spTree>
    <p:extLst>
      <p:ext uri="{BB962C8B-B14F-4D97-AF65-F5344CB8AC3E}">
        <p14:creationId xmlns:p14="http://schemas.microsoft.com/office/powerpoint/2010/main" val="13922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70576"/>
              </p:ext>
            </p:extLst>
          </p:nvPr>
        </p:nvGraphicFramePr>
        <p:xfrm>
          <a:off x="0" y="0"/>
          <a:ext cx="12192000" cy="517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7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8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roche </a:t>
                      </a:r>
                      <a:r>
                        <a:rPr lang="ar-MA" sz="2800" b="1" dirty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Taille </a:t>
                      </a:r>
                      <a:r>
                        <a:rPr lang="fr-FR" sz="3200" b="1" dirty="0" smtClean="0"/>
                        <a:t>des</a:t>
                      </a:r>
                      <a:r>
                        <a:rPr lang="fr-FR" sz="3200" b="1" baseline="0" dirty="0" smtClean="0"/>
                        <a:t> </a:t>
                      </a:r>
                      <a:r>
                        <a:rPr lang="fr-FR" sz="3200" b="1" dirty="0" smtClean="0"/>
                        <a:t>cristaux</a:t>
                      </a:r>
                    </a:p>
                    <a:p>
                      <a:pPr algn="ctr"/>
                      <a:r>
                        <a:rPr lang="ar-MA" sz="1800" b="1" dirty="0" smtClean="0"/>
                        <a:t>حجم </a:t>
                      </a:r>
                      <a:r>
                        <a:rPr lang="ar-MA" sz="1800" b="1" dirty="0"/>
                        <a:t>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Cristallisation </a:t>
                      </a:r>
                      <a:r>
                        <a:rPr lang="ar-MA" sz="2800" b="1" dirty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structure</a:t>
                      </a:r>
                      <a:endParaRPr lang="ar-MA" sz="3200" b="1" dirty="0"/>
                    </a:p>
                    <a:p>
                      <a:pPr algn="ctr"/>
                      <a:r>
                        <a:rPr lang="ar-MA" sz="3200" b="1" dirty="0"/>
                        <a:t>البنية</a:t>
                      </a:r>
                      <a:r>
                        <a:rPr lang="fr-FR" sz="32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704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Le</a:t>
                      </a:r>
                      <a:r>
                        <a:rPr lang="fr-FR" sz="4400" b="1" baseline="0" dirty="0"/>
                        <a:t> granite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3898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L’andésite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194310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52292"/>
              </p:ext>
            </p:extLst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</a:t>
                      </a:r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الحجم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Tableau 1"/>
          <p:cNvGraphicFramePr>
            <a:graphicFrameLocks noGrp="1"/>
          </p:cNvGraphicFramePr>
          <p:nvPr/>
        </p:nvGraphicFramePr>
        <p:xfrm>
          <a:off x="0" y="0"/>
          <a:ext cx="12192000" cy="517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roche </a:t>
                      </a:r>
                      <a:r>
                        <a:rPr lang="ar-MA" sz="2800" b="1" dirty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Taille des cristaux</a:t>
                      </a:r>
                      <a:r>
                        <a:rPr lang="ar-MA" sz="1800" b="1" dirty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Cristallisation </a:t>
                      </a:r>
                      <a:r>
                        <a:rPr lang="ar-MA" sz="2800" b="1" dirty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structure</a:t>
                      </a:r>
                      <a:endParaRPr lang="ar-MA" sz="3200" b="1" dirty="0"/>
                    </a:p>
                    <a:p>
                      <a:pPr algn="ctr"/>
                      <a:r>
                        <a:rPr lang="ar-MA" sz="3200" b="1" dirty="0"/>
                        <a:t>البنية</a:t>
                      </a:r>
                      <a:r>
                        <a:rPr lang="fr-FR" sz="32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704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Le</a:t>
                      </a:r>
                      <a:r>
                        <a:rPr lang="fr-FR" sz="4400" b="1" baseline="0" dirty="0"/>
                        <a:t> granite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Même taille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Complète (absence de pâte vitreuse 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Grenue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3898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L’andésite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Taille variable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Incomplète (présence</a:t>
                      </a:r>
                      <a:r>
                        <a:rPr lang="fr-FR" sz="2800" b="1" baseline="0" dirty="0"/>
                        <a:t> de pâte vitreuse )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Microlitique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194312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68114"/>
              </p:ext>
            </p:extLst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</a:t>
                      </a:r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الحجم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ZoneTexte 3"/>
          <p:cNvSpPr txBox="1"/>
          <p:nvPr/>
        </p:nvSpPr>
        <p:spPr>
          <a:xfrm>
            <a:off x="2879385" y="797668"/>
            <a:ext cx="6011695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Dans les zones de convergence (subduction) </a:t>
            </a:r>
          </a:p>
        </p:txBody>
      </p:sp>
      <p:sp>
        <p:nvSpPr>
          <p:cNvPr id="1048690" name="ZoneTexte 4"/>
          <p:cNvSpPr txBox="1"/>
          <p:nvPr/>
        </p:nvSpPr>
        <p:spPr>
          <a:xfrm>
            <a:off x="658239" y="2311938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Refroidissement lent du magma en profondeur  </a:t>
            </a:r>
          </a:p>
        </p:txBody>
      </p:sp>
      <p:sp>
        <p:nvSpPr>
          <p:cNvPr id="1048691" name="ZoneTexte 5"/>
          <p:cNvSpPr txBox="1"/>
          <p:nvPr/>
        </p:nvSpPr>
        <p:spPr>
          <a:xfrm>
            <a:off x="658239" y="3770714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Roche à structure grenue</a:t>
            </a:r>
          </a:p>
        </p:txBody>
      </p:sp>
      <p:sp>
        <p:nvSpPr>
          <p:cNvPr id="1048692" name="ZoneTexte 6"/>
          <p:cNvSpPr txBox="1"/>
          <p:nvPr/>
        </p:nvSpPr>
        <p:spPr>
          <a:xfrm>
            <a:off x="658239" y="5229490"/>
            <a:ext cx="399158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granite </a:t>
            </a:r>
          </a:p>
        </p:txBody>
      </p:sp>
      <p:sp>
        <p:nvSpPr>
          <p:cNvPr id="1048693" name="ZoneTexte 7"/>
          <p:cNvSpPr txBox="1"/>
          <p:nvPr/>
        </p:nvSpPr>
        <p:spPr>
          <a:xfrm>
            <a:off x="7509753" y="2311938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Refroidissement rapide du magma en surface  </a:t>
            </a:r>
          </a:p>
        </p:txBody>
      </p:sp>
      <p:sp>
        <p:nvSpPr>
          <p:cNvPr id="1048694" name="ZoneTexte 8"/>
          <p:cNvSpPr txBox="1"/>
          <p:nvPr/>
        </p:nvSpPr>
        <p:spPr>
          <a:xfrm>
            <a:off x="7509753" y="3770714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Roche à structure microlitique</a:t>
            </a:r>
          </a:p>
        </p:txBody>
      </p:sp>
      <p:sp>
        <p:nvSpPr>
          <p:cNvPr id="1048695" name="ZoneTexte 9"/>
          <p:cNvSpPr txBox="1"/>
          <p:nvPr/>
        </p:nvSpPr>
        <p:spPr>
          <a:xfrm>
            <a:off x="7509753" y="5229490"/>
            <a:ext cx="386836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L’andésite</a:t>
            </a:r>
          </a:p>
        </p:txBody>
      </p:sp>
      <p:cxnSp>
        <p:nvCxnSpPr>
          <p:cNvPr id="3145747" name="Connecteur droit avec flèche 11"/>
          <p:cNvCxnSpPr>
            <a:cxnSpLocks/>
            <a:stCxn id="1048689" idx="2"/>
            <a:endCxn id="1048690" idx="0"/>
          </p:cNvCxnSpPr>
          <p:nvPr/>
        </p:nvCxnSpPr>
        <p:spPr>
          <a:xfrm flipH="1">
            <a:off x="2654030" y="1874886"/>
            <a:ext cx="3231203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Connecteur droit avec flèche 14"/>
          <p:cNvCxnSpPr>
            <a:cxnSpLocks/>
            <a:stCxn id="1048689" idx="2"/>
            <a:endCxn id="1048693" idx="0"/>
          </p:cNvCxnSpPr>
          <p:nvPr/>
        </p:nvCxnSpPr>
        <p:spPr>
          <a:xfrm>
            <a:off x="5885233" y="1874886"/>
            <a:ext cx="3558704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6" name="Flèche vers le bas 15"/>
          <p:cNvSpPr/>
          <p:nvPr/>
        </p:nvSpPr>
        <p:spPr>
          <a:xfrm>
            <a:off x="2196831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97" name="Flèche vers le bas 16"/>
          <p:cNvSpPr/>
          <p:nvPr/>
        </p:nvSpPr>
        <p:spPr>
          <a:xfrm>
            <a:off x="2196831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98" name="Flèche vers le bas 17"/>
          <p:cNvSpPr/>
          <p:nvPr/>
        </p:nvSpPr>
        <p:spPr>
          <a:xfrm>
            <a:off x="9392056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99" name="Flèche vers le bas 18"/>
          <p:cNvSpPr/>
          <p:nvPr/>
        </p:nvSpPr>
        <p:spPr>
          <a:xfrm>
            <a:off x="9392056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700" name="ZoneTexte 19"/>
          <p:cNvSpPr txBox="1"/>
          <p:nvPr/>
        </p:nvSpPr>
        <p:spPr>
          <a:xfrm>
            <a:off x="658239" y="5791620"/>
            <a:ext cx="3991582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Roche magmatique plutonique</a:t>
            </a:r>
          </a:p>
        </p:txBody>
      </p:sp>
      <p:sp>
        <p:nvSpPr>
          <p:cNvPr id="1048701" name="ZoneTexte 20"/>
          <p:cNvSpPr txBox="1"/>
          <p:nvPr/>
        </p:nvSpPr>
        <p:spPr>
          <a:xfrm>
            <a:off x="7509753" y="5791619"/>
            <a:ext cx="3868367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Roche magmatique volcanique</a:t>
            </a:r>
          </a:p>
        </p:txBody>
      </p:sp>
      <p:sp>
        <p:nvSpPr>
          <p:cNvPr id="1048702" name="Rectangle 22"/>
          <p:cNvSpPr/>
          <p:nvPr/>
        </p:nvSpPr>
        <p:spPr>
          <a:xfrm>
            <a:off x="58365" y="428336"/>
            <a:ext cx="11887200" cy="6429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703" name="ZoneTexte 21"/>
          <p:cNvSpPr txBox="1"/>
          <p:nvPr/>
        </p:nvSpPr>
        <p:spPr>
          <a:xfrm>
            <a:off x="339653" y="44199"/>
            <a:ext cx="230465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Bilan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0" grpId="0" animBg="1"/>
      <p:bldP spid="1048691" grpId="0" animBg="1"/>
      <p:bldP spid="1048692" grpId="0" animBg="1"/>
      <p:bldP spid="1048693" grpId="0" animBg="1"/>
      <p:bldP spid="1048694" grpId="0" animBg="1"/>
      <p:bldP spid="1048695" grpId="0" animBg="1"/>
      <p:bldP spid="1048700" grpId="0" animBg="1"/>
      <p:bldP spid="1048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Espace réservé du contenu 2"/>
          <p:cNvSpPr>
            <a:spLocks noGrp="1"/>
          </p:cNvSpPr>
          <p:nvPr/>
        </p:nvSpPr>
        <p:spPr>
          <a:xfrm>
            <a:off x="501896" y="372026"/>
            <a:ext cx="10062342" cy="534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des roches : Basalte et Gabbro</a:t>
            </a: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M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Basalte                                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Gabbro</a:t>
            </a: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265" y="1764994"/>
            <a:ext cx="4261122" cy="30993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634" y="1764994"/>
            <a:ext cx="4443604" cy="318026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6" y="1231664"/>
            <a:ext cx="9299643" cy="4636343"/>
          </a:xfrm>
          <a:prstGeom prst="rect">
            <a:avLst/>
          </a:prstGeom>
        </p:spPr>
      </p:pic>
      <p:sp>
        <p:nvSpPr>
          <p:cNvPr id="1048646" name="Accolade fermante 2"/>
          <p:cNvSpPr/>
          <p:nvPr/>
        </p:nvSpPr>
        <p:spPr>
          <a:xfrm>
            <a:off x="9565531" y="2009878"/>
            <a:ext cx="525294" cy="317121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47" name="ZoneTexte 3"/>
          <p:cNvSpPr txBox="1"/>
          <p:nvPr/>
        </p:nvSpPr>
        <p:spPr>
          <a:xfrm>
            <a:off x="10090825" y="4287443"/>
            <a:ext cx="210117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Structure microlitique  </a:t>
            </a:r>
          </a:p>
          <a:p>
            <a:pPr algn="ctr"/>
            <a:r>
              <a:rPr lang="ar-MA" sz="2000" b="1" dirty="0"/>
              <a:t>بنية ميكروليتية</a:t>
            </a:r>
            <a:endParaRPr lang="fr-FR" sz="2000" b="1" dirty="0"/>
          </a:p>
        </p:txBody>
      </p:sp>
      <p:sp>
        <p:nvSpPr>
          <p:cNvPr id="1048648" name="ZoneTexte 4"/>
          <p:cNvSpPr txBox="1"/>
          <p:nvPr/>
        </p:nvSpPr>
        <p:spPr>
          <a:xfrm>
            <a:off x="4886527" y="5998999"/>
            <a:ext cx="72308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Cristallisation incomplète  </a:t>
            </a:r>
            <a:r>
              <a:rPr lang="ar-MA" sz="3200" b="1" dirty="0">
                <a:solidFill>
                  <a:srgbClr val="FFFF00"/>
                </a:solidFill>
              </a:rPr>
              <a:t>تبلور غير كامل</a:t>
            </a:r>
            <a:r>
              <a:rPr lang="fr-FR" sz="3200" b="1" dirty="0">
                <a:solidFill>
                  <a:srgbClr val="FFFF00"/>
                </a:solidFill>
              </a:rPr>
              <a:t> 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048649" name="ZoneTexte 5"/>
          <p:cNvSpPr txBox="1"/>
          <p:nvPr/>
        </p:nvSpPr>
        <p:spPr>
          <a:xfrm>
            <a:off x="9726" y="254195"/>
            <a:ext cx="1219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Observation par </a:t>
            </a:r>
            <a:r>
              <a:rPr lang="fr-FR" sz="2800" b="1" dirty="0">
                <a:solidFill>
                  <a:srgbClr val="FFFF00"/>
                </a:solidFill>
              </a:rPr>
              <a:t>le microscope polarisant  </a:t>
            </a:r>
            <a:r>
              <a:rPr lang="ar-MA" sz="2400" b="1" dirty="0"/>
              <a:t>ملاحظة بواسطة </a:t>
            </a:r>
            <a:r>
              <a:rPr lang="ar-MA" sz="2400" b="1" dirty="0">
                <a:solidFill>
                  <a:srgbClr val="FFFF00"/>
                </a:solidFill>
              </a:rPr>
              <a:t>المجهر المستقطب</a:t>
            </a:r>
            <a:r>
              <a:rPr lang="fr-FR" sz="2400" b="1" dirty="0">
                <a:solidFill>
                  <a:srgbClr val="FFFF00"/>
                </a:solidFill>
              </a:rPr>
              <a:t> 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048650" name="ZoneTexte 6"/>
          <p:cNvSpPr txBox="1"/>
          <p:nvPr/>
        </p:nvSpPr>
        <p:spPr>
          <a:xfrm>
            <a:off x="3728935" y="1143808"/>
            <a:ext cx="132296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Le basalte</a:t>
            </a:r>
          </a:p>
        </p:txBody>
      </p:sp>
      <p:sp>
        <p:nvSpPr>
          <p:cNvPr id="1048653" name="Rectangle 10"/>
          <p:cNvSpPr/>
          <p:nvPr/>
        </p:nvSpPr>
        <p:spPr>
          <a:xfrm>
            <a:off x="7256106" y="4933774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b="1" dirty="0">
                <a:solidFill>
                  <a:schemeClr val="bg1"/>
                </a:solidFill>
              </a:rPr>
              <a:t>عجينة زجاجية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48654" name="Rectangle 11"/>
          <p:cNvSpPr/>
          <p:nvPr/>
        </p:nvSpPr>
        <p:spPr>
          <a:xfrm>
            <a:off x="7185855" y="4474522"/>
            <a:ext cx="1960881" cy="44704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Pâte vitreuse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4633" y="3066412"/>
            <a:ext cx="160749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Gros cristal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9475" y="2119967"/>
            <a:ext cx="1620252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Petit cristal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ZoneTexte 3"/>
          <p:cNvSpPr txBox="1"/>
          <p:nvPr/>
        </p:nvSpPr>
        <p:spPr>
          <a:xfrm>
            <a:off x="10090824" y="3042003"/>
            <a:ext cx="210117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dirty="0" smtClean="0"/>
              <a:t>Taille variable </a:t>
            </a:r>
            <a:r>
              <a:rPr lang="ar-MA" sz="2000" b="1" dirty="0" smtClean="0"/>
              <a:t>حجم </a:t>
            </a:r>
            <a:r>
              <a:rPr lang="fr-FR" sz="2000" b="1" dirty="0" smtClean="0"/>
              <a:t>  </a:t>
            </a:r>
            <a:r>
              <a:rPr lang="ar-MA" sz="2000" b="1" dirty="0" smtClean="0"/>
              <a:t>مختلف</a:t>
            </a:r>
            <a:endParaRPr lang="fr-FR" sz="2000" b="1" dirty="0"/>
          </a:p>
        </p:txBody>
      </p:sp>
      <p:sp>
        <p:nvSpPr>
          <p:cNvPr id="15" name="ZoneTexte 4"/>
          <p:cNvSpPr txBox="1"/>
          <p:nvPr/>
        </p:nvSpPr>
        <p:spPr>
          <a:xfrm>
            <a:off x="492866" y="5640517"/>
            <a:ext cx="369327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Présence de pâte vitreuse.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186138" y="6072525"/>
            <a:ext cx="700389" cy="48302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>
            <a:off x="10894979" y="3749889"/>
            <a:ext cx="603115" cy="537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  <p:bldP spid="1048648" grpId="0" animBg="1"/>
      <p:bldP spid="14" grpId="0" animBg="1"/>
      <p:bldP spid="15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81853" cy="5695025"/>
          </a:xfrm>
          <a:prstGeom prst="rect">
            <a:avLst/>
          </a:prstGeom>
        </p:spPr>
      </p:pic>
      <p:sp>
        <p:nvSpPr>
          <p:cNvPr id="1048655" name="ZoneTexte 2"/>
          <p:cNvSpPr txBox="1"/>
          <p:nvPr/>
        </p:nvSpPr>
        <p:spPr>
          <a:xfrm>
            <a:off x="8314798" y="226952"/>
            <a:ext cx="353762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Gros cristaux ou petits cristaux?</a:t>
            </a:r>
            <a:endParaRPr lang="fr-FR" sz="3600" b="1" dirty="0">
              <a:solidFill>
                <a:srgbClr val="FFFF00"/>
              </a:solidFill>
            </a:endParaRPr>
          </a:p>
        </p:txBody>
      </p:sp>
      <p:cxnSp>
        <p:nvCxnSpPr>
          <p:cNvPr id="3145734" name="Connecteur droit avec flèche 6"/>
          <p:cNvCxnSpPr>
            <a:cxnSpLocks/>
          </p:cNvCxnSpPr>
          <p:nvPr/>
        </p:nvCxnSpPr>
        <p:spPr>
          <a:xfrm flipH="1" flipV="1">
            <a:off x="7451387" y="3540868"/>
            <a:ext cx="2451371" cy="1750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Connecteur droit avec flèche 8"/>
          <p:cNvCxnSpPr>
            <a:cxnSpLocks/>
          </p:cNvCxnSpPr>
          <p:nvPr/>
        </p:nvCxnSpPr>
        <p:spPr>
          <a:xfrm flipH="1" flipV="1">
            <a:off x="6196521" y="2701046"/>
            <a:ext cx="3706236" cy="1014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Connecteur droit avec flèche 11"/>
          <p:cNvCxnSpPr>
            <a:cxnSpLocks/>
          </p:cNvCxnSpPr>
          <p:nvPr/>
        </p:nvCxnSpPr>
        <p:spPr>
          <a:xfrm flipH="1">
            <a:off x="1031132" y="3715966"/>
            <a:ext cx="8871625" cy="477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6" name="ZoneTexte 15"/>
          <p:cNvSpPr txBox="1"/>
          <p:nvPr/>
        </p:nvSpPr>
        <p:spPr>
          <a:xfrm>
            <a:off x="9669293" y="3258283"/>
            <a:ext cx="25291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Gros cristaux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048657" name="ZoneTexte 16"/>
          <p:cNvSpPr txBox="1"/>
          <p:nvPr/>
        </p:nvSpPr>
        <p:spPr>
          <a:xfrm>
            <a:off x="8946203" y="4989731"/>
            <a:ext cx="3245797" cy="8026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Structure grenue  </a:t>
            </a:r>
          </a:p>
          <a:p>
            <a:pPr algn="ctr"/>
            <a:r>
              <a:rPr lang="ar-MA" sz="2400" b="1" dirty="0"/>
              <a:t>بنية محببة</a:t>
            </a:r>
            <a:endParaRPr lang="fr-FR" sz="2400" b="1" dirty="0"/>
          </a:p>
        </p:txBody>
      </p:sp>
      <p:sp>
        <p:nvSpPr>
          <p:cNvPr id="1048658" name="ZoneTexte 17"/>
          <p:cNvSpPr txBox="1"/>
          <p:nvPr/>
        </p:nvSpPr>
        <p:spPr>
          <a:xfrm>
            <a:off x="4886527" y="5970777"/>
            <a:ext cx="56559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</a:rPr>
              <a:t>Cristallisation complète  </a:t>
            </a:r>
            <a:r>
              <a:rPr lang="ar-MA" sz="2800" b="1" dirty="0">
                <a:solidFill>
                  <a:srgbClr val="FFFF00"/>
                </a:solidFill>
              </a:rPr>
              <a:t>تبلور كامل</a:t>
            </a:r>
            <a:r>
              <a:rPr lang="fr-FR" sz="2800" b="1" dirty="0">
                <a:solidFill>
                  <a:srgbClr val="FFFF00"/>
                </a:solidFill>
              </a:rPr>
              <a:t>  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1048659" name="ZoneTexte 18"/>
          <p:cNvSpPr txBox="1"/>
          <p:nvPr/>
        </p:nvSpPr>
        <p:spPr>
          <a:xfrm>
            <a:off x="19455" y="5227580"/>
            <a:ext cx="171855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Le gabbro</a:t>
            </a:r>
          </a:p>
        </p:txBody>
      </p:sp>
      <p:sp>
        <p:nvSpPr>
          <p:cNvPr id="1048660" name="ZoneTexte 19"/>
          <p:cNvSpPr txBox="1"/>
          <p:nvPr/>
        </p:nvSpPr>
        <p:spPr>
          <a:xfrm>
            <a:off x="19455" y="0"/>
            <a:ext cx="816239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Observation par le microscope polarisant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10622604" y="4567618"/>
            <a:ext cx="622570" cy="477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e bas 1"/>
          <p:cNvSpPr/>
          <p:nvPr/>
        </p:nvSpPr>
        <p:spPr>
          <a:xfrm>
            <a:off x="10622604" y="3805725"/>
            <a:ext cx="622570" cy="477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6"/>
          <p:cNvSpPr txBox="1"/>
          <p:nvPr/>
        </p:nvSpPr>
        <p:spPr>
          <a:xfrm>
            <a:off x="8946202" y="4277809"/>
            <a:ext cx="324579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Cristaux de même taille</a:t>
            </a:r>
            <a:endParaRPr lang="fr-FR" sz="2400" b="1" dirty="0"/>
          </a:p>
        </p:txBody>
      </p:sp>
      <p:sp>
        <p:nvSpPr>
          <p:cNvPr id="15" name="ZoneTexte 4"/>
          <p:cNvSpPr txBox="1"/>
          <p:nvPr/>
        </p:nvSpPr>
        <p:spPr>
          <a:xfrm>
            <a:off x="492866" y="5775429"/>
            <a:ext cx="3693272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Absence de pâte vitreuse.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4186138" y="6072525"/>
            <a:ext cx="700389" cy="483027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 animBg="1"/>
      <p:bldP spid="1048657" grpId="0" animBg="1"/>
      <p:bldP spid="1048658" grpId="0" animBg="1"/>
      <p:bldP spid="14" grpId="0" animBg="1"/>
      <p:bldP spid="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62" y="466929"/>
            <a:ext cx="8303520" cy="4455268"/>
          </a:xfrm>
          <a:prstGeom prst="rect">
            <a:avLst/>
          </a:prstGeom>
        </p:spPr>
      </p:pic>
      <p:sp>
        <p:nvSpPr>
          <p:cNvPr id="1048661" name="ZoneTexte 3"/>
          <p:cNvSpPr txBox="1"/>
          <p:nvPr/>
        </p:nvSpPr>
        <p:spPr>
          <a:xfrm>
            <a:off x="291830" y="2490186"/>
            <a:ext cx="17093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Petits cristaux </a:t>
            </a:r>
            <a:endParaRPr lang="fr-FR" sz="2800" b="1" dirty="0"/>
          </a:p>
        </p:txBody>
      </p:sp>
      <p:cxnSp>
        <p:nvCxnSpPr>
          <p:cNvPr id="3145737" name="Connecteur droit avec flèche 5"/>
          <p:cNvCxnSpPr>
            <a:cxnSpLocks/>
            <a:stCxn id="1048661" idx="3"/>
          </p:cNvCxnSpPr>
          <p:nvPr/>
        </p:nvCxnSpPr>
        <p:spPr>
          <a:xfrm flipV="1">
            <a:off x="2001162" y="2293558"/>
            <a:ext cx="1364608" cy="55096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Connecteur droit avec flèche 6"/>
          <p:cNvCxnSpPr>
            <a:cxnSpLocks/>
            <a:stCxn id="1048661" idx="3"/>
          </p:cNvCxnSpPr>
          <p:nvPr/>
        </p:nvCxnSpPr>
        <p:spPr>
          <a:xfrm flipV="1">
            <a:off x="2001162" y="2751798"/>
            <a:ext cx="1709332" cy="927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Connecteur droit avec flèche 9"/>
          <p:cNvCxnSpPr>
            <a:cxnSpLocks/>
            <a:stCxn id="1048661" idx="3"/>
          </p:cNvCxnSpPr>
          <p:nvPr/>
        </p:nvCxnSpPr>
        <p:spPr>
          <a:xfrm>
            <a:off x="2001162" y="2844526"/>
            <a:ext cx="2279008" cy="4304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Connecteur droit avec flèche 13"/>
          <p:cNvCxnSpPr>
            <a:cxnSpLocks/>
          </p:cNvCxnSpPr>
          <p:nvPr/>
        </p:nvCxnSpPr>
        <p:spPr>
          <a:xfrm flipH="1" flipV="1">
            <a:off x="8852170" y="1945532"/>
            <a:ext cx="1789890" cy="2291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Connecteur droit avec flèche 14"/>
          <p:cNvCxnSpPr>
            <a:cxnSpLocks/>
          </p:cNvCxnSpPr>
          <p:nvPr/>
        </p:nvCxnSpPr>
        <p:spPr>
          <a:xfrm flipH="1">
            <a:off x="9409737" y="2174651"/>
            <a:ext cx="1232323" cy="4669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Connecteur droit avec flèche 16"/>
          <p:cNvCxnSpPr>
            <a:cxnSpLocks/>
          </p:cNvCxnSpPr>
          <p:nvPr/>
        </p:nvCxnSpPr>
        <p:spPr>
          <a:xfrm flipH="1">
            <a:off x="9130953" y="2293557"/>
            <a:ext cx="1465559" cy="118677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Connecteur droit avec flèche 19"/>
          <p:cNvCxnSpPr>
            <a:cxnSpLocks/>
          </p:cNvCxnSpPr>
          <p:nvPr/>
        </p:nvCxnSpPr>
        <p:spPr>
          <a:xfrm flipV="1">
            <a:off x="1709332" y="1945532"/>
            <a:ext cx="3342527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2" name="ZoneTexte 21"/>
          <p:cNvSpPr txBox="1"/>
          <p:nvPr/>
        </p:nvSpPr>
        <p:spPr>
          <a:xfrm>
            <a:off x="0" y="1690759"/>
            <a:ext cx="1709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Gros cristal</a:t>
            </a:r>
            <a:endParaRPr lang="fr-FR" sz="2400" b="1" dirty="0"/>
          </a:p>
        </p:txBody>
      </p:sp>
      <p:cxnSp>
        <p:nvCxnSpPr>
          <p:cNvPr id="3145744" name="Connecteur droit avec flèche 22"/>
          <p:cNvCxnSpPr>
            <a:cxnSpLocks/>
          </p:cNvCxnSpPr>
          <p:nvPr/>
        </p:nvCxnSpPr>
        <p:spPr>
          <a:xfrm>
            <a:off x="1709332" y="3480331"/>
            <a:ext cx="129003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3" name="ZoneTexte 24"/>
          <p:cNvSpPr txBox="1"/>
          <p:nvPr/>
        </p:nvSpPr>
        <p:spPr>
          <a:xfrm>
            <a:off x="299296" y="3444293"/>
            <a:ext cx="17093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Pâte vitreuse </a:t>
            </a:r>
          </a:p>
        </p:txBody>
      </p:sp>
      <p:sp>
        <p:nvSpPr>
          <p:cNvPr id="1048664" name="ZoneTexte 25"/>
          <p:cNvSpPr txBox="1"/>
          <p:nvPr/>
        </p:nvSpPr>
        <p:spPr>
          <a:xfrm>
            <a:off x="10439185" y="1875425"/>
            <a:ext cx="1709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Gros cristaux</a:t>
            </a:r>
            <a:endParaRPr lang="fr-FR" b="1" dirty="0"/>
          </a:p>
        </p:txBody>
      </p:sp>
      <p:sp>
        <p:nvSpPr>
          <p:cNvPr id="1048665" name="Rectangle 28"/>
          <p:cNvSpPr/>
          <p:nvPr/>
        </p:nvSpPr>
        <p:spPr>
          <a:xfrm>
            <a:off x="2654967" y="4164142"/>
            <a:ext cx="3239396" cy="8185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66" name="ZoneTexte 26"/>
          <p:cNvSpPr txBox="1"/>
          <p:nvPr/>
        </p:nvSpPr>
        <p:spPr>
          <a:xfrm>
            <a:off x="2773325" y="4289153"/>
            <a:ext cx="304604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Structure microlitique</a:t>
            </a:r>
          </a:p>
        </p:txBody>
      </p:sp>
      <p:sp>
        <p:nvSpPr>
          <p:cNvPr id="1048667" name="Rectangle 29"/>
          <p:cNvSpPr/>
          <p:nvPr/>
        </p:nvSpPr>
        <p:spPr>
          <a:xfrm>
            <a:off x="7195732" y="4164142"/>
            <a:ext cx="2668000" cy="717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68" name="ZoneTexte 27"/>
          <p:cNvSpPr txBox="1"/>
          <p:nvPr/>
        </p:nvSpPr>
        <p:spPr>
          <a:xfrm>
            <a:off x="7347985" y="4289153"/>
            <a:ext cx="248703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Structure grenue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  <p:bldP spid="1048662" grpId="0" animBg="1"/>
      <p:bldP spid="1048663" grpId="0" animBg="1"/>
      <p:bldP spid="1048664" grpId="0" animBg="1"/>
      <p:bldP spid="1048666" grpId="0" animBg="1"/>
      <p:bldP spid="10486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83645"/>
              </p:ext>
            </p:extLst>
          </p:nvPr>
        </p:nvGraphicFramePr>
        <p:xfrm>
          <a:off x="0" y="0"/>
          <a:ext cx="12192000" cy="428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roche </a:t>
                      </a:r>
                      <a:r>
                        <a:rPr lang="ar-MA" sz="2800" b="1" dirty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Taille des cristaux</a:t>
                      </a:r>
                      <a:r>
                        <a:rPr lang="ar-MA" sz="1800" b="1" dirty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Cristallisation </a:t>
                      </a:r>
                      <a:r>
                        <a:rPr lang="ar-MA" sz="2800" b="1" dirty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structure</a:t>
                      </a:r>
                      <a:endParaRPr lang="ar-MA" sz="3200" b="1" dirty="0"/>
                    </a:p>
                    <a:p>
                      <a:pPr algn="ctr"/>
                      <a:r>
                        <a:rPr lang="ar-MA" sz="3200" b="1" dirty="0"/>
                        <a:t>البنية</a:t>
                      </a:r>
                      <a:r>
                        <a:rPr lang="fr-FR" sz="32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778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Le basalte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21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 </a:t>
                      </a:r>
                      <a:r>
                        <a:rPr lang="fr-FR" sz="4400" b="1" dirty="0"/>
                        <a:t>gabbro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194306" name="Tableau 2"/>
          <p:cNvGraphicFramePr>
            <a:graphicFrameLocks noGrp="1"/>
          </p:cNvGraphicFramePr>
          <p:nvPr/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32347"/>
              </p:ext>
            </p:extLst>
          </p:nvPr>
        </p:nvGraphicFramePr>
        <p:xfrm>
          <a:off x="0" y="0"/>
          <a:ext cx="12192000" cy="487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roche </a:t>
                      </a:r>
                      <a:r>
                        <a:rPr lang="ar-MA" sz="2800" b="1" dirty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Taille des cristaux</a:t>
                      </a:r>
                      <a:r>
                        <a:rPr lang="ar-MA" sz="1800" b="1" dirty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Cristallisation </a:t>
                      </a:r>
                      <a:r>
                        <a:rPr lang="ar-MA" sz="2800" b="1" dirty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La structure</a:t>
                      </a:r>
                      <a:endParaRPr lang="ar-MA" sz="3200" b="1" dirty="0"/>
                    </a:p>
                    <a:p>
                      <a:pPr algn="ctr"/>
                      <a:r>
                        <a:rPr lang="ar-MA" sz="3200" b="1" dirty="0"/>
                        <a:t>البنية</a:t>
                      </a:r>
                      <a:r>
                        <a:rPr lang="fr-FR" sz="32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778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/>
                        <a:t>Le basalte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Taille variable</a:t>
                      </a:r>
                      <a:r>
                        <a:rPr lang="fr-FR" sz="2800" b="1" baseline="0" dirty="0"/>
                        <a:t>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Incomplète (la présence</a:t>
                      </a:r>
                      <a:r>
                        <a:rPr lang="fr-FR" sz="2800" b="1" baseline="0" dirty="0"/>
                        <a:t> de pâte vitreuse)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Microlitique (taille de cristaux variable)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21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 </a:t>
                      </a:r>
                      <a:r>
                        <a:rPr lang="fr-FR" sz="4400" b="1" dirty="0"/>
                        <a:t>gabbro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Même taille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Complète (l’absence</a:t>
                      </a:r>
                      <a:r>
                        <a:rPr lang="fr-FR" sz="2800" b="1" baseline="0" dirty="0"/>
                        <a:t> de pâte vitreuse)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Grenue (même taille </a:t>
                      </a:r>
                      <a:r>
                        <a:rPr lang="fr-FR" sz="2800" b="1"/>
                        <a:t>de cristaux)</a:t>
                      </a:r>
                      <a:endParaRPr lang="fr-FR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194308" name="Tableau 2"/>
          <p:cNvGraphicFramePr>
            <a:graphicFrameLocks noGrp="1"/>
          </p:cNvGraphicFramePr>
          <p:nvPr/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9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/>
          <p:nvPr/>
        </p:nvSpPr>
        <p:spPr>
          <a:xfrm>
            <a:off x="226979" y="1638615"/>
            <a:ext cx="11582400" cy="153924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-Une roche magmatique plutonique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fr-FR" sz="3200" b="1" dirty="0">
                <a:latin typeface="arial" panose="020B0604020202020204" pitchFamily="34" charset="0"/>
              </a:rPr>
              <a:t>se forme lorsque le magma refroidit et solidifie lentement dans le profondeur.</a:t>
            </a:r>
            <a:endParaRPr lang="fr-FR" sz="3200" b="1" dirty="0"/>
          </a:p>
        </p:txBody>
      </p:sp>
      <p:sp>
        <p:nvSpPr>
          <p:cNvPr id="1048670" name="Rectangle 3"/>
          <p:cNvSpPr/>
          <p:nvPr/>
        </p:nvSpPr>
        <p:spPr>
          <a:xfrm>
            <a:off x="226979" y="3744619"/>
            <a:ext cx="11582400" cy="1539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-Une roche magmatique volcanique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fr-FR" sz="3200" b="1" dirty="0">
                <a:latin typeface="arial" panose="020B0604020202020204" pitchFamily="34" charset="0"/>
              </a:rPr>
              <a:t>se forme lorsque le magma refroidit et solidifie rapidement dans la surface.</a:t>
            </a:r>
            <a:endParaRPr lang="fr-FR" sz="3200" b="1" dirty="0"/>
          </a:p>
        </p:txBody>
      </p:sp>
      <p:sp>
        <p:nvSpPr>
          <p:cNvPr id="1048671" name="Rectangle 4"/>
          <p:cNvSpPr/>
          <p:nvPr/>
        </p:nvSpPr>
        <p:spPr>
          <a:xfrm>
            <a:off x="67632" y="413665"/>
            <a:ext cx="12124368" cy="89154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Définitions</a:t>
            </a:r>
            <a:endParaRPr lang="fr-FR" sz="2800" b="1" u="sng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657617" y="2654635"/>
            <a:ext cx="29766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………………………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32715" y="4691772"/>
            <a:ext cx="29766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………………………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9735" y="5496680"/>
            <a:ext cx="86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B050"/>
                </a:solidFill>
              </a:rPr>
              <a:t>La surface</a:t>
            </a:r>
            <a:r>
              <a:rPr lang="ar-MA" sz="4000" b="1" dirty="0" smtClean="0">
                <a:solidFill>
                  <a:srgbClr val="00B050"/>
                </a:solidFill>
              </a:rPr>
              <a:t>السطح</a:t>
            </a:r>
            <a:r>
              <a:rPr lang="fr-FR" sz="4000" b="1" dirty="0" smtClean="0">
                <a:solidFill>
                  <a:srgbClr val="00B050"/>
                </a:solidFill>
              </a:rPr>
              <a:t> , le profondeur</a:t>
            </a:r>
            <a:r>
              <a:rPr lang="ar-MA" sz="4000" b="1" dirty="0" smtClean="0">
                <a:solidFill>
                  <a:srgbClr val="00B050"/>
                </a:solidFill>
              </a:rPr>
              <a:t> </a:t>
            </a:r>
            <a:r>
              <a:rPr lang="ar-MA" sz="4000" b="1" dirty="0" smtClean="0">
                <a:solidFill>
                  <a:srgbClr val="00B050"/>
                </a:solidFill>
              </a:rPr>
              <a:t>العمق</a:t>
            </a:r>
            <a:r>
              <a:rPr lang="fr-FR" sz="4000" b="1" dirty="0" smtClean="0">
                <a:solidFill>
                  <a:srgbClr val="00B050"/>
                </a:solidFill>
              </a:rPr>
              <a:t> </a:t>
            </a:r>
            <a:endParaRPr lang="fr-FR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ZoneTexte 3"/>
          <p:cNvSpPr txBox="1"/>
          <p:nvPr/>
        </p:nvSpPr>
        <p:spPr>
          <a:xfrm>
            <a:off x="2879385" y="797668"/>
            <a:ext cx="6011695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Dans les zones de divergence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 (les dorsales océaniques) </a:t>
            </a:r>
          </a:p>
        </p:txBody>
      </p:sp>
      <p:sp>
        <p:nvSpPr>
          <p:cNvPr id="1048673" name="ZoneTexte 4"/>
          <p:cNvSpPr txBox="1"/>
          <p:nvPr/>
        </p:nvSpPr>
        <p:spPr>
          <a:xfrm>
            <a:off x="658239" y="2311938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Refroidissement lent du magma en profondeur  </a:t>
            </a:r>
          </a:p>
        </p:txBody>
      </p:sp>
      <p:sp>
        <p:nvSpPr>
          <p:cNvPr id="1048674" name="ZoneTexte 5"/>
          <p:cNvSpPr txBox="1"/>
          <p:nvPr/>
        </p:nvSpPr>
        <p:spPr>
          <a:xfrm>
            <a:off x="658239" y="3770714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Roche à structure grenue</a:t>
            </a:r>
          </a:p>
        </p:txBody>
      </p:sp>
      <p:sp>
        <p:nvSpPr>
          <p:cNvPr id="1048675" name="ZoneTexte 6"/>
          <p:cNvSpPr txBox="1"/>
          <p:nvPr/>
        </p:nvSpPr>
        <p:spPr>
          <a:xfrm>
            <a:off x="658239" y="5229490"/>
            <a:ext cx="399158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gabbro </a:t>
            </a:r>
          </a:p>
        </p:txBody>
      </p:sp>
      <p:sp>
        <p:nvSpPr>
          <p:cNvPr id="1048676" name="ZoneTexte 7"/>
          <p:cNvSpPr txBox="1"/>
          <p:nvPr/>
        </p:nvSpPr>
        <p:spPr>
          <a:xfrm>
            <a:off x="7509753" y="2311938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Refroidissement rapide du magma en surface  </a:t>
            </a:r>
          </a:p>
        </p:txBody>
      </p:sp>
      <p:sp>
        <p:nvSpPr>
          <p:cNvPr id="1048677" name="ZoneTexte 8"/>
          <p:cNvSpPr txBox="1"/>
          <p:nvPr/>
        </p:nvSpPr>
        <p:spPr>
          <a:xfrm>
            <a:off x="7509753" y="3770714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Roche à structure microlitique</a:t>
            </a:r>
          </a:p>
        </p:txBody>
      </p:sp>
      <p:sp>
        <p:nvSpPr>
          <p:cNvPr id="1048678" name="ZoneTexte 9"/>
          <p:cNvSpPr txBox="1"/>
          <p:nvPr/>
        </p:nvSpPr>
        <p:spPr>
          <a:xfrm>
            <a:off x="7509753" y="5229490"/>
            <a:ext cx="386836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Basalte  </a:t>
            </a:r>
          </a:p>
        </p:txBody>
      </p:sp>
      <p:cxnSp>
        <p:nvCxnSpPr>
          <p:cNvPr id="3145745" name="Connecteur droit avec flèche 11"/>
          <p:cNvCxnSpPr>
            <a:cxnSpLocks/>
            <a:stCxn id="1048672" idx="2"/>
            <a:endCxn id="1048673" idx="0"/>
          </p:cNvCxnSpPr>
          <p:nvPr/>
        </p:nvCxnSpPr>
        <p:spPr>
          <a:xfrm flipH="1">
            <a:off x="2654030" y="1874886"/>
            <a:ext cx="3231203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Connecteur droit avec flèche 14"/>
          <p:cNvCxnSpPr>
            <a:cxnSpLocks/>
            <a:stCxn id="1048672" idx="2"/>
            <a:endCxn id="1048676" idx="0"/>
          </p:cNvCxnSpPr>
          <p:nvPr/>
        </p:nvCxnSpPr>
        <p:spPr>
          <a:xfrm>
            <a:off x="5885233" y="1874886"/>
            <a:ext cx="3558704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9" name="Flèche vers le bas 15"/>
          <p:cNvSpPr/>
          <p:nvPr/>
        </p:nvSpPr>
        <p:spPr>
          <a:xfrm>
            <a:off x="2196831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80" name="Flèche vers le bas 16"/>
          <p:cNvSpPr/>
          <p:nvPr/>
        </p:nvSpPr>
        <p:spPr>
          <a:xfrm>
            <a:off x="2196831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81" name="Flèche vers le bas 17"/>
          <p:cNvSpPr/>
          <p:nvPr/>
        </p:nvSpPr>
        <p:spPr>
          <a:xfrm>
            <a:off x="9392056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82" name="Flèche vers le bas 18"/>
          <p:cNvSpPr/>
          <p:nvPr/>
        </p:nvSpPr>
        <p:spPr>
          <a:xfrm>
            <a:off x="9392056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83" name="ZoneTexte 19"/>
          <p:cNvSpPr txBox="1"/>
          <p:nvPr/>
        </p:nvSpPr>
        <p:spPr>
          <a:xfrm>
            <a:off x="658239" y="5791620"/>
            <a:ext cx="3991582" cy="802641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Roche magmatique plutonique</a:t>
            </a:r>
          </a:p>
        </p:txBody>
      </p:sp>
      <p:sp>
        <p:nvSpPr>
          <p:cNvPr id="1048684" name="ZoneTexte 20"/>
          <p:cNvSpPr txBox="1"/>
          <p:nvPr/>
        </p:nvSpPr>
        <p:spPr>
          <a:xfrm>
            <a:off x="7509753" y="5791619"/>
            <a:ext cx="3868367" cy="80264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Roche magmatique volcanique</a:t>
            </a:r>
          </a:p>
        </p:txBody>
      </p:sp>
      <p:sp>
        <p:nvSpPr>
          <p:cNvPr id="1048685" name="Rectangle 22"/>
          <p:cNvSpPr/>
          <p:nvPr/>
        </p:nvSpPr>
        <p:spPr>
          <a:xfrm>
            <a:off x="58365" y="428336"/>
            <a:ext cx="11887200" cy="6429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686" name="ZoneTexte 21"/>
          <p:cNvSpPr txBox="1"/>
          <p:nvPr/>
        </p:nvSpPr>
        <p:spPr>
          <a:xfrm>
            <a:off x="339653" y="44199"/>
            <a:ext cx="230465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Bilan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animBg="1"/>
      <p:bldP spid="1048674" grpId="0" animBg="1"/>
      <p:bldP spid="1048675" grpId="0" animBg="1"/>
      <p:bldP spid="1048676" grpId="0" animBg="1"/>
      <p:bldP spid="1048677" grpId="0" animBg="1"/>
      <p:bldP spid="1048678" grpId="0" animBg="1"/>
      <p:bldP spid="1048683" grpId="0" animBg="1"/>
      <p:bldP spid="1048684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1285</TotalTime>
  <Words>418</Words>
  <Application>Microsoft Office PowerPoint</Application>
  <PresentationFormat>Grand écran</PresentationFormat>
  <Paragraphs>150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Helvetica</vt:lpstr>
      <vt:lpstr>Times New Roman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VolcanismeETrochesMagmatiques</dc:title>
  <dc:creator>FERRAH</dc:creator>
  <cp:lastModifiedBy>FERRAH</cp:lastModifiedBy>
  <cp:revision>104</cp:revision>
  <dcterms:created xsi:type="dcterms:W3CDTF">2018-09-24T11:54:14Z</dcterms:created>
  <dcterms:modified xsi:type="dcterms:W3CDTF">2019-12-29T20:50:46Z</dcterms:modified>
</cp:coreProperties>
</file>