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</p:sldMasterIdLst>
  <p:notesMasterIdLst>
    <p:notesMasterId r:id="rId33"/>
  </p:notesMasterIdLst>
  <p:sldIdLst>
    <p:sldId id="256" r:id="rId3"/>
    <p:sldId id="282" r:id="rId4"/>
    <p:sldId id="258" r:id="rId5"/>
    <p:sldId id="278" r:id="rId6"/>
    <p:sldId id="283" r:id="rId7"/>
    <p:sldId id="285" r:id="rId8"/>
    <p:sldId id="286" r:id="rId9"/>
    <p:sldId id="287" r:id="rId10"/>
    <p:sldId id="294" r:id="rId11"/>
    <p:sldId id="284" r:id="rId12"/>
    <p:sldId id="288" r:id="rId13"/>
    <p:sldId id="289" r:id="rId14"/>
    <p:sldId id="290" r:id="rId15"/>
    <p:sldId id="291" r:id="rId16"/>
    <p:sldId id="295" r:id="rId17"/>
    <p:sldId id="296" r:id="rId18"/>
    <p:sldId id="305" r:id="rId19"/>
    <p:sldId id="297" r:id="rId20"/>
    <p:sldId id="303" r:id="rId21"/>
    <p:sldId id="298" r:id="rId22"/>
    <p:sldId id="300" r:id="rId23"/>
    <p:sldId id="301" r:id="rId24"/>
    <p:sldId id="309" r:id="rId25"/>
    <p:sldId id="304" r:id="rId26"/>
    <p:sldId id="302" r:id="rId27"/>
    <p:sldId id="306" r:id="rId28"/>
    <p:sldId id="308" r:id="rId29"/>
    <p:sldId id="307" r:id="rId30"/>
    <p:sldId id="311" r:id="rId31"/>
    <p:sldId id="31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BCDC7"/>
    <a:srgbClr val="F8C9A0"/>
    <a:srgbClr val="A7CD78"/>
    <a:srgbClr val="C6C6C6"/>
    <a:srgbClr val="FFC62F"/>
    <a:srgbClr val="F6FCFC"/>
    <a:srgbClr val="DDF7F8"/>
    <a:srgbClr val="F4D783"/>
    <a:srgbClr val="FB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2" autoAdjust="0"/>
    <p:restoredTop sz="82192" autoAdjust="0"/>
  </p:normalViewPr>
  <p:slideViewPr>
    <p:cSldViewPr snapToGrid="0">
      <p:cViewPr varScale="1">
        <p:scale>
          <a:sx n="49" d="100"/>
          <a:sy n="49" d="100"/>
        </p:scale>
        <p:origin x="582" y="36"/>
      </p:cViewPr>
      <p:guideLst/>
    </p:cSldViewPr>
  </p:slideViewPr>
  <p:outlineViewPr>
    <p:cViewPr>
      <p:scale>
        <a:sx n="33" d="100"/>
        <a:sy n="33" d="100"/>
      </p:scale>
      <p:origin x="0" y="-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2789C-6C93-4C4A-928B-2ACAE0D98AEA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C59A-B0A9-43FC-AA0C-D8158F86C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3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94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7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21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93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90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35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7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4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6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00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69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10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4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28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38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35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8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8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8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9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7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6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1978-CA22-4C27-B4FF-BA2371EBC07B}" type="datetimeFigureOut">
              <a:rPr lang="fr-FR" smtClean="0"/>
              <a:t>22/12/2019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4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1BC4-3EEB-4B88-A098-DBDC05C0BB1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910B7-995D-4855-B883-77E67699432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038" y="1533263"/>
            <a:ext cx="11179629" cy="2503715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 respiration chez l’homme</a:t>
            </a:r>
            <a:r>
              <a:rPr lang="fr-FR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ar-M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التنفس عند الانسان</a:t>
            </a:r>
            <a:endParaRPr lang="fr-FR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99059" y="6240403"/>
            <a:ext cx="2910840" cy="374642"/>
          </a:xfrm>
        </p:spPr>
        <p:txBody>
          <a:bodyPr/>
          <a:lstStyle/>
          <a:p>
            <a:pPr algn="ctr"/>
            <a:fld id="{7F437F2F-1DD6-415E-8034-D81F83C0BC5F}" type="datetime1">
              <a:rPr lang="fr-FR" sz="2000" b="1" i="1" u="sng" smtClean="0">
                <a:solidFill>
                  <a:schemeClr val="tx1"/>
                </a:solidFill>
              </a:rPr>
              <a:pPr algn="ctr"/>
              <a:t>22/12/2019</a:t>
            </a:fld>
            <a:endParaRPr lang="fr-FR" sz="2000" b="1" i="1" u="sng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82110" y="5466944"/>
            <a:ext cx="289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Pr. Mohamed FERRAH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5761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466"/>
            <a:ext cx="1204284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/>
            <a:r>
              <a:rPr lang="fr-FR" sz="36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fr-FR" sz="36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36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écanisme des échanges </a:t>
            </a:r>
            <a:r>
              <a:rPr lang="fr-FR" sz="36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gazeux entre le sang et </a:t>
            </a:r>
            <a:r>
              <a:rPr lang="fr-FR" sz="36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alvéoles pulmonaires </a:t>
            </a:r>
            <a:r>
              <a:rPr lang="fr-FR" sz="36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MA" sz="36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الية التبادلات الغازية بين </a:t>
            </a:r>
            <a:r>
              <a:rPr lang="ar-MA" sz="36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الدم والأسناخ الرئوية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031132" y="1577795"/>
            <a:ext cx="675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-Exercice 1 P42</a:t>
            </a:r>
          </a:p>
          <a:p>
            <a:r>
              <a:rPr lang="fr-FR" sz="2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-Réponses</a:t>
            </a:r>
            <a:endParaRPr lang="fr-FR" sz="24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556460" cy="68388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76273" y="2960091"/>
            <a:ext cx="143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L’air alvéolaire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135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4944"/>
            <a:ext cx="11770469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2800" b="1" dirty="0" smtClean="0"/>
              <a:t>1- </a:t>
            </a:r>
            <a:r>
              <a:rPr lang="fr-FR" sz="2800" b="1" dirty="0"/>
              <a:t>La PO2 du sang entrant dans l’alvéole (</a:t>
            </a:r>
            <a:r>
              <a:rPr lang="fr-FR" sz="2800" b="1" dirty="0" smtClean="0"/>
              <a:t>5</a:t>
            </a:r>
            <a:r>
              <a:rPr lang="fr-FR" sz="2800" b="1" dirty="0"/>
              <a:t>,</a:t>
            </a:r>
            <a:r>
              <a:rPr lang="fr-FR" sz="2800" b="1" dirty="0" smtClean="0"/>
              <a:t> </a:t>
            </a:r>
            <a:r>
              <a:rPr lang="fr-FR" sz="2800" b="1" dirty="0"/>
              <a:t>3 </a:t>
            </a:r>
            <a:r>
              <a:rPr lang="fr-FR" sz="2800" b="1" dirty="0" err="1" smtClean="0"/>
              <a:t>kpal</a:t>
            </a:r>
            <a:r>
              <a:rPr lang="fr-FR" sz="2800" b="1" dirty="0"/>
              <a:t>) est</a:t>
            </a:r>
            <a:r>
              <a:rPr lang="fr-FR" sz="2800" b="1" dirty="0">
                <a:solidFill>
                  <a:srgbClr val="00B050"/>
                </a:solidFill>
              </a:rPr>
              <a:t> inférieure </a:t>
            </a:r>
            <a:r>
              <a:rPr lang="fr-FR" sz="2800" b="1" dirty="0"/>
              <a:t>à la PO2 de l’air dans l’alvéole (13, </a:t>
            </a:r>
            <a:r>
              <a:rPr lang="fr-FR" sz="2800" b="1" dirty="0" smtClean="0"/>
              <a:t>3 </a:t>
            </a:r>
            <a:r>
              <a:rPr lang="fr-FR" sz="2800" b="1" dirty="0" err="1" smtClean="0"/>
              <a:t>kpal</a:t>
            </a:r>
            <a:r>
              <a:rPr lang="fr-FR" sz="2800" b="1" dirty="0" smtClean="0"/>
              <a:t>).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/>
              <a:t>- La PCO2 du sang entrant dans l’alvéole (</a:t>
            </a:r>
            <a:r>
              <a:rPr lang="fr-FR" sz="2800" b="1" dirty="0" smtClean="0"/>
              <a:t>6</a:t>
            </a:r>
            <a:r>
              <a:rPr lang="fr-FR" sz="2800" b="1" dirty="0"/>
              <a:t>,</a:t>
            </a:r>
            <a:r>
              <a:rPr lang="fr-FR" sz="2800" b="1" dirty="0" smtClean="0"/>
              <a:t> </a:t>
            </a:r>
            <a:r>
              <a:rPr lang="fr-FR" sz="2800" b="1" dirty="0"/>
              <a:t>1 </a:t>
            </a:r>
            <a:r>
              <a:rPr lang="fr-FR" sz="2800" b="1" dirty="0" err="1" smtClean="0"/>
              <a:t>kpal</a:t>
            </a:r>
            <a:r>
              <a:rPr lang="fr-FR" sz="2800" b="1" dirty="0"/>
              <a:t>) est </a:t>
            </a:r>
            <a:r>
              <a:rPr lang="fr-FR" sz="2800" b="1" dirty="0">
                <a:solidFill>
                  <a:srgbClr val="00B050"/>
                </a:solidFill>
              </a:rPr>
              <a:t>supérieure </a:t>
            </a:r>
            <a:r>
              <a:rPr lang="fr-FR" sz="2800" b="1" dirty="0"/>
              <a:t>à celle de l’air alvéolaire (5, 3 </a:t>
            </a:r>
            <a:r>
              <a:rPr lang="fr-FR" sz="2800" b="1" dirty="0" err="1" smtClean="0"/>
              <a:t>kpal</a:t>
            </a:r>
            <a:r>
              <a:rPr lang="fr-FR" sz="2800" b="1" dirty="0" smtClean="0"/>
              <a:t>)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32600"/>
            <a:ext cx="117704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2800" b="1" dirty="0"/>
              <a:t>2. </a:t>
            </a:r>
            <a:r>
              <a:rPr lang="fr-FR" sz="2800" b="1" i="1" dirty="0"/>
              <a:t>La (PO2) et la (PCO2) dans le sang sortant des alvéoles sont </a:t>
            </a:r>
            <a:r>
              <a:rPr lang="fr-FR" sz="2800" b="1" i="1" dirty="0">
                <a:solidFill>
                  <a:srgbClr val="00B050"/>
                </a:solidFill>
              </a:rPr>
              <a:t>les mêmes </a:t>
            </a:r>
            <a:r>
              <a:rPr lang="fr-FR" sz="2800" b="1" i="1" dirty="0"/>
              <a:t>que celles dans </a:t>
            </a:r>
            <a:r>
              <a:rPr lang="fr-FR" sz="2800" b="1" i="1" dirty="0" smtClean="0"/>
              <a:t>l’air</a:t>
            </a:r>
            <a:r>
              <a:rPr lang="fr-FR" sz="2800" b="1" dirty="0"/>
              <a:t> </a:t>
            </a:r>
            <a:r>
              <a:rPr lang="fr-FR" sz="2800" b="1" i="1" dirty="0" smtClean="0"/>
              <a:t>alvéolaire.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705925"/>
            <a:ext cx="11770469" cy="13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2800" b="1" dirty="0" smtClean="0"/>
              <a:t>3. </a:t>
            </a:r>
            <a:r>
              <a:rPr lang="fr-FR" sz="2800" b="1" dirty="0"/>
              <a:t>Pour maintenir </a:t>
            </a:r>
            <a:r>
              <a:rPr lang="fr-FR" sz="2800" b="1" dirty="0" smtClean="0">
                <a:solidFill>
                  <a:srgbClr val="00B050"/>
                </a:solidFill>
              </a:rPr>
              <a:t>l’écart</a:t>
            </a:r>
            <a:r>
              <a:rPr lang="ar-MA" sz="2800" b="1" dirty="0" smtClean="0">
                <a:solidFill>
                  <a:srgbClr val="00B050"/>
                </a:solidFill>
              </a:rPr>
              <a:t>الفارق</a:t>
            </a:r>
            <a:r>
              <a:rPr lang="fr-FR" sz="2800" b="1" dirty="0" smtClean="0"/>
              <a:t> </a:t>
            </a:r>
            <a:r>
              <a:rPr lang="fr-FR" sz="2800" b="1" dirty="0"/>
              <a:t>entre les deux </a:t>
            </a:r>
            <a:r>
              <a:rPr lang="fr-FR" sz="2800" b="1" dirty="0" smtClean="0"/>
              <a:t>pressions de </a:t>
            </a:r>
            <a:r>
              <a:rPr lang="fr-FR" sz="2800" b="1" dirty="0"/>
              <a:t>part et d’autre de la </a:t>
            </a:r>
            <a:r>
              <a:rPr lang="fr-FR" sz="2800" b="1" dirty="0" smtClean="0"/>
              <a:t>paroi alvéolaire</a:t>
            </a:r>
            <a:r>
              <a:rPr lang="ar-MA" sz="2800" b="1" dirty="0" smtClean="0"/>
              <a:t>الجدار السنخي</a:t>
            </a:r>
            <a:r>
              <a:rPr lang="fr-FR" sz="2800" b="1" dirty="0"/>
              <a:t>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80577" y="868952"/>
            <a:ext cx="18677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………………..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1505" y="2813099"/>
            <a:ext cx="18677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………………..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504" y="4186424"/>
            <a:ext cx="18677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………………..</a:t>
            </a:r>
            <a:endParaRPr lang="fr-FR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532" y="2016337"/>
            <a:ext cx="11556460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arial" panose="020B0604020202020204" pitchFamily="34" charset="0"/>
              </a:rPr>
              <a:t>On déduit</a:t>
            </a:r>
            <a:r>
              <a:rPr lang="ar-MA" sz="3200" b="1" dirty="0" smtClean="0">
                <a:latin typeface="arial" panose="020B0604020202020204" pitchFamily="34" charset="0"/>
              </a:rPr>
              <a:t>نستنتج</a:t>
            </a:r>
            <a:r>
              <a:rPr lang="fr-FR" sz="3200" b="1" dirty="0" smtClean="0">
                <a:latin typeface="arial" panose="020B0604020202020204" pitchFamily="34" charset="0"/>
              </a:rPr>
              <a:t> que les</a:t>
            </a:r>
            <a:r>
              <a:rPr lang="fr-FR" sz="3200" b="1" dirty="0">
                <a:latin typeface="arial" panose="020B0604020202020204" pitchFamily="34" charset="0"/>
              </a:rPr>
              <a:t> échanges </a:t>
            </a:r>
            <a:r>
              <a:rPr lang="fr-FR" sz="3200" b="1" dirty="0" smtClean="0">
                <a:latin typeface="arial" panose="020B0604020202020204" pitchFamily="34" charset="0"/>
              </a:rPr>
              <a:t>gazeux pulmonaires </a:t>
            </a:r>
            <a:r>
              <a:rPr lang="fr-FR" sz="3200" b="1" dirty="0">
                <a:latin typeface="arial" panose="020B0604020202020204" pitchFamily="34" charset="0"/>
              </a:rPr>
              <a:t> se font au niveau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</a:rPr>
              <a:t>des alvéoles pulmonaires </a:t>
            </a:r>
            <a:r>
              <a:rPr lang="fr-FR" sz="3200" b="1" dirty="0">
                <a:latin typeface="arial" panose="020B0604020202020204" pitchFamily="34" charset="0"/>
              </a:rPr>
              <a:t>grâce </a:t>
            </a:r>
            <a:r>
              <a:rPr lang="fr-FR" sz="3200" b="1" dirty="0" smtClean="0">
                <a:latin typeface="arial" panose="020B0604020202020204" pitchFamily="34" charset="0"/>
              </a:rPr>
              <a:t>a               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</a:rPr>
              <a:t>la différence de pressions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partielles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فارق الضغط الجزئي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</a:rPr>
              <a:t>des gaz: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PO2 et PCO2</a:t>
            </a:r>
            <a:r>
              <a:rPr lang="fr-FR" sz="3200" b="1" dirty="0" smtClean="0">
                <a:latin typeface="arial" panose="020B0604020202020204" pitchFamily="34" charset="0"/>
              </a:rPr>
              <a:t>. 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21532" y="1493117"/>
            <a:ext cx="278211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Déduction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88339" y="3015572"/>
            <a:ext cx="58560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…………………………………………………...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5745191" y="5630633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</a:rPr>
              <a:t>des alvéoles </a:t>
            </a:r>
            <a:r>
              <a:rPr 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pulmonaires,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85652" y="3738847"/>
            <a:ext cx="97283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………………………………………………………………………………………………...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284116" y="5630632"/>
            <a:ext cx="550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</a:rPr>
              <a:t>la différence de pressions </a:t>
            </a:r>
            <a:r>
              <a:rPr 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partielles,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9747112" y="5630634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</a:rPr>
              <a:t>PO2 et PCO2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10096" y="4427000"/>
            <a:ext cx="25249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………………………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303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5763"/>
            <a:ext cx="12192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échanges gazeux au niveau des organes.</a:t>
            </a:r>
            <a:endParaRPr lang="fr-FR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التبادلات الغازية على مستوى 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الأعضاء</a:t>
            </a:r>
            <a:endParaRPr lang="ar-MA" sz="3800" b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Échanges </a:t>
            </a:r>
            <a:r>
              <a:rPr lang="fr-FR" sz="3200" b="1" u="sng" dirty="0" err="1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gazeaux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le sang et les organes (Le muscle</a:t>
            </a:r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العضلة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MA" sz="3600" b="1" i="1" dirty="0" smtClean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7"/>
          <a:stretch/>
        </p:blipFill>
        <p:spPr>
          <a:xfrm>
            <a:off x="7133617" y="0"/>
            <a:ext cx="5058383" cy="67677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829" y="1321762"/>
            <a:ext cx="6841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u="sng" dirty="0" smtClean="0">
                <a:solidFill>
                  <a:srgbClr val="FF0000"/>
                </a:solidFill>
              </a:rPr>
              <a:t>Doc9:</a:t>
            </a:r>
          </a:p>
          <a:p>
            <a:pPr algn="just"/>
            <a:r>
              <a:rPr lang="fr-FR" sz="3200" b="1" u="sng" dirty="0" smtClean="0">
                <a:solidFill>
                  <a:srgbClr val="00B050"/>
                </a:solidFill>
              </a:rPr>
              <a:t>-L’expérience A: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r>
              <a:rPr lang="fr-FR" sz="3200" b="1" dirty="0"/>
              <a:t>L’eau de chaux devient trouble car le muscle frais libère le </a:t>
            </a:r>
            <a:r>
              <a:rPr lang="fr-FR" sz="3200" b="1" dirty="0" smtClean="0"/>
              <a:t>CO</a:t>
            </a:r>
            <a:r>
              <a:rPr lang="fr-FR" sz="2400" b="1" dirty="0" smtClean="0"/>
              <a:t>2</a:t>
            </a:r>
            <a:r>
              <a:rPr lang="fr-FR" sz="3200" b="1" dirty="0" smtClean="0"/>
              <a:t>.</a:t>
            </a:r>
          </a:p>
          <a:p>
            <a:pPr algn="just"/>
            <a:r>
              <a:rPr lang="fr-FR" sz="3200" b="1" u="sng" dirty="0">
                <a:solidFill>
                  <a:srgbClr val="00B050"/>
                </a:solidFill>
              </a:rPr>
              <a:t>-L’expérience </a:t>
            </a:r>
            <a:r>
              <a:rPr lang="fr-FR" sz="3200" b="1" u="sng" dirty="0" smtClean="0">
                <a:solidFill>
                  <a:srgbClr val="00B050"/>
                </a:solidFill>
              </a:rPr>
              <a:t>B: </a:t>
            </a:r>
            <a:r>
              <a:rPr lang="fr-FR" sz="3200" b="1" dirty="0"/>
              <a:t>L’eau de chaux </a:t>
            </a:r>
            <a:r>
              <a:rPr lang="fr-FR" sz="3200" b="1" dirty="0" smtClean="0"/>
              <a:t>reste claire en absence de CO</a:t>
            </a:r>
            <a:r>
              <a:rPr lang="fr-FR" sz="2000" b="1" dirty="0" smtClean="0"/>
              <a:t>2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778230" y="3851910"/>
            <a:ext cx="11024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….........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15705" y="2903621"/>
            <a:ext cx="1436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2796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3" t="1725" b="2259"/>
          <a:stretch/>
        </p:blipFill>
        <p:spPr>
          <a:xfrm>
            <a:off x="6984460" y="0"/>
            <a:ext cx="5207540" cy="67415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5642" y="1939610"/>
            <a:ext cx="682881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/>
              <a:t>-La quantité de CO</a:t>
            </a:r>
            <a:r>
              <a:rPr lang="fr-FR" sz="2000" b="1" dirty="0" smtClean="0"/>
              <a:t>2  </a:t>
            </a:r>
            <a:r>
              <a:rPr lang="fr-FR" sz="3200" b="1" dirty="0" smtClean="0"/>
              <a:t>dans </a:t>
            </a:r>
            <a:r>
              <a:rPr lang="fr-FR" sz="3200" b="1" dirty="0"/>
              <a:t>le sang </a:t>
            </a:r>
            <a:r>
              <a:rPr lang="fr-FR" sz="3200" b="1" dirty="0" smtClean="0"/>
              <a:t>entrant (</a:t>
            </a:r>
            <a:r>
              <a:rPr lang="fr-FR" sz="3200" b="1" dirty="0" smtClean="0">
                <a:solidFill>
                  <a:srgbClr val="00B050"/>
                </a:solidFill>
              </a:rPr>
              <a:t>46mL</a:t>
            </a:r>
            <a:r>
              <a:rPr lang="fr-FR" sz="3200" b="1" dirty="0" smtClean="0"/>
              <a:t>) </a:t>
            </a:r>
            <a:r>
              <a:rPr lang="fr-FR" sz="3200" b="1" dirty="0"/>
              <a:t>est </a:t>
            </a:r>
            <a:r>
              <a:rPr lang="fr-FR" sz="3200" b="1" dirty="0" smtClean="0">
                <a:solidFill>
                  <a:srgbClr val="00B050"/>
                </a:solidFill>
              </a:rPr>
              <a:t>inférieure</a:t>
            </a:r>
            <a:r>
              <a:rPr lang="fr-FR" sz="3200" b="1" dirty="0" smtClean="0"/>
              <a:t> à </a:t>
            </a:r>
            <a:r>
              <a:rPr lang="fr-FR" sz="3200" b="1" dirty="0"/>
              <a:t>la </a:t>
            </a:r>
            <a:r>
              <a:rPr lang="fr-FR" sz="3200" b="1" dirty="0" smtClean="0"/>
              <a:t>quantité de </a:t>
            </a:r>
            <a:r>
              <a:rPr lang="fr-FR" sz="3200" b="1" dirty="0"/>
              <a:t>CO</a:t>
            </a:r>
            <a:r>
              <a:rPr lang="fr-FR" sz="2000" b="1" dirty="0"/>
              <a:t>2</a:t>
            </a:r>
            <a:r>
              <a:rPr lang="fr-FR" sz="3200" b="1" dirty="0" smtClean="0"/>
              <a:t>  dans </a:t>
            </a:r>
            <a:r>
              <a:rPr lang="fr-FR" sz="3200" b="1" dirty="0"/>
              <a:t>le sang sortant </a:t>
            </a:r>
            <a:r>
              <a:rPr lang="fr-FR" sz="3200" b="1" dirty="0" smtClean="0"/>
              <a:t>des muscles (</a:t>
            </a:r>
            <a:r>
              <a:rPr lang="fr-FR" sz="3200" b="1" dirty="0" smtClean="0">
                <a:solidFill>
                  <a:srgbClr val="00B050"/>
                </a:solidFill>
              </a:rPr>
              <a:t>52mL</a:t>
            </a:r>
            <a:r>
              <a:rPr lang="fr-FR" sz="3200" b="1" dirty="0" smtClean="0"/>
              <a:t>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11394"/>
            <a:ext cx="60960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1" algn="just"/>
            <a:r>
              <a:rPr lang="fr-FR" sz="3200" b="1" u="sng" dirty="0">
                <a:solidFill>
                  <a:srgbClr val="FF0000"/>
                </a:solidFill>
              </a:rPr>
              <a:t>Doc10:</a:t>
            </a:r>
          </a:p>
          <a:p>
            <a:pPr lvl="1" algn="just"/>
            <a:r>
              <a:rPr lang="fr-FR" sz="3200" b="1" u="sng" dirty="0">
                <a:solidFill>
                  <a:srgbClr val="00B050"/>
                </a:solidFill>
              </a:rPr>
              <a:t>A- Au niveau des muscles: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49430" y="2551096"/>
            <a:ext cx="20233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…....................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642" y="4213365"/>
            <a:ext cx="67736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-La quantité </a:t>
            </a:r>
            <a:r>
              <a:rPr lang="fr-FR" sz="3200" b="1" dirty="0" smtClean="0"/>
              <a:t>d’O2  </a:t>
            </a:r>
            <a:r>
              <a:rPr lang="fr-FR" sz="3200" b="1" dirty="0"/>
              <a:t>dans le sang entrant (</a:t>
            </a:r>
            <a:r>
              <a:rPr lang="fr-FR" sz="3200" b="1" dirty="0">
                <a:solidFill>
                  <a:srgbClr val="00B050"/>
                </a:solidFill>
              </a:rPr>
              <a:t>20mL</a:t>
            </a:r>
            <a:r>
              <a:rPr lang="fr-FR" sz="3200" b="1" dirty="0"/>
              <a:t>) est </a:t>
            </a:r>
            <a:r>
              <a:rPr lang="fr-FR" sz="3200" b="1" dirty="0">
                <a:solidFill>
                  <a:srgbClr val="00B050"/>
                </a:solidFill>
              </a:rPr>
              <a:t>supérieure</a:t>
            </a:r>
            <a:r>
              <a:rPr lang="fr-FR" sz="3200" b="1" dirty="0"/>
              <a:t> à la quantité </a:t>
            </a:r>
            <a:r>
              <a:rPr lang="fr-FR" sz="3200" b="1" dirty="0" smtClean="0"/>
              <a:t>d’O2  </a:t>
            </a:r>
            <a:r>
              <a:rPr lang="fr-FR" sz="3200" b="1" dirty="0"/>
              <a:t>dans le sang sortant des muscles (</a:t>
            </a:r>
            <a:r>
              <a:rPr lang="fr-FR" sz="3200" b="1" dirty="0">
                <a:solidFill>
                  <a:srgbClr val="00B050"/>
                </a:solidFill>
              </a:rPr>
              <a:t>15mL</a:t>
            </a:r>
            <a:r>
              <a:rPr lang="fr-FR" sz="3200" b="1" dirty="0"/>
              <a:t>).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69990" y="4826311"/>
            <a:ext cx="2130356" cy="415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…....................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77958" y="2525638"/>
            <a:ext cx="9597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38529" y="4826310"/>
            <a:ext cx="1102472" cy="415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28808" y="3526829"/>
            <a:ext cx="1138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09353" y="5790233"/>
            <a:ext cx="1138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….......</a:t>
            </a:r>
          </a:p>
        </p:txBody>
      </p:sp>
    </p:spTree>
    <p:extLst>
      <p:ext uri="{BB962C8B-B14F-4D97-AF65-F5344CB8AC3E}">
        <p14:creationId xmlns:p14="http://schemas.microsoft.com/office/powerpoint/2010/main" val="9083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8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9352" y="1316583"/>
            <a:ext cx="21271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Déduction 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99352" y="1778248"/>
            <a:ext cx="1116735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endParaRPr lang="fr-FR" sz="3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3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352" y="1778248"/>
            <a:ext cx="11167353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déduit que les échanges gazeux au niveau de l’organe se font entre </a:t>
            </a:r>
            <a:r>
              <a:rPr lang="fr-FR" sz="3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……………………….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En effet le </a:t>
            </a:r>
            <a:r>
              <a:rPr lang="fr-FR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passe </a:t>
            </a:r>
            <a:r>
              <a:rPr lang="fr-FR" sz="3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…………………………...….….</a:t>
            </a: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contrairement au </a:t>
            </a:r>
            <a:r>
              <a:rPr lang="fr-FR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il passe         </a:t>
            </a:r>
            <a:r>
              <a:rPr lang="fr-FR" sz="3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………………………………….… </a:t>
            </a:r>
            <a:r>
              <a:rPr lang="fr-FR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(voir feuille de dessin). </a:t>
            </a:r>
            <a:endParaRPr lang="fr-FR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9352" y="1316583"/>
            <a:ext cx="21271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Déduction 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786128" y="5248230"/>
            <a:ext cx="4467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cellules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الخلايا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sang,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722416" y="5946789"/>
            <a:ext cx="462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 vers les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cellules, 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722416" y="5248231"/>
            <a:ext cx="4879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cellules vers le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الدم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140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352" y="1778248"/>
            <a:ext cx="1116735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déduit que les échanges gazeux au niveau de l’organe se font entre </a:t>
            </a:r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cellules et le sang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effet,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passe </a:t>
            </a:r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 vers les cellules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contrairement au </a:t>
            </a:r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il passe </a:t>
            </a:r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cellules vers le sang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(voir feuille du dessin). </a:t>
            </a:r>
            <a:endParaRPr lang="fr-FR" sz="3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9352" y="1316583"/>
            <a:ext cx="21271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Déduction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137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7462" l="10000" r="97923">
                        <a14:foregroundMark x1="74385" y1="54769" x2="74385" y2="54769"/>
                        <a14:foregroundMark x1="74846" y1="33692" x2="74846" y2="33692"/>
                        <a14:foregroundMark x1="74846" y1="27308" x2="74846" y2="27308"/>
                        <a14:foregroundMark x1="74385" y1="56769" x2="79308" y2="86231"/>
                        <a14:foregroundMark x1="73923" y1="55308" x2="60154" y2="87231"/>
                        <a14:foregroundMark x1="67000" y1="67538" x2="67000" y2="67538"/>
                        <a14:foregroundMark x1="74385" y1="35154" x2="74385" y2="22846"/>
                        <a14:foregroundMark x1="74385" y1="28308" x2="76385" y2="21923"/>
                        <a14:foregroundMark x1="76385" y1="23385" x2="76385" y2="23385"/>
                        <a14:foregroundMark x1="76385" y1="24846" x2="77308" y2="13077"/>
                        <a14:foregroundMark x1="72385" y1="22846" x2="72923" y2="19923"/>
                        <a14:foregroundMark x1="79769" y1="23385" x2="81769" y2="16462"/>
                        <a14:foregroundMark x1="33615" y1="72462" x2="33615" y2="72462"/>
                        <a14:backgroundMark x1="77846" y1="17231" x2="77846" y2="17231"/>
                        <a14:backgroundMark x1="75385" y1="18231" x2="86692" y2="22692"/>
                        <a14:backgroundMark x1="72385" y1="16769" x2="87154" y2="2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7833" r="9895" b="9755"/>
          <a:stretch/>
        </p:blipFill>
        <p:spPr>
          <a:xfrm>
            <a:off x="4951011" y="439309"/>
            <a:ext cx="1741619" cy="18198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449"/>
            <a:ext cx="3700717" cy="29565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17" y="3847132"/>
            <a:ext cx="8491283" cy="30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744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Organigramme : Terminateur 2"/>
          <p:cNvSpPr/>
          <p:nvPr/>
        </p:nvSpPr>
        <p:spPr>
          <a:xfrm>
            <a:off x="6206247" y="3326860"/>
            <a:ext cx="58366" cy="27237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Terminateur 3"/>
          <p:cNvSpPr/>
          <p:nvPr/>
        </p:nvSpPr>
        <p:spPr>
          <a:xfrm>
            <a:off x="8129081" y="3249039"/>
            <a:ext cx="58366" cy="27237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Terminateur 4"/>
          <p:cNvSpPr/>
          <p:nvPr/>
        </p:nvSpPr>
        <p:spPr>
          <a:xfrm>
            <a:off x="6647234" y="2117388"/>
            <a:ext cx="58366" cy="27237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83677" y="3793787"/>
            <a:ext cx="2354093" cy="210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78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82622" y="6006911"/>
            <a:ext cx="114267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Titre: Schéma représente les échanges gazeux au niveau de l’organe </a:t>
            </a:r>
            <a:endParaRPr lang="fr-FR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95959"/>
            <a:ext cx="116731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2-Mécanisme des échanges </a:t>
            </a:r>
            <a:r>
              <a:rPr lang="fr-FR" sz="3200" b="1" u="sng" dirty="0" err="1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gazeaux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le sang et les organes (Le muscle</a:t>
            </a:r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العضلة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MA" sz="3600" b="1" i="1" dirty="0" smtClean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4"/>
          <a:stretch/>
        </p:blipFill>
        <p:spPr>
          <a:xfrm>
            <a:off x="652223" y="1771783"/>
            <a:ext cx="10013772" cy="20025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9"/>
          <a:stretch/>
        </p:blipFill>
        <p:spPr>
          <a:xfrm>
            <a:off x="652223" y="3774332"/>
            <a:ext cx="10013772" cy="6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302" y="2160890"/>
            <a:ext cx="10123614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/>
              <a:t>Les échanges gazeux au niveau de l’organe  se font </a:t>
            </a:r>
            <a:r>
              <a:rPr lang="fr-FR" sz="3200" b="1" dirty="0" smtClean="0"/>
              <a:t>entre </a:t>
            </a:r>
            <a:r>
              <a:rPr lang="fr-FR" sz="3200" b="1" dirty="0" smtClean="0">
                <a:solidFill>
                  <a:srgbClr val="00B050"/>
                </a:solidFill>
              </a:rPr>
              <a:t>…………………………………….</a:t>
            </a:r>
            <a:r>
              <a:rPr lang="fr-FR" sz="3200" b="1" dirty="0"/>
              <a:t>grâce a </a:t>
            </a:r>
            <a:r>
              <a:rPr lang="fr-FR" sz="3200" b="1" dirty="0">
                <a:solidFill>
                  <a:srgbClr val="00B050"/>
                </a:solidFill>
              </a:rPr>
              <a:t>………………………………………..</a:t>
            </a:r>
            <a:r>
              <a:rPr lang="fr-FR" sz="3200" b="1" dirty="0"/>
              <a:t>des gaz: </a:t>
            </a:r>
            <a:r>
              <a:rPr lang="fr-FR" sz="3200" b="1" dirty="0" smtClean="0">
                <a:solidFill>
                  <a:srgbClr val="00B050"/>
                </a:solidFill>
              </a:rPr>
              <a:t>…………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495959"/>
            <a:ext cx="116731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2-Mécanisme des échanges </a:t>
            </a:r>
            <a:r>
              <a:rPr lang="fr-FR" sz="3200" b="1" u="sng" dirty="0" err="1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gazeaux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le sang et les organes (Le muscle</a:t>
            </a:r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العضلة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MA" sz="3600" b="1" i="1" dirty="0" smtClean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95959"/>
            <a:ext cx="116731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2-Mécanisme des échanges </a:t>
            </a:r>
            <a:r>
              <a:rPr lang="fr-FR" sz="3200" b="1" u="sng" dirty="0" err="1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gazeaux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le sang et les organes (Le muscle</a:t>
            </a:r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العضلة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MA" sz="3600" b="1" i="1" dirty="0" smtClean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344" y="2219258"/>
            <a:ext cx="11556460" cy="2216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arial" panose="020B0604020202020204" pitchFamily="34" charset="0"/>
              </a:rPr>
              <a:t>Les</a:t>
            </a:r>
            <a:r>
              <a:rPr lang="fr-FR" sz="3200" b="1" dirty="0">
                <a:latin typeface="arial" panose="020B0604020202020204" pitchFamily="34" charset="0"/>
              </a:rPr>
              <a:t> échanges </a:t>
            </a:r>
            <a:r>
              <a:rPr lang="fr-FR" sz="3200" b="1" dirty="0" smtClean="0">
                <a:latin typeface="arial" panose="020B0604020202020204" pitchFamily="34" charset="0"/>
              </a:rPr>
              <a:t>gazeux au niveau de l’organe </a:t>
            </a:r>
            <a:r>
              <a:rPr lang="fr-FR" sz="3200" b="1" dirty="0">
                <a:latin typeface="arial" panose="020B0604020202020204" pitchFamily="34" charset="0"/>
              </a:rPr>
              <a:t> se font </a:t>
            </a:r>
            <a:r>
              <a:rPr lang="fr-FR" sz="3200" b="1" dirty="0" smtClean="0">
                <a:latin typeface="arial" panose="020B0604020202020204" pitchFamily="34" charset="0"/>
              </a:rPr>
              <a:t>entre les cellules et le sang grâce a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la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</a:rPr>
              <a:t>différence de pressions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partielles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فارق الضغط الجزئي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</a:rPr>
              <a:t>des gaz: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PO2 et PCO2</a:t>
            </a:r>
            <a:r>
              <a:rPr lang="fr-FR" sz="3200" b="1" dirty="0" smtClean="0">
                <a:latin typeface="arial" panose="020B0604020202020204" pitchFamily="34" charset="0"/>
              </a:rPr>
              <a:t>.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8711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84673"/>
            <a:ext cx="12192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Activité3: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cellules produisent de l’énergie.</a:t>
            </a: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الخلايا تنتج الطاقة</a:t>
            </a:r>
            <a:endParaRPr lang="ar-MA" sz="3800" b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fr-FR" sz="32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Exercice intégré (2 Page44)</a:t>
            </a:r>
          </a:p>
          <a:p>
            <a:pPr marL="1028700" lvl="1" indent="-571500">
              <a:buFontTx/>
              <a:buChar char="-"/>
            </a:pPr>
            <a:r>
              <a:rPr lang="fr-FR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Réponses </a:t>
            </a:r>
            <a:endParaRPr lang="ar-MA" sz="3200" b="1" u="sng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1821" cy="68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9749"/>
            <a:ext cx="11867745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1. Les besoins de la cellule sont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………………………….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2. La cellule produit de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3. La cellule rejettent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9749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1. Les besoins de la cellule sont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O</a:t>
            </a:r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glucose.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2. La cellule produit de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l’énergie.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3. La cellule rejettent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</a:t>
            </a:r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déchets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3" y="3000083"/>
            <a:ext cx="10568214" cy="9493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84051" y="3743874"/>
            <a:ext cx="173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 glucose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856708" y="3743875"/>
            <a:ext cx="119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L’eau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0026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926" y="1634247"/>
            <a:ext cx="11108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organes effectuent en permanence des échanges avec le sang, ils y prélèvent des </a:t>
            </a:r>
            <a:r>
              <a:rPr lang="fr-FR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nutriments</a:t>
            </a:r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du </a:t>
            </a:r>
            <a:r>
              <a:rPr lang="fr-FR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dioxygène</a:t>
            </a:r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et</a:t>
            </a:r>
            <a:r>
              <a:rPr lang="ar-M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ils y rejettent des déchets</a:t>
            </a:r>
            <a:r>
              <a:rPr lang="ar-M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فضلات</a:t>
            </a:r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dont le </a:t>
            </a:r>
            <a:r>
              <a:rPr lang="fr-FR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en libérant de </a:t>
            </a:r>
            <a:r>
              <a:rPr lang="fr-FR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l’énergie</a:t>
            </a:r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nécessaire à la vie de le cellule. C’est </a:t>
            </a:r>
            <a:r>
              <a:rPr lang="fr-FR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respiration </a:t>
            </a:r>
            <a:r>
              <a:rPr lang="fr-FR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cellulaire</a:t>
            </a:r>
            <a:r>
              <a:rPr lang="fr-F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6926" y="2971720"/>
            <a:ext cx="24319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</a:rPr>
              <a:t>…………......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68259" y="3533851"/>
            <a:ext cx="24902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B050"/>
                </a:solidFill>
              </a:rPr>
              <a:t>……………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667348" y="4111849"/>
            <a:ext cx="29085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B050"/>
                </a:solidFill>
              </a:rPr>
              <a:t>………………..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6926" y="4746855"/>
            <a:ext cx="19844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00B050"/>
                </a:solidFill>
              </a:rPr>
              <a:t>………….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32569" y="2971720"/>
            <a:ext cx="22016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</a:rPr>
              <a:t>…</a:t>
            </a:r>
            <a:r>
              <a:rPr lang="ar-MA" sz="2800" dirty="0" smtClean="0">
                <a:solidFill>
                  <a:srgbClr val="00B050"/>
                </a:solidFill>
              </a:rPr>
              <a:t>..</a:t>
            </a:r>
            <a:r>
              <a:rPr lang="fr-FR" sz="2800" dirty="0" smtClean="0">
                <a:solidFill>
                  <a:srgbClr val="00B050"/>
                </a:solidFill>
              </a:rPr>
              <a:t>………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479" y="6015995"/>
            <a:ext cx="3629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ils y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prélèvent</a:t>
            </a:r>
            <a:r>
              <a:rPr lang="ar-M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تأخذ منه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4874418" y="6019660"/>
            <a:ext cx="361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ils y rejettent</a:t>
            </a:r>
            <a:r>
              <a:rPr lang="ar-M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تطرح فيه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07785" y="6015995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libérant</a:t>
            </a:r>
            <a:r>
              <a:rPr lang="ar-M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تحرير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45038" y="3575233"/>
            <a:ext cx="8304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</a:rPr>
              <a:t>…</a:t>
            </a:r>
            <a:r>
              <a:rPr lang="ar-MA" sz="2800" dirty="0" smtClean="0">
                <a:solidFill>
                  <a:srgbClr val="00B050"/>
                </a:solidFill>
              </a:rPr>
              <a:t>..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926" y="1634247"/>
            <a:ext cx="1149161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56431" y="1052658"/>
            <a:ext cx="39299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Conclusion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0732"/>
            <a:ext cx="7674428" cy="12930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54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Introduction</a:t>
            </a:r>
            <a:r>
              <a:rPr lang="fr-FR" sz="4800" b="1" u="sng" dirty="0" smtClean="0">
                <a:solidFill>
                  <a:srgbClr val="FF0000"/>
                </a:solidFill>
              </a:rPr>
              <a:t> </a:t>
            </a:r>
            <a:endParaRPr lang="fr-FR" sz="4800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311" y="1423759"/>
            <a:ext cx="11440888" cy="24478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3200" b="1" dirty="0"/>
              <a:t>La respiration désigne </a:t>
            </a:r>
            <a:r>
              <a:rPr lang="fr-FR" sz="3200" b="1" dirty="0" smtClean="0">
                <a:solidFill>
                  <a:srgbClr val="FF0000"/>
                </a:solidFill>
              </a:rPr>
              <a:t>les</a:t>
            </a:r>
            <a:r>
              <a:rPr lang="fr-FR" sz="3200" b="1" dirty="0">
                <a:solidFill>
                  <a:srgbClr val="FF0000"/>
                </a:solidFill>
              </a:rPr>
              <a:t> échanges </a:t>
            </a:r>
            <a:r>
              <a:rPr lang="fr-FR" sz="3200" b="1" dirty="0" smtClean="0">
                <a:solidFill>
                  <a:srgbClr val="FF0000"/>
                </a:solidFill>
              </a:rPr>
              <a:t>gazeux</a:t>
            </a:r>
            <a:r>
              <a:rPr lang="ar-MA" sz="3200" b="1" dirty="0" smtClean="0">
                <a:solidFill>
                  <a:srgbClr val="FF0000"/>
                </a:solidFill>
              </a:rPr>
              <a:t>التبادلات الغازية</a:t>
            </a:r>
            <a:r>
              <a:rPr lang="fr-FR" sz="3200" b="1" dirty="0"/>
              <a:t> </a:t>
            </a:r>
            <a:r>
              <a:rPr lang="fr-FR" sz="3200" b="1" dirty="0" smtClean="0"/>
              <a:t>résultant </a:t>
            </a:r>
            <a:r>
              <a:rPr lang="fr-FR" sz="3200" b="1" dirty="0"/>
              <a:t>de </a:t>
            </a:r>
            <a:r>
              <a:rPr lang="fr-FR" sz="3200" b="1" dirty="0" smtClean="0">
                <a:solidFill>
                  <a:srgbClr val="FF0000"/>
                </a:solidFill>
              </a:rPr>
              <a:t>l'inspiration</a:t>
            </a:r>
            <a:r>
              <a:rPr lang="ar-MA" sz="3200" b="1" dirty="0" smtClean="0">
                <a:solidFill>
                  <a:srgbClr val="FF0000"/>
                </a:solidFill>
              </a:rPr>
              <a:t>الشهيق</a:t>
            </a:r>
            <a:r>
              <a:rPr lang="fr-FR" sz="3200" b="1" dirty="0" smtClean="0"/>
              <a:t> (</a:t>
            </a:r>
            <a:r>
              <a:rPr lang="fr-FR" sz="3200" b="1" dirty="0"/>
              <a:t>absorption </a:t>
            </a:r>
            <a:r>
              <a:rPr lang="fr-FR" sz="3200" b="1" dirty="0" smtClean="0"/>
              <a:t>du</a:t>
            </a:r>
            <a:r>
              <a:rPr lang="fr-FR" sz="3200" b="1" dirty="0"/>
              <a:t> dioxygène </a:t>
            </a:r>
            <a:r>
              <a:rPr lang="fr-FR" sz="3200" b="1" dirty="0" smtClean="0"/>
              <a:t>O2) </a:t>
            </a:r>
            <a:r>
              <a:rPr lang="fr-FR" sz="3200" b="1" dirty="0"/>
              <a:t>et de </a:t>
            </a:r>
            <a:r>
              <a:rPr lang="fr-FR" sz="3200" b="1" dirty="0" smtClean="0">
                <a:solidFill>
                  <a:srgbClr val="FF0000"/>
                </a:solidFill>
              </a:rPr>
              <a:t>l'expiration</a:t>
            </a:r>
            <a:r>
              <a:rPr lang="ar-MA" sz="3200" b="1" dirty="0" smtClean="0">
                <a:solidFill>
                  <a:srgbClr val="FF0000"/>
                </a:solidFill>
              </a:rPr>
              <a:t>الزفير</a:t>
            </a:r>
            <a:r>
              <a:rPr lang="fr-FR" sz="3200" b="1" dirty="0" smtClean="0"/>
              <a:t> </a:t>
            </a:r>
            <a:r>
              <a:rPr lang="fr-FR" sz="3200" b="1" dirty="0"/>
              <a:t>de l'air (rejet </a:t>
            </a:r>
            <a:r>
              <a:rPr lang="fr-FR" sz="3200" b="1" dirty="0" smtClean="0"/>
              <a:t>d</a:t>
            </a:r>
            <a:r>
              <a:rPr lang="fr-FR" sz="3200" b="1" dirty="0"/>
              <a:t>u dioxyde de carbone CO2 </a:t>
            </a:r>
            <a:r>
              <a:rPr lang="fr-FR" sz="3200" b="1" dirty="0" smtClean="0"/>
              <a:t>).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46311" y="3871609"/>
            <a:ext cx="11440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MA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fr-FR" sz="32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Quels sont les </a:t>
            </a:r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organes</a:t>
            </a:r>
            <a:r>
              <a:rPr lang="ar-MA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الأعضاء</a:t>
            </a:r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 permettent de respirer </a:t>
            </a:r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just"/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-Comment se fait la respiration chez l’Homme?</a:t>
            </a:r>
            <a:endParaRPr lang="fr-FR" sz="32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ar-MA" sz="32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Quel est le devenir</a:t>
            </a:r>
            <a:r>
              <a:rPr lang="ar-MA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مصير</a:t>
            </a:r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d’O2 et l’origine</a:t>
            </a:r>
            <a:r>
              <a:rPr lang="ar-MA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مصدر</a:t>
            </a:r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CO2?</a:t>
            </a:r>
          </a:p>
          <a:p>
            <a:pPr algn="just"/>
            <a:r>
              <a:rPr lang="fr-FR" sz="32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-Comment protéger notre appareil respiratoire?</a:t>
            </a:r>
            <a:endParaRPr lang="fr-FR" sz="32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72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84673"/>
            <a:ext cx="121920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Activité4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Comment peut-on garder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 appareil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respiratoire en bonne santé</a:t>
            </a:r>
            <a:r>
              <a:rPr lang="fr-FR" sz="38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نحافظ على صحة جهازنا التنفسي؟</a:t>
            </a:r>
            <a:endParaRPr lang="ar-MA" sz="3800" b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06758"/>
              </p:ext>
            </p:extLst>
          </p:nvPr>
        </p:nvGraphicFramePr>
        <p:xfrm>
          <a:off x="456120" y="2237179"/>
          <a:ext cx="11255982" cy="4474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5446"/>
                <a:gridCol w="3229583"/>
                <a:gridCol w="5680953"/>
              </a:tblGrid>
              <a:tr h="8949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L’appareil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Les dangers </a:t>
                      </a:r>
                      <a:r>
                        <a:rPr lang="ar-MA" sz="2800" b="1" dirty="0" smtClean="0">
                          <a:solidFill>
                            <a:srgbClr val="FF0000"/>
                          </a:solidFill>
                        </a:rPr>
                        <a:t>الأخطار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</a:rPr>
                        <a:t>La prévention </a:t>
                      </a:r>
                      <a:r>
                        <a:rPr lang="ar-MA" sz="2800" b="1" dirty="0" smtClean="0">
                          <a:solidFill>
                            <a:srgbClr val="FF0000"/>
                          </a:solidFill>
                        </a:rPr>
                        <a:t>الوقاية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94990">
                <a:tc rowSpan="4"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Appareil respiratoire </a:t>
                      </a:r>
                      <a:endParaRPr lang="fr-F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94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9499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9499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3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5763"/>
            <a:ext cx="12192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Activité1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Les échanges gazeux au niveau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poumons.</a:t>
            </a:r>
          </a:p>
          <a:p>
            <a:pPr lvl="1" algn="r" rtl="1"/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التبادلات الغازية على مستوى الرئتين</a:t>
            </a:r>
            <a:r>
              <a:rPr lang="fr-FR" sz="38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ar-MA" sz="3800" b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Le </a:t>
            </a:r>
            <a:r>
              <a:rPr lang="fr-FR" sz="3200" b="1" u="sng" dirty="0" err="1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systéme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respiratoire chez l’Homme</a:t>
            </a:r>
            <a:r>
              <a:rPr lang="fr-FR" sz="32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2800" b="1" i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(Documents P40)</a:t>
            </a:r>
            <a:endParaRPr lang="ar-MA" sz="3600" b="1" i="1" dirty="0" smtClean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3" y="1930867"/>
            <a:ext cx="6678005" cy="4927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67442" y="2152523"/>
            <a:ext cx="420302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latin typeface="Aller"/>
              </a:rPr>
              <a:t>Alvéoles pulmonaires</a:t>
            </a:r>
          </a:p>
          <a:p>
            <a:pPr algn="ctr"/>
            <a:r>
              <a:rPr lang="ar-MA" sz="2800" b="1" dirty="0" smtClean="0">
                <a:solidFill>
                  <a:srgbClr val="00B050"/>
                </a:solidFill>
                <a:latin typeface="Aller"/>
              </a:rPr>
              <a:t>أسناخ رئوية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1956" y="3642275"/>
            <a:ext cx="42030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Aller"/>
              </a:rPr>
              <a:t>Trachée</a:t>
            </a:r>
            <a:r>
              <a:rPr lang="ar-MA" sz="2800" b="1" dirty="0" smtClean="0">
                <a:solidFill>
                  <a:srgbClr val="00B050"/>
                </a:solidFill>
                <a:latin typeface="Aller"/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latin typeface="Aller"/>
              </a:rPr>
              <a:t>artère</a:t>
            </a:r>
            <a:r>
              <a:rPr lang="ar-MA" sz="2800" b="1" dirty="0" smtClean="0">
                <a:solidFill>
                  <a:srgbClr val="00B050"/>
                </a:solidFill>
                <a:latin typeface="Aller"/>
              </a:rPr>
              <a:t> رغامة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1956" y="3131721"/>
            <a:ext cx="42030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Aller"/>
              </a:rPr>
              <a:t>Bronche</a:t>
            </a:r>
            <a:r>
              <a:rPr lang="ar-MA" sz="2800" b="1" dirty="0" smtClean="0">
                <a:solidFill>
                  <a:srgbClr val="00B050"/>
                </a:solidFill>
                <a:latin typeface="Aller"/>
              </a:rPr>
              <a:t>قصبة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1956" y="4387151"/>
            <a:ext cx="42030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Aller"/>
              </a:rPr>
              <a:t>Fosses </a:t>
            </a:r>
            <a:r>
              <a:rPr lang="fr-FR" sz="2800" b="1" dirty="0" smtClean="0">
                <a:solidFill>
                  <a:srgbClr val="00B050"/>
                </a:solidFill>
                <a:latin typeface="Aller"/>
              </a:rPr>
              <a:t>nasales</a:t>
            </a:r>
            <a:r>
              <a:rPr lang="ar-MA" sz="2800" b="1" dirty="0" smtClean="0">
                <a:solidFill>
                  <a:srgbClr val="00B050"/>
                </a:solidFill>
                <a:latin typeface="Aller"/>
              </a:rPr>
              <a:t>حفر انفية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1956" y="5132027"/>
            <a:ext cx="42030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Aller"/>
              </a:rPr>
              <a:t>Poumon droit</a:t>
            </a:r>
            <a:r>
              <a:rPr lang="ar-MA" sz="2800" b="1" dirty="0" smtClean="0">
                <a:solidFill>
                  <a:srgbClr val="00B050"/>
                </a:solidFill>
                <a:latin typeface="Aller"/>
              </a:rPr>
              <a:t>رئة يمنى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0" y="6212410"/>
            <a:ext cx="34447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Alvéoles pulmonaires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9257" y="5589151"/>
            <a:ext cx="243087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Aller"/>
              </a:rPr>
              <a:t>Bronche</a:t>
            </a:r>
            <a:r>
              <a:rPr lang="ar-MA" sz="2800" b="1" dirty="0" smtClean="0">
                <a:solidFill>
                  <a:srgbClr val="00B050"/>
                </a:solidFill>
                <a:latin typeface="Aller"/>
              </a:rPr>
              <a:t>قصبة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915" y="4985504"/>
            <a:ext cx="31323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Poumon droit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رئة يمنى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5598" y="4320302"/>
            <a:ext cx="342782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Trachée artère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 رغامة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598" y="3136037"/>
            <a:ext cx="35781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Aller"/>
              </a:rPr>
              <a:t>Fosses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nasales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حفر انفية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836595" y="5608606"/>
            <a:ext cx="9338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750995" y="5408259"/>
            <a:ext cx="2159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Bronchiole </a:t>
            </a:r>
            <a:r>
              <a:rPr lang="ar-MA" sz="2000" b="1" dirty="0" smtClean="0"/>
              <a:t>قصيبة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798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3" y="151937"/>
            <a:ext cx="6206248" cy="6462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08" y="603382"/>
            <a:ext cx="4210658" cy="5559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" y="151937"/>
            <a:ext cx="6477533" cy="646246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3659" y="5971040"/>
            <a:ext cx="159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/>
              <a:t>كيس سنخي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044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SCN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31" y="77820"/>
            <a:ext cx="9221821" cy="67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9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40024" y="2564904"/>
            <a:ext cx="2483768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La trachée est un tube formé  d’anneaux</a:t>
            </a:r>
          </a:p>
          <a:p>
            <a:r>
              <a:rPr lang="fr-FR" sz="2800" b="1" dirty="0"/>
              <a:t>de cartilage rigides 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89602"/>
            <a:ext cx="6120680" cy="51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13389" y="5543058"/>
            <a:ext cx="486718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Trachée du mouton</a:t>
            </a:r>
          </a:p>
        </p:txBody>
      </p:sp>
    </p:spTree>
    <p:extLst>
      <p:ext uri="{BB962C8B-B14F-4D97-AF65-F5344CB8AC3E}">
        <p14:creationId xmlns:p14="http://schemas.microsoft.com/office/powerpoint/2010/main" val="2858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808" y="2223407"/>
            <a:ext cx="108625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00B050"/>
                </a:solidFill>
              </a:rPr>
              <a:t>L’air </a:t>
            </a:r>
            <a:r>
              <a:rPr lang="fr-FR" sz="2800" b="1" dirty="0">
                <a:solidFill>
                  <a:srgbClr val="00B050"/>
                </a:solidFill>
              </a:rPr>
              <a:t>inspiré </a:t>
            </a:r>
            <a:r>
              <a:rPr lang="fr-FR" sz="2800" b="1" dirty="0"/>
              <a:t>par le nez (ou la bouche) descend dans la </a:t>
            </a:r>
            <a:r>
              <a:rPr lang="fr-FR" sz="2800" b="1" dirty="0">
                <a:solidFill>
                  <a:srgbClr val="00B050"/>
                </a:solidFill>
              </a:rPr>
              <a:t>trachée</a:t>
            </a:r>
            <a:r>
              <a:rPr lang="fr-FR" sz="2800" b="1" dirty="0"/>
              <a:t>, puis </a:t>
            </a:r>
            <a:r>
              <a:rPr lang="fr-FR" sz="2800" b="1" dirty="0" smtClean="0"/>
              <a:t>pénètre</a:t>
            </a:r>
            <a:r>
              <a:rPr lang="ar-MA" sz="2800" b="1" dirty="0" smtClean="0"/>
              <a:t> </a:t>
            </a:r>
            <a:r>
              <a:rPr lang="fr-FR" sz="2800" b="1" dirty="0" smtClean="0"/>
              <a:t>dans </a:t>
            </a:r>
            <a:r>
              <a:rPr lang="fr-FR" sz="2800" b="1" dirty="0"/>
              <a:t>chaque poumon par une </a:t>
            </a:r>
            <a:r>
              <a:rPr lang="fr-FR" sz="2800" b="1" dirty="0">
                <a:solidFill>
                  <a:srgbClr val="00B050"/>
                </a:solidFill>
              </a:rPr>
              <a:t>bronche</a:t>
            </a:r>
            <a:r>
              <a:rPr lang="fr-FR" sz="2800" b="1" dirty="0"/>
              <a:t> </a:t>
            </a:r>
            <a:r>
              <a:rPr lang="fr-FR" sz="2800" b="1" dirty="0" smtClean="0"/>
              <a:t>puis </a:t>
            </a:r>
            <a:r>
              <a:rPr lang="fr-FR" sz="2800" b="1" dirty="0" smtClean="0">
                <a:solidFill>
                  <a:srgbClr val="00B050"/>
                </a:solidFill>
              </a:rPr>
              <a:t>les bronchioles </a:t>
            </a:r>
            <a:r>
              <a:rPr lang="fr-FR" sz="2800" b="1" dirty="0" smtClean="0"/>
              <a:t>pour </a:t>
            </a:r>
            <a:r>
              <a:rPr lang="fr-FR" sz="2800" b="1" dirty="0"/>
              <a:t>atteindre enfin </a:t>
            </a:r>
            <a:r>
              <a:rPr lang="fr-FR" sz="2800" b="1" dirty="0">
                <a:solidFill>
                  <a:srgbClr val="00B050"/>
                </a:solidFill>
              </a:rPr>
              <a:t>les alvéoles pulmonaires. L’air </a:t>
            </a:r>
            <a:r>
              <a:rPr lang="fr-FR" sz="2800" b="1" dirty="0" smtClean="0">
                <a:solidFill>
                  <a:srgbClr val="00B050"/>
                </a:solidFill>
              </a:rPr>
              <a:t>expiré</a:t>
            </a:r>
            <a:r>
              <a:rPr lang="ar-MA" sz="2800" b="1" dirty="0" smtClean="0">
                <a:solidFill>
                  <a:srgbClr val="00B050"/>
                </a:solidFill>
              </a:rPr>
              <a:t> </a:t>
            </a:r>
            <a:r>
              <a:rPr lang="fr-FR" sz="2800" b="1" dirty="0" smtClean="0"/>
              <a:t>parcourt </a:t>
            </a:r>
            <a:r>
              <a:rPr lang="fr-FR" sz="2800" b="1" dirty="0"/>
              <a:t>ces mêmes voies mais en </a:t>
            </a:r>
            <a:r>
              <a:rPr lang="fr-FR" sz="2800" b="1" dirty="0">
                <a:solidFill>
                  <a:srgbClr val="00B050"/>
                </a:solidFill>
              </a:rPr>
              <a:t>sens </a:t>
            </a:r>
            <a:r>
              <a:rPr lang="fr-FR" sz="2800" b="1" dirty="0" smtClean="0">
                <a:solidFill>
                  <a:srgbClr val="00B050"/>
                </a:solidFill>
              </a:rPr>
              <a:t>inverse</a:t>
            </a:r>
            <a:r>
              <a:rPr lang="ar-MA" sz="2800" b="1" dirty="0" smtClean="0">
                <a:solidFill>
                  <a:srgbClr val="00B050"/>
                </a:solidFill>
              </a:rPr>
              <a:t>اتجاه معاكس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45763"/>
            <a:ext cx="12192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Activité1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Les échanges gazeux au niveau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poumons.</a:t>
            </a:r>
          </a:p>
          <a:p>
            <a:pPr lvl="1" algn="r" rtl="1"/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التبادلات الغازية على مستوى الرئتين</a:t>
            </a:r>
            <a:r>
              <a:rPr lang="fr-FR" sz="38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ar-MA" sz="3800" b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Le </a:t>
            </a:r>
            <a:r>
              <a:rPr lang="fr-FR" sz="3200" b="1" u="sng" dirty="0" err="1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systéme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respiratoire chez l’Homme</a:t>
            </a:r>
            <a:r>
              <a:rPr lang="fr-FR" sz="32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2800" b="1" i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(Documents P40)</a:t>
            </a:r>
            <a:endParaRPr lang="ar-MA" sz="3600" b="1" i="1" dirty="0" smtClean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808" y="3035030"/>
            <a:ext cx="1446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…………..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857363" y="3035030"/>
            <a:ext cx="1446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…………..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59150" y="3700733"/>
            <a:ext cx="30901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…………..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68903" y="3696901"/>
            <a:ext cx="2412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…………..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8807" y="4356786"/>
            <a:ext cx="2412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…………..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844825"/>
            <a:ext cx="3072200" cy="36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25" y="3268771"/>
            <a:ext cx="69008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38" y="1344459"/>
            <a:ext cx="334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33" y="1472136"/>
            <a:ext cx="334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26" y="1248253"/>
            <a:ext cx="334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6261496" y="2276872"/>
            <a:ext cx="2210769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8277565" y="4606888"/>
            <a:ext cx="89982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720993" y="2041606"/>
            <a:ext cx="268220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white"/>
                </a:solidFill>
              </a:rPr>
              <a:t>Alvéole Pulmonaire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77386" y="4374367"/>
            <a:ext cx="244143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white"/>
                </a:solidFill>
              </a:rPr>
              <a:t>Capillaire sanguin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48034" y="764705"/>
            <a:ext cx="110113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 gaz O2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594602" y="2823889"/>
            <a:ext cx="236806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Sang allant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Vers les organes riche en O2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19084181">
            <a:off x="6480624" y="4221978"/>
            <a:ext cx="3478823" cy="317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1809720" y="1815575"/>
            <a:ext cx="22840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r-FR" altLang="fr-FR" sz="2400" b="1" dirty="0">
                <a:solidFill>
                  <a:srgbClr val="002060"/>
                </a:solidFill>
                <a:latin typeface="Times New Roman" pitchFamily="18" charset="0"/>
              </a:rPr>
              <a:t>Sang venant </a:t>
            </a:r>
            <a:r>
              <a:rPr lang="fr-FR" altLang="fr-FR" sz="2400" b="1" dirty="0" smtClean="0">
                <a:solidFill>
                  <a:srgbClr val="002060"/>
                </a:solidFill>
                <a:latin typeface="Times New Roman" pitchFamily="18" charset="0"/>
              </a:rPr>
              <a:t>de l’organe </a:t>
            </a:r>
            <a:r>
              <a:rPr lang="fr-FR" altLang="fr-FR" sz="2400" b="1" dirty="0">
                <a:solidFill>
                  <a:srgbClr val="002060"/>
                </a:solidFill>
                <a:latin typeface="Times New Roman" pitchFamily="18" charset="0"/>
              </a:rPr>
              <a:t>riche </a:t>
            </a:r>
            <a:r>
              <a:rPr lang="fr-FR" sz="2000" b="1" dirty="0">
                <a:solidFill>
                  <a:srgbClr val="003300"/>
                </a:solidFill>
                <a:latin typeface="ArialUnicodeMS"/>
                <a:ea typeface="Calibri"/>
                <a:cs typeface="ArialUnicodeMS"/>
              </a:rPr>
              <a:t>CO</a:t>
            </a:r>
            <a:r>
              <a:rPr lang="fr-FR" sz="2000" b="1" dirty="0">
                <a:solidFill>
                  <a:srgbClr val="003300"/>
                </a:solidFill>
                <a:latin typeface="ArialUnicodeMS,Bold"/>
                <a:ea typeface="Calibri"/>
                <a:cs typeface="ArialUnicodeMS,Bold"/>
              </a:rPr>
              <a:t>2</a:t>
            </a:r>
            <a:r>
              <a:rPr lang="ar-SA" altLang="fr-FR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fr-FR" altLang="fr-FR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" name="Flèche droite 15"/>
          <p:cNvSpPr/>
          <p:nvPr/>
        </p:nvSpPr>
        <p:spPr>
          <a:xfrm rot="1738663">
            <a:off x="1436351" y="3208070"/>
            <a:ext cx="1342913" cy="340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Organigramme : Connecteur 17"/>
          <p:cNvSpPr/>
          <p:nvPr/>
        </p:nvSpPr>
        <p:spPr>
          <a:xfrm>
            <a:off x="2686794" y="3615705"/>
            <a:ext cx="114300" cy="1492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Organigramme : Connecteur 19"/>
          <p:cNvSpPr/>
          <p:nvPr/>
        </p:nvSpPr>
        <p:spPr>
          <a:xfrm>
            <a:off x="2927648" y="3719312"/>
            <a:ext cx="114300" cy="1492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Organigramme : Connecteur 20"/>
          <p:cNvSpPr/>
          <p:nvPr/>
        </p:nvSpPr>
        <p:spPr>
          <a:xfrm>
            <a:off x="3224583" y="3876821"/>
            <a:ext cx="114300" cy="1492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5098" y="107322"/>
            <a:ext cx="118288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Mécanisme  </a:t>
            </a:r>
            <a:r>
              <a:rPr lang="fr-FR" sz="2400" b="1" dirty="0">
                <a:solidFill>
                  <a:srgbClr val="FF0000"/>
                </a:solidFill>
              </a:rPr>
              <a:t>des  échanges  gazeux  respiratoires  au niveau des  </a:t>
            </a:r>
            <a:r>
              <a:rPr lang="fr-FR" sz="2400" b="1" dirty="0" smtClean="0">
                <a:solidFill>
                  <a:srgbClr val="FF0000"/>
                </a:solidFill>
              </a:rPr>
              <a:t>alvéoles  </a:t>
            </a:r>
            <a:r>
              <a:rPr lang="fr-FR" sz="2400" b="1" dirty="0">
                <a:solidFill>
                  <a:srgbClr val="FF0000"/>
                </a:solidFill>
              </a:rPr>
              <a:t>pulmonaires :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75423" y="5626425"/>
            <a:ext cx="99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sang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097911" y="4143534"/>
            <a:ext cx="189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L’alvéole pulmonaire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250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823 -0.00069 L -0.01719 0.43588 C -0.03837 0.71459 0.07864 0.55579 0.10399 0.55579 C 0.11476 0.5375 0.17569 0.51436 0.19184 0.41945 L 0.38142 0.27084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3576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8" presetClass="entr" presetSubtype="3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2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200"/>
                            </p:stCondLst>
                            <p:childTnLst>
                              <p:par>
                                <p:cTn id="78" presetID="3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6701 0.44976 C 0.08107 0.55115 0.10208 0.60578 0.12396 0.60578 C 0.14896 0.60578 0.19045 0.5949 0.20451 0.49351 L 0.41979 0.25902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200"/>
                            </p:stCondLst>
                            <p:childTnLst>
                              <p:par>
                                <p:cTn id="81" presetID="3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0746 0.63888 C 0.02153 0.73564 0.10208 0.578 0.12396 0.578 C 0.14896 0.578 0.19948 0.55393 0.21354 0.45717 L 0.42413 0.28726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3678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399 0.48264 C 0.01007 0.58125 0.0809 0.58264 0.10278 0.58264 C 0.12778 0.58264 0.16892 0.53426 0.18298 0.43588 L 0.34357 0.26297 L 0.3618 0.24746 " pathEditMode="relative" rAng="0" ptsTypes="FffFAF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200"/>
                            </p:stCondLst>
                            <p:childTnLst>
                              <p:par>
                                <p:cTn id="8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7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2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7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2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7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200"/>
                            </p:stCondLst>
                            <p:childTnLst>
                              <p:par>
                                <p:cTn id="116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0717 L 0.03581 0.06065 C 0.04636 0.07593 0.0625 0.08449 0.07917 0.08449 C 0.09831 0.08449 0.21563 0.30347 0.22631 0.2882 L 0.21185 -0.33866 " pathEditMode="relative" rAng="0" ptsTypes="AAAAA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178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55 0.02454 L 0.02214 0.07847 C 0.03373 0.09028 0.05052 0.13148 0.06849 0.13148 C 0.08894 0.13148 0.21003 0.35509 0.22149 0.34329 L 0.2362 -0.31574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06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7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2344 0.01783 L 0.03034 0.05695 C 0.04153 0.06551 0.05872 0.11528 0.0763 0.11528 C 0.09635 0.11528 0.2789 0.35949 0.29023 0.35093 L 0.25599 -0.30069 " pathEditMode="relative" rAng="0" ptsTypes="AAA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uild="allAtOnce" animBg="1"/>
      <p:bldP spid="12" grpId="1" build="allAtOnce" animBg="1"/>
      <p:bldP spid="13" grpId="0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3838</TotalTime>
  <Words>731</Words>
  <Application>Microsoft Office PowerPoint</Application>
  <PresentationFormat>Grand écran</PresentationFormat>
  <Paragraphs>125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Aharoni</vt:lpstr>
      <vt:lpstr>Aller</vt:lpstr>
      <vt:lpstr>Arial</vt:lpstr>
      <vt:lpstr>Arial</vt:lpstr>
      <vt:lpstr>ArialUnicodeMS</vt:lpstr>
      <vt:lpstr>ArialUnicodeMS,Bold</vt:lpstr>
      <vt:lpstr>Calibri</vt:lpstr>
      <vt:lpstr>Century Gothic</vt:lpstr>
      <vt:lpstr>Times New Roman</vt:lpstr>
      <vt:lpstr>Traînée de condensation</vt:lpstr>
      <vt:lpstr>Thème Office</vt:lpstr>
      <vt:lpstr>La respiration chez l’homme التنفس عند الانسان</vt:lpstr>
      <vt:lpstr>Présentation PowerPoint</vt:lpstr>
      <vt:lpstr>Introduction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FERRAH</cp:lastModifiedBy>
  <cp:revision>1210</cp:revision>
  <dcterms:created xsi:type="dcterms:W3CDTF">2019-09-29T19:18:53Z</dcterms:created>
  <dcterms:modified xsi:type="dcterms:W3CDTF">2019-12-22T18:28:40Z</dcterms:modified>
</cp:coreProperties>
</file>