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52" r:id="rId2"/>
    <p:sldId id="257" r:id="rId3"/>
    <p:sldId id="258" r:id="rId4"/>
    <p:sldId id="263" r:id="rId5"/>
    <p:sldId id="264" r:id="rId6"/>
    <p:sldId id="265" r:id="rId7"/>
    <p:sldId id="259" r:id="rId8"/>
    <p:sldId id="266" r:id="rId9"/>
    <p:sldId id="267" r:id="rId10"/>
    <p:sldId id="260" r:id="rId11"/>
    <p:sldId id="261" r:id="rId12"/>
    <p:sldId id="270" r:id="rId13"/>
    <p:sldId id="271" r:id="rId14"/>
    <p:sldId id="272" r:id="rId15"/>
    <p:sldId id="269" r:id="rId16"/>
    <p:sldId id="273" r:id="rId17"/>
    <p:sldId id="274" r:id="rId18"/>
    <p:sldId id="275" r:id="rId19"/>
    <p:sldId id="353" r:id="rId20"/>
    <p:sldId id="276" r:id="rId21"/>
    <p:sldId id="277" r:id="rId22"/>
    <p:sldId id="278" r:id="rId23"/>
    <p:sldId id="282" r:id="rId24"/>
    <p:sldId id="354" r:id="rId25"/>
    <p:sldId id="281" r:id="rId26"/>
    <p:sldId id="279" r:id="rId27"/>
    <p:sldId id="280" r:id="rId28"/>
    <p:sldId id="355" r:id="rId29"/>
    <p:sldId id="283" r:id="rId30"/>
    <p:sldId id="284" r:id="rId31"/>
    <p:sldId id="358" r:id="rId32"/>
    <p:sldId id="357" r:id="rId33"/>
    <p:sldId id="291" r:id="rId34"/>
    <p:sldId id="359" r:id="rId35"/>
    <p:sldId id="362" r:id="rId36"/>
    <p:sldId id="289" r:id="rId37"/>
    <p:sldId id="360" r:id="rId38"/>
    <p:sldId id="287" r:id="rId39"/>
    <p:sldId id="288" r:id="rId40"/>
    <p:sldId id="361"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58" y="-306"/>
      </p:cViewPr>
      <p:guideLst>
        <p:guide orient="horz" pos="2160"/>
        <p:guide pos="2880"/>
      </p:guideLst>
    </p:cSldViewPr>
  </p:slideViewPr>
  <p:notesTextViewPr>
    <p:cViewPr>
      <p:scale>
        <a:sx n="1" d="1"/>
        <a:sy n="1" d="1"/>
      </p:scale>
      <p:origin x="0" y="0"/>
    </p:cViewPr>
  </p:notesTextViewPr>
  <p:sorterViewPr>
    <p:cViewPr>
      <p:scale>
        <a:sx n="100" d="100"/>
        <a:sy n="100" d="100"/>
      </p:scale>
      <p:origin x="0" y="7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1FA57C-DBE9-4420-A93B-400BD1A3DE8B}" type="datetimeFigureOut">
              <a:rPr lang="fr-FR" smtClean="0"/>
              <a:t>06/10/2020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6D64E-CA28-49CE-926D-B4E1B5487C30}" type="slidenum">
              <a:rPr lang="fr-FR" smtClean="0"/>
              <a:t>‹N°›</a:t>
            </a:fld>
            <a:endParaRPr lang="fr-FR"/>
          </a:p>
        </p:txBody>
      </p:sp>
    </p:spTree>
    <p:extLst>
      <p:ext uri="{BB962C8B-B14F-4D97-AF65-F5344CB8AC3E}">
        <p14:creationId xmlns:p14="http://schemas.microsoft.com/office/powerpoint/2010/main" val="24657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D6D64E-CA28-49CE-926D-B4E1B5487C30}" type="slidenum">
              <a:rPr lang="fr-FR" smtClean="0"/>
              <a:t>2</a:t>
            </a:fld>
            <a:endParaRPr lang="fr-FR"/>
          </a:p>
        </p:txBody>
      </p:sp>
    </p:spTree>
    <p:extLst>
      <p:ext uri="{BB962C8B-B14F-4D97-AF65-F5344CB8AC3E}">
        <p14:creationId xmlns:p14="http://schemas.microsoft.com/office/powerpoint/2010/main" val="2567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DAFD2D8-153C-4FEA-BA9A-774E93B183C2}" type="datetimeFigureOut">
              <a:rPr lang="fr-FR" smtClean="0"/>
              <a:t>06/10/2020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69963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AFD2D8-153C-4FEA-BA9A-774E93B183C2}" type="datetimeFigureOut">
              <a:rPr lang="fr-FR" smtClean="0"/>
              <a:t>06/10/2020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150998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AFD2D8-153C-4FEA-BA9A-774E93B183C2}" type="datetimeFigureOut">
              <a:rPr lang="fr-FR" smtClean="0"/>
              <a:t>06/10/2020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176385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AFD2D8-153C-4FEA-BA9A-774E93B183C2}" type="datetimeFigureOut">
              <a:rPr lang="fr-FR" smtClean="0"/>
              <a:t>06/10/2020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225792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DAFD2D8-153C-4FEA-BA9A-774E93B183C2}" type="datetimeFigureOut">
              <a:rPr lang="fr-FR" smtClean="0"/>
              <a:t>06/10/2020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245356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DAFD2D8-153C-4FEA-BA9A-774E93B183C2}" type="datetimeFigureOut">
              <a:rPr lang="fr-FR" smtClean="0"/>
              <a:t>06/10/2020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4024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DAFD2D8-153C-4FEA-BA9A-774E93B183C2}" type="datetimeFigureOut">
              <a:rPr lang="fr-FR" smtClean="0"/>
              <a:t>06/10/2020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64089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DAFD2D8-153C-4FEA-BA9A-774E93B183C2}" type="datetimeFigureOut">
              <a:rPr lang="fr-FR" smtClean="0"/>
              <a:t>06/10/2020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335706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DAFD2D8-153C-4FEA-BA9A-774E93B183C2}" type="datetimeFigureOut">
              <a:rPr lang="fr-FR" smtClean="0"/>
              <a:t>06/10/2020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43338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DAFD2D8-153C-4FEA-BA9A-774E93B183C2}" type="datetimeFigureOut">
              <a:rPr lang="fr-FR" smtClean="0"/>
              <a:t>06/10/2020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941614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DAFD2D8-153C-4FEA-BA9A-774E93B183C2}" type="datetimeFigureOut">
              <a:rPr lang="fr-FR" smtClean="0"/>
              <a:t>06/10/2020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B054BE-2217-40BE-AEAF-796FEDDE90A7}" type="slidenum">
              <a:rPr lang="fr-FR" smtClean="0"/>
              <a:t>‹N°›</a:t>
            </a:fld>
            <a:endParaRPr lang="fr-FR"/>
          </a:p>
        </p:txBody>
      </p:sp>
    </p:spTree>
    <p:extLst>
      <p:ext uri="{BB962C8B-B14F-4D97-AF65-F5344CB8AC3E}">
        <p14:creationId xmlns:p14="http://schemas.microsoft.com/office/powerpoint/2010/main" val="86413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FD2D8-153C-4FEA-BA9A-774E93B183C2}" type="datetimeFigureOut">
              <a:rPr lang="fr-FR" smtClean="0"/>
              <a:t>06/10/2020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054BE-2217-40BE-AEAF-796FEDDE90A7}" type="slidenum">
              <a:rPr lang="fr-FR" smtClean="0"/>
              <a:t>‹N°›</a:t>
            </a:fld>
            <a:endParaRPr lang="fr-FR"/>
          </a:p>
        </p:txBody>
      </p:sp>
    </p:spTree>
    <p:extLst>
      <p:ext uri="{BB962C8B-B14F-4D97-AF65-F5344CB8AC3E}">
        <p14:creationId xmlns:p14="http://schemas.microsoft.com/office/powerpoint/2010/main" val="1947506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81" y="332656"/>
            <a:ext cx="8574439" cy="6192688"/>
          </a:xfrm>
          <a:prstGeom prst="rect">
            <a:avLst/>
          </a:prstGeom>
        </p:spPr>
      </p:pic>
      <p:sp>
        <p:nvSpPr>
          <p:cNvPr id="2" name="ZoneTexte 1"/>
          <p:cNvSpPr txBox="1"/>
          <p:nvPr/>
        </p:nvSpPr>
        <p:spPr>
          <a:xfrm>
            <a:off x="2560310" y="1075383"/>
            <a:ext cx="3735766" cy="769441"/>
          </a:xfrm>
          <a:prstGeom prst="rect">
            <a:avLst/>
          </a:prstGeom>
          <a:noFill/>
        </p:spPr>
        <p:txBody>
          <a:bodyPr wrap="none" rtlCol="0">
            <a:spAutoFit/>
          </a:bodyPr>
          <a:lstStyle/>
          <a:p>
            <a:r>
              <a:rPr lang="fr-F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COURS TC BIOF</a:t>
            </a:r>
            <a:endParaRPr lang="fr-F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ZoneTexte 2"/>
          <p:cNvSpPr txBox="1"/>
          <p:nvPr/>
        </p:nvSpPr>
        <p:spPr>
          <a:xfrm>
            <a:off x="3491879" y="2636912"/>
            <a:ext cx="1872629" cy="707886"/>
          </a:xfrm>
          <a:prstGeom prst="rect">
            <a:avLst/>
          </a:prstGeom>
          <a:noFill/>
        </p:spPr>
        <p:txBody>
          <a:bodyPr wrap="none" rtlCol="0">
            <a:spAutoFit/>
          </a:bodyPr>
          <a:lstStyle/>
          <a:p>
            <a:r>
              <a:rPr lang="fr-FR"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UNITE 1</a:t>
            </a:r>
            <a:endParaRPr lang="fr-FR"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ZoneTexte 3"/>
          <p:cNvSpPr txBox="1"/>
          <p:nvPr/>
        </p:nvSpPr>
        <p:spPr>
          <a:xfrm>
            <a:off x="1828251" y="3505487"/>
            <a:ext cx="5199885" cy="769441"/>
          </a:xfrm>
          <a:prstGeom prst="rect">
            <a:avLst/>
          </a:prstGeom>
          <a:noFill/>
        </p:spPr>
        <p:txBody>
          <a:bodyPr wrap="none" rtlCol="0">
            <a:spAutoFit/>
          </a:bodyPr>
          <a:lstStyle/>
          <a:p>
            <a:r>
              <a:rPr lang="fr-FR"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SORTIE  ECOLOGIQUE</a:t>
            </a:r>
            <a:endParaRPr lang="fr-FR"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ZoneTexte 4"/>
          <p:cNvSpPr txBox="1"/>
          <p:nvPr/>
        </p:nvSpPr>
        <p:spPr>
          <a:xfrm>
            <a:off x="563417" y="5085184"/>
            <a:ext cx="7729552" cy="400110"/>
          </a:xfrm>
          <a:prstGeom prst="rect">
            <a:avLst/>
          </a:prstGeom>
          <a:solidFill>
            <a:schemeClr val="bg1"/>
          </a:solidFill>
        </p:spPr>
        <p:txBody>
          <a:bodyPr wrap="none" rtlCol="0">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ACTIVITES ET DOCUMENTS DU CAHIER DE LA COLLECTION AROBASQUE</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79898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5679" t="15992" r="5491" b="7950"/>
          <a:stretch/>
        </p:blipFill>
        <p:spPr>
          <a:xfrm>
            <a:off x="328332" y="1196752"/>
            <a:ext cx="8489951" cy="4752528"/>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
        <p:nvSpPr>
          <p:cNvPr id="3" name="ZoneTexte 2"/>
          <p:cNvSpPr txBox="1"/>
          <p:nvPr/>
        </p:nvSpPr>
        <p:spPr>
          <a:xfrm>
            <a:off x="0" y="0"/>
            <a:ext cx="4544834" cy="369332"/>
          </a:xfrm>
          <a:prstGeom prst="rect">
            <a:avLst/>
          </a:prstGeom>
          <a:solidFill>
            <a:srgbClr val="99FF66"/>
          </a:solidFill>
        </p:spPr>
        <p:txBody>
          <a:bodyPr wrap="none" rtlCol="0">
            <a:spAutoFit/>
          </a:bodyPr>
          <a:lstStyle/>
          <a:p>
            <a:r>
              <a:rPr lang="fr-FR" b="1" dirty="0" smtClean="0">
                <a:latin typeface="Comic Sans MS" pitchFamily="66" charset="0"/>
              </a:rPr>
              <a:t>2) Etude de la stratification verticale:</a:t>
            </a:r>
            <a:endParaRPr lang="fr-FR" b="1" dirty="0">
              <a:latin typeface="Comic Sans MS" pitchFamily="66" charset="0"/>
            </a:endParaRPr>
          </a:p>
        </p:txBody>
      </p:sp>
      <p:sp>
        <p:nvSpPr>
          <p:cNvPr id="4" name="ZoneTexte 3"/>
          <p:cNvSpPr txBox="1"/>
          <p:nvPr/>
        </p:nvSpPr>
        <p:spPr>
          <a:xfrm>
            <a:off x="4659528" y="14490"/>
            <a:ext cx="1941557" cy="369332"/>
          </a:xfrm>
          <a:prstGeom prst="rect">
            <a:avLst/>
          </a:prstGeom>
          <a:noFill/>
        </p:spPr>
        <p:txBody>
          <a:bodyPr wrap="none" rtlCol="0">
            <a:spAutoFit/>
          </a:bodyPr>
          <a:lstStyle/>
          <a:p>
            <a:r>
              <a:rPr lang="fr-FR" b="1" dirty="0" smtClean="0">
                <a:solidFill>
                  <a:srgbClr val="7030A0"/>
                </a:solidFill>
                <a:latin typeface="Comic Sans MS" pitchFamily="66" charset="0"/>
              </a:rPr>
              <a:t>(Voir document)</a:t>
            </a:r>
            <a:endParaRPr lang="fr-FR" b="1" dirty="0">
              <a:solidFill>
                <a:srgbClr val="7030A0"/>
              </a:solidFill>
              <a:latin typeface="Comic Sans MS" pitchFamily="66" charset="0"/>
            </a:endParaRPr>
          </a:p>
        </p:txBody>
      </p:sp>
    </p:spTree>
    <p:extLst>
      <p:ext uri="{BB962C8B-B14F-4D97-AF65-F5344CB8AC3E}">
        <p14:creationId xmlns:p14="http://schemas.microsoft.com/office/powerpoint/2010/main" val="99950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6" y="0"/>
            <a:ext cx="9111774" cy="6858000"/>
          </a:xfrm>
          <a:prstGeom prst="rect">
            <a:avLst/>
          </a:prstGeom>
        </p:spPr>
      </p:pic>
      <p:sp>
        <p:nvSpPr>
          <p:cNvPr id="3" name="ZoneTexte 2"/>
          <p:cNvSpPr txBox="1"/>
          <p:nvPr/>
        </p:nvSpPr>
        <p:spPr>
          <a:xfrm>
            <a:off x="6084168" y="5085184"/>
            <a:ext cx="2069797" cy="338554"/>
          </a:xfrm>
          <a:prstGeom prst="rect">
            <a:avLst/>
          </a:prstGeom>
          <a:noFill/>
        </p:spPr>
        <p:txBody>
          <a:bodyPr wrap="none" rtlCol="0">
            <a:spAutoFit/>
          </a:bodyPr>
          <a:lstStyle/>
          <a:p>
            <a:r>
              <a:rPr lang="fr-FR" sz="1600" b="1" dirty="0">
                <a:solidFill>
                  <a:srgbClr val="0070C0"/>
                </a:solidFill>
                <a:latin typeface="Tahoma" pitchFamily="34" charset="0"/>
                <a:ea typeface="Tahoma" pitchFamily="34" charset="0"/>
                <a:cs typeface="Tahoma" pitchFamily="34" charset="0"/>
              </a:rPr>
              <a:t>Strate souterraine</a:t>
            </a:r>
          </a:p>
        </p:txBody>
      </p:sp>
      <p:sp>
        <p:nvSpPr>
          <p:cNvPr id="4" name="ZoneTexte 3"/>
          <p:cNvSpPr txBox="1"/>
          <p:nvPr/>
        </p:nvSpPr>
        <p:spPr>
          <a:xfrm>
            <a:off x="6070921" y="4365104"/>
            <a:ext cx="1923925" cy="338554"/>
          </a:xfrm>
          <a:prstGeom prst="rect">
            <a:avLst/>
          </a:prstGeom>
          <a:noFill/>
        </p:spPr>
        <p:txBody>
          <a:bodyPr wrap="none" rtlCol="0">
            <a:spAutoFit/>
          </a:bodyPr>
          <a:lstStyle/>
          <a:p>
            <a:r>
              <a:rPr lang="fr-FR" sz="1600" b="1" dirty="0">
                <a:solidFill>
                  <a:srgbClr val="0070C0"/>
                </a:solidFill>
                <a:latin typeface="Tahoma" pitchFamily="34" charset="0"/>
                <a:ea typeface="Tahoma" pitchFamily="34" charset="0"/>
                <a:cs typeface="Tahoma" pitchFamily="34" charset="0"/>
              </a:rPr>
              <a:t>Strate muscinale</a:t>
            </a:r>
          </a:p>
        </p:txBody>
      </p:sp>
      <p:sp>
        <p:nvSpPr>
          <p:cNvPr id="5" name="ZoneTexte 4"/>
          <p:cNvSpPr txBox="1"/>
          <p:nvPr/>
        </p:nvSpPr>
        <p:spPr>
          <a:xfrm>
            <a:off x="6139851" y="3635732"/>
            <a:ext cx="1829347" cy="338554"/>
          </a:xfrm>
          <a:prstGeom prst="rect">
            <a:avLst/>
          </a:prstGeom>
          <a:noFill/>
        </p:spPr>
        <p:txBody>
          <a:bodyPr wrap="none" rtlCol="0">
            <a:spAutoFit/>
          </a:bodyPr>
          <a:lstStyle/>
          <a:p>
            <a:r>
              <a:rPr lang="fr-FR" sz="1600" b="1" dirty="0">
                <a:solidFill>
                  <a:srgbClr val="0070C0"/>
                </a:solidFill>
                <a:latin typeface="Tahoma" pitchFamily="34" charset="0"/>
                <a:ea typeface="Tahoma" pitchFamily="34" charset="0"/>
                <a:cs typeface="Tahoma" pitchFamily="34" charset="0"/>
              </a:rPr>
              <a:t>Strate herbacée</a:t>
            </a:r>
          </a:p>
        </p:txBody>
      </p:sp>
      <p:sp>
        <p:nvSpPr>
          <p:cNvPr id="6" name="ZoneTexte 5"/>
          <p:cNvSpPr txBox="1"/>
          <p:nvPr/>
        </p:nvSpPr>
        <p:spPr>
          <a:xfrm>
            <a:off x="6139851" y="2852936"/>
            <a:ext cx="1848583" cy="338554"/>
          </a:xfrm>
          <a:prstGeom prst="rect">
            <a:avLst/>
          </a:prstGeom>
          <a:noFill/>
        </p:spPr>
        <p:txBody>
          <a:bodyPr wrap="none" rtlCol="0">
            <a:spAutoFit/>
          </a:bodyPr>
          <a:lstStyle/>
          <a:p>
            <a:r>
              <a:rPr lang="fr-FR" sz="1600" b="1" dirty="0">
                <a:solidFill>
                  <a:srgbClr val="0070C0"/>
                </a:solidFill>
                <a:latin typeface="Tahoma" pitchFamily="34" charset="0"/>
                <a:ea typeface="Tahoma" pitchFamily="34" charset="0"/>
                <a:cs typeface="Tahoma" pitchFamily="34" charset="0"/>
              </a:rPr>
              <a:t>Strate arbustive</a:t>
            </a:r>
          </a:p>
        </p:txBody>
      </p:sp>
      <p:sp>
        <p:nvSpPr>
          <p:cNvPr id="7" name="ZoneTexte 6"/>
          <p:cNvSpPr txBox="1"/>
          <p:nvPr/>
        </p:nvSpPr>
        <p:spPr>
          <a:xfrm>
            <a:off x="5994814" y="2132856"/>
            <a:ext cx="2236510" cy="338554"/>
          </a:xfrm>
          <a:prstGeom prst="rect">
            <a:avLst/>
          </a:prstGeom>
          <a:noFill/>
        </p:spPr>
        <p:txBody>
          <a:bodyPr wrap="none" rtlCol="0">
            <a:spAutoFit/>
          </a:bodyPr>
          <a:lstStyle/>
          <a:p>
            <a:r>
              <a:rPr lang="fr-FR" sz="1600" b="1" dirty="0">
                <a:solidFill>
                  <a:srgbClr val="0070C0"/>
                </a:solidFill>
                <a:latin typeface="Tahoma" pitchFamily="34" charset="0"/>
                <a:ea typeface="Tahoma" pitchFamily="34" charset="0"/>
                <a:cs typeface="Tahoma" pitchFamily="34" charset="0"/>
              </a:rPr>
              <a:t>Strate arborescente</a:t>
            </a:r>
          </a:p>
        </p:txBody>
      </p:sp>
    </p:spTree>
    <p:extLst>
      <p:ext uri="{BB962C8B-B14F-4D97-AF65-F5344CB8AC3E}">
        <p14:creationId xmlns:p14="http://schemas.microsoft.com/office/powerpoint/2010/main" val="392163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Desktop\TC Biof Cours svt Web\lich.jpg"/>
          <p:cNvPicPr>
            <a:picLocks noChangeAspect="1" noChangeArrowheads="1"/>
          </p:cNvPicPr>
          <p:nvPr/>
        </p:nvPicPr>
        <p:blipFill rotWithShape="1">
          <a:blip r:embed="rId2">
            <a:extLst>
              <a:ext uri="{28A0092B-C50C-407E-A947-70E740481C1C}">
                <a14:useLocalDpi xmlns:a14="http://schemas.microsoft.com/office/drawing/2010/main" val="0"/>
              </a:ext>
            </a:extLst>
          </a:blip>
          <a:srcRect l="2858" t="3052" r="2153" b="4293"/>
          <a:stretch/>
        </p:blipFill>
        <p:spPr bwMode="auto">
          <a:xfrm>
            <a:off x="238836" y="245660"/>
            <a:ext cx="8666328" cy="641444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39552" y="533871"/>
            <a:ext cx="3259226" cy="461665"/>
          </a:xfrm>
          <a:prstGeom prst="rect">
            <a:avLst/>
          </a:prstGeom>
          <a:solidFill>
            <a:schemeClr val="bg1"/>
          </a:solidFill>
        </p:spPr>
        <p:txBody>
          <a:bodyPr wrap="none" rtlCol="0">
            <a:spAutoFit/>
          </a:bodyPr>
          <a:lstStyle/>
          <a:p>
            <a:r>
              <a:rPr lang="fr-FR" sz="2400" b="1" dirty="0" smtClean="0">
                <a:solidFill>
                  <a:srgbClr val="7030A0"/>
                </a:solidFill>
                <a:latin typeface="Comic Sans MS" pitchFamily="66" charset="0"/>
              </a:rPr>
              <a:t>Lichens sur un arbre</a:t>
            </a:r>
            <a:endParaRPr lang="fr-FR" sz="2400" b="1" dirty="0">
              <a:solidFill>
                <a:srgbClr val="7030A0"/>
              </a:solidFill>
              <a:latin typeface="Comic Sans MS" pitchFamily="66" charset="0"/>
            </a:endParaRPr>
          </a:p>
        </p:txBody>
      </p:sp>
    </p:spTree>
    <p:extLst>
      <p:ext uri="{BB962C8B-B14F-4D97-AF65-F5344CB8AC3E}">
        <p14:creationId xmlns:p14="http://schemas.microsoft.com/office/powerpoint/2010/main" val="2256302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OSHIBA\Desktop\TC Biof Cours svt Web\lic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4" y="548680"/>
            <a:ext cx="8820472" cy="581510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39552" y="997144"/>
            <a:ext cx="3656770" cy="461665"/>
          </a:xfrm>
          <a:prstGeom prst="rect">
            <a:avLst/>
          </a:prstGeom>
          <a:solidFill>
            <a:schemeClr val="bg1"/>
          </a:solidFill>
        </p:spPr>
        <p:txBody>
          <a:bodyPr wrap="none" rtlCol="0">
            <a:spAutoFit/>
          </a:bodyPr>
          <a:lstStyle/>
          <a:p>
            <a:r>
              <a:rPr lang="fr-FR" sz="2400" b="1" dirty="0" smtClean="0">
                <a:solidFill>
                  <a:srgbClr val="7030A0"/>
                </a:solidFill>
                <a:latin typeface="Comic Sans MS" pitchFamily="66" charset="0"/>
              </a:rPr>
              <a:t>Lichens sur des </a:t>
            </a:r>
            <a:r>
              <a:rPr lang="fr-FR" sz="2400" b="1" dirty="0" err="1" smtClean="0">
                <a:solidFill>
                  <a:srgbClr val="7030A0"/>
                </a:solidFill>
                <a:latin typeface="Comic Sans MS" pitchFamily="66" charset="0"/>
              </a:rPr>
              <a:t>pièrres</a:t>
            </a:r>
            <a:endParaRPr lang="fr-FR" sz="2400" b="1" dirty="0">
              <a:solidFill>
                <a:srgbClr val="7030A0"/>
              </a:solidFill>
              <a:latin typeface="Comic Sans MS" pitchFamily="66" charset="0"/>
            </a:endParaRPr>
          </a:p>
        </p:txBody>
      </p:sp>
    </p:spTree>
    <p:extLst>
      <p:ext uri="{BB962C8B-B14F-4D97-AF65-F5344CB8AC3E}">
        <p14:creationId xmlns:p14="http://schemas.microsoft.com/office/powerpoint/2010/main" val="38395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SHIBA\Desktop\TC Biof Cours svt Web\m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76" y="188640"/>
            <a:ext cx="8604448" cy="645333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39552" y="533871"/>
            <a:ext cx="3122971" cy="461665"/>
          </a:xfrm>
          <a:prstGeom prst="rect">
            <a:avLst/>
          </a:prstGeom>
          <a:solidFill>
            <a:schemeClr val="bg1"/>
          </a:solidFill>
        </p:spPr>
        <p:txBody>
          <a:bodyPr wrap="none" rtlCol="0">
            <a:spAutoFit/>
          </a:bodyPr>
          <a:lstStyle/>
          <a:p>
            <a:r>
              <a:rPr lang="fr-FR" sz="2400" b="1" dirty="0" smtClean="0">
                <a:solidFill>
                  <a:srgbClr val="7030A0"/>
                </a:solidFill>
                <a:latin typeface="Comic Sans MS" pitchFamily="66" charset="0"/>
              </a:rPr>
              <a:t>Mousses sur un mur</a:t>
            </a:r>
            <a:endParaRPr lang="fr-FR" sz="2400" b="1" dirty="0">
              <a:solidFill>
                <a:srgbClr val="7030A0"/>
              </a:solidFill>
              <a:latin typeface="Comic Sans MS" pitchFamily="66" charset="0"/>
            </a:endParaRPr>
          </a:p>
        </p:txBody>
      </p:sp>
    </p:spTree>
    <p:extLst>
      <p:ext uri="{BB962C8B-B14F-4D97-AF65-F5344CB8AC3E}">
        <p14:creationId xmlns:p14="http://schemas.microsoft.com/office/powerpoint/2010/main" val="3339324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48680"/>
            <a:ext cx="8640960" cy="576064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p:cNvCxnSpPr/>
          <p:nvPr/>
        </p:nvCxnSpPr>
        <p:spPr>
          <a:xfrm>
            <a:off x="251520" y="1052736"/>
            <a:ext cx="86409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a:off x="3131840" y="548680"/>
            <a:ext cx="0" cy="57606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611560" y="5517232"/>
            <a:ext cx="2069797" cy="338554"/>
          </a:xfrm>
          <a:prstGeom prst="rect">
            <a:avLst/>
          </a:prstGeom>
          <a:noFill/>
        </p:spPr>
        <p:txBody>
          <a:bodyPr wrap="none" rtlCol="0">
            <a:spAutoFit/>
          </a:bodyPr>
          <a:lstStyle/>
          <a:p>
            <a:r>
              <a:rPr lang="fr-FR" sz="1600" b="1" dirty="0">
                <a:solidFill>
                  <a:srgbClr val="0070C0"/>
                </a:solidFill>
                <a:latin typeface="Tahoma" pitchFamily="34" charset="0"/>
                <a:ea typeface="Tahoma" pitchFamily="34" charset="0"/>
                <a:cs typeface="Tahoma" pitchFamily="34" charset="0"/>
              </a:rPr>
              <a:t>Strate souterraine</a:t>
            </a:r>
          </a:p>
        </p:txBody>
      </p:sp>
      <p:sp>
        <p:nvSpPr>
          <p:cNvPr id="14" name="ZoneTexte 13"/>
          <p:cNvSpPr txBox="1"/>
          <p:nvPr/>
        </p:nvSpPr>
        <p:spPr>
          <a:xfrm>
            <a:off x="611560" y="4497860"/>
            <a:ext cx="1923925" cy="338554"/>
          </a:xfrm>
          <a:prstGeom prst="rect">
            <a:avLst/>
          </a:prstGeom>
          <a:noFill/>
        </p:spPr>
        <p:txBody>
          <a:bodyPr wrap="none" rtlCol="0">
            <a:spAutoFit/>
          </a:bodyPr>
          <a:lstStyle/>
          <a:p>
            <a:r>
              <a:rPr lang="fr-FR" sz="1600" b="1" dirty="0">
                <a:solidFill>
                  <a:srgbClr val="0070C0"/>
                </a:solidFill>
                <a:latin typeface="Tahoma" pitchFamily="34" charset="0"/>
                <a:ea typeface="Tahoma" pitchFamily="34" charset="0"/>
                <a:cs typeface="Tahoma" pitchFamily="34" charset="0"/>
              </a:rPr>
              <a:t>Strate muscinale</a:t>
            </a:r>
          </a:p>
        </p:txBody>
      </p:sp>
      <p:sp>
        <p:nvSpPr>
          <p:cNvPr id="15" name="ZoneTexte 14"/>
          <p:cNvSpPr txBox="1"/>
          <p:nvPr/>
        </p:nvSpPr>
        <p:spPr>
          <a:xfrm>
            <a:off x="611560" y="3478487"/>
            <a:ext cx="1829347" cy="338554"/>
          </a:xfrm>
          <a:prstGeom prst="rect">
            <a:avLst/>
          </a:prstGeom>
          <a:noFill/>
        </p:spPr>
        <p:txBody>
          <a:bodyPr wrap="none" rtlCol="0">
            <a:spAutoFit/>
          </a:bodyPr>
          <a:lstStyle/>
          <a:p>
            <a:r>
              <a:rPr lang="fr-FR" sz="1600" b="1" dirty="0">
                <a:solidFill>
                  <a:srgbClr val="0070C0"/>
                </a:solidFill>
                <a:latin typeface="Tahoma" pitchFamily="34" charset="0"/>
                <a:ea typeface="Tahoma" pitchFamily="34" charset="0"/>
                <a:cs typeface="Tahoma" pitchFamily="34" charset="0"/>
              </a:rPr>
              <a:t>Strate herbacée</a:t>
            </a:r>
          </a:p>
        </p:txBody>
      </p:sp>
      <p:sp>
        <p:nvSpPr>
          <p:cNvPr id="16" name="ZoneTexte 15"/>
          <p:cNvSpPr txBox="1"/>
          <p:nvPr/>
        </p:nvSpPr>
        <p:spPr>
          <a:xfrm>
            <a:off x="611560" y="2459114"/>
            <a:ext cx="1848583" cy="338554"/>
          </a:xfrm>
          <a:prstGeom prst="rect">
            <a:avLst/>
          </a:prstGeom>
          <a:noFill/>
        </p:spPr>
        <p:txBody>
          <a:bodyPr wrap="none" rtlCol="0">
            <a:spAutoFit/>
          </a:bodyPr>
          <a:lstStyle/>
          <a:p>
            <a:r>
              <a:rPr lang="fr-FR" sz="1600" b="1" dirty="0">
                <a:solidFill>
                  <a:srgbClr val="0070C0"/>
                </a:solidFill>
                <a:latin typeface="Tahoma" pitchFamily="34" charset="0"/>
                <a:ea typeface="Tahoma" pitchFamily="34" charset="0"/>
                <a:cs typeface="Tahoma" pitchFamily="34" charset="0"/>
              </a:rPr>
              <a:t>Strate arbustive</a:t>
            </a:r>
          </a:p>
        </p:txBody>
      </p:sp>
      <p:sp>
        <p:nvSpPr>
          <p:cNvPr id="17" name="ZoneTexte 16"/>
          <p:cNvSpPr txBox="1"/>
          <p:nvPr/>
        </p:nvSpPr>
        <p:spPr>
          <a:xfrm>
            <a:off x="611560" y="1439741"/>
            <a:ext cx="2236510" cy="338554"/>
          </a:xfrm>
          <a:prstGeom prst="rect">
            <a:avLst/>
          </a:prstGeom>
          <a:noFill/>
        </p:spPr>
        <p:txBody>
          <a:bodyPr wrap="none" rtlCol="0">
            <a:spAutoFit/>
          </a:bodyPr>
          <a:lstStyle/>
          <a:p>
            <a:r>
              <a:rPr lang="fr-FR" sz="1600" b="1" dirty="0">
                <a:solidFill>
                  <a:srgbClr val="0070C0"/>
                </a:solidFill>
                <a:latin typeface="Tahoma" pitchFamily="34" charset="0"/>
                <a:ea typeface="Tahoma" pitchFamily="34" charset="0"/>
                <a:cs typeface="Tahoma" pitchFamily="34" charset="0"/>
              </a:rPr>
              <a:t>Strate arborescente</a:t>
            </a:r>
          </a:p>
        </p:txBody>
      </p:sp>
      <p:sp>
        <p:nvSpPr>
          <p:cNvPr id="18" name="ZoneTexte 17"/>
          <p:cNvSpPr txBox="1"/>
          <p:nvPr/>
        </p:nvSpPr>
        <p:spPr>
          <a:xfrm>
            <a:off x="3331631" y="5373216"/>
            <a:ext cx="5344825" cy="584775"/>
          </a:xfrm>
          <a:prstGeom prst="rect">
            <a:avLst/>
          </a:prstGeom>
          <a:noFill/>
        </p:spPr>
        <p:txBody>
          <a:bodyPr wrap="square" rtlCol="0">
            <a:spAutoFit/>
          </a:bodyPr>
          <a:lstStyle/>
          <a:p>
            <a:r>
              <a:rPr lang="fr-FR" sz="1600" b="1" dirty="0">
                <a:latin typeface="Tahoma" pitchFamily="34" charset="0"/>
                <a:ea typeface="Tahoma" pitchFamily="34" charset="0"/>
                <a:cs typeface="Tahoma" pitchFamily="34" charset="0"/>
              </a:rPr>
              <a:t>Constituée de racines et d'organes de réserves des plantes (bulbes, tubercules...)</a:t>
            </a:r>
          </a:p>
        </p:txBody>
      </p:sp>
      <p:sp>
        <p:nvSpPr>
          <p:cNvPr id="19" name="ZoneTexte 18"/>
          <p:cNvSpPr txBox="1"/>
          <p:nvPr/>
        </p:nvSpPr>
        <p:spPr>
          <a:xfrm>
            <a:off x="3375175" y="4530606"/>
            <a:ext cx="5301282" cy="338554"/>
          </a:xfrm>
          <a:prstGeom prst="rect">
            <a:avLst/>
          </a:prstGeom>
          <a:noFill/>
        </p:spPr>
        <p:txBody>
          <a:bodyPr wrap="square" rtlCol="0">
            <a:spAutoFit/>
          </a:bodyPr>
          <a:lstStyle/>
          <a:p>
            <a:r>
              <a:rPr lang="fr-FR" sz="1600" b="1" dirty="0">
                <a:latin typeface="Tahoma" pitchFamily="34" charset="0"/>
                <a:ea typeface="Tahoma" pitchFamily="34" charset="0"/>
                <a:cs typeface="Tahoma" pitchFamily="34" charset="0"/>
              </a:rPr>
              <a:t>La strate des mousses et des </a:t>
            </a:r>
            <a:r>
              <a:rPr lang="fr-FR" sz="1600" b="1" dirty="0" smtClean="0">
                <a:latin typeface="Tahoma" pitchFamily="34" charset="0"/>
                <a:ea typeface="Tahoma" pitchFamily="34" charset="0"/>
                <a:cs typeface="Tahoma" pitchFamily="34" charset="0"/>
              </a:rPr>
              <a:t>lichens,</a:t>
            </a:r>
            <a:endParaRPr lang="fr-FR" sz="1600" b="1" dirty="0">
              <a:latin typeface="Tahoma" pitchFamily="34" charset="0"/>
              <a:ea typeface="Tahoma" pitchFamily="34" charset="0"/>
              <a:cs typeface="Tahoma" pitchFamily="34" charset="0"/>
            </a:endParaRPr>
          </a:p>
        </p:txBody>
      </p:sp>
      <p:sp>
        <p:nvSpPr>
          <p:cNvPr id="20" name="ZoneTexte 19"/>
          <p:cNvSpPr txBox="1"/>
          <p:nvPr/>
        </p:nvSpPr>
        <p:spPr>
          <a:xfrm>
            <a:off x="3331631" y="2336003"/>
            <a:ext cx="5344825" cy="584775"/>
          </a:xfrm>
          <a:prstGeom prst="rect">
            <a:avLst/>
          </a:prstGeom>
          <a:noFill/>
        </p:spPr>
        <p:txBody>
          <a:bodyPr wrap="square" rtlCol="0">
            <a:spAutoFit/>
          </a:bodyPr>
          <a:lstStyle/>
          <a:p>
            <a:r>
              <a:rPr lang="fr-FR" sz="1600" b="1" dirty="0">
                <a:latin typeface="Tahoma" pitchFamily="34" charset="0"/>
                <a:ea typeface="Tahoma" pitchFamily="34" charset="0"/>
                <a:cs typeface="Tahoma" pitchFamily="34" charset="0"/>
              </a:rPr>
              <a:t>Constituée d'arbustes et de plantes ligneuses de petite taille.</a:t>
            </a:r>
          </a:p>
        </p:txBody>
      </p:sp>
      <p:sp>
        <p:nvSpPr>
          <p:cNvPr id="21" name="ZoneTexte 20"/>
          <p:cNvSpPr txBox="1"/>
          <p:nvPr/>
        </p:nvSpPr>
        <p:spPr>
          <a:xfrm>
            <a:off x="3276855" y="1439741"/>
            <a:ext cx="5399602" cy="584775"/>
          </a:xfrm>
          <a:prstGeom prst="rect">
            <a:avLst/>
          </a:prstGeom>
          <a:noFill/>
        </p:spPr>
        <p:txBody>
          <a:bodyPr wrap="square" rtlCol="0">
            <a:spAutoFit/>
          </a:bodyPr>
          <a:lstStyle/>
          <a:p>
            <a:r>
              <a:rPr lang="fr-FR" sz="1600" b="1" dirty="0">
                <a:latin typeface="Tahoma" pitchFamily="34" charset="0"/>
                <a:ea typeface="Tahoma" pitchFamily="34" charset="0"/>
                <a:cs typeface="Tahoma" pitchFamily="34" charset="0"/>
              </a:rPr>
              <a:t>Végétaux ligneux (arbres) dont la hauteur dépasse 5m.</a:t>
            </a:r>
          </a:p>
        </p:txBody>
      </p:sp>
      <p:sp>
        <p:nvSpPr>
          <p:cNvPr id="22" name="ZoneTexte 21"/>
          <p:cNvSpPr txBox="1"/>
          <p:nvPr/>
        </p:nvSpPr>
        <p:spPr>
          <a:xfrm>
            <a:off x="3331631" y="3348281"/>
            <a:ext cx="5344826" cy="584775"/>
          </a:xfrm>
          <a:prstGeom prst="rect">
            <a:avLst/>
          </a:prstGeom>
          <a:noFill/>
        </p:spPr>
        <p:txBody>
          <a:bodyPr wrap="square" rtlCol="0">
            <a:spAutoFit/>
          </a:bodyPr>
          <a:lstStyle/>
          <a:p>
            <a:r>
              <a:rPr lang="fr-FR" sz="1600" b="1" dirty="0" smtClean="0">
                <a:latin typeface="Tahoma" pitchFamily="34" charset="0"/>
                <a:ea typeface="Tahoma" pitchFamily="34" charset="0"/>
                <a:cs typeface="Tahoma" pitchFamily="34" charset="0"/>
              </a:rPr>
              <a:t>Constituée </a:t>
            </a:r>
            <a:r>
              <a:rPr lang="fr-FR" sz="1600" b="1" dirty="0">
                <a:latin typeface="Tahoma" pitchFamily="34" charset="0"/>
                <a:ea typeface="Tahoma" pitchFamily="34" charset="0"/>
                <a:cs typeface="Tahoma" pitchFamily="34" charset="0"/>
              </a:rPr>
              <a:t>de plantes à pied non ligneux et  de plantes à bulbes.</a:t>
            </a:r>
            <a:endParaRPr lang="fr-FR" sz="1600" dirty="0"/>
          </a:p>
        </p:txBody>
      </p:sp>
      <p:sp>
        <p:nvSpPr>
          <p:cNvPr id="23" name="ZoneTexte 22"/>
          <p:cNvSpPr txBox="1"/>
          <p:nvPr/>
        </p:nvSpPr>
        <p:spPr>
          <a:xfrm>
            <a:off x="1115616" y="611396"/>
            <a:ext cx="1016625" cy="369332"/>
          </a:xfrm>
          <a:prstGeom prst="rect">
            <a:avLst/>
          </a:prstGeom>
          <a:noFill/>
        </p:spPr>
        <p:txBody>
          <a:bodyPr wrap="none" rtlCol="0">
            <a:spAutoFit/>
          </a:bodyPr>
          <a:lstStyle/>
          <a:p>
            <a:r>
              <a:rPr lang="fr-FR" b="1" dirty="0" smtClean="0">
                <a:solidFill>
                  <a:srgbClr val="C00000"/>
                </a:solidFill>
                <a:latin typeface="Tahoma" pitchFamily="34" charset="0"/>
                <a:ea typeface="Tahoma" pitchFamily="34" charset="0"/>
                <a:cs typeface="Tahoma" pitchFamily="34" charset="0"/>
              </a:rPr>
              <a:t>Strates</a:t>
            </a:r>
            <a:endParaRPr lang="fr-FR" dirty="0">
              <a:solidFill>
                <a:srgbClr val="C00000"/>
              </a:solidFill>
            </a:endParaRPr>
          </a:p>
        </p:txBody>
      </p:sp>
      <p:sp>
        <p:nvSpPr>
          <p:cNvPr id="24" name="ZoneTexte 23"/>
          <p:cNvSpPr txBox="1"/>
          <p:nvPr/>
        </p:nvSpPr>
        <p:spPr>
          <a:xfrm>
            <a:off x="4732847" y="620688"/>
            <a:ext cx="2071401" cy="369332"/>
          </a:xfrm>
          <a:prstGeom prst="rect">
            <a:avLst/>
          </a:prstGeom>
          <a:noFill/>
        </p:spPr>
        <p:txBody>
          <a:bodyPr wrap="none" rtlCol="0">
            <a:spAutoFit/>
          </a:bodyPr>
          <a:lstStyle/>
          <a:p>
            <a:r>
              <a:rPr lang="fr-FR" b="1" dirty="0" smtClean="0">
                <a:solidFill>
                  <a:srgbClr val="C00000"/>
                </a:solidFill>
                <a:latin typeface="Tahoma" pitchFamily="34" charset="0"/>
                <a:ea typeface="Tahoma" pitchFamily="34" charset="0"/>
                <a:cs typeface="Tahoma" pitchFamily="34" charset="0"/>
              </a:rPr>
              <a:t>Caractéristiques</a:t>
            </a:r>
            <a:endParaRPr lang="fr-FR" dirty="0">
              <a:solidFill>
                <a:srgbClr val="C00000"/>
              </a:solidFill>
            </a:endParaRPr>
          </a:p>
        </p:txBody>
      </p:sp>
    </p:spTree>
    <p:extLst>
      <p:ext uri="{BB962C8B-B14F-4D97-AF65-F5344CB8AC3E}">
        <p14:creationId xmlns:p14="http://schemas.microsoft.com/office/powerpoint/2010/main" val="35821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4949" t="13926" r="5258" b="7687"/>
          <a:stretch/>
        </p:blipFill>
        <p:spPr>
          <a:xfrm>
            <a:off x="614150" y="1268760"/>
            <a:ext cx="7888406" cy="4572001"/>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
        <p:nvSpPr>
          <p:cNvPr id="3" name="ZoneTexte 2"/>
          <p:cNvSpPr txBox="1"/>
          <p:nvPr/>
        </p:nvSpPr>
        <p:spPr>
          <a:xfrm>
            <a:off x="0" y="0"/>
            <a:ext cx="4932761" cy="369332"/>
          </a:xfrm>
          <a:prstGeom prst="rect">
            <a:avLst/>
          </a:prstGeom>
          <a:solidFill>
            <a:srgbClr val="99FF66"/>
          </a:solidFill>
        </p:spPr>
        <p:txBody>
          <a:bodyPr wrap="none" rtlCol="0">
            <a:spAutoFit/>
          </a:bodyPr>
          <a:lstStyle/>
          <a:p>
            <a:r>
              <a:rPr lang="fr-FR" b="1" dirty="0">
                <a:latin typeface="Comic Sans MS" pitchFamily="66" charset="0"/>
              </a:rPr>
              <a:t>3</a:t>
            </a:r>
            <a:r>
              <a:rPr lang="fr-FR" b="1" dirty="0" smtClean="0">
                <a:latin typeface="Comic Sans MS" pitchFamily="66" charset="0"/>
              </a:rPr>
              <a:t>) Etude de la stratification </a:t>
            </a:r>
            <a:r>
              <a:rPr lang="fr-FR" sz="1400" b="1" dirty="0" err="1" smtClean="0">
                <a:latin typeface="Comic Sans MS" pitchFamily="66" charset="0"/>
              </a:rPr>
              <a:t>HORIZONT</a:t>
            </a:r>
            <a:r>
              <a:rPr lang="fr-FR" b="1" dirty="0" err="1" smtClean="0">
                <a:latin typeface="Comic Sans MS" pitchFamily="66" charset="0"/>
              </a:rPr>
              <a:t>ale</a:t>
            </a:r>
            <a:r>
              <a:rPr lang="fr-FR" b="1" dirty="0" smtClean="0">
                <a:latin typeface="Comic Sans MS" pitchFamily="66" charset="0"/>
              </a:rPr>
              <a:t>:</a:t>
            </a:r>
            <a:endParaRPr lang="fr-FR" b="1" dirty="0">
              <a:latin typeface="Comic Sans MS" pitchFamily="66" charset="0"/>
            </a:endParaRPr>
          </a:p>
        </p:txBody>
      </p:sp>
    </p:spTree>
    <p:extLst>
      <p:ext uri="{BB962C8B-B14F-4D97-AF65-F5344CB8AC3E}">
        <p14:creationId xmlns:p14="http://schemas.microsoft.com/office/powerpoint/2010/main" val="169890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79512" y="764704"/>
            <a:ext cx="8704405" cy="5400600"/>
            <a:chOff x="179512" y="764704"/>
            <a:chExt cx="8704405" cy="5400600"/>
          </a:xfrm>
        </p:grpSpPr>
        <p:grpSp>
          <p:nvGrpSpPr>
            <p:cNvPr id="4" name="Groupe 3"/>
            <p:cNvGrpSpPr/>
            <p:nvPr/>
          </p:nvGrpSpPr>
          <p:grpSpPr>
            <a:xfrm>
              <a:off x="179512" y="764704"/>
              <a:ext cx="8704405" cy="5400600"/>
              <a:chOff x="179512" y="764704"/>
              <a:chExt cx="8704405" cy="540060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764704"/>
                <a:ext cx="8704405" cy="5400600"/>
              </a:xfrm>
              <a:prstGeom prst="rect">
                <a:avLst/>
              </a:prstGeom>
            </p:spPr>
          </p:pic>
          <p:sp>
            <p:nvSpPr>
              <p:cNvPr id="3" name="Rectangle 2"/>
              <p:cNvSpPr/>
              <p:nvPr/>
            </p:nvSpPr>
            <p:spPr>
              <a:xfrm>
                <a:off x="2195736" y="1124744"/>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ZoneTexte 4"/>
            <p:cNvSpPr txBox="1"/>
            <p:nvPr/>
          </p:nvSpPr>
          <p:spPr>
            <a:xfrm>
              <a:off x="2123728" y="1137392"/>
              <a:ext cx="1049967" cy="338554"/>
            </a:xfrm>
            <a:prstGeom prst="rect">
              <a:avLst/>
            </a:prstGeom>
            <a:noFill/>
          </p:spPr>
          <p:txBody>
            <a:bodyPr wrap="none" rtlCol="0">
              <a:spAutoFit/>
            </a:bodyPr>
            <a:lstStyle/>
            <a:p>
              <a:r>
                <a:rPr lang="fr-FR" sz="1600" b="1" dirty="0" smtClean="0">
                  <a:solidFill>
                    <a:srgbClr val="FF3399"/>
                  </a:solidFill>
                </a:rPr>
                <a:t>aquatique</a:t>
              </a:r>
              <a:endParaRPr lang="fr-FR" sz="1600" b="1" dirty="0">
                <a:solidFill>
                  <a:srgbClr val="FF3399"/>
                </a:solidFill>
              </a:endParaRPr>
            </a:p>
          </p:txBody>
        </p:sp>
      </p:grpSp>
    </p:spTree>
    <p:extLst>
      <p:ext uri="{BB962C8B-B14F-4D97-AF65-F5344CB8AC3E}">
        <p14:creationId xmlns:p14="http://schemas.microsoft.com/office/powerpoint/2010/main" val="3962633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511512"/>
            <a:ext cx="8568952" cy="1477328"/>
          </a:xfrm>
          <a:prstGeom prst="rect">
            <a:avLst/>
          </a:prstGeom>
          <a:noFill/>
        </p:spPr>
        <p:txBody>
          <a:bodyPr wrap="square" rtlCol="0">
            <a:spAutoFit/>
          </a:bodyPr>
          <a:lstStyle/>
          <a:p>
            <a:pPr marL="342900" lvl="0" indent="-342900">
              <a:buAutoNum type="arabicParenR"/>
            </a:pPr>
            <a:r>
              <a:rPr lang="fr-FR" b="1" dirty="0" smtClean="0">
                <a:solidFill>
                  <a:srgbClr val="0070C0"/>
                </a:solidFill>
                <a:latin typeface="Comic Sans MS" pitchFamily="66" charset="0"/>
              </a:rPr>
              <a:t>Le </a:t>
            </a:r>
            <a:r>
              <a:rPr lang="fr-FR" b="1" dirty="0">
                <a:solidFill>
                  <a:srgbClr val="0070C0"/>
                </a:solidFill>
                <a:latin typeface="Comic Sans MS" pitchFamily="66" charset="0"/>
              </a:rPr>
              <a:t>long de la coupe entre Rabat et le plateau de </a:t>
            </a:r>
            <a:r>
              <a:rPr lang="fr-FR" b="1" dirty="0" err="1">
                <a:solidFill>
                  <a:srgbClr val="0070C0"/>
                </a:solidFill>
                <a:latin typeface="Comic Sans MS" pitchFamily="66" charset="0"/>
              </a:rPr>
              <a:t>Zaer</a:t>
            </a:r>
            <a:r>
              <a:rPr lang="fr-FR" b="1" dirty="0">
                <a:solidFill>
                  <a:srgbClr val="0070C0"/>
                </a:solidFill>
                <a:latin typeface="Comic Sans MS" pitchFamily="66" charset="0"/>
              </a:rPr>
              <a:t> la </a:t>
            </a:r>
            <a:r>
              <a:rPr lang="fr-FR" b="1" dirty="0" smtClean="0">
                <a:solidFill>
                  <a:srgbClr val="0070C0"/>
                </a:solidFill>
                <a:latin typeface="Comic Sans MS" pitchFamily="66" charset="0"/>
              </a:rPr>
              <a:t>végétation montre </a:t>
            </a:r>
            <a:r>
              <a:rPr lang="fr-FR" b="1" dirty="0">
                <a:solidFill>
                  <a:srgbClr val="0070C0"/>
                </a:solidFill>
                <a:latin typeface="Comic Sans MS" pitchFamily="66" charset="0"/>
              </a:rPr>
              <a:t>une </a:t>
            </a:r>
            <a:r>
              <a:rPr lang="fr-FR" b="1" dirty="0" smtClean="0">
                <a:solidFill>
                  <a:srgbClr val="0070C0"/>
                </a:solidFill>
                <a:latin typeface="Comic Sans MS" pitchFamily="66" charset="0"/>
              </a:rPr>
              <a:t>biodiversité </a:t>
            </a:r>
            <a:r>
              <a:rPr lang="fr-FR" b="1" dirty="0">
                <a:solidFill>
                  <a:srgbClr val="0070C0"/>
                </a:solidFill>
                <a:latin typeface="Comic Sans MS" pitchFamily="66" charset="0"/>
              </a:rPr>
              <a:t>importante qui comprend : le chêne liège, l'olivier, le </a:t>
            </a:r>
            <a:r>
              <a:rPr lang="fr-FR" b="1" dirty="0" smtClean="0">
                <a:solidFill>
                  <a:srgbClr val="0070C0"/>
                </a:solidFill>
                <a:latin typeface="Comic Sans MS" pitchFamily="66" charset="0"/>
              </a:rPr>
              <a:t>pistachier... </a:t>
            </a:r>
          </a:p>
          <a:p>
            <a:pPr lvl="0"/>
            <a:r>
              <a:rPr lang="fr-FR" b="1" dirty="0">
                <a:solidFill>
                  <a:srgbClr val="0070C0"/>
                </a:solidFill>
                <a:latin typeface="Comic Sans MS" pitchFamily="66" charset="0"/>
              </a:rPr>
              <a:t> </a:t>
            </a:r>
            <a:r>
              <a:rPr lang="en-GB" b="1" dirty="0" smtClean="0">
                <a:solidFill>
                  <a:srgbClr val="0070C0"/>
                </a:solidFill>
                <a:latin typeface="Comic Sans MS" pitchFamily="66" charset="0"/>
              </a:rPr>
              <a:t>On </a:t>
            </a:r>
            <a:r>
              <a:rPr lang="en-GB" b="1" dirty="0" err="1">
                <a:solidFill>
                  <a:srgbClr val="0070C0"/>
                </a:solidFill>
                <a:latin typeface="Comic Sans MS" pitchFamily="66" charset="0"/>
              </a:rPr>
              <a:t>constate</a:t>
            </a:r>
            <a:r>
              <a:rPr lang="en-GB" b="1" dirty="0">
                <a:solidFill>
                  <a:srgbClr val="0070C0"/>
                </a:solidFill>
                <a:latin typeface="Comic Sans MS" pitchFamily="66" charset="0"/>
              </a:rPr>
              <a:t> </a:t>
            </a:r>
            <a:r>
              <a:rPr lang="en-GB" b="1" dirty="0" err="1">
                <a:solidFill>
                  <a:srgbClr val="0070C0"/>
                </a:solidFill>
                <a:latin typeface="Comic Sans MS" pitchFamily="66" charset="0"/>
              </a:rPr>
              <a:t>que</a:t>
            </a:r>
            <a:r>
              <a:rPr lang="en-GB" b="1" dirty="0">
                <a:solidFill>
                  <a:srgbClr val="0070C0"/>
                </a:solidFill>
                <a:latin typeface="Comic Sans MS" pitchFamily="66" charset="0"/>
              </a:rPr>
              <a:t> le </a:t>
            </a:r>
            <a:r>
              <a:rPr lang="en-GB" b="1" dirty="0" err="1">
                <a:solidFill>
                  <a:srgbClr val="0070C0"/>
                </a:solidFill>
                <a:latin typeface="Comic Sans MS" pitchFamily="66" charset="0"/>
              </a:rPr>
              <a:t>chêne</a:t>
            </a:r>
            <a:r>
              <a:rPr lang="en-GB" b="1" dirty="0">
                <a:solidFill>
                  <a:srgbClr val="0070C0"/>
                </a:solidFill>
                <a:latin typeface="Comic Sans MS" pitchFamily="66" charset="0"/>
              </a:rPr>
              <a:t> </a:t>
            </a:r>
            <a:r>
              <a:rPr lang="en-GB" b="1" dirty="0" err="1">
                <a:solidFill>
                  <a:srgbClr val="0070C0"/>
                </a:solidFill>
                <a:latin typeface="Comic Sans MS" pitchFamily="66" charset="0"/>
              </a:rPr>
              <a:t>liège</a:t>
            </a:r>
            <a:r>
              <a:rPr lang="en-GB" b="1" dirty="0">
                <a:solidFill>
                  <a:srgbClr val="0070C0"/>
                </a:solidFill>
                <a:latin typeface="Comic Sans MS" pitchFamily="66" charset="0"/>
              </a:rPr>
              <a:t> </a:t>
            </a:r>
            <a:r>
              <a:rPr lang="en-GB" b="1" dirty="0" err="1">
                <a:solidFill>
                  <a:srgbClr val="0070C0"/>
                </a:solidFill>
                <a:latin typeface="Comic Sans MS" pitchFamily="66" charset="0"/>
              </a:rPr>
              <a:t>est</a:t>
            </a:r>
            <a:r>
              <a:rPr lang="en-GB" b="1" dirty="0">
                <a:solidFill>
                  <a:srgbClr val="0070C0"/>
                </a:solidFill>
                <a:latin typeface="Comic Sans MS" pitchFamily="66" charset="0"/>
              </a:rPr>
              <a:t> </a:t>
            </a:r>
            <a:r>
              <a:rPr lang="en-GB" b="1" dirty="0" err="1">
                <a:solidFill>
                  <a:srgbClr val="0070C0"/>
                </a:solidFill>
                <a:latin typeface="Comic Sans MS" pitchFamily="66" charset="0"/>
              </a:rPr>
              <a:t>présent</a:t>
            </a:r>
            <a:r>
              <a:rPr lang="en-GB" b="1" dirty="0">
                <a:solidFill>
                  <a:srgbClr val="0070C0"/>
                </a:solidFill>
                <a:latin typeface="Comic Sans MS" pitchFamily="66" charset="0"/>
              </a:rPr>
              <a:t> </a:t>
            </a:r>
            <a:r>
              <a:rPr lang="en-GB" b="1" dirty="0" err="1">
                <a:solidFill>
                  <a:srgbClr val="0070C0"/>
                </a:solidFill>
                <a:latin typeface="Comic Sans MS" pitchFamily="66" charset="0"/>
              </a:rPr>
              <a:t>dans</a:t>
            </a:r>
            <a:r>
              <a:rPr lang="en-GB" b="1" dirty="0">
                <a:solidFill>
                  <a:srgbClr val="0070C0"/>
                </a:solidFill>
                <a:latin typeface="Comic Sans MS" pitchFamily="66" charset="0"/>
              </a:rPr>
              <a:t> la quasi </a:t>
            </a:r>
            <a:r>
              <a:rPr lang="en-GB" b="1" dirty="0" err="1">
                <a:solidFill>
                  <a:srgbClr val="0070C0"/>
                </a:solidFill>
                <a:latin typeface="Comic Sans MS" pitchFamily="66" charset="0"/>
              </a:rPr>
              <a:t>totalité</a:t>
            </a:r>
            <a:r>
              <a:rPr lang="en-GB" b="1" dirty="0">
                <a:solidFill>
                  <a:srgbClr val="0070C0"/>
                </a:solidFill>
                <a:latin typeface="Comic Sans MS" pitchFamily="66" charset="0"/>
              </a:rPr>
              <a:t> des zones </a:t>
            </a:r>
            <a:r>
              <a:rPr lang="en-GB" b="1" dirty="0" err="1">
                <a:solidFill>
                  <a:srgbClr val="0070C0"/>
                </a:solidFill>
                <a:latin typeface="Comic Sans MS" pitchFamily="66" charset="0"/>
              </a:rPr>
              <a:t>sauf</a:t>
            </a:r>
            <a:r>
              <a:rPr lang="en-GB" b="1" dirty="0">
                <a:solidFill>
                  <a:srgbClr val="0070C0"/>
                </a:solidFill>
                <a:latin typeface="Comic Sans MS" pitchFamily="66" charset="0"/>
              </a:rPr>
              <a:t> </a:t>
            </a:r>
            <a:r>
              <a:rPr lang="en-GB" b="1" dirty="0" err="1">
                <a:solidFill>
                  <a:srgbClr val="0070C0"/>
                </a:solidFill>
                <a:latin typeface="Comic Sans MS" pitchFamily="66" charset="0"/>
              </a:rPr>
              <a:t>dans</a:t>
            </a:r>
            <a:r>
              <a:rPr lang="en-GB" b="1" dirty="0">
                <a:solidFill>
                  <a:srgbClr val="0070C0"/>
                </a:solidFill>
                <a:latin typeface="Comic Sans MS" pitchFamily="66" charset="0"/>
              </a:rPr>
              <a:t> la zone du plateau de </a:t>
            </a:r>
            <a:r>
              <a:rPr lang="en-GB" b="1" dirty="0" err="1">
                <a:solidFill>
                  <a:srgbClr val="0070C0"/>
                </a:solidFill>
                <a:latin typeface="Comic Sans MS" pitchFamily="66" charset="0"/>
              </a:rPr>
              <a:t>Merchouch</a:t>
            </a:r>
            <a:r>
              <a:rPr lang="en-GB" b="1" dirty="0">
                <a:solidFill>
                  <a:srgbClr val="0070C0"/>
                </a:solidFill>
                <a:latin typeface="Comic Sans MS" pitchFamily="66" charset="0"/>
              </a:rPr>
              <a:t> </a:t>
            </a:r>
            <a:r>
              <a:rPr lang="en-GB" b="1" dirty="0" err="1">
                <a:solidFill>
                  <a:srgbClr val="0070C0"/>
                </a:solidFill>
                <a:latin typeface="Comic Sans MS" pitchFamily="66" charset="0"/>
              </a:rPr>
              <a:t>ou</a:t>
            </a:r>
            <a:r>
              <a:rPr lang="en-GB" b="1" dirty="0">
                <a:solidFill>
                  <a:srgbClr val="0070C0"/>
                </a:solidFill>
                <a:latin typeface="Comic Sans MS" pitchFamily="66" charset="0"/>
              </a:rPr>
              <a:t> </a:t>
            </a:r>
            <a:r>
              <a:rPr lang="en-GB" b="1" dirty="0" err="1">
                <a:solidFill>
                  <a:srgbClr val="0070C0"/>
                </a:solidFill>
                <a:latin typeface="Comic Sans MS" pitchFamily="66" charset="0"/>
              </a:rPr>
              <a:t>il</a:t>
            </a:r>
            <a:r>
              <a:rPr lang="en-GB" b="1" dirty="0">
                <a:solidFill>
                  <a:srgbClr val="0070C0"/>
                </a:solidFill>
                <a:latin typeface="Comic Sans MS" pitchFamily="66" charset="0"/>
              </a:rPr>
              <a:t> </a:t>
            </a:r>
            <a:r>
              <a:rPr lang="en-GB" b="1" dirty="0" err="1">
                <a:solidFill>
                  <a:srgbClr val="0070C0"/>
                </a:solidFill>
                <a:latin typeface="Comic Sans MS" pitchFamily="66" charset="0"/>
              </a:rPr>
              <a:t>est</a:t>
            </a:r>
            <a:r>
              <a:rPr lang="en-GB" b="1" dirty="0">
                <a:solidFill>
                  <a:srgbClr val="0070C0"/>
                </a:solidFill>
                <a:latin typeface="Comic Sans MS" pitchFamily="66" charset="0"/>
              </a:rPr>
              <a:t> absent.</a:t>
            </a:r>
            <a:endParaRPr lang="fr-FR" b="1" dirty="0">
              <a:solidFill>
                <a:srgbClr val="0070C0"/>
              </a:solidFill>
              <a:latin typeface="Comic Sans MS" pitchFamily="66" charset="0"/>
            </a:endParaRPr>
          </a:p>
        </p:txBody>
      </p:sp>
      <p:sp>
        <p:nvSpPr>
          <p:cNvPr id="4" name="ZoneTexte 3"/>
          <p:cNvSpPr txBox="1"/>
          <p:nvPr/>
        </p:nvSpPr>
        <p:spPr>
          <a:xfrm>
            <a:off x="251520" y="3037016"/>
            <a:ext cx="8712968" cy="3416320"/>
          </a:xfrm>
          <a:prstGeom prst="rect">
            <a:avLst/>
          </a:prstGeom>
          <a:noFill/>
        </p:spPr>
        <p:txBody>
          <a:bodyPr wrap="square" rtlCol="0">
            <a:spAutoFit/>
          </a:bodyPr>
          <a:lstStyle/>
          <a:p>
            <a:r>
              <a:rPr lang="fr-FR" b="1" dirty="0">
                <a:latin typeface="Comic Sans MS" pitchFamily="66" charset="0"/>
                <a:ea typeface="Tahoma" pitchFamily="34" charset="0"/>
                <a:cs typeface="Tahoma" pitchFamily="34" charset="0"/>
              </a:rPr>
              <a:t>L</a:t>
            </a:r>
            <a:r>
              <a:rPr lang="fr-FR" b="1" dirty="0" smtClean="0">
                <a:latin typeface="Comic Sans MS" pitchFamily="66" charset="0"/>
                <a:ea typeface="Tahoma" pitchFamily="34" charset="0"/>
                <a:cs typeface="Tahoma" pitchFamily="34" charset="0"/>
              </a:rPr>
              <a:t>a </a:t>
            </a:r>
            <a:r>
              <a:rPr lang="fr-FR" b="1" dirty="0">
                <a:latin typeface="Comic Sans MS" pitchFamily="66" charset="0"/>
                <a:ea typeface="Tahoma" pitchFamily="34" charset="0"/>
                <a:cs typeface="Tahoma" pitchFamily="34" charset="0"/>
              </a:rPr>
              <a:t>répartition verticale et </a:t>
            </a:r>
            <a:r>
              <a:rPr lang="fr-FR" b="1" dirty="0" smtClean="0">
                <a:latin typeface="Comic Sans MS" pitchFamily="66" charset="0"/>
                <a:ea typeface="Tahoma" pitchFamily="34" charset="0"/>
                <a:cs typeface="Tahoma" pitchFamily="34" charset="0"/>
              </a:rPr>
              <a:t>horizontale </a:t>
            </a:r>
            <a:r>
              <a:rPr lang="fr-FR" b="1" dirty="0">
                <a:latin typeface="Comic Sans MS" pitchFamily="66" charset="0"/>
                <a:ea typeface="Tahoma" pitchFamily="34" charset="0"/>
                <a:cs typeface="Tahoma" pitchFamily="34" charset="0"/>
              </a:rPr>
              <a:t>des végétaux est peut être </a:t>
            </a:r>
            <a:r>
              <a:rPr lang="fr-FR" b="1" dirty="0" smtClean="0">
                <a:latin typeface="Comic Sans MS" pitchFamily="66" charset="0"/>
                <a:ea typeface="Tahoma" pitchFamily="34" charset="0"/>
                <a:cs typeface="Tahoma" pitchFamily="34" charset="0"/>
              </a:rPr>
              <a:t>définie </a:t>
            </a:r>
          </a:p>
          <a:p>
            <a:r>
              <a:rPr lang="fr-FR" b="1" dirty="0" smtClean="0">
                <a:latin typeface="Comic Sans MS" pitchFamily="66" charset="0"/>
                <a:ea typeface="Tahoma" pitchFamily="34" charset="0"/>
                <a:cs typeface="Tahoma" pitchFamily="34" charset="0"/>
              </a:rPr>
              <a:t>par </a:t>
            </a:r>
            <a:r>
              <a:rPr lang="fr-FR" b="1" dirty="0">
                <a:latin typeface="Comic Sans MS" pitchFamily="66" charset="0"/>
                <a:ea typeface="Tahoma" pitchFamily="34" charset="0"/>
                <a:cs typeface="Tahoma" pitchFamily="34" charset="0"/>
              </a:rPr>
              <a:t>:</a:t>
            </a:r>
          </a:p>
          <a:p>
            <a:r>
              <a:rPr lang="fr-FR" b="1" dirty="0">
                <a:latin typeface="Comic Sans MS" pitchFamily="66" charset="0"/>
                <a:ea typeface="Tahoma" pitchFamily="34" charset="0"/>
                <a:cs typeface="Tahoma" pitchFamily="34" charset="0"/>
              </a:rPr>
              <a:t>	</a:t>
            </a:r>
            <a:r>
              <a:rPr lang="fr-FR" b="1" dirty="0" smtClean="0">
                <a:latin typeface="Comic Sans MS" pitchFamily="66" charset="0"/>
                <a:ea typeface="Tahoma" pitchFamily="34" charset="0"/>
                <a:cs typeface="Tahoma" pitchFamily="34" charset="0"/>
              </a:rPr>
              <a:t>- </a:t>
            </a:r>
            <a:r>
              <a:rPr lang="fr-FR" b="1" dirty="0">
                <a:latin typeface="Comic Sans MS" pitchFamily="66" charset="0"/>
                <a:ea typeface="Tahoma" pitchFamily="34" charset="0"/>
                <a:cs typeface="Tahoma" pitchFamily="34" charset="0"/>
              </a:rPr>
              <a:t>Les interactions entres les êtres vivants et les facteurs du milieu  </a:t>
            </a:r>
          </a:p>
          <a:p>
            <a:r>
              <a:rPr lang="fr-FR" b="1" dirty="0">
                <a:latin typeface="Comic Sans MS" pitchFamily="66" charset="0"/>
                <a:ea typeface="Tahoma" pitchFamily="34" charset="0"/>
                <a:cs typeface="Tahoma" pitchFamily="34" charset="0"/>
              </a:rPr>
              <a:t>        </a:t>
            </a:r>
            <a:r>
              <a:rPr lang="fr-FR" b="1" dirty="0" smtClean="0">
                <a:latin typeface="Comic Sans MS" pitchFamily="66" charset="0"/>
                <a:ea typeface="Tahoma" pitchFamily="34" charset="0"/>
                <a:cs typeface="Tahoma" pitchFamily="34" charset="0"/>
              </a:rPr>
              <a:t>    (</a:t>
            </a:r>
            <a:r>
              <a:rPr lang="fr-FR" b="1" dirty="0">
                <a:latin typeface="Comic Sans MS" pitchFamily="66" charset="0"/>
                <a:ea typeface="Tahoma" pitchFamily="34" charset="0"/>
                <a:cs typeface="Tahoma" pitchFamily="34" charset="0"/>
              </a:rPr>
              <a:t>Température, eau, lumière, vent, composition du sol...). </a:t>
            </a:r>
          </a:p>
          <a:p>
            <a:r>
              <a:rPr lang="fr-FR" b="1" dirty="0">
                <a:latin typeface="Comic Sans MS" pitchFamily="66" charset="0"/>
                <a:ea typeface="Tahoma" pitchFamily="34" charset="0"/>
                <a:cs typeface="Tahoma" pitchFamily="34" charset="0"/>
              </a:rPr>
              <a:t>	</a:t>
            </a:r>
            <a:r>
              <a:rPr lang="en-GB" b="1" dirty="0">
                <a:latin typeface="Comic Sans MS" pitchFamily="66" charset="0"/>
                <a:ea typeface="Tahoma" pitchFamily="34" charset="0"/>
                <a:cs typeface="Tahoma" pitchFamily="34" charset="0"/>
              </a:rPr>
              <a:t>- Les interactions entre les </a:t>
            </a:r>
            <a:r>
              <a:rPr lang="en-GB" b="1" dirty="0" err="1">
                <a:latin typeface="Comic Sans MS" pitchFamily="66" charset="0"/>
                <a:ea typeface="Tahoma" pitchFamily="34" charset="0"/>
                <a:cs typeface="Tahoma" pitchFamily="34" charset="0"/>
              </a:rPr>
              <a:t>êtres</a:t>
            </a:r>
            <a:r>
              <a:rPr lang="en-GB" b="1" dirty="0">
                <a:latin typeface="Comic Sans MS" pitchFamily="66" charset="0"/>
                <a:ea typeface="Tahoma" pitchFamily="34" charset="0"/>
                <a:cs typeface="Tahoma" pitchFamily="34" charset="0"/>
              </a:rPr>
              <a:t> </a:t>
            </a:r>
            <a:r>
              <a:rPr lang="en-GB" b="1" dirty="0" err="1">
                <a:latin typeface="Comic Sans MS" pitchFamily="66" charset="0"/>
                <a:ea typeface="Tahoma" pitchFamily="34" charset="0"/>
                <a:cs typeface="Tahoma" pitchFamily="34" charset="0"/>
              </a:rPr>
              <a:t>vivants</a:t>
            </a:r>
            <a:r>
              <a:rPr lang="en-GB" b="1" dirty="0" smtClean="0">
                <a:latin typeface="Comic Sans MS" pitchFamily="66" charset="0"/>
                <a:ea typeface="Tahoma" pitchFamily="34" charset="0"/>
                <a:cs typeface="Tahoma" pitchFamily="34" charset="0"/>
              </a:rPr>
              <a:t>.</a:t>
            </a:r>
          </a:p>
          <a:p>
            <a:r>
              <a:rPr lang="en-GB" b="1" dirty="0" smtClean="0">
                <a:latin typeface="Comic Sans MS" pitchFamily="66" charset="0"/>
                <a:ea typeface="Tahoma" pitchFamily="34" charset="0"/>
                <a:cs typeface="Tahoma" pitchFamily="34" charset="0"/>
              </a:rPr>
              <a:t>  </a:t>
            </a:r>
          </a:p>
          <a:p>
            <a:r>
              <a:rPr lang="en-GB" b="1" dirty="0" err="1" smtClean="0">
                <a:latin typeface="Comic Sans MS" pitchFamily="66" charset="0"/>
                <a:ea typeface="Tahoma" pitchFamily="34" charset="0"/>
                <a:cs typeface="Tahoma" pitchFamily="34" charset="0"/>
              </a:rPr>
              <a:t>Dans</a:t>
            </a:r>
            <a:r>
              <a:rPr lang="en-GB" b="1" dirty="0" smtClean="0">
                <a:latin typeface="Comic Sans MS" pitchFamily="66" charset="0"/>
                <a:ea typeface="Tahoma" pitchFamily="34" charset="0"/>
                <a:cs typeface="Tahoma" pitchFamily="34" charset="0"/>
              </a:rPr>
              <a:t> </a:t>
            </a:r>
            <a:r>
              <a:rPr lang="en-GB" b="1" dirty="0">
                <a:latin typeface="Comic Sans MS" pitchFamily="66" charset="0"/>
                <a:ea typeface="Tahoma" pitchFamily="34" charset="0"/>
                <a:cs typeface="Tahoma" pitchFamily="34" charset="0"/>
              </a:rPr>
              <a:t>le </a:t>
            </a:r>
            <a:r>
              <a:rPr lang="en-GB" b="1" dirty="0" err="1">
                <a:latin typeface="Comic Sans MS" pitchFamily="66" charset="0"/>
                <a:ea typeface="Tahoma" pitchFamily="34" charset="0"/>
                <a:cs typeface="Tahoma" pitchFamily="34" charset="0"/>
              </a:rPr>
              <a:t>Daya</a:t>
            </a:r>
            <a:r>
              <a:rPr lang="en-GB" b="1" dirty="0">
                <a:latin typeface="Comic Sans MS" pitchFamily="66" charset="0"/>
                <a:ea typeface="Tahoma" pitchFamily="34" charset="0"/>
                <a:cs typeface="Tahoma" pitchFamily="34" charset="0"/>
              </a:rPr>
              <a:t> de </a:t>
            </a:r>
            <a:r>
              <a:rPr lang="en-GB" b="1" dirty="0" err="1">
                <a:latin typeface="Comic Sans MS" pitchFamily="66" charset="0"/>
                <a:ea typeface="Tahoma" pitchFamily="34" charset="0"/>
                <a:cs typeface="Tahoma" pitchFamily="34" charset="0"/>
              </a:rPr>
              <a:t>sida</a:t>
            </a:r>
            <a:r>
              <a:rPr lang="en-GB" b="1" dirty="0">
                <a:latin typeface="Comic Sans MS" pitchFamily="66" charset="0"/>
                <a:ea typeface="Tahoma" pitchFamily="34" charset="0"/>
                <a:cs typeface="Tahoma" pitchFamily="34" charset="0"/>
              </a:rPr>
              <a:t> </a:t>
            </a:r>
            <a:r>
              <a:rPr lang="en-GB" b="1" dirty="0" err="1">
                <a:latin typeface="Comic Sans MS" pitchFamily="66" charset="0"/>
                <a:ea typeface="Tahoma" pitchFamily="34" charset="0"/>
                <a:cs typeface="Tahoma" pitchFamily="34" charset="0"/>
              </a:rPr>
              <a:t>boughaba</a:t>
            </a:r>
            <a:r>
              <a:rPr lang="en-GB" b="1" dirty="0">
                <a:latin typeface="Comic Sans MS" pitchFamily="66" charset="0"/>
                <a:ea typeface="Tahoma" pitchFamily="34" charset="0"/>
                <a:cs typeface="Tahoma" pitchFamily="34" charset="0"/>
              </a:rPr>
              <a:t> on </a:t>
            </a:r>
            <a:r>
              <a:rPr lang="en-GB" b="1" dirty="0" err="1">
                <a:latin typeface="Comic Sans MS" pitchFamily="66" charset="0"/>
                <a:ea typeface="Tahoma" pitchFamily="34" charset="0"/>
                <a:cs typeface="Tahoma" pitchFamily="34" charset="0"/>
              </a:rPr>
              <a:t>trouve</a:t>
            </a:r>
            <a:r>
              <a:rPr lang="en-GB" b="1" dirty="0">
                <a:latin typeface="Comic Sans MS" pitchFamily="66" charset="0"/>
                <a:ea typeface="Tahoma" pitchFamily="34" charset="0"/>
                <a:cs typeface="Tahoma" pitchFamily="34" charset="0"/>
              </a:rPr>
              <a:t> </a:t>
            </a:r>
            <a:r>
              <a:rPr lang="en-GB" b="1" dirty="0" err="1">
                <a:latin typeface="Comic Sans MS" pitchFamily="66" charset="0"/>
                <a:ea typeface="Tahoma" pitchFamily="34" charset="0"/>
                <a:cs typeface="Tahoma" pitchFamily="34" charset="0"/>
              </a:rPr>
              <a:t>différents</a:t>
            </a:r>
            <a:r>
              <a:rPr lang="en-GB" b="1" dirty="0">
                <a:latin typeface="Comic Sans MS" pitchFamily="66" charset="0"/>
                <a:ea typeface="Tahoma" pitchFamily="34" charset="0"/>
                <a:cs typeface="Tahoma" pitchFamily="34" charset="0"/>
              </a:rPr>
              <a:t> types de </a:t>
            </a:r>
            <a:r>
              <a:rPr lang="en-GB" b="1" dirty="0" err="1">
                <a:latin typeface="Comic Sans MS" pitchFamily="66" charset="0"/>
                <a:ea typeface="Tahoma" pitchFamily="34" charset="0"/>
                <a:cs typeface="Tahoma" pitchFamily="34" charset="0"/>
              </a:rPr>
              <a:t>plantes</a:t>
            </a:r>
            <a:r>
              <a:rPr lang="en-GB" b="1" dirty="0">
                <a:latin typeface="Comic Sans MS" pitchFamily="66" charset="0"/>
                <a:ea typeface="Tahoma" pitchFamily="34" charset="0"/>
                <a:cs typeface="Tahoma" pitchFamily="34" charset="0"/>
              </a:rPr>
              <a:t>: </a:t>
            </a:r>
            <a:endParaRPr lang="fr-FR" b="1" dirty="0">
              <a:latin typeface="Comic Sans MS" pitchFamily="66" charset="0"/>
              <a:ea typeface="Tahoma" pitchFamily="34" charset="0"/>
              <a:cs typeface="Tahoma" pitchFamily="34" charset="0"/>
            </a:endParaRPr>
          </a:p>
          <a:p>
            <a:r>
              <a:rPr lang="fr-FR" b="1" dirty="0" smtClean="0">
                <a:latin typeface="Comic Sans MS" pitchFamily="66" charset="0"/>
                <a:ea typeface="Tahoma" pitchFamily="34" charset="0"/>
                <a:cs typeface="Tahoma" pitchFamily="34" charset="0"/>
              </a:rPr>
              <a:t>     - </a:t>
            </a:r>
            <a:r>
              <a:rPr lang="fr-FR" b="1" dirty="0">
                <a:latin typeface="Comic Sans MS" pitchFamily="66" charset="0"/>
                <a:ea typeface="Tahoma" pitchFamily="34" charset="0"/>
                <a:cs typeface="Tahoma" pitchFamily="34" charset="0"/>
              </a:rPr>
              <a:t>Des plantes de type hydrophytes : végétaux aquatiques totalement immergées dans l’eau durant l'année. </a:t>
            </a:r>
          </a:p>
          <a:p>
            <a:r>
              <a:rPr lang="fr-FR" b="1" dirty="0" smtClean="0">
                <a:latin typeface="Comic Sans MS" pitchFamily="66" charset="0"/>
                <a:ea typeface="Tahoma" pitchFamily="34" charset="0"/>
                <a:cs typeface="Tahoma" pitchFamily="34" charset="0"/>
              </a:rPr>
              <a:t>     - </a:t>
            </a:r>
            <a:r>
              <a:rPr lang="fr-FR" b="1" dirty="0">
                <a:latin typeface="Comic Sans MS" pitchFamily="66" charset="0"/>
                <a:ea typeface="Tahoma" pitchFamily="34" charset="0"/>
                <a:cs typeface="Tahoma" pitchFamily="34" charset="0"/>
              </a:rPr>
              <a:t>Des plantes de type hélophytes : se sont des plantes semi-aquatiques qui ont, durant une grande partie de l'année, les racines dans l'eau, et les tiges, les feuilles et les fleurs hors de </a:t>
            </a:r>
            <a:r>
              <a:rPr lang="fr-FR" b="1" dirty="0" smtClean="0">
                <a:latin typeface="Comic Sans MS" pitchFamily="66" charset="0"/>
                <a:ea typeface="Tahoma" pitchFamily="34" charset="0"/>
                <a:cs typeface="Tahoma" pitchFamily="34" charset="0"/>
              </a:rPr>
              <a:t>l'eau.</a:t>
            </a:r>
            <a:endParaRPr lang="fr-FR" b="1" dirty="0">
              <a:latin typeface="Comic Sans MS" pitchFamily="66" charset="0"/>
              <a:ea typeface="Tahoma" pitchFamily="34" charset="0"/>
              <a:cs typeface="Tahoma" pitchFamily="34" charset="0"/>
            </a:endParaRPr>
          </a:p>
        </p:txBody>
      </p:sp>
    </p:spTree>
    <p:extLst>
      <p:ext uri="{BB962C8B-B14F-4D97-AF65-F5344CB8AC3E}">
        <p14:creationId xmlns:p14="http://schemas.microsoft.com/office/powerpoint/2010/main" val="276438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3462099"/>
            <a:ext cx="8208912"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400" b="1" dirty="0">
                <a:ln w="11430"/>
                <a:solidFill>
                  <a:srgbClr val="7030A0"/>
                </a:solidFill>
                <a:effectLst>
                  <a:outerShdw blurRad="50800" dist="39000" dir="5460000" algn="tl">
                    <a:srgbClr val="000000">
                      <a:alpha val="38000"/>
                    </a:srgbClr>
                  </a:outerShdw>
                </a:effectLst>
                <a:latin typeface="Comic Sans MS" pitchFamily="66" charset="0"/>
              </a:rPr>
              <a:t>Outils et techniques </a:t>
            </a:r>
            <a:r>
              <a:rPr lang="fr-FR" sz="2400" b="1" dirty="0" smtClean="0">
                <a:ln w="11430"/>
                <a:solidFill>
                  <a:srgbClr val="7030A0"/>
                </a:solidFill>
                <a:effectLst>
                  <a:outerShdw blurRad="50800" dist="39000" dir="5460000" algn="tl">
                    <a:srgbClr val="000000">
                      <a:alpha val="38000"/>
                    </a:srgbClr>
                  </a:outerShdw>
                </a:effectLst>
                <a:latin typeface="Comic Sans MS" pitchFamily="66" charset="0"/>
              </a:rPr>
              <a:t>d’observation et de recensement des êtres vivants dans le terrain</a:t>
            </a:r>
            <a:endParaRPr lang="fr-FR" sz="2400" b="1" dirty="0">
              <a:ln w="11430"/>
              <a:solidFill>
                <a:srgbClr val="7030A0"/>
              </a:solidFill>
              <a:effectLst>
                <a:outerShdw blurRad="50800" dist="39000" dir="5460000" algn="tl">
                  <a:srgbClr val="000000">
                    <a:alpha val="38000"/>
                  </a:srgbClr>
                </a:outerShdw>
              </a:effectLst>
              <a:latin typeface="Comic Sans MS" pitchFamily="66" charset="0"/>
            </a:endParaRPr>
          </a:p>
        </p:txBody>
      </p:sp>
      <p:sp>
        <p:nvSpPr>
          <p:cNvPr id="4" name="Ellipse 3"/>
          <p:cNvSpPr/>
          <p:nvPr/>
        </p:nvSpPr>
        <p:spPr>
          <a:xfrm>
            <a:off x="57325" y="44660"/>
            <a:ext cx="1872208" cy="1872208"/>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6" name="Ellipse 5"/>
          <p:cNvSpPr/>
          <p:nvPr/>
        </p:nvSpPr>
        <p:spPr>
          <a:xfrm>
            <a:off x="1533489" y="1196752"/>
            <a:ext cx="792088" cy="792088"/>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2</a:t>
            </a:r>
            <a:endParaRPr lang="fr-F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p:txBody>
      </p:sp>
      <p:sp>
        <p:nvSpPr>
          <p:cNvPr id="3" name="ZoneTexte 2"/>
          <p:cNvSpPr txBox="1"/>
          <p:nvPr/>
        </p:nvSpPr>
        <p:spPr>
          <a:xfrm>
            <a:off x="193370" y="673532"/>
            <a:ext cx="1600118"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Activité</a:t>
            </a:r>
          </a:p>
        </p:txBody>
      </p:sp>
      <p:sp>
        <p:nvSpPr>
          <p:cNvPr id="10" name="Rectangle 9"/>
          <p:cNvSpPr/>
          <p:nvPr/>
        </p:nvSpPr>
        <p:spPr>
          <a:xfrm>
            <a:off x="539552" y="4365104"/>
            <a:ext cx="7920880" cy="720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5" name="Rectangle 4"/>
          <p:cNvSpPr/>
          <p:nvPr/>
        </p:nvSpPr>
        <p:spPr>
          <a:xfrm>
            <a:off x="0" y="0"/>
            <a:ext cx="9144000" cy="68580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36329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960" y="0"/>
            <a:ext cx="5212080" cy="6858000"/>
          </a:xfrm>
          <a:prstGeom prst="rect">
            <a:avLst/>
          </a:prstGeom>
        </p:spPr>
      </p:pic>
    </p:spTree>
    <p:extLst>
      <p:ext uri="{BB962C8B-B14F-4D97-AF65-F5344CB8AC3E}">
        <p14:creationId xmlns:p14="http://schemas.microsoft.com/office/powerpoint/2010/main" val="2987860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5622" t="16067" r="5449" b="9174"/>
          <a:stretch/>
        </p:blipFill>
        <p:spPr>
          <a:xfrm>
            <a:off x="755576" y="1569260"/>
            <a:ext cx="7506269" cy="3875964"/>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
        <p:nvSpPr>
          <p:cNvPr id="3" name="ZoneTexte 2"/>
          <p:cNvSpPr txBox="1"/>
          <p:nvPr/>
        </p:nvSpPr>
        <p:spPr>
          <a:xfrm>
            <a:off x="0" y="0"/>
            <a:ext cx="6465231" cy="369332"/>
          </a:xfrm>
          <a:prstGeom prst="rect">
            <a:avLst/>
          </a:prstGeom>
          <a:solidFill>
            <a:srgbClr val="99FF66"/>
          </a:solidFill>
        </p:spPr>
        <p:txBody>
          <a:bodyPr wrap="none" rtlCol="0">
            <a:spAutoFit/>
          </a:bodyPr>
          <a:lstStyle/>
          <a:p>
            <a:r>
              <a:rPr lang="fr-FR" b="1" dirty="0" smtClean="0">
                <a:latin typeface="Comic Sans MS" pitchFamily="66" charset="0"/>
              </a:rPr>
              <a:t>1) Recenser les espèces animales dans un milieu naturel:</a:t>
            </a:r>
            <a:endParaRPr lang="fr-FR" b="1" dirty="0">
              <a:latin typeface="Comic Sans MS" pitchFamily="66" charset="0"/>
            </a:endParaRPr>
          </a:p>
        </p:txBody>
      </p:sp>
      <p:sp>
        <p:nvSpPr>
          <p:cNvPr id="4" name="ZoneTexte 3"/>
          <p:cNvSpPr txBox="1"/>
          <p:nvPr/>
        </p:nvSpPr>
        <p:spPr>
          <a:xfrm>
            <a:off x="6588224" y="39101"/>
            <a:ext cx="1941557" cy="369332"/>
          </a:xfrm>
          <a:prstGeom prst="rect">
            <a:avLst/>
          </a:prstGeom>
          <a:noFill/>
        </p:spPr>
        <p:txBody>
          <a:bodyPr wrap="none" rtlCol="0">
            <a:spAutoFit/>
          </a:bodyPr>
          <a:lstStyle/>
          <a:p>
            <a:r>
              <a:rPr lang="fr-FR" b="1" dirty="0" smtClean="0">
                <a:solidFill>
                  <a:srgbClr val="7030A0"/>
                </a:solidFill>
                <a:latin typeface="Comic Sans MS" pitchFamily="66" charset="0"/>
              </a:rPr>
              <a:t>(Voir document)</a:t>
            </a:r>
            <a:endParaRPr lang="fr-FR" b="1" dirty="0">
              <a:solidFill>
                <a:srgbClr val="7030A0"/>
              </a:solidFill>
              <a:latin typeface="Comic Sans MS" pitchFamily="66" charset="0"/>
            </a:endParaRPr>
          </a:p>
        </p:txBody>
      </p:sp>
    </p:spTree>
    <p:extLst>
      <p:ext uri="{BB962C8B-B14F-4D97-AF65-F5344CB8AC3E}">
        <p14:creationId xmlns:p14="http://schemas.microsoft.com/office/powerpoint/2010/main" val="4153196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36712"/>
            <a:ext cx="8716600" cy="5616624"/>
          </a:xfrm>
          <a:prstGeom prst="rect">
            <a:avLst/>
          </a:prstGeom>
        </p:spPr>
      </p:pic>
      <p:sp>
        <p:nvSpPr>
          <p:cNvPr id="3" name="ZoneTexte 2"/>
          <p:cNvSpPr txBox="1"/>
          <p:nvPr/>
        </p:nvSpPr>
        <p:spPr>
          <a:xfrm>
            <a:off x="0" y="0"/>
            <a:ext cx="6638356" cy="369332"/>
          </a:xfrm>
          <a:prstGeom prst="rect">
            <a:avLst/>
          </a:prstGeom>
          <a:solidFill>
            <a:srgbClr val="99FF66"/>
          </a:solidFill>
        </p:spPr>
        <p:txBody>
          <a:bodyPr wrap="none" rtlCol="0">
            <a:spAutoFit/>
          </a:bodyPr>
          <a:lstStyle/>
          <a:p>
            <a:r>
              <a:rPr lang="fr-FR" b="1" dirty="0" smtClean="0">
                <a:latin typeface="Comic Sans MS" pitchFamily="66" charset="0"/>
              </a:rPr>
              <a:t>2) Recenser les espèces végétales dans un milieu naturel:</a:t>
            </a:r>
            <a:endParaRPr lang="fr-FR" b="1" dirty="0">
              <a:latin typeface="Comic Sans MS" pitchFamily="66" charset="0"/>
            </a:endParaRPr>
          </a:p>
        </p:txBody>
      </p:sp>
      <p:sp>
        <p:nvSpPr>
          <p:cNvPr id="4" name="ZoneTexte 3"/>
          <p:cNvSpPr txBox="1"/>
          <p:nvPr/>
        </p:nvSpPr>
        <p:spPr>
          <a:xfrm>
            <a:off x="6588224" y="0"/>
            <a:ext cx="1941557" cy="369332"/>
          </a:xfrm>
          <a:prstGeom prst="rect">
            <a:avLst/>
          </a:prstGeom>
          <a:noFill/>
        </p:spPr>
        <p:txBody>
          <a:bodyPr wrap="none" rtlCol="0">
            <a:spAutoFit/>
          </a:bodyPr>
          <a:lstStyle/>
          <a:p>
            <a:r>
              <a:rPr lang="fr-FR" b="1" dirty="0" smtClean="0">
                <a:solidFill>
                  <a:srgbClr val="7030A0"/>
                </a:solidFill>
                <a:latin typeface="Comic Sans MS" pitchFamily="66" charset="0"/>
              </a:rPr>
              <a:t>(Voir document)</a:t>
            </a:r>
            <a:endParaRPr lang="fr-FR" b="1" dirty="0">
              <a:solidFill>
                <a:srgbClr val="7030A0"/>
              </a:solidFill>
              <a:latin typeface="Comic Sans MS" pitchFamily="66" charset="0"/>
            </a:endParaRPr>
          </a:p>
        </p:txBody>
      </p:sp>
    </p:spTree>
    <p:extLst>
      <p:ext uri="{BB962C8B-B14F-4D97-AF65-F5344CB8AC3E}">
        <p14:creationId xmlns:p14="http://schemas.microsoft.com/office/powerpoint/2010/main" val="3271462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5567550" cy="369332"/>
          </a:xfrm>
          <a:prstGeom prst="rect">
            <a:avLst/>
          </a:prstGeom>
          <a:solidFill>
            <a:srgbClr val="99FF66"/>
          </a:solidFill>
        </p:spPr>
        <p:txBody>
          <a:bodyPr wrap="none" rtlCol="0">
            <a:spAutoFit/>
          </a:bodyPr>
          <a:lstStyle/>
          <a:p>
            <a:r>
              <a:rPr lang="fr-FR" b="1" dirty="0" smtClean="0">
                <a:latin typeface="Comic Sans MS" pitchFamily="66" charset="0"/>
              </a:rPr>
              <a:t>3) Détermination de l’aire minimale des relevés:</a:t>
            </a:r>
            <a:endParaRPr lang="fr-FR" b="1" dirty="0">
              <a:latin typeface="Comic Sans MS" pitchFamily="66"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04" y="1653745"/>
            <a:ext cx="8716592" cy="3791479"/>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85242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20688"/>
            <a:ext cx="7488832" cy="5616624"/>
          </a:xfrm>
          <a:prstGeom prst="rect">
            <a:avLst/>
          </a:prstGeom>
        </p:spPr>
      </p:pic>
    </p:spTree>
    <p:extLst>
      <p:ext uri="{BB962C8B-B14F-4D97-AF65-F5344CB8AC3E}">
        <p14:creationId xmlns:p14="http://schemas.microsoft.com/office/powerpoint/2010/main" val="3846463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70" y="208040"/>
            <a:ext cx="8668960" cy="3105584"/>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
        <p:nvSpPr>
          <p:cNvPr id="3" name="ZoneTexte 2"/>
          <p:cNvSpPr txBox="1"/>
          <p:nvPr/>
        </p:nvSpPr>
        <p:spPr>
          <a:xfrm>
            <a:off x="21973" y="3501008"/>
            <a:ext cx="2749471" cy="369332"/>
          </a:xfrm>
          <a:prstGeom prst="rect">
            <a:avLst/>
          </a:prstGeom>
          <a:noFill/>
        </p:spPr>
        <p:txBody>
          <a:bodyPr wrap="none" rtlCol="0">
            <a:spAutoFit/>
          </a:bodyPr>
          <a:lstStyle/>
          <a:p>
            <a:r>
              <a:rPr lang="en-GB" b="1" dirty="0">
                <a:solidFill>
                  <a:srgbClr val="0070C0"/>
                </a:solidFill>
                <a:latin typeface="Comic Sans MS" pitchFamily="66" charset="0"/>
              </a:rPr>
              <a:t>1) </a:t>
            </a:r>
            <a:r>
              <a:rPr lang="en-GB" b="1" dirty="0" err="1">
                <a:solidFill>
                  <a:srgbClr val="0070C0"/>
                </a:solidFill>
                <a:latin typeface="Comic Sans MS" pitchFamily="66" charset="0"/>
              </a:rPr>
              <a:t>Tracé</a:t>
            </a:r>
            <a:r>
              <a:rPr lang="en-GB" b="1" dirty="0">
                <a:solidFill>
                  <a:srgbClr val="0070C0"/>
                </a:solidFill>
                <a:latin typeface="Comic Sans MS" pitchFamily="66" charset="0"/>
              </a:rPr>
              <a:t> de la </a:t>
            </a:r>
            <a:r>
              <a:rPr lang="en-GB" b="1" dirty="0" err="1" smtClean="0">
                <a:solidFill>
                  <a:srgbClr val="0070C0"/>
                </a:solidFill>
                <a:latin typeface="Comic Sans MS" pitchFamily="66" charset="0"/>
              </a:rPr>
              <a:t>courbe</a:t>
            </a:r>
            <a:r>
              <a:rPr lang="en-GB" b="1" dirty="0">
                <a:solidFill>
                  <a:srgbClr val="0070C0"/>
                </a:solidFill>
                <a:latin typeface="Comic Sans MS" pitchFamily="66" charset="0"/>
              </a:rPr>
              <a:t>:</a:t>
            </a:r>
            <a:endParaRPr lang="fr-FR" b="1" dirty="0">
              <a:solidFill>
                <a:srgbClr val="0070C0"/>
              </a:solidFill>
              <a:latin typeface="Comic Sans MS" pitchFamily="66" charset="0"/>
            </a:endParaRPr>
          </a:p>
        </p:txBody>
      </p:sp>
      <p:sp>
        <p:nvSpPr>
          <p:cNvPr id="4" name="Flèche vers le bas 3"/>
          <p:cNvSpPr/>
          <p:nvPr/>
        </p:nvSpPr>
        <p:spPr>
          <a:xfrm rot="2196076">
            <a:off x="2889246" y="5929847"/>
            <a:ext cx="229170" cy="61836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avec flèche 4"/>
          <p:cNvCxnSpPr/>
          <p:nvPr/>
        </p:nvCxnSpPr>
        <p:spPr>
          <a:xfrm flipV="1">
            <a:off x="1388250" y="4437112"/>
            <a:ext cx="0" cy="20978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Connecteur droit avec flèche 5"/>
          <p:cNvCxnSpPr/>
          <p:nvPr/>
        </p:nvCxnSpPr>
        <p:spPr>
          <a:xfrm>
            <a:off x="1388250" y="6534994"/>
            <a:ext cx="518457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ZoneTexte 6"/>
          <p:cNvSpPr txBox="1"/>
          <p:nvPr/>
        </p:nvSpPr>
        <p:spPr>
          <a:xfrm>
            <a:off x="338090" y="3789040"/>
            <a:ext cx="2100320" cy="646331"/>
          </a:xfrm>
          <a:prstGeom prst="rect">
            <a:avLst/>
          </a:prstGeom>
          <a:noFill/>
        </p:spPr>
        <p:txBody>
          <a:bodyPr wrap="none" rtlCol="0">
            <a:spAutoFit/>
          </a:bodyPr>
          <a:lstStyle/>
          <a:p>
            <a:pPr algn="ctr"/>
            <a:r>
              <a:rPr lang="fr-FR" b="1" dirty="0" smtClean="0"/>
              <a:t>Nombres d’espèces </a:t>
            </a:r>
          </a:p>
          <a:p>
            <a:pPr algn="ctr"/>
            <a:r>
              <a:rPr lang="fr-FR" b="1" dirty="0" smtClean="0"/>
              <a:t>Végétales recensées</a:t>
            </a:r>
            <a:endParaRPr lang="fr-FR" b="1" dirty="0"/>
          </a:p>
        </p:txBody>
      </p:sp>
      <p:sp>
        <p:nvSpPr>
          <p:cNvPr id="8" name="ZoneTexte 7"/>
          <p:cNvSpPr txBox="1"/>
          <p:nvPr/>
        </p:nvSpPr>
        <p:spPr>
          <a:xfrm>
            <a:off x="6572826" y="6165304"/>
            <a:ext cx="1925592" cy="646331"/>
          </a:xfrm>
          <a:prstGeom prst="rect">
            <a:avLst/>
          </a:prstGeom>
          <a:noFill/>
        </p:spPr>
        <p:txBody>
          <a:bodyPr wrap="none" rtlCol="0">
            <a:spAutoFit/>
          </a:bodyPr>
          <a:lstStyle/>
          <a:p>
            <a:pPr algn="ctr"/>
            <a:r>
              <a:rPr lang="fr-FR" b="1" dirty="0" smtClean="0"/>
              <a:t>Surfaces du relevé</a:t>
            </a:r>
          </a:p>
          <a:p>
            <a:pPr algn="ctr"/>
            <a:r>
              <a:rPr lang="fr-FR" b="1" dirty="0"/>
              <a:t>e</a:t>
            </a:r>
            <a:r>
              <a:rPr lang="fr-FR" b="1" dirty="0" smtClean="0"/>
              <a:t>n m2</a:t>
            </a:r>
            <a:endParaRPr lang="fr-FR" b="1" dirty="0"/>
          </a:p>
        </p:txBody>
      </p:sp>
      <p:sp>
        <p:nvSpPr>
          <p:cNvPr id="9" name="Forme libre 8"/>
          <p:cNvSpPr/>
          <p:nvPr/>
        </p:nvSpPr>
        <p:spPr>
          <a:xfrm>
            <a:off x="1396708" y="4778202"/>
            <a:ext cx="4089400" cy="1758950"/>
          </a:xfrm>
          <a:custGeom>
            <a:avLst/>
            <a:gdLst>
              <a:gd name="connsiteX0" fmla="*/ 0 w 4089400"/>
              <a:gd name="connsiteY0" fmla="*/ 1758950 h 1758950"/>
              <a:gd name="connsiteX1" fmla="*/ 1352550 w 4089400"/>
              <a:gd name="connsiteY1" fmla="*/ 57150 h 1758950"/>
              <a:gd name="connsiteX2" fmla="*/ 1397000 w 4089400"/>
              <a:gd name="connsiteY2" fmla="*/ 25400 h 1758950"/>
              <a:gd name="connsiteX3" fmla="*/ 1460500 w 4089400"/>
              <a:gd name="connsiteY3" fmla="*/ 12700 h 1758950"/>
              <a:gd name="connsiteX4" fmla="*/ 1555750 w 4089400"/>
              <a:gd name="connsiteY4" fmla="*/ 12700 h 1758950"/>
              <a:gd name="connsiteX5" fmla="*/ 4089400 w 4089400"/>
              <a:gd name="connsiteY5" fmla="*/ 12700 h 1758950"/>
              <a:gd name="connsiteX6" fmla="*/ 4089400 w 4089400"/>
              <a:gd name="connsiteY6" fmla="*/ 0 h 175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400" h="1758950">
                <a:moveTo>
                  <a:pt x="0" y="1758950"/>
                </a:moveTo>
                <a:lnTo>
                  <a:pt x="1352550" y="57150"/>
                </a:lnTo>
                <a:lnTo>
                  <a:pt x="1397000" y="25400"/>
                </a:lnTo>
                <a:lnTo>
                  <a:pt x="1460500" y="12700"/>
                </a:lnTo>
                <a:lnTo>
                  <a:pt x="1555750" y="12700"/>
                </a:lnTo>
                <a:lnTo>
                  <a:pt x="4089400" y="12700"/>
                </a:lnTo>
                <a:lnTo>
                  <a:pt x="4089400" y="0"/>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cxnSp>
        <p:nvCxnSpPr>
          <p:cNvPr id="10" name="Connecteur droit 9"/>
          <p:cNvCxnSpPr>
            <a:stCxn id="9" idx="2"/>
          </p:cNvCxnSpPr>
          <p:nvPr/>
        </p:nvCxnSpPr>
        <p:spPr>
          <a:xfrm flipH="1">
            <a:off x="2771444" y="4803602"/>
            <a:ext cx="22264" cy="1937766"/>
          </a:xfrm>
          <a:prstGeom prst="line">
            <a:avLst/>
          </a:prstGeom>
          <a:ln>
            <a:prstDash val="dash"/>
          </a:ln>
        </p:spPr>
        <p:style>
          <a:lnRef idx="2">
            <a:schemeClr val="accent4"/>
          </a:lnRef>
          <a:fillRef idx="0">
            <a:schemeClr val="accent4"/>
          </a:fillRef>
          <a:effectRef idx="1">
            <a:schemeClr val="accent4"/>
          </a:effectRef>
          <a:fontRef idx="minor">
            <a:schemeClr val="tx1"/>
          </a:fontRef>
        </p:style>
      </p:cxnSp>
      <p:sp>
        <p:nvSpPr>
          <p:cNvPr id="12" name="ZoneTexte 11"/>
          <p:cNvSpPr txBox="1"/>
          <p:nvPr/>
        </p:nvSpPr>
        <p:spPr>
          <a:xfrm>
            <a:off x="3203848" y="5805264"/>
            <a:ext cx="1523815" cy="369332"/>
          </a:xfrm>
          <a:prstGeom prst="rect">
            <a:avLst/>
          </a:prstGeom>
          <a:noFill/>
        </p:spPr>
        <p:txBody>
          <a:bodyPr wrap="none" rtlCol="0">
            <a:spAutoFit/>
          </a:bodyPr>
          <a:lstStyle/>
          <a:p>
            <a:r>
              <a:rPr lang="fr-FR" b="1" dirty="0" smtClean="0">
                <a:solidFill>
                  <a:srgbClr val="FF0000"/>
                </a:solidFill>
              </a:rPr>
              <a:t>Aire minimale</a:t>
            </a:r>
            <a:endParaRPr lang="fr-FR" b="1" dirty="0">
              <a:solidFill>
                <a:srgbClr val="FF0000"/>
              </a:solidFill>
            </a:endParaRPr>
          </a:p>
        </p:txBody>
      </p:sp>
    </p:spTree>
    <p:extLst>
      <p:ext uri="{BB962C8B-B14F-4D97-AF65-F5344CB8AC3E}">
        <p14:creationId xmlns:p14="http://schemas.microsoft.com/office/powerpoint/2010/main" val="28290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0363" y="1052736"/>
            <a:ext cx="8640960" cy="2585323"/>
          </a:xfrm>
          <a:prstGeom prst="rect">
            <a:avLst/>
          </a:prstGeom>
          <a:noFill/>
        </p:spPr>
        <p:txBody>
          <a:bodyPr wrap="square" rtlCol="0">
            <a:spAutoFit/>
          </a:bodyPr>
          <a:lstStyle/>
          <a:p>
            <a:r>
              <a:rPr lang="fr-FR" b="1" dirty="0" smtClean="0">
                <a:solidFill>
                  <a:srgbClr val="0070C0"/>
                </a:solidFill>
                <a:latin typeface="Comic Sans MS" pitchFamily="66" charset="0"/>
              </a:rPr>
              <a:t>2</a:t>
            </a:r>
            <a:r>
              <a:rPr lang="fr-FR" b="1" dirty="0">
                <a:solidFill>
                  <a:srgbClr val="0070C0"/>
                </a:solidFill>
                <a:latin typeface="Comic Sans MS" pitchFamily="66" charset="0"/>
              </a:rPr>
              <a:t>)  L'aire minimale d'un relevé </a:t>
            </a:r>
            <a:r>
              <a:rPr lang="fr-FR" b="1" dirty="0" smtClean="0">
                <a:solidFill>
                  <a:srgbClr val="0070C0"/>
                </a:solidFill>
                <a:latin typeface="Comic Sans MS" pitchFamily="66" charset="0"/>
              </a:rPr>
              <a:t>correspond </a:t>
            </a:r>
            <a:r>
              <a:rPr lang="fr-FR" b="1" dirty="0">
                <a:solidFill>
                  <a:srgbClr val="0070C0"/>
                </a:solidFill>
                <a:latin typeface="Comic Sans MS" pitchFamily="66" charset="0"/>
              </a:rPr>
              <a:t>est la surface </a:t>
            </a:r>
            <a:r>
              <a:rPr lang="fr-FR" b="1" dirty="0" smtClean="0">
                <a:solidFill>
                  <a:srgbClr val="0070C0"/>
                </a:solidFill>
                <a:latin typeface="Comic Sans MS" pitchFamily="66" charset="0"/>
              </a:rPr>
              <a:t>correspondante </a:t>
            </a:r>
            <a:r>
              <a:rPr lang="fr-FR" b="1" dirty="0">
                <a:solidFill>
                  <a:srgbClr val="0070C0"/>
                </a:solidFill>
                <a:latin typeface="Comic Sans MS" pitchFamily="66" charset="0"/>
              </a:rPr>
              <a:t>à l'inflexion de la courbe.</a:t>
            </a:r>
          </a:p>
          <a:p>
            <a:r>
              <a:rPr lang="fr-FR" b="1" dirty="0">
                <a:solidFill>
                  <a:srgbClr val="0070C0"/>
                </a:solidFill>
                <a:latin typeface="Comic Sans MS" pitchFamily="66" charset="0"/>
              </a:rPr>
              <a:t>	</a:t>
            </a:r>
            <a:r>
              <a:rPr lang="en-GB" b="1" dirty="0">
                <a:solidFill>
                  <a:srgbClr val="0070C0"/>
                </a:solidFill>
                <a:latin typeface="Comic Sans MS" pitchFamily="66" charset="0"/>
              </a:rPr>
              <a:t>- </a:t>
            </a:r>
            <a:r>
              <a:rPr lang="en-GB" b="1" dirty="0" err="1">
                <a:solidFill>
                  <a:srgbClr val="0070C0"/>
                </a:solidFill>
                <a:latin typeface="Comic Sans MS" pitchFamily="66" charset="0"/>
              </a:rPr>
              <a:t>Aire</a:t>
            </a:r>
            <a:r>
              <a:rPr lang="en-GB" b="1" dirty="0">
                <a:solidFill>
                  <a:srgbClr val="0070C0"/>
                </a:solidFill>
                <a:latin typeface="Comic Sans MS" pitchFamily="66" charset="0"/>
              </a:rPr>
              <a:t> </a:t>
            </a:r>
            <a:r>
              <a:rPr lang="en-GB" b="1" dirty="0" err="1">
                <a:solidFill>
                  <a:srgbClr val="0070C0"/>
                </a:solidFill>
                <a:latin typeface="Comic Sans MS" pitchFamily="66" charset="0"/>
              </a:rPr>
              <a:t>minimale</a:t>
            </a:r>
            <a:r>
              <a:rPr lang="en-GB" b="1" dirty="0">
                <a:solidFill>
                  <a:srgbClr val="0070C0"/>
                </a:solidFill>
                <a:latin typeface="Comic Sans MS" pitchFamily="66" charset="0"/>
              </a:rPr>
              <a:t> = </a:t>
            </a:r>
            <a:r>
              <a:rPr lang="en-GB" b="1" dirty="0">
                <a:solidFill>
                  <a:srgbClr val="FF0000"/>
                </a:solidFill>
                <a:latin typeface="Comic Sans MS" pitchFamily="66" charset="0"/>
              </a:rPr>
              <a:t>32 </a:t>
            </a:r>
            <a:r>
              <a:rPr lang="en-GB" b="1" dirty="0" smtClean="0">
                <a:solidFill>
                  <a:srgbClr val="FF0000"/>
                </a:solidFill>
                <a:latin typeface="Comic Sans MS" pitchFamily="66" charset="0"/>
              </a:rPr>
              <a:t>m2</a:t>
            </a:r>
            <a:endParaRPr lang="fr-FR" b="1" dirty="0">
              <a:solidFill>
                <a:srgbClr val="FF0000"/>
              </a:solidFill>
              <a:latin typeface="Comic Sans MS" pitchFamily="66" charset="0"/>
            </a:endParaRPr>
          </a:p>
          <a:p>
            <a:r>
              <a:rPr lang="en-GB" b="1" dirty="0">
                <a:solidFill>
                  <a:srgbClr val="0070C0"/>
                </a:solidFill>
                <a:latin typeface="Comic Sans MS" pitchFamily="66" charset="0"/>
              </a:rPr>
              <a:t>	</a:t>
            </a:r>
            <a:r>
              <a:rPr lang="fr-FR" b="1" dirty="0">
                <a:solidFill>
                  <a:srgbClr val="0070C0"/>
                </a:solidFill>
                <a:latin typeface="Comic Sans MS" pitchFamily="66" charset="0"/>
              </a:rPr>
              <a:t>- La nature du milieu étudié : c'est </a:t>
            </a:r>
            <a:r>
              <a:rPr lang="fr-FR" b="1" dirty="0">
                <a:solidFill>
                  <a:srgbClr val="FF0000"/>
                </a:solidFill>
                <a:latin typeface="Comic Sans MS" pitchFamily="66" charset="0"/>
              </a:rPr>
              <a:t>une </a:t>
            </a:r>
            <a:r>
              <a:rPr lang="fr-FR" b="1" dirty="0" smtClean="0">
                <a:solidFill>
                  <a:srgbClr val="FF0000"/>
                </a:solidFill>
                <a:latin typeface="Comic Sans MS" pitchFamily="66" charset="0"/>
              </a:rPr>
              <a:t>prairie</a:t>
            </a:r>
          </a:p>
          <a:p>
            <a:endParaRPr lang="fr-FR" b="1" dirty="0">
              <a:solidFill>
                <a:srgbClr val="FF0000"/>
              </a:solidFill>
              <a:latin typeface="Comic Sans MS" pitchFamily="66" charset="0"/>
            </a:endParaRPr>
          </a:p>
          <a:p>
            <a:endParaRPr lang="fr-FR" b="1" dirty="0">
              <a:solidFill>
                <a:srgbClr val="FF0000"/>
              </a:solidFill>
              <a:latin typeface="Comic Sans MS" pitchFamily="66" charset="0"/>
            </a:endParaRPr>
          </a:p>
          <a:p>
            <a:r>
              <a:rPr lang="fr-FR" b="1" dirty="0">
                <a:solidFill>
                  <a:srgbClr val="0070C0"/>
                </a:solidFill>
                <a:latin typeface="Comic Sans MS" pitchFamily="66" charset="0"/>
              </a:rPr>
              <a:t> </a:t>
            </a:r>
          </a:p>
          <a:p>
            <a:r>
              <a:rPr lang="fr-FR" b="1" dirty="0">
                <a:solidFill>
                  <a:srgbClr val="0070C0"/>
                </a:solidFill>
                <a:latin typeface="Comic Sans MS" pitchFamily="66" charset="0"/>
              </a:rPr>
              <a:t>3)  L'aire minimale est la plus petite surface ou sont représentées toutes les espèces végétales du milieu.</a:t>
            </a:r>
          </a:p>
        </p:txBody>
      </p:sp>
    </p:spTree>
    <p:extLst>
      <p:ext uri="{BB962C8B-B14F-4D97-AF65-F5344CB8AC3E}">
        <p14:creationId xmlns:p14="http://schemas.microsoft.com/office/powerpoint/2010/main" val="344827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3793026" cy="369332"/>
          </a:xfrm>
          <a:prstGeom prst="rect">
            <a:avLst/>
          </a:prstGeom>
          <a:solidFill>
            <a:srgbClr val="99FF66"/>
          </a:solidFill>
        </p:spPr>
        <p:txBody>
          <a:bodyPr wrap="none" rtlCol="0">
            <a:spAutoFit/>
          </a:bodyPr>
          <a:lstStyle/>
          <a:p>
            <a:r>
              <a:rPr lang="fr-FR" b="1" dirty="0" smtClean="0">
                <a:latin typeface="Comic Sans MS" pitchFamily="66" charset="0"/>
              </a:rPr>
              <a:t>4) Comment réaliser un herbier:</a:t>
            </a:r>
            <a:endParaRPr lang="fr-FR" b="1" dirty="0">
              <a:latin typeface="Comic Sans MS" pitchFamily="66"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942" y="620688"/>
            <a:ext cx="6916116" cy="6058746"/>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
        <p:nvSpPr>
          <p:cNvPr id="5" name="ZoneTexte 4"/>
          <p:cNvSpPr txBox="1"/>
          <p:nvPr/>
        </p:nvSpPr>
        <p:spPr>
          <a:xfrm>
            <a:off x="3821875" y="35332"/>
            <a:ext cx="1941557" cy="369332"/>
          </a:xfrm>
          <a:prstGeom prst="rect">
            <a:avLst/>
          </a:prstGeom>
          <a:noFill/>
        </p:spPr>
        <p:txBody>
          <a:bodyPr wrap="none" rtlCol="0">
            <a:spAutoFit/>
          </a:bodyPr>
          <a:lstStyle/>
          <a:p>
            <a:r>
              <a:rPr lang="fr-FR" b="1" dirty="0" smtClean="0">
                <a:solidFill>
                  <a:srgbClr val="7030A0"/>
                </a:solidFill>
                <a:latin typeface="Comic Sans MS" pitchFamily="66" charset="0"/>
              </a:rPr>
              <a:t>(Voir document)</a:t>
            </a:r>
            <a:endParaRPr lang="fr-FR" b="1" dirty="0">
              <a:solidFill>
                <a:srgbClr val="7030A0"/>
              </a:solidFill>
              <a:latin typeface="Comic Sans MS" pitchFamily="66" charset="0"/>
            </a:endParaRPr>
          </a:p>
        </p:txBody>
      </p:sp>
    </p:spTree>
    <p:extLst>
      <p:ext uri="{BB962C8B-B14F-4D97-AF65-F5344CB8AC3E}">
        <p14:creationId xmlns:p14="http://schemas.microsoft.com/office/powerpoint/2010/main" val="2099692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6151043" cy="369332"/>
          </a:xfrm>
          <a:prstGeom prst="rect">
            <a:avLst/>
          </a:prstGeom>
          <a:solidFill>
            <a:srgbClr val="99FF66"/>
          </a:solidFill>
        </p:spPr>
        <p:txBody>
          <a:bodyPr wrap="none" rtlCol="0">
            <a:spAutoFit/>
          </a:bodyPr>
          <a:lstStyle/>
          <a:p>
            <a:r>
              <a:rPr lang="fr-FR" b="1" dirty="0" smtClean="0">
                <a:latin typeface="Comic Sans MS" pitchFamily="66" charset="0"/>
              </a:rPr>
              <a:t>5) Quelques techniques de conservation des animaux:</a:t>
            </a:r>
            <a:endParaRPr lang="fr-FR" b="1" dirty="0">
              <a:latin typeface="Comic Sans MS" pitchFamily="66"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71" y="1826584"/>
            <a:ext cx="8630855" cy="3238952"/>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
        <p:nvSpPr>
          <p:cNvPr id="5" name="ZoneTexte 4"/>
          <p:cNvSpPr txBox="1"/>
          <p:nvPr/>
        </p:nvSpPr>
        <p:spPr>
          <a:xfrm>
            <a:off x="6151043" y="842"/>
            <a:ext cx="1941557" cy="369332"/>
          </a:xfrm>
          <a:prstGeom prst="rect">
            <a:avLst/>
          </a:prstGeom>
          <a:noFill/>
        </p:spPr>
        <p:txBody>
          <a:bodyPr wrap="none" rtlCol="0">
            <a:spAutoFit/>
          </a:bodyPr>
          <a:lstStyle/>
          <a:p>
            <a:r>
              <a:rPr lang="fr-FR" b="1" dirty="0" smtClean="0">
                <a:solidFill>
                  <a:srgbClr val="7030A0"/>
                </a:solidFill>
                <a:latin typeface="Comic Sans MS" pitchFamily="66" charset="0"/>
              </a:rPr>
              <a:t>(Voir document)</a:t>
            </a:r>
            <a:endParaRPr lang="fr-FR" b="1" dirty="0">
              <a:solidFill>
                <a:srgbClr val="7030A0"/>
              </a:solidFill>
              <a:latin typeface="Comic Sans MS" pitchFamily="66" charset="0"/>
            </a:endParaRPr>
          </a:p>
        </p:txBody>
      </p:sp>
    </p:spTree>
    <p:extLst>
      <p:ext uri="{BB962C8B-B14F-4D97-AF65-F5344CB8AC3E}">
        <p14:creationId xmlns:p14="http://schemas.microsoft.com/office/powerpoint/2010/main" val="1661871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0977" y="3226010"/>
            <a:ext cx="8208912" cy="113909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GB" sz="2400" b="1" dirty="0">
                <a:ln w="11430"/>
                <a:solidFill>
                  <a:srgbClr val="7030A0"/>
                </a:solidFill>
                <a:effectLst>
                  <a:outerShdw blurRad="50800" dist="39000" dir="5460000" algn="tl">
                    <a:srgbClr val="000000">
                      <a:alpha val="38000"/>
                    </a:srgbClr>
                  </a:outerShdw>
                </a:effectLst>
                <a:latin typeface="Comic Sans MS" pitchFamily="66" charset="0"/>
              </a:rPr>
              <a:t>Exploitation des </a:t>
            </a:r>
            <a:r>
              <a:rPr lang="en-GB" sz="2400" b="1" dirty="0" err="1">
                <a:ln w="11430"/>
                <a:solidFill>
                  <a:srgbClr val="7030A0"/>
                </a:solidFill>
                <a:effectLst>
                  <a:outerShdw blurRad="50800" dist="39000" dir="5460000" algn="tl">
                    <a:srgbClr val="000000">
                      <a:alpha val="38000"/>
                    </a:srgbClr>
                  </a:outerShdw>
                </a:effectLst>
                <a:latin typeface="Comic Sans MS" pitchFamily="66" charset="0"/>
              </a:rPr>
              <a:t>données</a:t>
            </a:r>
            <a:r>
              <a:rPr lang="en-GB" sz="2400" b="1" dirty="0">
                <a:ln w="11430"/>
                <a:solidFill>
                  <a:srgbClr val="7030A0"/>
                </a:solidFill>
                <a:effectLst>
                  <a:outerShdw blurRad="50800" dist="39000" dir="5460000" algn="tl">
                    <a:srgbClr val="000000">
                      <a:alpha val="38000"/>
                    </a:srgbClr>
                  </a:outerShdw>
                </a:effectLst>
                <a:latin typeface="Comic Sans MS" pitchFamily="66" charset="0"/>
              </a:rPr>
              <a:t> </a:t>
            </a:r>
            <a:r>
              <a:rPr lang="en-GB" sz="2400" b="1" dirty="0" err="1">
                <a:ln w="11430"/>
                <a:solidFill>
                  <a:srgbClr val="7030A0"/>
                </a:solidFill>
                <a:effectLst>
                  <a:outerShdw blurRad="50800" dist="39000" dir="5460000" algn="tl">
                    <a:srgbClr val="000000">
                      <a:alpha val="38000"/>
                    </a:srgbClr>
                  </a:outerShdw>
                </a:effectLst>
                <a:latin typeface="Comic Sans MS" pitchFamily="66" charset="0"/>
              </a:rPr>
              <a:t>collectées</a:t>
            </a:r>
            <a:r>
              <a:rPr lang="en-GB" sz="2400" b="1" dirty="0">
                <a:ln w="11430"/>
                <a:solidFill>
                  <a:srgbClr val="7030A0"/>
                </a:solidFill>
                <a:effectLst>
                  <a:outerShdw blurRad="50800" dist="39000" dir="5460000" algn="tl">
                    <a:srgbClr val="000000">
                      <a:alpha val="38000"/>
                    </a:srgbClr>
                  </a:outerShdw>
                </a:effectLst>
                <a:latin typeface="Comic Sans MS" pitchFamily="66" charset="0"/>
              </a:rPr>
              <a:t> au </a:t>
            </a:r>
            <a:r>
              <a:rPr lang="en-GB" sz="2400" b="1" dirty="0" err="1">
                <a:ln w="11430"/>
                <a:solidFill>
                  <a:srgbClr val="7030A0"/>
                </a:solidFill>
                <a:effectLst>
                  <a:outerShdw blurRad="50800" dist="39000" dir="5460000" algn="tl">
                    <a:srgbClr val="000000">
                      <a:alpha val="38000"/>
                    </a:srgbClr>
                  </a:outerShdw>
                </a:effectLst>
                <a:latin typeface="Comic Sans MS" pitchFamily="66" charset="0"/>
              </a:rPr>
              <a:t>cours</a:t>
            </a:r>
            <a:r>
              <a:rPr lang="fr-FR" sz="2400" b="1" dirty="0">
                <a:ln w="11430"/>
                <a:solidFill>
                  <a:srgbClr val="7030A0"/>
                </a:solidFill>
                <a:effectLst>
                  <a:outerShdw blurRad="50800" dist="39000" dir="5460000" algn="tl">
                    <a:srgbClr val="000000">
                      <a:alpha val="38000"/>
                    </a:srgbClr>
                  </a:outerShdw>
                </a:effectLst>
                <a:latin typeface="Comic Sans MS" pitchFamily="66" charset="0"/>
              </a:rPr>
              <a:t> </a:t>
            </a:r>
            <a:endParaRPr lang="fr-FR" sz="2400" b="1" dirty="0" smtClean="0">
              <a:ln w="11430"/>
              <a:solidFill>
                <a:srgbClr val="7030A0"/>
              </a:solidFill>
              <a:effectLst>
                <a:outerShdw blurRad="50800" dist="39000" dir="5460000" algn="tl">
                  <a:srgbClr val="000000">
                    <a:alpha val="38000"/>
                  </a:srgbClr>
                </a:outerShdw>
              </a:effectLst>
              <a:latin typeface="Comic Sans MS" pitchFamily="66" charset="0"/>
            </a:endParaRPr>
          </a:p>
          <a:p>
            <a:pPr algn="ctr">
              <a:lnSpc>
                <a:spcPct val="150000"/>
              </a:lnSpc>
            </a:pPr>
            <a:r>
              <a:rPr lang="en-GB" sz="2400" b="1" dirty="0" smtClean="0">
                <a:ln w="11430"/>
                <a:solidFill>
                  <a:srgbClr val="7030A0"/>
                </a:solidFill>
                <a:effectLst>
                  <a:outerShdw blurRad="50800" dist="39000" dir="5460000" algn="tl">
                    <a:srgbClr val="000000">
                      <a:alpha val="38000"/>
                    </a:srgbClr>
                  </a:outerShdw>
                </a:effectLst>
                <a:latin typeface="Comic Sans MS" pitchFamily="66" charset="0"/>
              </a:rPr>
              <a:t>de </a:t>
            </a:r>
            <a:r>
              <a:rPr lang="en-GB" sz="2400" b="1" dirty="0">
                <a:ln w="11430"/>
                <a:solidFill>
                  <a:srgbClr val="7030A0"/>
                </a:solidFill>
                <a:effectLst>
                  <a:outerShdw blurRad="50800" dist="39000" dir="5460000" algn="tl">
                    <a:srgbClr val="000000">
                      <a:alpha val="38000"/>
                    </a:srgbClr>
                  </a:outerShdw>
                </a:effectLst>
                <a:latin typeface="Comic Sans MS" pitchFamily="66" charset="0"/>
              </a:rPr>
              <a:t>la sortie </a:t>
            </a:r>
            <a:r>
              <a:rPr lang="en-GB" sz="2400" b="1" dirty="0" err="1">
                <a:ln w="11430"/>
                <a:solidFill>
                  <a:srgbClr val="7030A0"/>
                </a:solidFill>
                <a:effectLst>
                  <a:outerShdw blurRad="50800" dist="39000" dir="5460000" algn="tl">
                    <a:srgbClr val="000000">
                      <a:alpha val="38000"/>
                    </a:srgbClr>
                  </a:outerShdw>
                </a:effectLst>
                <a:latin typeface="Comic Sans MS" pitchFamily="66" charset="0"/>
              </a:rPr>
              <a:t>écologique</a:t>
            </a:r>
            <a:endParaRPr lang="fr-FR" sz="2400" b="1" dirty="0">
              <a:ln w="11430"/>
              <a:solidFill>
                <a:srgbClr val="7030A0"/>
              </a:solidFill>
              <a:effectLst>
                <a:outerShdw blurRad="50800" dist="39000" dir="5460000" algn="tl">
                  <a:srgbClr val="000000">
                    <a:alpha val="38000"/>
                  </a:srgbClr>
                </a:outerShdw>
              </a:effectLst>
              <a:latin typeface="Comic Sans MS" pitchFamily="66" charset="0"/>
            </a:endParaRPr>
          </a:p>
        </p:txBody>
      </p:sp>
      <p:sp>
        <p:nvSpPr>
          <p:cNvPr id="4" name="Ellipse 3"/>
          <p:cNvSpPr/>
          <p:nvPr/>
        </p:nvSpPr>
        <p:spPr>
          <a:xfrm>
            <a:off x="57325" y="44660"/>
            <a:ext cx="1872208" cy="1872208"/>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6" name="Ellipse 5"/>
          <p:cNvSpPr/>
          <p:nvPr/>
        </p:nvSpPr>
        <p:spPr>
          <a:xfrm>
            <a:off x="1533489" y="1196752"/>
            <a:ext cx="792088" cy="792088"/>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3</a:t>
            </a:r>
            <a:endParaRPr lang="fr-F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p:txBody>
      </p:sp>
      <p:sp>
        <p:nvSpPr>
          <p:cNvPr id="3" name="ZoneTexte 2"/>
          <p:cNvSpPr txBox="1"/>
          <p:nvPr/>
        </p:nvSpPr>
        <p:spPr>
          <a:xfrm>
            <a:off x="193370" y="673532"/>
            <a:ext cx="1600118"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Activité</a:t>
            </a:r>
          </a:p>
        </p:txBody>
      </p:sp>
      <p:sp>
        <p:nvSpPr>
          <p:cNvPr id="10" name="Rectangle 9"/>
          <p:cNvSpPr/>
          <p:nvPr/>
        </p:nvSpPr>
        <p:spPr>
          <a:xfrm>
            <a:off x="539552" y="4509120"/>
            <a:ext cx="7920880" cy="720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7" name="Rectangle 6"/>
          <p:cNvSpPr/>
          <p:nvPr/>
        </p:nvSpPr>
        <p:spPr>
          <a:xfrm>
            <a:off x="0" y="0"/>
            <a:ext cx="9144000" cy="68580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42805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4602" t="6951" r="4998" b="3283"/>
          <a:stretch/>
        </p:blipFill>
        <p:spPr>
          <a:xfrm>
            <a:off x="2329936" y="548680"/>
            <a:ext cx="4484129" cy="6156140"/>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
        <p:nvSpPr>
          <p:cNvPr id="3" name="ZoneTexte 2"/>
          <p:cNvSpPr txBox="1"/>
          <p:nvPr/>
        </p:nvSpPr>
        <p:spPr>
          <a:xfrm>
            <a:off x="0" y="0"/>
            <a:ext cx="7864653" cy="369332"/>
          </a:xfrm>
          <a:prstGeom prst="rect">
            <a:avLst/>
          </a:prstGeom>
          <a:solidFill>
            <a:srgbClr val="99FF66"/>
          </a:solidFill>
        </p:spPr>
        <p:txBody>
          <a:bodyPr wrap="none" rtlCol="0">
            <a:spAutoFit/>
          </a:bodyPr>
          <a:lstStyle/>
          <a:p>
            <a:r>
              <a:rPr lang="fr-FR" b="1" dirty="0">
                <a:latin typeface="Comic Sans MS" pitchFamily="66" charset="0"/>
              </a:rPr>
              <a:t>1</a:t>
            </a:r>
            <a:r>
              <a:rPr lang="fr-FR" b="1" dirty="0" smtClean="0">
                <a:latin typeface="Comic Sans MS" pitchFamily="66" charset="0"/>
              </a:rPr>
              <a:t>) Paramètres de l’étude statistique de la répartition des végétaux:</a:t>
            </a:r>
            <a:endParaRPr lang="fr-FR" b="1" dirty="0">
              <a:latin typeface="Comic Sans MS" pitchFamily="66" charset="0"/>
            </a:endParaRPr>
          </a:p>
        </p:txBody>
      </p:sp>
      <p:sp>
        <p:nvSpPr>
          <p:cNvPr id="4" name="ZoneTexte 3"/>
          <p:cNvSpPr txBox="1"/>
          <p:nvPr/>
        </p:nvSpPr>
        <p:spPr>
          <a:xfrm>
            <a:off x="7198962" y="369332"/>
            <a:ext cx="1941557" cy="369332"/>
          </a:xfrm>
          <a:prstGeom prst="rect">
            <a:avLst/>
          </a:prstGeom>
          <a:noFill/>
        </p:spPr>
        <p:txBody>
          <a:bodyPr wrap="none" rtlCol="0">
            <a:spAutoFit/>
          </a:bodyPr>
          <a:lstStyle/>
          <a:p>
            <a:r>
              <a:rPr lang="fr-FR" b="1" dirty="0" smtClean="0">
                <a:solidFill>
                  <a:srgbClr val="7030A0"/>
                </a:solidFill>
                <a:latin typeface="Comic Sans MS" pitchFamily="66" charset="0"/>
              </a:rPr>
              <a:t>(Voir document)</a:t>
            </a:r>
            <a:endParaRPr lang="fr-FR" b="1" dirty="0">
              <a:solidFill>
                <a:srgbClr val="7030A0"/>
              </a:solidFill>
              <a:latin typeface="Comic Sans MS" pitchFamily="66" charset="0"/>
            </a:endParaRPr>
          </a:p>
        </p:txBody>
      </p:sp>
    </p:spTree>
    <p:extLst>
      <p:ext uri="{BB962C8B-B14F-4D97-AF65-F5344CB8AC3E}">
        <p14:creationId xmlns:p14="http://schemas.microsoft.com/office/powerpoint/2010/main" val="377437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10" y="0"/>
            <a:ext cx="5372180" cy="6858000"/>
          </a:xfrm>
          <a:prstGeom prst="rect">
            <a:avLst/>
          </a:prstGeom>
        </p:spPr>
      </p:pic>
    </p:spTree>
    <p:extLst>
      <p:ext uri="{BB962C8B-B14F-4D97-AF65-F5344CB8AC3E}">
        <p14:creationId xmlns:p14="http://schemas.microsoft.com/office/powerpoint/2010/main" val="1529521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rotWithShape="1">
          <a:blip r:embed="rId2">
            <a:extLst>
              <a:ext uri="{28A0092B-C50C-407E-A947-70E740481C1C}">
                <a14:useLocalDpi xmlns:a14="http://schemas.microsoft.com/office/drawing/2010/main" val="0"/>
              </a:ext>
            </a:extLst>
          </a:blip>
          <a:srcRect t="5916"/>
          <a:stretch/>
        </p:blipFill>
        <p:spPr>
          <a:xfrm>
            <a:off x="135564" y="468351"/>
            <a:ext cx="5732580" cy="6273016"/>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
        <p:nvSpPr>
          <p:cNvPr id="5" name="Rectangle 4"/>
          <p:cNvSpPr/>
          <p:nvPr/>
        </p:nvSpPr>
        <p:spPr>
          <a:xfrm>
            <a:off x="177088" y="2197287"/>
            <a:ext cx="5691055" cy="40567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342322" y="2189495"/>
            <a:ext cx="301686" cy="369332"/>
          </a:xfrm>
          <a:prstGeom prst="rect">
            <a:avLst/>
          </a:prstGeom>
          <a:noFill/>
        </p:spPr>
        <p:txBody>
          <a:bodyPr wrap="none" rtlCol="0">
            <a:spAutoFit/>
          </a:bodyPr>
          <a:lstStyle/>
          <a:p>
            <a:r>
              <a:rPr lang="fr-FR" b="1" dirty="0" smtClean="0">
                <a:solidFill>
                  <a:srgbClr val="FF0000"/>
                </a:solidFill>
              </a:rPr>
              <a:t>5</a:t>
            </a:r>
            <a:endParaRPr lang="fr-FR" b="1" dirty="0">
              <a:solidFill>
                <a:srgbClr val="FF0000"/>
              </a:solidFill>
            </a:endParaRPr>
          </a:p>
        </p:txBody>
      </p:sp>
      <p:sp>
        <p:nvSpPr>
          <p:cNvPr id="8" name="ZoneTexte 7"/>
          <p:cNvSpPr txBox="1"/>
          <p:nvPr/>
        </p:nvSpPr>
        <p:spPr>
          <a:xfrm>
            <a:off x="6660232" y="2040748"/>
            <a:ext cx="301686" cy="369332"/>
          </a:xfrm>
          <a:prstGeom prst="rect">
            <a:avLst/>
          </a:prstGeom>
          <a:noFill/>
        </p:spPr>
        <p:txBody>
          <a:bodyPr wrap="none" rtlCol="0">
            <a:spAutoFit/>
          </a:bodyPr>
          <a:lstStyle/>
          <a:p>
            <a:r>
              <a:rPr lang="fr-FR" b="1" dirty="0" smtClean="0">
                <a:solidFill>
                  <a:srgbClr val="0070C0"/>
                </a:solidFill>
              </a:rPr>
              <a:t>5</a:t>
            </a:r>
            <a:endParaRPr lang="fr-FR" b="1" dirty="0">
              <a:solidFill>
                <a:srgbClr val="0070C0"/>
              </a:solidFill>
            </a:endParaRPr>
          </a:p>
        </p:txBody>
      </p:sp>
      <p:cxnSp>
        <p:nvCxnSpPr>
          <p:cNvPr id="10" name="Connecteur droit 9"/>
          <p:cNvCxnSpPr/>
          <p:nvPr/>
        </p:nvCxnSpPr>
        <p:spPr>
          <a:xfrm>
            <a:off x="6444208" y="2410080"/>
            <a:ext cx="792088"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6601723" y="2411596"/>
            <a:ext cx="418704" cy="369332"/>
          </a:xfrm>
          <a:prstGeom prst="rect">
            <a:avLst/>
          </a:prstGeom>
          <a:noFill/>
        </p:spPr>
        <p:txBody>
          <a:bodyPr wrap="none" rtlCol="0">
            <a:spAutoFit/>
          </a:bodyPr>
          <a:lstStyle/>
          <a:p>
            <a:r>
              <a:rPr lang="fr-FR" b="1" dirty="0" smtClean="0">
                <a:solidFill>
                  <a:srgbClr val="0070C0"/>
                </a:solidFill>
              </a:rPr>
              <a:t>10</a:t>
            </a:r>
            <a:endParaRPr lang="fr-FR" b="1" dirty="0">
              <a:solidFill>
                <a:srgbClr val="0070C0"/>
              </a:solidFill>
            </a:endParaRPr>
          </a:p>
        </p:txBody>
      </p:sp>
      <p:sp>
        <p:nvSpPr>
          <p:cNvPr id="12" name="ZoneTexte 11"/>
          <p:cNvSpPr txBox="1"/>
          <p:nvPr/>
        </p:nvSpPr>
        <p:spPr>
          <a:xfrm>
            <a:off x="7236296" y="2225414"/>
            <a:ext cx="708848" cy="369332"/>
          </a:xfrm>
          <a:prstGeom prst="rect">
            <a:avLst/>
          </a:prstGeom>
          <a:noFill/>
        </p:spPr>
        <p:txBody>
          <a:bodyPr wrap="none" rtlCol="0">
            <a:spAutoFit/>
          </a:bodyPr>
          <a:lstStyle/>
          <a:p>
            <a:r>
              <a:rPr lang="fr-FR" b="1" dirty="0" smtClean="0">
                <a:solidFill>
                  <a:srgbClr val="0070C0"/>
                </a:solidFill>
              </a:rPr>
              <a:t>X 100</a:t>
            </a:r>
            <a:endParaRPr lang="fr-FR" b="1" dirty="0">
              <a:solidFill>
                <a:srgbClr val="0070C0"/>
              </a:solidFill>
            </a:endParaRPr>
          </a:p>
        </p:txBody>
      </p:sp>
      <p:sp>
        <p:nvSpPr>
          <p:cNvPr id="13" name="ZoneTexte 12"/>
          <p:cNvSpPr txBox="1"/>
          <p:nvPr/>
        </p:nvSpPr>
        <p:spPr>
          <a:xfrm>
            <a:off x="4788024" y="2197287"/>
            <a:ext cx="418704" cy="369332"/>
          </a:xfrm>
          <a:prstGeom prst="rect">
            <a:avLst/>
          </a:prstGeom>
          <a:noFill/>
        </p:spPr>
        <p:txBody>
          <a:bodyPr wrap="none" rtlCol="0">
            <a:spAutoFit/>
          </a:bodyPr>
          <a:lstStyle/>
          <a:p>
            <a:r>
              <a:rPr lang="fr-FR" b="1" dirty="0" smtClean="0">
                <a:solidFill>
                  <a:srgbClr val="0070C0"/>
                </a:solidFill>
              </a:rPr>
              <a:t>50</a:t>
            </a:r>
            <a:endParaRPr lang="fr-FR" b="1" dirty="0">
              <a:solidFill>
                <a:srgbClr val="0070C0"/>
              </a:solidFill>
            </a:endParaRPr>
          </a:p>
        </p:txBody>
      </p:sp>
      <p:sp>
        <p:nvSpPr>
          <p:cNvPr id="14" name="ZoneTexte 13"/>
          <p:cNvSpPr txBox="1"/>
          <p:nvPr/>
        </p:nvSpPr>
        <p:spPr>
          <a:xfrm>
            <a:off x="5356720" y="2186463"/>
            <a:ext cx="367408" cy="369332"/>
          </a:xfrm>
          <a:prstGeom prst="rect">
            <a:avLst/>
          </a:prstGeom>
          <a:noFill/>
        </p:spPr>
        <p:txBody>
          <a:bodyPr wrap="none" rtlCol="0">
            <a:spAutoFit/>
          </a:bodyPr>
          <a:lstStyle/>
          <a:p>
            <a:r>
              <a:rPr lang="fr-FR" b="1" dirty="0" smtClean="0">
                <a:solidFill>
                  <a:srgbClr val="FF0000"/>
                </a:solidFill>
              </a:rPr>
              <a:t>III</a:t>
            </a:r>
            <a:endParaRPr lang="fr-FR" b="1" dirty="0">
              <a:solidFill>
                <a:srgbClr val="FF0000"/>
              </a:solidFill>
            </a:endParaRPr>
          </a:p>
        </p:txBody>
      </p:sp>
      <p:sp>
        <p:nvSpPr>
          <p:cNvPr id="3" name="ZoneTexte 2"/>
          <p:cNvSpPr txBox="1"/>
          <p:nvPr/>
        </p:nvSpPr>
        <p:spPr>
          <a:xfrm>
            <a:off x="6796135" y="395801"/>
            <a:ext cx="1289135" cy="369332"/>
          </a:xfrm>
          <a:prstGeom prst="rect">
            <a:avLst/>
          </a:prstGeom>
          <a:noFill/>
        </p:spPr>
        <p:txBody>
          <a:bodyPr wrap="none" rtlCol="0">
            <a:spAutoFit/>
          </a:bodyPr>
          <a:lstStyle/>
          <a:p>
            <a:r>
              <a:rPr lang="fr-FR" b="1" dirty="0" smtClean="0">
                <a:latin typeface="Comic Sans MS" pitchFamily="66" charset="0"/>
              </a:rPr>
              <a:t>Exemple :</a:t>
            </a:r>
            <a:endParaRPr lang="fr-FR" b="1" dirty="0">
              <a:latin typeface="Comic Sans MS" pitchFamily="66"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891" y="3573016"/>
            <a:ext cx="5868219" cy="2753109"/>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7" name="Ellipse 6"/>
          <p:cNvSpPr/>
          <p:nvPr/>
        </p:nvSpPr>
        <p:spPr>
          <a:xfrm>
            <a:off x="4759103" y="2160367"/>
            <a:ext cx="476545" cy="47654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35696" y="5013176"/>
            <a:ext cx="2088232" cy="36004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4455495" y="4945060"/>
            <a:ext cx="476545" cy="47654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6682951" y="1628800"/>
            <a:ext cx="1345433" cy="369332"/>
          </a:xfrm>
          <a:prstGeom prst="rect">
            <a:avLst/>
          </a:prstGeom>
          <a:noFill/>
        </p:spPr>
        <p:txBody>
          <a:bodyPr wrap="none" rtlCol="0">
            <a:spAutoFit/>
          </a:bodyPr>
          <a:lstStyle/>
          <a:p>
            <a:r>
              <a:rPr lang="fr-FR" b="1" dirty="0" smtClean="0">
                <a:solidFill>
                  <a:srgbClr val="7030A0"/>
                </a:solidFill>
              </a:rPr>
              <a:t>Fréquence =</a:t>
            </a:r>
            <a:endParaRPr lang="fr-FR" b="1" dirty="0">
              <a:solidFill>
                <a:srgbClr val="7030A0"/>
              </a:solidFill>
            </a:endParaRPr>
          </a:p>
        </p:txBody>
      </p:sp>
      <p:sp>
        <p:nvSpPr>
          <p:cNvPr id="17" name="ZoneTexte 16"/>
          <p:cNvSpPr txBox="1"/>
          <p:nvPr/>
        </p:nvSpPr>
        <p:spPr>
          <a:xfrm>
            <a:off x="7950622" y="2247480"/>
            <a:ext cx="587020" cy="369332"/>
          </a:xfrm>
          <a:prstGeom prst="rect">
            <a:avLst/>
          </a:prstGeom>
          <a:noFill/>
        </p:spPr>
        <p:txBody>
          <a:bodyPr wrap="none" rtlCol="0">
            <a:spAutoFit/>
          </a:bodyPr>
          <a:lstStyle/>
          <a:p>
            <a:r>
              <a:rPr lang="fr-FR" b="1" dirty="0" smtClean="0">
                <a:solidFill>
                  <a:srgbClr val="0070C0"/>
                </a:solidFill>
              </a:rPr>
              <a:t>= 50</a:t>
            </a:r>
            <a:endParaRPr lang="fr-FR" b="1" dirty="0">
              <a:solidFill>
                <a:srgbClr val="0070C0"/>
              </a:solidFill>
            </a:endParaRPr>
          </a:p>
        </p:txBody>
      </p:sp>
      <p:sp>
        <p:nvSpPr>
          <p:cNvPr id="19" name="ZoneTexte 18"/>
          <p:cNvSpPr txBox="1"/>
          <p:nvPr/>
        </p:nvSpPr>
        <p:spPr>
          <a:xfrm>
            <a:off x="0" y="0"/>
            <a:ext cx="5899372" cy="369332"/>
          </a:xfrm>
          <a:prstGeom prst="rect">
            <a:avLst/>
          </a:prstGeom>
          <a:solidFill>
            <a:srgbClr val="99FF66"/>
          </a:solidFill>
        </p:spPr>
        <p:txBody>
          <a:bodyPr wrap="none" rtlCol="0">
            <a:spAutoFit/>
          </a:bodyPr>
          <a:lstStyle/>
          <a:p>
            <a:r>
              <a:rPr lang="fr-FR" b="1" dirty="0" smtClean="0">
                <a:latin typeface="Comic Sans MS" pitchFamily="66" charset="0"/>
              </a:rPr>
              <a:t>2) Exploitation des données floristiques collectées:</a:t>
            </a:r>
            <a:endParaRPr lang="fr-FR" b="1" dirty="0">
              <a:latin typeface="Comic Sans MS" pitchFamily="66" charset="0"/>
            </a:endParaRPr>
          </a:p>
        </p:txBody>
      </p:sp>
    </p:spTree>
    <p:extLst>
      <p:ext uri="{BB962C8B-B14F-4D97-AF65-F5344CB8AC3E}">
        <p14:creationId xmlns:p14="http://schemas.microsoft.com/office/powerpoint/2010/main" val="197285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heel(1)">
                                      <p:cBhvr>
                                        <p:cTn id="65" dur="20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heel(1)">
                                      <p:cBhvr>
                                        <p:cTn id="70" dur="20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heel(1)">
                                      <p:cBhvr>
                                        <p:cTn id="75" dur="20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barn(inVertical)">
                                      <p:cBhvr>
                                        <p:cTn id="8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1" grpId="0"/>
      <p:bldP spid="12" grpId="0"/>
      <p:bldP spid="13" grpId="0"/>
      <p:bldP spid="14" grpId="0"/>
      <p:bldP spid="3" grpId="0"/>
      <p:bldP spid="7" grpId="0" animBg="1"/>
      <p:bldP spid="9" grpId="0" animBg="1"/>
      <p:bldP spid="15" grpId="0" animBg="1"/>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t="6301"/>
          <a:stretch/>
        </p:blipFill>
        <p:spPr>
          <a:xfrm>
            <a:off x="251520" y="215149"/>
            <a:ext cx="5935845" cy="6468834"/>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
        <p:nvSpPr>
          <p:cNvPr id="3" name="ZoneTexte 2"/>
          <p:cNvSpPr txBox="1"/>
          <p:nvPr/>
        </p:nvSpPr>
        <p:spPr>
          <a:xfrm>
            <a:off x="4585508" y="786190"/>
            <a:ext cx="393056" cy="338554"/>
          </a:xfrm>
          <a:prstGeom prst="rect">
            <a:avLst/>
          </a:prstGeom>
          <a:noFill/>
        </p:spPr>
        <p:txBody>
          <a:bodyPr wrap="none" rtlCol="0">
            <a:spAutoFit/>
          </a:bodyPr>
          <a:lstStyle/>
          <a:p>
            <a:r>
              <a:rPr lang="fr-FR" sz="1600" b="1" dirty="0" smtClean="0">
                <a:solidFill>
                  <a:srgbClr val="FF0000"/>
                </a:solidFill>
              </a:rPr>
              <a:t>10</a:t>
            </a:r>
            <a:endParaRPr lang="fr-FR" sz="1600" b="1" dirty="0">
              <a:solidFill>
                <a:srgbClr val="FF0000"/>
              </a:solidFill>
            </a:endParaRPr>
          </a:p>
        </p:txBody>
      </p:sp>
      <p:sp>
        <p:nvSpPr>
          <p:cNvPr id="4" name="ZoneTexte 3"/>
          <p:cNvSpPr txBox="1"/>
          <p:nvPr/>
        </p:nvSpPr>
        <p:spPr>
          <a:xfrm>
            <a:off x="4637605" y="1095649"/>
            <a:ext cx="288862" cy="338554"/>
          </a:xfrm>
          <a:prstGeom prst="rect">
            <a:avLst/>
          </a:prstGeom>
          <a:noFill/>
        </p:spPr>
        <p:txBody>
          <a:bodyPr wrap="none" rtlCol="0">
            <a:spAutoFit/>
          </a:bodyPr>
          <a:lstStyle/>
          <a:p>
            <a:r>
              <a:rPr lang="fr-FR" sz="1600" b="1" dirty="0" smtClean="0">
                <a:solidFill>
                  <a:srgbClr val="FF0000"/>
                </a:solidFill>
              </a:rPr>
              <a:t>8</a:t>
            </a:r>
            <a:endParaRPr lang="fr-FR" sz="1600" b="1" dirty="0">
              <a:solidFill>
                <a:srgbClr val="FF0000"/>
              </a:solidFill>
            </a:endParaRPr>
          </a:p>
        </p:txBody>
      </p:sp>
      <p:sp>
        <p:nvSpPr>
          <p:cNvPr id="5" name="ZoneTexte 4"/>
          <p:cNvSpPr txBox="1"/>
          <p:nvPr/>
        </p:nvSpPr>
        <p:spPr>
          <a:xfrm>
            <a:off x="4637605" y="1434203"/>
            <a:ext cx="288862" cy="338554"/>
          </a:xfrm>
          <a:prstGeom prst="rect">
            <a:avLst/>
          </a:prstGeom>
          <a:noFill/>
        </p:spPr>
        <p:txBody>
          <a:bodyPr wrap="none" rtlCol="0">
            <a:spAutoFit/>
          </a:bodyPr>
          <a:lstStyle/>
          <a:p>
            <a:r>
              <a:rPr lang="fr-FR" sz="1600" b="1" dirty="0" smtClean="0">
                <a:solidFill>
                  <a:srgbClr val="FF0000"/>
                </a:solidFill>
              </a:rPr>
              <a:t>2</a:t>
            </a:r>
            <a:endParaRPr lang="fr-FR" sz="1600" b="1" dirty="0">
              <a:solidFill>
                <a:srgbClr val="FF0000"/>
              </a:solidFill>
            </a:endParaRPr>
          </a:p>
        </p:txBody>
      </p:sp>
      <p:sp>
        <p:nvSpPr>
          <p:cNvPr id="6" name="ZoneTexte 5"/>
          <p:cNvSpPr txBox="1"/>
          <p:nvPr/>
        </p:nvSpPr>
        <p:spPr>
          <a:xfrm>
            <a:off x="4637605" y="1709362"/>
            <a:ext cx="288862" cy="338554"/>
          </a:xfrm>
          <a:prstGeom prst="rect">
            <a:avLst/>
          </a:prstGeom>
          <a:noFill/>
        </p:spPr>
        <p:txBody>
          <a:bodyPr wrap="none" rtlCol="0">
            <a:spAutoFit/>
          </a:bodyPr>
          <a:lstStyle/>
          <a:p>
            <a:r>
              <a:rPr lang="fr-FR" sz="1600" b="1" dirty="0" smtClean="0">
                <a:solidFill>
                  <a:srgbClr val="FF0000"/>
                </a:solidFill>
              </a:rPr>
              <a:t>2</a:t>
            </a:r>
            <a:endParaRPr lang="fr-FR" sz="1600" b="1" dirty="0">
              <a:solidFill>
                <a:srgbClr val="FF0000"/>
              </a:solidFill>
            </a:endParaRPr>
          </a:p>
        </p:txBody>
      </p:sp>
      <p:sp>
        <p:nvSpPr>
          <p:cNvPr id="7" name="ZoneTexte 6"/>
          <p:cNvSpPr txBox="1"/>
          <p:nvPr/>
        </p:nvSpPr>
        <p:spPr>
          <a:xfrm>
            <a:off x="4637605" y="2002505"/>
            <a:ext cx="288862" cy="338554"/>
          </a:xfrm>
          <a:prstGeom prst="rect">
            <a:avLst/>
          </a:prstGeom>
          <a:noFill/>
        </p:spPr>
        <p:txBody>
          <a:bodyPr wrap="none" rtlCol="0">
            <a:spAutoFit/>
          </a:bodyPr>
          <a:lstStyle/>
          <a:p>
            <a:r>
              <a:rPr lang="fr-FR" sz="1600" b="1" dirty="0" smtClean="0">
                <a:solidFill>
                  <a:srgbClr val="FF0000"/>
                </a:solidFill>
              </a:rPr>
              <a:t>5</a:t>
            </a:r>
            <a:endParaRPr lang="fr-FR" sz="1600" b="1" dirty="0">
              <a:solidFill>
                <a:srgbClr val="FF0000"/>
              </a:solidFill>
            </a:endParaRPr>
          </a:p>
        </p:txBody>
      </p:sp>
      <p:sp>
        <p:nvSpPr>
          <p:cNvPr id="8" name="ZoneTexte 7"/>
          <p:cNvSpPr txBox="1"/>
          <p:nvPr/>
        </p:nvSpPr>
        <p:spPr>
          <a:xfrm>
            <a:off x="4585508" y="2341059"/>
            <a:ext cx="393056" cy="338554"/>
          </a:xfrm>
          <a:prstGeom prst="rect">
            <a:avLst/>
          </a:prstGeom>
          <a:noFill/>
        </p:spPr>
        <p:txBody>
          <a:bodyPr wrap="none" rtlCol="0">
            <a:spAutoFit/>
          </a:bodyPr>
          <a:lstStyle/>
          <a:p>
            <a:r>
              <a:rPr lang="fr-FR" sz="1600" b="1" dirty="0" smtClean="0">
                <a:solidFill>
                  <a:srgbClr val="FF0000"/>
                </a:solidFill>
              </a:rPr>
              <a:t>10</a:t>
            </a:r>
            <a:endParaRPr lang="fr-FR" sz="1600" b="1" dirty="0">
              <a:solidFill>
                <a:srgbClr val="FF0000"/>
              </a:solidFill>
            </a:endParaRPr>
          </a:p>
        </p:txBody>
      </p:sp>
      <p:sp>
        <p:nvSpPr>
          <p:cNvPr id="9" name="ZoneTexte 8"/>
          <p:cNvSpPr txBox="1"/>
          <p:nvPr/>
        </p:nvSpPr>
        <p:spPr>
          <a:xfrm>
            <a:off x="4637605" y="2641554"/>
            <a:ext cx="288862" cy="338554"/>
          </a:xfrm>
          <a:prstGeom prst="rect">
            <a:avLst/>
          </a:prstGeom>
          <a:noFill/>
        </p:spPr>
        <p:txBody>
          <a:bodyPr wrap="none" rtlCol="0">
            <a:spAutoFit/>
          </a:bodyPr>
          <a:lstStyle/>
          <a:p>
            <a:r>
              <a:rPr lang="fr-FR" sz="1600" b="1" dirty="0" smtClean="0">
                <a:solidFill>
                  <a:srgbClr val="FF0000"/>
                </a:solidFill>
              </a:rPr>
              <a:t>3</a:t>
            </a:r>
            <a:endParaRPr lang="fr-FR" sz="1600" b="1" dirty="0">
              <a:solidFill>
                <a:srgbClr val="FF0000"/>
              </a:solidFill>
            </a:endParaRPr>
          </a:p>
        </p:txBody>
      </p:sp>
      <p:sp>
        <p:nvSpPr>
          <p:cNvPr id="10" name="ZoneTexte 9"/>
          <p:cNvSpPr txBox="1"/>
          <p:nvPr/>
        </p:nvSpPr>
        <p:spPr>
          <a:xfrm>
            <a:off x="4637605" y="2935571"/>
            <a:ext cx="288862" cy="338554"/>
          </a:xfrm>
          <a:prstGeom prst="rect">
            <a:avLst/>
          </a:prstGeom>
          <a:noFill/>
        </p:spPr>
        <p:txBody>
          <a:bodyPr wrap="none" rtlCol="0">
            <a:spAutoFit/>
          </a:bodyPr>
          <a:lstStyle/>
          <a:p>
            <a:r>
              <a:rPr lang="fr-FR" sz="1600" b="1" dirty="0" smtClean="0">
                <a:solidFill>
                  <a:srgbClr val="FF0000"/>
                </a:solidFill>
              </a:rPr>
              <a:t>5</a:t>
            </a:r>
            <a:endParaRPr lang="fr-FR" sz="1600" b="1" dirty="0">
              <a:solidFill>
                <a:srgbClr val="FF0000"/>
              </a:solidFill>
            </a:endParaRPr>
          </a:p>
        </p:txBody>
      </p:sp>
      <p:sp>
        <p:nvSpPr>
          <p:cNvPr id="11" name="ZoneTexte 10"/>
          <p:cNvSpPr txBox="1"/>
          <p:nvPr/>
        </p:nvSpPr>
        <p:spPr>
          <a:xfrm>
            <a:off x="4637605" y="3274125"/>
            <a:ext cx="288862" cy="338554"/>
          </a:xfrm>
          <a:prstGeom prst="rect">
            <a:avLst/>
          </a:prstGeom>
          <a:noFill/>
        </p:spPr>
        <p:txBody>
          <a:bodyPr wrap="none" rtlCol="0">
            <a:spAutoFit/>
          </a:bodyPr>
          <a:lstStyle/>
          <a:p>
            <a:r>
              <a:rPr lang="fr-FR" sz="1600" b="1" dirty="0" smtClean="0">
                <a:solidFill>
                  <a:srgbClr val="FF0000"/>
                </a:solidFill>
              </a:rPr>
              <a:t>7</a:t>
            </a:r>
            <a:endParaRPr lang="fr-FR" sz="1600" b="1" dirty="0">
              <a:solidFill>
                <a:srgbClr val="FF0000"/>
              </a:solidFill>
            </a:endParaRPr>
          </a:p>
        </p:txBody>
      </p:sp>
      <p:sp>
        <p:nvSpPr>
          <p:cNvPr id="12" name="ZoneTexte 11"/>
          <p:cNvSpPr txBox="1"/>
          <p:nvPr/>
        </p:nvSpPr>
        <p:spPr>
          <a:xfrm>
            <a:off x="4637605" y="3557045"/>
            <a:ext cx="288862" cy="338554"/>
          </a:xfrm>
          <a:prstGeom prst="rect">
            <a:avLst/>
          </a:prstGeom>
          <a:noFill/>
        </p:spPr>
        <p:txBody>
          <a:bodyPr wrap="none" rtlCol="0">
            <a:spAutoFit/>
          </a:bodyPr>
          <a:lstStyle/>
          <a:p>
            <a:r>
              <a:rPr lang="fr-FR" sz="1600" b="1" dirty="0" smtClean="0">
                <a:solidFill>
                  <a:srgbClr val="FF0000"/>
                </a:solidFill>
              </a:rPr>
              <a:t>1</a:t>
            </a:r>
            <a:endParaRPr lang="fr-FR" sz="1600" b="1" dirty="0">
              <a:solidFill>
                <a:srgbClr val="FF0000"/>
              </a:solidFill>
            </a:endParaRPr>
          </a:p>
        </p:txBody>
      </p:sp>
      <p:sp>
        <p:nvSpPr>
          <p:cNvPr id="13" name="ZoneTexte 12"/>
          <p:cNvSpPr txBox="1"/>
          <p:nvPr/>
        </p:nvSpPr>
        <p:spPr>
          <a:xfrm>
            <a:off x="4637605" y="3895599"/>
            <a:ext cx="288862" cy="338554"/>
          </a:xfrm>
          <a:prstGeom prst="rect">
            <a:avLst/>
          </a:prstGeom>
          <a:noFill/>
        </p:spPr>
        <p:txBody>
          <a:bodyPr wrap="none" rtlCol="0">
            <a:spAutoFit/>
          </a:bodyPr>
          <a:lstStyle/>
          <a:p>
            <a:r>
              <a:rPr lang="fr-FR" sz="1600" b="1" dirty="0" smtClean="0">
                <a:solidFill>
                  <a:srgbClr val="FF0000"/>
                </a:solidFill>
              </a:rPr>
              <a:t>3</a:t>
            </a:r>
            <a:endParaRPr lang="fr-FR" sz="1600" b="1" dirty="0">
              <a:solidFill>
                <a:srgbClr val="FF0000"/>
              </a:solidFill>
            </a:endParaRPr>
          </a:p>
        </p:txBody>
      </p:sp>
      <p:sp>
        <p:nvSpPr>
          <p:cNvPr id="14" name="ZoneTexte 13"/>
          <p:cNvSpPr txBox="1"/>
          <p:nvPr/>
        </p:nvSpPr>
        <p:spPr>
          <a:xfrm>
            <a:off x="4637605" y="4189232"/>
            <a:ext cx="288862" cy="338554"/>
          </a:xfrm>
          <a:prstGeom prst="rect">
            <a:avLst/>
          </a:prstGeom>
          <a:noFill/>
        </p:spPr>
        <p:txBody>
          <a:bodyPr wrap="none" rtlCol="0">
            <a:spAutoFit/>
          </a:bodyPr>
          <a:lstStyle/>
          <a:p>
            <a:r>
              <a:rPr lang="fr-FR" sz="1600" b="1" dirty="0" smtClean="0">
                <a:solidFill>
                  <a:srgbClr val="FF0000"/>
                </a:solidFill>
              </a:rPr>
              <a:t>1</a:t>
            </a:r>
            <a:endParaRPr lang="fr-FR" sz="1600" b="1" dirty="0">
              <a:solidFill>
                <a:srgbClr val="FF0000"/>
              </a:solidFill>
            </a:endParaRPr>
          </a:p>
        </p:txBody>
      </p:sp>
      <p:sp>
        <p:nvSpPr>
          <p:cNvPr id="15" name="ZoneTexte 14"/>
          <p:cNvSpPr txBox="1"/>
          <p:nvPr/>
        </p:nvSpPr>
        <p:spPr>
          <a:xfrm>
            <a:off x="4637605" y="4527786"/>
            <a:ext cx="288862" cy="338554"/>
          </a:xfrm>
          <a:prstGeom prst="rect">
            <a:avLst/>
          </a:prstGeom>
          <a:noFill/>
        </p:spPr>
        <p:txBody>
          <a:bodyPr wrap="none" rtlCol="0">
            <a:spAutoFit/>
          </a:bodyPr>
          <a:lstStyle/>
          <a:p>
            <a:r>
              <a:rPr lang="fr-FR" sz="1600" b="1" dirty="0" smtClean="0">
                <a:solidFill>
                  <a:srgbClr val="FF0000"/>
                </a:solidFill>
              </a:rPr>
              <a:t>2</a:t>
            </a:r>
            <a:endParaRPr lang="fr-FR" sz="1600" b="1" dirty="0">
              <a:solidFill>
                <a:srgbClr val="FF0000"/>
              </a:solidFill>
            </a:endParaRPr>
          </a:p>
        </p:txBody>
      </p:sp>
      <p:sp>
        <p:nvSpPr>
          <p:cNvPr id="16" name="ZoneTexte 15"/>
          <p:cNvSpPr txBox="1"/>
          <p:nvPr/>
        </p:nvSpPr>
        <p:spPr>
          <a:xfrm>
            <a:off x="4637605" y="4846893"/>
            <a:ext cx="288862" cy="338554"/>
          </a:xfrm>
          <a:prstGeom prst="rect">
            <a:avLst/>
          </a:prstGeom>
          <a:noFill/>
        </p:spPr>
        <p:txBody>
          <a:bodyPr wrap="none" rtlCol="0">
            <a:spAutoFit/>
          </a:bodyPr>
          <a:lstStyle/>
          <a:p>
            <a:r>
              <a:rPr lang="fr-FR" sz="1600" b="1" dirty="0" smtClean="0">
                <a:solidFill>
                  <a:srgbClr val="FF0000"/>
                </a:solidFill>
              </a:rPr>
              <a:t>4</a:t>
            </a:r>
            <a:endParaRPr lang="fr-FR" sz="1600" b="1" dirty="0">
              <a:solidFill>
                <a:srgbClr val="FF0000"/>
              </a:solidFill>
            </a:endParaRPr>
          </a:p>
        </p:txBody>
      </p:sp>
      <p:sp>
        <p:nvSpPr>
          <p:cNvPr id="17" name="ZoneTexte 16"/>
          <p:cNvSpPr txBox="1"/>
          <p:nvPr/>
        </p:nvSpPr>
        <p:spPr>
          <a:xfrm>
            <a:off x="4637605" y="5085184"/>
            <a:ext cx="288862" cy="338554"/>
          </a:xfrm>
          <a:prstGeom prst="rect">
            <a:avLst/>
          </a:prstGeom>
          <a:noFill/>
        </p:spPr>
        <p:txBody>
          <a:bodyPr wrap="none" rtlCol="0">
            <a:spAutoFit/>
          </a:bodyPr>
          <a:lstStyle/>
          <a:p>
            <a:r>
              <a:rPr lang="fr-FR" sz="1600" b="1" dirty="0" smtClean="0">
                <a:solidFill>
                  <a:srgbClr val="FF0000"/>
                </a:solidFill>
              </a:rPr>
              <a:t>6</a:t>
            </a:r>
            <a:endParaRPr lang="fr-FR" sz="1600" b="1" dirty="0">
              <a:solidFill>
                <a:srgbClr val="FF0000"/>
              </a:solidFill>
            </a:endParaRPr>
          </a:p>
        </p:txBody>
      </p:sp>
      <p:sp>
        <p:nvSpPr>
          <p:cNvPr id="18" name="ZoneTexte 17"/>
          <p:cNvSpPr txBox="1"/>
          <p:nvPr/>
        </p:nvSpPr>
        <p:spPr>
          <a:xfrm>
            <a:off x="4637605" y="5423738"/>
            <a:ext cx="288862" cy="338554"/>
          </a:xfrm>
          <a:prstGeom prst="rect">
            <a:avLst/>
          </a:prstGeom>
          <a:noFill/>
        </p:spPr>
        <p:txBody>
          <a:bodyPr wrap="none" rtlCol="0">
            <a:spAutoFit/>
          </a:bodyPr>
          <a:lstStyle/>
          <a:p>
            <a:r>
              <a:rPr lang="fr-FR" sz="1600" b="1" dirty="0" smtClean="0">
                <a:solidFill>
                  <a:srgbClr val="FF0000"/>
                </a:solidFill>
              </a:rPr>
              <a:t>6</a:t>
            </a:r>
            <a:endParaRPr lang="fr-FR" sz="1600" b="1" dirty="0">
              <a:solidFill>
                <a:srgbClr val="FF0000"/>
              </a:solidFill>
            </a:endParaRPr>
          </a:p>
        </p:txBody>
      </p:sp>
      <p:sp>
        <p:nvSpPr>
          <p:cNvPr id="19" name="ZoneTexte 18"/>
          <p:cNvSpPr txBox="1"/>
          <p:nvPr/>
        </p:nvSpPr>
        <p:spPr>
          <a:xfrm>
            <a:off x="4637605" y="5762292"/>
            <a:ext cx="288862" cy="338554"/>
          </a:xfrm>
          <a:prstGeom prst="rect">
            <a:avLst/>
          </a:prstGeom>
          <a:noFill/>
        </p:spPr>
        <p:txBody>
          <a:bodyPr wrap="none" rtlCol="0">
            <a:spAutoFit/>
          </a:bodyPr>
          <a:lstStyle/>
          <a:p>
            <a:r>
              <a:rPr lang="fr-FR" sz="1600" b="1" dirty="0" smtClean="0">
                <a:solidFill>
                  <a:srgbClr val="FF0000"/>
                </a:solidFill>
              </a:rPr>
              <a:t>5</a:t>
            </a:r>
            <a:endParaRPr lang="fr-FR" sz="1600" b="1" dirty="0">
              <a:solidFill>
                <a:srgbClr val="FF0000"/>
              </a:solidFill>
            </a:endParaRPr>
          </a:p>
        </p:txBody>
      </p:sp>
      <p:sp>
        <p:nvSpPr>
          <p:cNvPr id="20" name="ZoneTexte 19"/>
          <p:cNvSpPr txBox="1"/>
          <p:nvPr/>
        </p:nvSpPr>
        <p:spPr>
          <a:xfrm>
            <a:off x="4637605" y="6021288"/>
            <a:ext cx="288862" cy="338554"/>
          </a:xfrm>
          <a:prstGeom prst="rect">
            <a:avLst/>
          </a:prstGeom>
          <a:noFill/>
        </p:spPr>
        <p:txBody>
          <a:bodyPr wrap="none" rtlCol="0">
            <a:spAutoFit/>
          </a:bodyPr>
          <a:lstStyle/>
          <a:p>
            <a:r>
              <a:rPr lang="fr-FR" sz="1600" b="1" dirty="0" smtClean="0">
                <a:solidFill>
                  <a:srgbClr val="FF0000"/>
                </a:solidFill>
              </a:rPr>
              <a:t>2</a:t>
            </a:r>
            <a:endParaRPr lang="fr-FR" sz="1600" b="1" dirty="0">
              <a:solidFill>
                <a:srgbClr val="FF0000"/>
              </a:solidFill>
            </a:endParaRPr>
          </a:p>
        </p:txBody>
      </p:sp>
      <p:sp>
        <p:nvSpPr>
          <p:cNvPr id="21" name="ZoneTexte 20"/>
          <p:cNvSpPr txBox="1"/>
          <p:nvPr/>
        </p:nvSpPr>
        <p:spPr>
          <a:xfrm>
            <a:off x="5004048" y="791330"/>
            <a:ext cx="497252" cy="338554"/>
          </a:xfrm>
          <a:prstGeom prst="rect">
            <a:avLst/>
          </a:prstGeom>
          <a:noFill/>
        </p:spPr>
        <p:txBody>
          <a:bodyPr wrap="none" rtlCol="0">
            <a:spAutoFit/>
          </a:bodyPr>
          <a:lstStyle/>
          <a:p>
            <a:r>
              <a:rPr lang="fr-FR" sz="1600" b="1" dirty="0" smtClean="0">
                <a:solidFill>
                  <a:srgbClr val="FF0000"/>
                </a:solidFill>
              </a:rPr>
              <a:t>100</a:t>
            </a:r>
            <a:endParaRPr lang="fr-FR" sz="1600" b="1" dirty="0">
              <a:solidFill>
                <a:srgbClr val="FF0000"/>
              </a:solidFill>
            </a:endParaRPr>
          </a:p>
        </p:txBody>
      </p:sp>
      <p:sp>
        <p:nvSpPr>
          <p:cNvPr id="22" name="ZoneTexte 21"/>
          <p:cNvSpPr txBox="1"/>
          <p:nvPr/>
        </p:nvSpPr>
        <p:spPr>
          <a:xfrm>
            <a:off x="5115048" y="1095649"/>
            <a:ext cx="393056" cy="338554"/>
          </a:xfrm>
          <a:prstGeom prst="rect">
            <a:avLst/>
          </a:prstGeom>
          <a:noFill/>
        </p:spPr>
        <p:txBody>
          <a:bodyPr wrap="none" rtlCol="0">
            <a:spAutoFit/>
          </a:bodyPr>
          <a:lstStyle/>
          <a:p>
            <a:r>
              <a:rPr lang="fr-FR" sz="1600" b="1" dirty="0" smtClean="0">
                <a:solidFill>
                  <a:srgbClr val="FF0000"/>
                </a:solidFill>
              </a:rPr>
              <a:t>80</a:t>
            </a:r>
            <a:endParaRPr lang="fr-FR" sz="1600" b="1" dirty="0">
              <a:solidFill>
                <a:srgbClr val="FF0000"/>
              </a:solidFill>
            </a:endParaRPr>
          </a:p>
        </p:txBody>
      </p:sp>
      <p:sp>
        <p:nvSpPr>
          <p:cNvPr id="23" name="ZoneTexte 22"/>
          <p:cNvSpPr txBox="1"/>
          <p:nvPr/>
        </p:nvSpPr>
        <p:spPr>
          <a:xfrm>
            <a:off x="5108244" y="1370808"/>
            <a:ext cx="393056" cy="338554"/>
          </a:xfrm>
          <a:prstGeom prst="rect">
            <a:avLst/>
          </a:prstGeom>
          <a:noFill/>
        </p:spPr>
        <p:txBody>
          <a:bodyPr wrap="none" rtlCol="0">
            <a:spAutoFit/>
          </a:bodyPr>
          <a:lstStyle/>
          <a:p>
            <a:r>
              <a:rPr lang="fr-FR" sz="1600" b="1" dirty="0" smtClean="0">
                <a:solidFill>
                  <a:srgbClr val="FF0000"/>
                </a:solidFill>
              </a:rPr>
              <a:t>20</a:t>
            </a:r>
            <a:endParaRPr lang="fr-FR" sz="1600" b="1" dirty="0">
              <a:solidFill>
                <a:srgbClr val="FF0000"/>
              </a:solidFill>
            </a:endParaRPr>
          </a:p>
        </p:txBody>
      </p:sp>
      <p:sp>
        <p:nvSpPr>
          <p:cNvPr id="24" name="ZoneTexte 23"/>
          <p:cNvSpPr txBox="1"/>
          <p:nvPr/>
        </p:nvSpPr>
        <p:spPr>
          <a:xfrm>
            <a:off x="5108244" y="1709362"/>
            <a:ext cx="393056" cy="338554"/>
          </a:xfrm>
          <a:prstGeom prst="rect">
            <a:avLst/>
          </a:prstGeom>
          <a:noFill/>
        </p:spPr>
        <p:txBody>
          <a:bodyPr wrap="none" rtlCol="0">
            <a:spAutoFit/>
          </a:bodyPr>
          <a:lstStyle/>
          <a:p>
            <a:r>
              <a:rPr lang="fr-FR" sz="1600" b="1" dirty="0" smtClean="0">
                <a:solidFill>
                  <a:srgbClr val="FF0000"/>
                </a:solidFill>
              </a:rPr>
              <a:t>20</a:t>
            </a:r>
            <a:endParaRPr lang="fr-FR" sz="1600" b="1" dirty="0">
              <a:solidFill>
                <a:srgbClr val="FF0000"/>
              </a:solidFill>
            </a:endParaRPr>
          </a:p>
        </p:txBody>
      </p:sp>
      <p:sp>
        <p:nvSpPr>
          <p:cNvPr id="25" name="ZoneTexte 24"/>
          <p:cNvSpPr txBox="1"/>
          <p:nvPr/>
        </p:nvSpPr>
        <p:spPr>
          <a:xfrm>
            <a:off x="5108244" y="2002505"/>
            <a:ext cx="393056" cy="338554"/>
          </a:xfrm>
          <a:prstGeom prst="rect">
            <a:avLst/>
          </a:prstGeom>
          <a:noFill/>
        </p:spPr>
        <p:txBody>
          <a:bodyPr wrap="none" rtlCol="0">
            <a:spAutoFit/>
          </a:bodyPr>
          <a:lstStyle/>
          <a:p>
            <a:r>
              <a:rPr lang="fr-FR" sz="1600" b="1" dirty="0" smtClean="0">
                <a:solidFill>
                  <a:srgbClr val="FF0000"/>
                </a:solidFill>
              </a:rPr>
              <a:t>50</a:t>
            </a:r>
            <a:endParaRPr lang="fr-FR" sz="1600" b="1" dirty="0">
              <a:solidFill>
                <a:srgbClr val="FF0000"/>
              </a:solidFill>
            </a:endParaRPr>
          </a:p>
        </p:txBody>
      </p:sp>
      <p:sp>
        <p:nvSpPr>
          <p:cNvPr id="26" name="ZoneTexte 25"/>
          <p:cNvSpPr txBox="1"/>
          <p:nvPr/>
        </p:nvSpPr>
        <p:spPr>
          <a:xfrm>
            <a:off x="5004048" y="2303000"/>
            <a:ext cx="497252" cy="338554"/>
          </a:xfrm>
          <a:prstGeom prst="rect">
            <a:avLst/>
          </a:prstGeom>
          <a:noFill/>
        </p:spPr>
        <p:txBody>
          <a:bodyPr wrap="none" rtlCol="0">
            <a:spAutoFit/>
          </a:bodyPr>
          <a:lstStyle/>
          <a:p>
            <a:r>
              <a:rPr lang="fr-FR" sz="1600" b="1" dirty="0" smtClean="0">
                <a:solidFill>
                  <a:srgbClr val="FF0000"/>
                </a:solidFill>
              </a:rPr>
              <a:t>100</a:t>
            </a:r>
            <a:endParaRPr lang="fr-FR" sz="1600" b="1" dirty="0">
              <a:solidFill>
                <a:srgbClr val="FF0000"/>
              </a:solidFill>
            </a:endParaRPr>
          </a:p>
        </p:txBody>
      </p:sp>
      <p:sp>
        <p:nvSpPr>
          <p:cNvPr id="27" name="ZoneTexte 26"/>
          <p:cNvSpPr txBox="1"/>
          <p:nvPr/>
        </p:nvSpPr>
        <p:spPr>
          <a:xfrm>
            <a:off x="5115048" y="2641554"/>
            <a:ext cx="393056" cy="338554"/>
          </a:xfrm>
          <a:prstGeom prst="rect">
            <a:avLst/>
          </a:prstGeom>
          <a:noFill/>
        </p:spPr>
        <p:txBody>
          <a:bodyPr wrap="none" rtlCol="0">
            <a:spAutoFit/>
          </a:bodyPr>
          <a:lstStyle/>
          <a:p>
            <a:r>
              <a:rPr lang="fr-FR" sz="1600" b="1" dirty="0" smtClean="0">
                <a:solidFill>
                  <a:srgbClr val="FF0000"/>
                </a:solidFill>
              </a:rPr>
              <a:t>30</a:t>
            </a:r>
            <a:endParaRPr lang="fr-FR" sz="1600" b="1" dirty="0">
              <a:solidFill>
                <a:srgbClr val="FF0000"/>
              </a:solidFill>
            </a:endParaRPr>
          </a:p>
        </p:txBody>
      </p:sp>
      <p:sp>
        <p:nvSpPr>
          <p:cNvPr id="28" name="ZoneTexte 27"/>
          <p:cNvSpPr txBox="1"/>
          <p:nvPr/>
        </p:nvSpPr>
        <p:spPr>
          <a:xfrm>
            <a:off x="5108244" y="2935571"/>
            <a:ext cx="393056" cy="338554"/>
          </a:xfrm>
          <a:prstGeom prst="rect">
            <a:avLst/>
          </a:prstGeom>
          <a:noFill/>
        </p:spPr>
        <p:txBody>
          <a:bodyPr wrap="none" rtlCol="0">
            <a:spAutoFit/>
          </a:bodyPr>
          <a:lstStyle/>
          <a:p>
            <a:r>
              <a:rPr lang="fr-FR" sz="1600" b="1" dirty="0" smtClean="0">
                <a:solidFill>
                  <a:srgbClr val="FF0000"/>
                </a:solidFill>
              </a:rPr>
              <a:t>50</a:t>
            </a:r>
            <a:endParaRPr lang="fr-FR" sz="1600" b="1" dirty="0">
              <a:solidFill>
                <a:srgbClr val="FF0000"/>
              </a:solidFill>
            </a:endParaRPr>
          </a:p>
        </p:txBody>
      </p:sp>
      <p:sp>
        <p:nvSpPr>
          <p:cNvPr id="29" name="ZoneTexte 28"/>
          <p:cNvSpPr txBox="1"/>
          <p:nvPr/>
        </p:nvSpPr>
        <p:spPr>
          <a:xfrm>
            <a:off x="5108244" y="3274125"/>
            <a:ext cx="393056" cy="338554"/>
          </a:xfrm>
          <a:prstGeom prst="rect">
            <a:avLst/>
          </a:prstGeom>
          <a:noFill/>
        </p:spPr>
        <p:txBody>
          <a:bodyPr wrap="none" rtlCol="0">
            <a:spAutoFit/>
          </a:bodyPr>
          <a:lstStyle/>
          <a:p>
            <a:r>
              <a:rPr lang="fr-FR" sz="1600" b="1" dirty="0" smtClean="0">
                <a:solidFill>
                  <a:srgbClr val="FF0000"/>
                </a:solidFill>
              </a:rPr>
              <a:t>70</a:t>
            </a:r>
            <a:endParaRPr lang="fr-FR" sz="1600" b="1" dirty="0">
              <a:solidFill>
                <a:srgbClr val="FF0000"/>
              </a:solidFill>
            </a:endParaRPr>
          </a:p>
        </p:txBody>
      </p:sp>
      <p:sp>
        <p:nvSpPr>
          <p:cNvPr id="30" name="ZoneTexte 29"/>
          <p:cNvSpPr txBox="1"/>
          <p:nvPr/>
        </p:nvSpPr>
        <p:spPr>
          <a:xfrm>
            <a:off x="5108244" y="3557045"/>
            <a:ext cx="393056" cy="338554"/>
          </a:xfrm>
          <a:prstGeom prst="rect">
            <a:avLst/>
          </a:prstGeom>
          <a:noFill/>
        </p:spPr>
        <p:txBody>
          <a:bodyPr wrap="none" rtlCol="0">
            <a:spAutoFit/>
          </a:bodyPr>
          <a:lstStyle/>
          <a:p>
            <a:r>
              <a:rPr lang="fr-FR" sz="1600" b="1" dirty="0" smtClean="0">
                <a:solidFill>
                  <a:srgbClr val="FF0000"/>
                </a:solidFill>
              </a:rPr>
              <a:t>10</a:t>
            </a:r>
            <a:endParaRPr lang="fr-FR" sz="1600" b="1" dirty="0">
              <a:solidFill>
                <a:srgbClr val="FF0000"/>
              </a:solidFill>
            </a:endParaRPr>
          </a:p>
        </p:txBody>
      </p:sp>
      <p:sp>
        <p:nvSpPr>
          <p:cNvPr id="31" name="ZoneTexte 30"/>
          <p:cNvSpPr txBox="1"/>
          <p:nvPr/>
        </p:nvSpPr>
        <p:spPr>
          <a:xfrm>
            <a:off x="5097511" y="4189232"/>
            <a:ext cx="393056" cy="338554"/>
          </a:xfrm>
          <a:prstGeom prst="rect">
            <a:avLst/>
          </a:prstGeom>
          <a:noFill/>
        </p:spPr>
        <p:txBody>
          <a:bodyPr wrap="none" rtlCol="0">
            <a:spAutoFit/>
          </a:bodyPr>
          <a:lstStyle/>
          <a:p>
            <a:r>
              <a:rPr lang="fr-FR" sz="1600" b="1" dirty="0" smtClean="0">
                <a:solidFill>
                  <a:srgbClr val="FF0000"/>
                </a:solidFill>
              </a:rPr>
              <a:t>10</a:t>
            </a:r>
            <a:endParaRPr lang="fr-FR" sz="1600" b="1" dirty="0">
              <a:solidFill>
                <a:srgbClr val="FF0000"/>
              </a:solidFill>
            </a:endParaRPr>
          </a:p>
        </p:txBody>
      </p:sp>
      <p:sp>
        <p:nvSpPr>
          <p:cNvPr id="32" name="ZoneTexte 31"/>
          <p:cNvSpPr txBox="1"/>
          <p:nvPr/>
        </p:nvSpPr>
        <p:spPr>
          <a:xfrm>
            <a:off x="5097511" y="4502225"/>
            <a:ext cx="393056" cy="338554"/>
          </a:xfrm>
          <a:prstGeom prst="rect">
            <a:avLst/>
          </a:prstGeom>
          <a:noFill/>
        </p:spPr>
        <p:txBody>
          <a:bodyPr wrap="none" rtlCol="0">
            <a:spAutoFit/>
          </a:bodyPr>
          <a:lstStyle/>
          <a:p>
            <a:r>
              <a:rPr lang="fr-FR" sz="1600" b="1" dirty="0" smtClean="0">
                <a:solidFill>
                  <a:srgbClr val="FF0000"/>
                </a:solidFill>
              </a:rPr>
              <a:t>20</a:t>
            </a:r>
            <a:endParaRPr lang="fr-FR" sz="1600" b="1" dirty="0">
              <a:solidFill>
                <a:srgbClr val="FF0000"/>
              </a:solidFill>
            </a:endParaRPr>
          </a:p>
        </p:txBody>
      </p:sp>
      <p:sp>
        <p:nvSpPr>
          <p:cNvPr id="33" name="ZoneTexte 32"/>
          <p:cNvSpPr txBox="1"/>
          <p:nvPr/>
        </p:nvSpPr>
        <p:spPr>
          <a:xfrm>
            <a:off x="5097511" y="4840779"/>
            <a:ext cx="393056" cy="338554"/>
          </a:xfrm>
          <a:prstGeom prst="rect">
            <a:avLst/>
          </a:prstGeom>
          <a:noFill/>
        </p:spPr>
        <p:txBody>
          <a:bodyPr wrap="none" rtlCol="0">
            <a:spAutoFit/>
          </a:bodyPr>
          <a:lstStyle/>
          <a:p>
            <a:r>
              <a:rPr lang="fr-FR" sz="1600" b="1" dirty="0" smtClean="0">
                <a:solidFill>
                  <a:srgbClr val="FF0000"/>
                </a:solidFill>
              </a:rPr>
              <a:t>40</a:t>
            </a:r>
            <a:endParaRPr lang="fr-FR" sz="1600" b="1" dirty="0">
              <a:solidFill>
                <a:srgbClr val="FF0000"/>
              </a:solidFill>
            </a:endParaRPr>
          </a:p>
        </p:txBody>
      </p:sp>
      <p:sp>
        <p:nvSpPr>
          <p:cNvPr id="34" name="ZoneTexte 33"/>
          <p:cNvSpPr txBox="1"/>
          <p:nvPr/>
        </p:nvSpPr>
        <p:spPr>
          <a:xfrm>
            <a:off x="5097511" y="3897678"/>
            <a:ext cx="393056" cy="338554"/>
          </a:xfrm>
          <a:prstGeom prst="rect">
            <a:avLst/>
          </a:prstGeom>
          <a:noFill/>
        </p:spPr>
        <p:txBody>
          <a:bodyPr wrap="none" rtlCol="0">
            <a:spAutoFit/>
          </a:bodyPr>
          <a:lstStyle/>
          <a:p>
            <a:r>
              <a:rPr lang="fr-FR" sz="1600" b="1" dirty="0" smtClean="0">
                <a:solidFill>
                  <a:srgbClr val="FF0000"/>
                </a:solidFill>
              </a:rPr>
              <a:t>30</a:t>
            </a:r>
            <a:endParaRPr lang="fr-FR" sz="1600" b="1" dirty="0">
              <a:solidFill>
                <a:srgbClr val="FF0000"/>
              </a:solidFill>
            </a:endParaRPr>
          </a:p>
        </p:txBody>
      </p:sp>
      <p:sp>
        <p:nvSpPr>
          <p:cNvPr id="35" name="ZoneTexte 34"/>
          <p:cNvSpPr txBox="1"/>
          <p:nvPr/>
        </p:nvSpPr>
        <p:spPr>
          <a:xfrm>
            <a:off x="5108244" y="5115838"/>
            <a:ext cx="393056" cy="338554"/>
          </a:xfrm>
          <a:prstGeom prst="rect">
            <a:avLst/>
          </a:prstGeom>
          <a:noFill/>
        </p:spPr>
        <p:txBody>
          <a:bodyPr wrap="none" rtlCol="0">
            <a:spAutoFit/>
          </a:bodyPr>
          <a:lstStyle/>
          <a:p>
            <a:r>
              <a:rPr lang="fr-FR" sz="1600" b="1" dirty="0" smtClean="0">
                <a:solidFill>
                  <a:srgbClr val="FF0000"/>
                </a:solidFill>
              </a:rPr>
              <a:t>60</a:t>
            </a:r>
            <a:endParaRPr lang="fr-FR" sz="1600" b="1" dirty="0">
              <a:solidFill>
                <a:srgbClr val="FF0000"/>
              </a:solidFill>
            </a:endParaRPr>
          </a:p>
        </p:txBody>
      </p:sp>
      <p:sp>
        <p:nvSpPr>
          <p:cNvPr id="36" name="ZoneTexte 35"/>
          <p:cNvSpPr txBox="1"/>
          <p:nvPr/>
        </p:nvSpPr>
        <p:spPr>
          <a:xfrm>
            <a:off x="5108244" y="5420305"/>
            <a:ext cx="393056" cy="338554"/>
          </a:xfrm>
          <a:prstGeom prst="rect">
            <a:avLst/>
          </a:prstGeom>
          <a:noFill/>
        </p:spPr>
        <p:txBody>
          <a:bodyPr wrap="none" rtlCol="0">
            <a:spAutoFit/>
          </a:bodyPr>
          <a:lstStyle/>
          <a:p>
            <a:r>
              <a:rPr lang="fr-FR" sz="1600" b="1" dirty="0" smtClean="0">
                <a:solidFill>
                  <a:srgbClr val="FF0000"/>
                </a:solidFill>
              </a:rPr>
              <a:t>60</a:t>
            </a:r>
            <a:endParaRPr lang="fr-FR" sz="1600" b="1" dirty="0">
              <a:solidFill>
                <a:srgbClr val="FF0000"/>
              </a:solidFill>
            </a:endParaRPr>
          </a:p>
        </p:txBody>
      </p:sp>
      <p:sp>
        <p:nvSpPr>
          <p:cNvPr id="37" name="ZoneTexte 36"/>
          <p:cNvSpPr txBox="1"/>
          <p:nvPr/>
        </p:nvSpPr>
        <p:spPr>
          <a:xfrm>
            <a:off x="5108244" y="5739476"/>
            <a:ext cx="393056" cy="338554"/>
          </a:xfrm>
          <a:prstGeom prst="rect">
            <a:avLst/>
          </a:prstGeom>
          <a:noFill/>
        </p:spPr>
        <p:txBody>
          <a:bodyPr wrap="none" rtlCol="0">
            <a:spAutoFit/>
          </a:bodyPr>
          <a:lstStyle/>
          <a:p>
            <a:r>
              <a:rPr lang="fr-FR" sz="1600" b="1" dirty="0" smtClean="0">
                <a:solidFill>
                  <a:srgbClr val="FF0000"/>
                </a:solidFill>
              </a:rPr>
              <a:t>50</a:t>
            </a:r>
            <a:endParaRPr lang="fr-FR" sz="1600" b="1" dirty="0">
              <a:solidFill>
                <a:srgbClr val="FF0000"/>
              </a:solidFill>
            </a:endParaRPr>
          </a:p>
        </p:txBody>
      </p:sp>
      <p:sp>
        <p:nvSpPr>
          <p:cNvPr id="38" name="ZoneTexte 37"/>
          <p:cNvSpPr txBox="1"/>
          <p:nvPr/>
        </p:nvSpPr>
        <p:spPr>
          <a:xfrm>
            <a:off x="5108244" y="6021288"/>
            <a:ext cx="393056" cy="338554"/>
          </a:xfrm>
          <a:prstGeom prst="rect">
            <a:avLst/>
          </a:prstGeom>
          <a:noFill/>
        </p:spPr>
        <p:txBody>
          <a:bodyPr wrap="none" rtlCol="0">
            <a:spAutoFit/>
          </a:bodyPr>
          <a:lstStyle/>
          <a:p>
            <a:r>
              <a:rPr lang="fr-FR" sz="1600" b="1" dirty="0" smtClean="0">
                <a:solidFill>
                  <a:srgbClr val="FF0000"/>
                </a:solidFill>
              </a:rPr>
              <a:t>20</a:t>
            </a:r>
            <a:endParaRPr lang="fr-FR" sz="1600" b="1" dirty="0">
              <a:solidFill>
                <a:srgbClr val="FF0000"/>
              </a:solidFill>
            </a:endParaRPr>
          </a:p>
        </p:txBody>
      </p:sp>
      <p:sp>
        <p:nvSpPr>
          <p:cNvPr id="39" name="ZoneTexte 38"/>
          <p:cNvSpPr txBox="1"/>
          <p:nvPr/>
        </p:nvSpPr>
        <p:spPr>
          <a:xfrm>
            <a:off x="5681318" y="3570011"/>
            <a:ext cx="264816" cy="369332"/>
          </a:xfrm>
          <a:prstGeom prst="rect">
            <a:avLst/>
          </a:prstGeom>
          <a:noFill/>
        </p:spPr>
        <p:txBody>
          <a:bodyPr wrap="none" rtlCol="0">
            <a:spAutoFit/>
          </a:bodyPr>
          <a:lstStyle/>
          <a:p>
            <a:r>
              <a:rPr lang="fr-FR" b="1" dirty="0" smtClean="0">
                <a:latin typeface="Cambria" pitchFamily="18" charset="0"/>
              </a:rPr>
              <a:t>I</a:t>
            </a:r>
            <a:endParaRPr lang="fr-FR" b="1" dirty="0">
              <a:latin typeface="Cambria" pitchFamily="18" charset="0"/>
            </a:endParaRPr>
          </a:p>
        </p:txBody>
      </p:sp>
      <p:sp>
        <p:nvSpPr>
          <p:cNvPr id="40" name="ZoneTexte 39"/>
          <p:cNvSpPr txBox="1"/>
          <p:nvPr/>
        </p:nvSpPr>
        <p:spPr>
          <a:xfrm>
            <a:off x="5641243" y="2641554"/>
            <a:ext cx="344966" cy="369332"/>
          </a:xfrm>
          <a:prstGeom prst="rect">
            <a:avLst/>
          </a:prstGeom>
          <a:noFill/>
        </p:spPr>
        <p:txBody>
          <a:bodyPr wrap="none" rtlCol="0">
            <a:spAutoFit/>
          </a:bodyPr>
          <a:lstStyle/>
          <a:p>
            <a:r>
              <a:rPr lang="fr-FR" b="1" dirty="0" smtClean="0">
                <a:latin typeface="Cambria" pitchFamily="18" charset="0"/>
              </a:rPr>
              <a:t>II</a:t>
            </a:r>
            <a:endParaRPr lang="fr-FR" b="1" dirty="0">
              <a:latin typeface="Cambria" pitchFamily="18" charset="0"/>
            </a:endParaRPr>
          </a:p>
        </p:txBody>
      </p:sp>
      <p:sp>
        <p:nvSpPr>
          <p:cNvPr id="41" name="ZoneTexte 40"/>
          <p:cNvSpPr txBox="1"/>
          <p:nvPr/>
        </p:nvSpPr>
        <p:spPr>
          <a:xfrm>
            <a:off x="5601168" y="2002505"/>
            <a:ext cx="425116" cy="369332"/>
          </a:xfrm>
          <a:prstGeom prst="rect">
            <a:avLst/>
          </a:prstGeom>
          <a:noFill/>
        </p:spPr>
        <p:txBody>
          <a:bodyPr wrap="none" rtlCol="0">
            <a:spAutoFit/>
          </a:bodyPr>
          <a:lstStyle/>
          <a:p>
            <a:r>
              <a:rPr lang="fr-FR" b="1" dirty="0" smtClean="0">
                <a:latin typeface="Cambria" pitchFamily="18" charset="0"/>
              </a:rPr>
              <a:t>III</a:t>
            </a:r>
            <a:endParaRPr lang="fr-FR" b="1" dirty="0">
              <a:latin typeface="Cambria" pitchFamily="18" charset="0"/>
            </a:endParaRPr>
          </a:p>
        </p:txBody>
      </p:sp>
      <p:sp>
        <p:nvSpPr>
          <p:cNvPr id="42" name="ZoneTexte 41"/>
          <p:cNvSpPr txBox="1"/>
          <p:nvPr/>
        </p:nvSpPr>
        <p:spPr>
          <a:xfrm>
            <a:off x="5608381" y="3275692"/>
            <a:ext cx="410690" cy="369332"/>
          </a:xfrm>
          <a:prstGeom prst="rect">
            <a:avLst/>
          </a:prstGeom>
          <a:noFill/>
        </p:spPr>
        <p:txBody>
          <a:bodyPr wrap="none" rtlCol="0">
            <a:spAutoFit/>
          </a:bodyPr>
          <a:lstStyle/>
          <a:p>
            <a:r>
              <a:rPr lang="fr-FR" b="1" dirty="0" smtClean="0">
                <a:latin typeface="Cambria" pitchFamily="18" charset="0"/>
              </a:rPr>
              <a:t>IV</a:t>
            </a:r>
            <a:endParaRPr lang="fr-FR" b="1" dirty="0">
              <a:latin typeface="Cambria" pitchFamily="18" charset="0"/>
            </a:endParaRPr>
          </a:p>
        </p:txBody>
      </p:sp>
      <p:sp>
        <p:nvSpPr>
          <p:cNvPr id="43" name="ZoneTexte 42"/>
          <p:cNvSpPr txBox="1"/>
          <p:nvPr/>
        </p:nvSpPr>
        <p:spPr>
          <a:xfrm>
            <a:off x="5648456" y="786190"/>
            <a:ext cx="330540" cy="369332"/>
          </a:xfrm>
          <a:prstGeom prst="rect">
            <a:avLst/>
          </a:prstGeom>
          <a:noFill/>
        </p:spPr>
        <p:txBody>
          <a:bodyPr wrap="none" rtlCol="0">
            <a:spAutoFit/>
          </a:bodyPr>
          <a:lstStyle/>
          <a:p>
            <a:r>
              <a:rPr lang="fr-FR" b="1" dirty="0" smtClean="0">
                <a:latin typeface="Cambria" pitchFamily="18" charset="0"/>
              </a:rPr>
              <a:t>V</a:t>
            </a:r>
            <a:endParaRPr lang="fr-FR" b="1" dirty="0">
              <a:latin typeface="Cambria" pitchFamily="18" charset="0"/>
            </a:endParaRPr>
          </a:p>
        </p:txBody>
      </p:sp>
      <p:sp>
        <p:nvSpPr>
          <p:cNvPr id="44" name="ZoneTexte 43"/>
          <p:cNvSpPr txBox="1"/>
          <p:nvPr/>
        </p:nvSpPr>
        <p:spPr>
          <a:xfrm>
            <a:off x="5648456" y="1095649"/>
            <a:ext cx="330540" cy="369332"/>
          </a:xfrm>
          <a:prstGeom prst="rect">
            <a:avLst/>
          </a:prstGeom>
          <a:noFill/>
        </p:spPr>
        <p:txBody>
          <a:bodyPr wrap="none" rtlCol="0">
            <a:spAutoFit/>
          </a:bodyPr>
          <a:lstStyle/>
          <a:p>
            <a:r>
              <a:rPr lang="fr-FR" b="1" dirty="0" smtClean="0">
                <a:latin typeface="Cambria" pitchFamily="18" charset="0"/>
              </a:rPr>
              <a:t>V</a:t>
            </a:r>
            <a:endParaRPr lang="fr-FR" b="1" dirty="0">
              <a:latin typeface="Cambria" pitchFamily="18" charset="0"/>
            </a:endParaRPr>
          </a:p>
        </p:txBody>
      </p:sp>
      <p:sp>
        <p:nvSpPr>
          <p:cNvPr id="45" name="ZoneTexte 44"/>
          <p:cNvSpPr txBox="1"/>
          <p:nvPr/>
        </p:nvSpPr>
        <p:spPr>
          <a:xfrm>
            <a:off x="5641243" y="1403425"/>
            <a:ext cx="344966" cy="369332"/>
          </a:xfrm>
          <a:prstGeom prst="rect">
            <a:avLst/>
          </a:prstGeom>
          <a:noFill/>
        </p:spPr>
        <p:txBody>
          <a:bodyPr wrap="none" rtlCol="0">
            <a:spAutoFit/>
          </a:bodyPr>
          <a:lstStyle/>
          <a:p>
            <a:r>
              <a:rPr lang="fr-FR" b="1" dirty="0" smtClean="0">
                <a:latin typeface="Cambria" pitchFamily="18" charset="0"/>
              </a:rPr>
              <a:t>II</a:t>
            </a:r>
            <a:endParaRPr lang="fr-FR" b="1" dirty="0">
              <a:latin typeface="Cambria" pitchFamily="18" charset="0"/>
            </a:endParaRPr>
          </a:p>
        </p:txBody>
      </p:sp>
      <p:sp>
        <p:nvSpPr>
          <p:cNvPr id="46" name="ZoneTexte 45"/>
          <p:cNvSpPr txBox="1"/>
          <p:nvPr/>
        </p:nvSpPr>
        <p:spPr>
          <a:xfrm>
            <a:off x="5641243" y="4486836"/>
            <a:ext cx="344966" cy="369332"/>
          </a:xfrm>
          <a:prstGeom prst="rect">
            <a:avLst/>
          </a:prstGeom>
          <a:noFill/>
        </p:spPr>
        <p:txBody>
          <a:bodyPr wrap="none" rtlCol="0">
            <a:spAutoFit/>
          </a:bodyPr>
          <a:lstStyle/>
          <a:p>
            <a:r>
              <a:rPr lang="fr-FR" b="1" dirty="0" smtClean="0">
                <a:latin typeface="Cambria" pitchFamily="18" charset="0"/>
              </a:rPr>
              <a:t>II</a:t>
            </a:r>
            <a:endParaRPr lang="fr-FR" b="1" dirty="0">
              <a:latin typeface="Cambria" pitchFamily="18" charset="0"/>
            </a:endParaRPr>
          </a:p>
        </p:txBody>
      </p:sp>
      <p:sp>
        <p:nvSpPr>
          <p:cNvPr id="47" name="ZoneTexte 46"/>
          <p:cNvSpPr txBox="1"/>
          <p:nvPr/>
        </p:nvSpPr>
        <p:spPr>
          <a:xfrm>
            <a:off x="5648456" y="2310281"/>
            <a:ext cx="330540" cy="369332"/>
          </a:xfrm>
          <a:prstGeom prst="rect">
            <a:avLst/>
          </a:prstGeom>
          <a:noFill/>
        </p:spPr>
        <p:txBody>
          <a:bodyPr wrap="none" rtlCol="0">
            <a:spAutoFit/>
          </a:bodyPr>
          <a:lstStyle/>
          <a:p>
            <a:r>
              <a:rPr lang="fr-FR" b="1" dirty="0" smtClean="0">
                <a:latin typeface="Cambria" pitchFamily="18" charset="0"/>
              </a:rPr>
              <a:t>V</a:t>
            </a:r>
            <a:endParaRPr lang="fr-FR" b="1" dirty="0">
              <a:latin typeface="Cambria" pitchFamily="18" charset="0"/>
            </a:endParaRPr>
          </a:p>
        </p:txBody>
      </p:sp>
      <p:sp>
        <p:nvSpPr>
          <p:cNvPr id="48" name="ZoneTexte 47"/>
          <p:cNvSpPr txBox="1"/>
          <p:nvPr/>
        </p:nvSpPr>
        <p:spPr>
          <a:xfrm>
            <a:off x="5641243" y="1709362"/>
            <a:ext cx="344966" cy="369332"/>
          </a:xfrm>
          <a:prstGeom prst="rect">
            <a:avLst/>
          </a:prstGeom>
          <a:noFill/>
        </p:spPr>
        <p:txBody>
          <a:bodyPr wrap="none" rtlCol="0">
            <a:spAutoFit/>
          </a:bodyPr>
          <a:lstStyle/>
          <a:p>
            <a:r>
              <a:rPr lang="fr-FR" b="1" dirty="0" smtClean="0">
                <a:latin typeface="Cambria" pitchFamily="18" charset="0"/>
              </a:rPr>
              <a:t>II</a:t>
            </a:r>
            <a:endParaRPr lang="fr-FR" b="1" dirty="0">
              <a:latin typeface="Cambria" pitchFamily="18" charset="0"/>
            </a:endParaRPr>
          </a:p>
        </p:txBody>
      </p:sp>
      <p:sp>
        <p:nvSpPr>
          <p:cNvPr id="49" name="ZoneTexte 48"/>
          <p:cNvSpPr txBox="1"/>
          <p:nvPr/>
        </p:nvSpPr>
        <p:spPr>
          <a:xfrm>
            <a:off x="5601168" y="5708698"/>
            <a:ext cx="425116" cy="369332"/>
          </a:xfrm>
          <a:prstGeom prst="rect">
            <a:avLst/>
          </a:prstGeom>
          <a:noFill/>
        </p:spPr>
        <p:txBody>
          <a:bodyPr wrap="none" rtlCol="0">
            <a:spAutoFit/>
          </a:bodyPr>
          <a:lstStyle/>
          <a:p>
            <a:r>
              <a:rPr lang="fr-FR" b="1" dirty="0" smtClean="0">
                <a:latin typeface="Cambria" pitchFamily="18" charset="0"/>
              </a:rPr>
              <a:t>III</a:t>
            </a:r>
            <a:endParaRPr lang="fr-FR" b="1" dirty="0">
              <a:latin typeface="Cambria" pitchFamily="18" charset="0"/>
            </a:endParaRPr>
          </a:p>
        </p:txBody>
      </p:sp>
      <p:sp>
        <p:nvSpPr>
          <p:cNvPr id="50" name="ZoneTexte 49"/>
          <p:cNvSpPr txBox="1"/>
          <p:nvPr/>
        </p:nvSpPr>
        <p:spPr>
          <a:xfrm>
            <a:off x="5601168" y="2924944"/>
            <a:ext cx="425116" cy="369332"/>
          </a:xfrm>
          <a:prstGeom prst="rect">
            <a:avLst/>
          </a:prstGeom>
          <a:noFill/>
        </p:spPr>
        <p:txBody>
          <a:bodyPr wrap="none" rtlCol="0">
            <a:spAutoFit/>
          </a:bodyPr>
          <a:lstStyle/>
          <a:p>
            <a:r>
              <a:rPr lang="fr-FR" b="1" dirty="0" smtClean="0">
                <a:latin typeface="Cambria" pitchFamily="18" charset="0"/>
              </a:rPr>
              <a:t>III</a:t>
            </a:r>
            <a:endParaRPr lang="fr-FR" b="1" dirty="0">
              <a:latin typeface="Cambria" pitchFamily="18" charset="0"/>
            </a:endParaRPr>
          </a:p>
        </p:txBody>
      </p:sp>
      <p:sp>
        <p:nvSpPr>
          <p:cNvPr id="51" name="ZoneTexte 50"/>
          <p:cNvSpPr txBox="1"/>
          <p:nvPr/>
        </p:nvSpPr>
        <p:spPr>
          <a:xfrm>
            <a:off x="5641243" y="3866900"/>
            <a:ext cx="344966" cy="369332"/>
          </a:xfrm>
          <a:prstGeom prst="rect">
            <a:avLst/>
          </a:prstGeom>
          <a:noFill/>
        </p:spPr>
        <p:txBody>
          <a:bodyPr wrap="none" rtlCol="0">
            <a:spAutoFit/>
          </a:bodyPr>
          <a:lstStyle/>
          <a:p>
            <a:r>
              <a:rPr lang="fr-FR" b="1" dirty="0" smtClean="0">
                <a:latin typeface="Cambria" pitchFamily="18" charset="0"/>
              </a:rPr>
              <a:t>II</a:t>
            </a:r>
            <a:endParaRPr lang="fr-FR" b="1" dirty="0">
              <a:latin typeface="Cambria" pitchFamily="18" charset="0"/>
            </a:endParaRPr>
          </a:p>
        </p:txBody>
      </p:sp>
      <p:sp>
        <p:nvSpPr>
          <p:cNvPr id="52" name="ZoneTexte 51"/>
          <p:cNvSpPr txBox="1"/>
          <p:nvPr/>
        </p:nvSpPr>
        <p:spPr>
          <a:xfrm>
            <a:off x="5601168" y="4800254"/>
            <a:ext cx="425116" cy="369332"/>
          </a:xfrm>
          <a:prstGeom prst="rect">
            <a:avLst/>
          </a:prstGeom>
          <a:noFill/>
        </p:spPr>
        <p:txBody>
          <a:bodyPr wrap="none" rtlCol="0">
            <a:spAutoFit/>
          </a:bodyPr>
          <a:lstStyle/>
          <a:p>
            <a:r>
              <a:rPr lang="fr-FR" b="1" dirty="0" smtClean="0">
                <a:latin typeface="Cambria" pitchFamily="18" charset="0"/>
              </a:rPr>
              <a:t>III</a:t>
            </a:r>
            <a:endParaRPr lang="fr-FR" b="1" dirty="0">
              <a:latin typeface="Cambria" pitchFamily="18" charset="0"/>
            </a:endParaRPr>
          </a:p>
        </p:txBody>
      </p:sp>
      <p:sp>
        <p:nvSpPr>
          <p:cNvPr id="53" name="ZoneTexte 52"/>
          <p:cNvSpPr txBox="1"/>
          <p:nvPr/>
        </p:nvSpPr>
        <p:spPr>
          <a:xfrm>
            <a:off x="5641243" y="6021288"/>
            <a:ext cx="344966" cy="369332"/>
          </a:xfrm>
          <a:prstGeom prst="rect">
            <a:avLst/>
          </a:prstGeom>
          <a:noFill/>
        </p:spPr>
        <p:txBody>
          <a:bodyPr wrap="none" rtlCol="0">
            <a:spAutoFit/>
          </a:bodyPr>
          <a:lstStyle/>
          <a:p>
            <a:r>
              <a:rPr lang="fr-FR" b="1" dirty="0" smtClean="0">
                <a:latin typeface="Cambria" pitchFamily="18" charset="0"/>
              </a:rPr>
              <a:t>II</a:t>
            </a:r>
            <a:endParaRPr lang="fr-FR" b="1" dirty="0">
              <a:latin typeface="Cambria" pitchFamily="18" charset="0"/>
            </a:endParaRPr>
          </a:p>
        </p:txBody>
      </p:sp>
      <p:sp>
        <p:nvSpPr>
          <p:cNvPr id="54" name="ZoneTexte 53"/>
          <p:cNvSpPr txBox="1"/>
          <p:nvPr/>
        </p:nvSpPr>
        <p:spPr>
          <a:xfrm>
            <a:off x="5608381" y="5109003"/>
            <a:ext cx="410690" cy="369332"/>
          </a:xfrm>
          <a:prstGeom prst="rect">
            <a:avLst/>
          </a:prstGeom>
          <a:noFill/>
        </p:spPr>
        <p:txBody>
          <a:bodyPr wrap="none" rtlCol="0">
            <a:spAutoFit/>
          </a:bodyPr>
          <a:lstStyle/>
          <a:p>
            <a:r>
              <a:rPr lang="fr-FR" b="1" dirty="0" smtClean="0">
                <a:latin typeface="Cambria" pitchFamily="18" charset="0"/>
              </a:rPr>
              <a:t>IV</a:t>
            </a:r>
            <a:endParaRPr lang="fr-FR" b="1" dirty="0">
              <a:latin typeface="Cambria" pitchFamily="18" charset="0"/>
            </a:endParaRPr>
          </a:p>
        </p:txBody>
      </p:sp>
      <p:sp>
        <p:nvSpPr>
          <p:cNvPr id="55" name="ZoneTexte 54"/>
          <p:cNvSpPr txBox="1"/>
          <p:nvPr/>
        </p:nvSpPr>
        <p:spPr>
          <a:xfrm>
            <a:off x="5608381" y="5404916"/>
            <a:ext cx="410690" cy="369332"/>
          </a:xfrm>
          <a:prstGeom prst="rect">
            <a:avLst/>
          </a:prstGeom>
          <a:noFill/>
        </p:spPr>
        <p:txBody>
          <a:bodyPr wrap="none" rtlCol="0">
            <a:spAutoFit/>
          </a:bodyPr>
          <a:lstStyle/>
          <a:p>
            <a:r>
              <a:rPr lang="fr-FR" b="1" dirty="0" smtClean="0">
                <a:latin typeface="Cambria" pitchFamily="18" charset="0"/>
              </a:rPr>
              <a:t>IV</a:t>
            </a:r>
            <a:endParaRPr lang="fr-FR" b="1" dirty="0">
              <a:latin typeface="Cambria" pitchFamily="18" charset="0"/>
            </a:endParaRPr>
          </a:p>
        </p:txBody>
      </p:sp>
      <p:sp>
        <p:nvSpPr>
          <p:cNvPr id="56" name="ZoneTexte 55"/>
          <p:cNvSpPr txBox="1"/>
          <p:nvPr/>
        </p:nvSpPr>
        <p:spPr>
          <a:xfrm>
            <a:off x="5681318" y="4189232"/>
            <a:ext cx="264816" cy="369332"/>
          </a:xfrm>
          <a:prstGeom prst="rect">
            <a:avLst/>
          </a:prstGeom>
          <a:noFill/>
        </p:spPr>
        <p:txBody>
          <a:bodyPr wrap="none" rtlCol="0">
            <a:spAutoFit/>
          </a:bodyPr>
          <a:lstStyle/>
          <a:p>
            <a:r>
              <a:rPr lang="fr-FR" b="1" dirty="0" smtClean="0">
                <a:latin typeface="Cambria" pitchFamily="18" charset="0"/>
              </a:rPr>
              <a:t>I</a:t>
            </a:r>
            <a:endParaRPr lang="fr-FR" b="1" dirty="0">
              <a:latin typeface="Cambria" pitchFamily="18" charset="0"/>
            </a:endParaRPr>
          </a:p>
        </p:txBody>
      </p:sp>
      <p:sp>
        <p:nvSpPr>
          <p:cNvPr id="68" name="ZoneTexte 67"/>
          <p:cNvSpPr txBox="1"/>
          <p:nvPr/>
        </p:nvSpPr>
        <p:spPr>
          <a:xfrm>
            <a:off x="7910225" y="2697149"/>
            <a:ext cx="340158" cy="461665"/>
          </a:xfrm>
          <a:prstGeom prst="rect">
            <a:avLst/>
          </a:prstGeom>
          <a:noFill/>
        </p:spPr>
        <p:txBody>
          <a:bodyPr wrap="none" rtlCol="0">
            <a:spAutoFit/>
          </a:bodyPr>
          <a:lstStyle/>
          <a:p>
            <a:r>
              <a:rPr lang="fr-FR" sz="2400" b="1" dirty="0" smtClean="0">
                <a:solidFill>
                  <a:srgbClr val="7030A0"/>
                </a:solidFill>
              </a:rPr>
              <a:t>2</a:t>
            </a:r>
            <a:endParaRPr lang="fr-FR" sz="2400" b="1" dirty="0">
              <a:solidFill>
                <a:srgbClr val="7030A0"/>
              </a:solidFill>
            </a:endParaRPr>
          </a:p>
        </p:txBody>
      </p:sp>
      <p:sp>
        <p:nvSpPr>
          <p:cNvPr id="69" name="ZoneTexte 68"/>
          <p:cNvSpPr txBox="1"/>
          <p:nvPr/>
        </p:nvSpPr>
        <p:spPr>
          <a:xfrm>
            <a:off x="7903759" y="3057189"/>
            <a:ext cx="340158" cy="461665"/>
          </a:xfrm>
          <a:prstGeom prst="rect">
            <a:avLst/>
          </a:prstGeom>
          <a:noFill/>
        </p:spPr>
        <p:txBody>
          <a:bodyPr wrap="none" rtlCol="0">
            <a:spAutoFit/>
          </a:bodyPr>
          <a:lstStyle/>
          <a:p>
            <a:r>
              <a:rPr lang="fr-FR" sz="2400" b="1" dirty="0" smtClean="0">
                <a:solidFill>
                  <a:srgbClr val="7030A0"/>
                </a:solidFill>
              </a:rPr>
              <a:t>6</a:t>
            </a:r>
            <a:endParaRPr lang="fr-FR" sz="2400" b="1" dirty="0">
              <a:solidFill>
                <a:srgbClr val="7030A0"/>
              </a:solidFill>
            </a:endParaRPr>
          </a:p>
        </p:txBody>
      </p:sp>
      <p:sp>
        <p:nvSpPr>
          <p:cNvPr id="70" name="ZoneTexte 69"/>
          <p:cNvSpPr txBox="1"/>
          <p:nvPr/>
        </p:nvSpPr>
        <p:spPr>
          <a:xfrm>
            <a:off x="7903759" y="3446846"/>
            <a:ext cx="340158" cy="461665"/>
          </a:xfrm>
          <a:prstGeom prst="rect">
            <a:avLst/>
          </a:prstGeom>
          <a:noFill/>
        </p:spPr>
        <p:txBody>
          <a:bodyPr wrap="none" rtlCol="0">
            <a:spAutoFit/>
          </a:bodyPr>
          <a:lstStyle/>
          <a:p>
            <a:r>
              <a:rPr lang="fr-FR" sz="2400" b="1" dirty="0" smtClean="0">
                <a:solidFill>
                  <a:srgbClr val="7030A0"/>
                </a:solidFill>
              </a:rPr>
              <a:t>4</a:t>
            </a:r>
            <a:endParaRPr lang="fr-FR" sz="2400" b="1" dirty="0">
              <a:solidFill>
                <a:srgbClr val="7030A0"/>
              </a:solidFill>
            </a:endParaRPr>
          </a:p>
        </p:txBody>
      </p:sp>
      <p:sp>
        <p:nvSpPr>
          <p:cNvPr id="71" name="ZoneTexte 70"/>
          <p:cNvSpPr txBox="1"/>
          <p:nvPr/>
        </p:nvSpPr>
        <p:spPr>
          <a:xfrm>
            <a:off x="7910225" y="4176650"/>
            <a:ext cx="340158" cy="461665"/>
          </a:xfrm>
          <a:prstGeom prst="rect">
            <a:avLst/>
          </a:prstGeom>
          <a:noFill/>
        </p:spPr>
        <p:txBody>
          <a:bodyPr wrap="none" rtlCol="0">
            <a:spAutoFit/>
          </a:bodyPr>
          <a:lstStyle/>
          <a:p>
            <a:r>
              <a:rPr lang="fr-FR" sz="2400" b="1" dirty="0" smtClean="0">
                <a:solidFill>
                  <a:srgbClr val="7030A0"/>
                </a:solidFill>
              </a:rPr>
              <a:t>3</a:t>
            </a:r>
            <a:endParaRPr lang="fr-FR" sz="2400" b="1" dirty="0">
              <a:solidFill>
                <a:srgbClr val="7030A0"/>
              </a:solidFill>
            </a:endParaRPr>
          </a:p>
        </p:txBody>
      </p:sp>
      <p:sp>
        <p:nvSpPr>
          <p:cNvPr id="72" name="ZoneTexte 71"/>
          <p:cNvSpPr txBox="1"/>
          <p:nvPr/>
        </p:nvSpPr>
        <p:spPr>
          <a:xfrm>
            <a:off x="7910225" y="3806886"/>
            <a:ext cx="340158" cy="461665"/>
          </a:xfrm>
          <a:prstGeom prst="rect">
            <a:avLst/>
          </a:prstGeom>
          <a:noFill/>
        </p:spPr>
        <p:txBody>
          <a:bodyPr wrap="none" rtlCol="0">
            <a:spAutoFit/>
          </a:bodyPr>
          <a:lstStyle/>
          <a:p>
            <a:r>
              <a:rPr lang="fr-FR" sz="2400" b="1" dirty="0" smtClean="0">
                <a:solidFill>
                  <a:srgbClr val="7030A0"/>
                </a:solidFill>
              </a:rPr>
              <a:t>3</a:t>
            </a:r>
            <a:endParaRPr lang="fr-FR" sz="2400" b="1" dirty="0">
              <a:solidFill>
                <a:srgbClr val="7030A0"/>
              </a:solidFill>
            </a:endParaRPr>
          </a:p>
        </p:txBody>
      </p:sp>
      <p:grpSp>
        <p:nvGrpSpPr>
          <p:cNvPr id="78" name="Groupe 77"/>
          <p:cNvGrpSpPr/>
          <p:nvPr/>
        </p:nvGrpSpPr>
        <p:grpSpPr>
          <a:xfrm>
            <a:off x="6732240" y="2741268"/>
            <a:ext cx="453970" cy="1866270"/>
            <a:chOff x="6732240" y="2741268"/>
            <a:chExt cx="453970" cy="1866270"/>
          </a:xfrm>
        </p:grpSpPr>
        <p:sp>
          <p:nvSpPr>
            <p:cNvPr id="61" name="ZoneTexte 60"/>
            <p:cNvSpPr txBox="1"/>
            <p:nvPr/>
          </p:nvSpPr>
          <p:spPr>
            <a:xfrm>
              <a:off x="6822008" y="2741268"/>
              <a:ext cx="274434" cy="400110"/>
            </a:xfrm>
            <a:prstGeom prst="rect">
              <a:avLst/>
            </a:prstGeom>
            <a:noFill/>
          </p:spPr>
          <p:txBody>
            <a:bodyPr wrap="none" rtlCol="0">
              <a:spAutoFit/>
            </a:bodyPr>
            <a:lstStyle/>
            <a:p>
              <a:r>
                <a:rPr lang="fr-FR" sz="2000" b="1" dirty="0" smtClean="0">
                  <a:latin typeface="Cambria" pitchFamily="18" charset="0"/>
                </a:rPr>
                <a:t>I</a:t>
              </a:r>
              <a:endParaRPr lang="fr-FR" sz="2000" b="1" dirty="0">
                <a:latin typeface="Cambria" pitchFamily="18" charset="0"/>
              </a:endParaRPr>
            </a:p>
          </p:txBody>
        </p:sp>
        <p:sp>
          <p:nvSpPr>
            <p:cNvPr id="62" name="ZoneTexte 61"/>
            <p:cNvSpPr txBox="1"/>
            <p:nvPr/>
          </p:nvSpPr>
          <p:spPr>
            <a:xfrm>
              <a:off x="6777124" y="3086806"/>
              <a:ext cx="364202" cy="400110"/>
            </a:xfrm>
            <a:prstGeom prst="rect">
              <a:avLst/>
            </a:prstGeom>
            <a:noFill/>
          </p:spPr>
          <p:txBody>
            <a:bodyPr wrap="none" rtlCol="0">
              <a:spAutoFit/>
            </a:bodyPr>
            <a:lstStyle/>
            <a:p>
              <a:r>
                <a:rPr lang="fr-FR" sz="2000" b="1" dirty="0" smtClean="0">
                  <a:latin typeface="Cambria" pitchFamily="18" charset="0"/>
                </a:rPr>
                <a:t>II</a:t>
              </a:r>
              <a:endParaRPr lang="fr-FR" sz="2000" b="1" dirty="0">
                <a:latin typeface="Cambria" pitchFamily="18" charset="0"/>
              </a:endParaRPr>
            </a:p>
          </p:txBody>
        </p:sp>
        <p:sp>
          <p:nvSpPr>
            <p:cNvPr id="63" name="ZoneTexte 62"/>
            <p:cNvSpPr txBox="1"/>
            <p:nvPr/>
          </p:nvSpPr>
          <p:spPr>
            <a:xfrm>
              <a:off x="6732240" y="3474348"/>
              <a:ext cx="453970" cy="400110"/>
            </a:xfrm>
            <a:prstGeom prst="rect">
              <a:avLst/>
            </a:prstGeom>
            <a:noFill/>
          </p:spPr>
          <p:txBody>
            <a:bodyPr wrap="none" rtlCol="0">
              <a:spAutoFit/>
            </a:bodyPr>
            <a:lstStyle/>
            <a:p>
              <a:r>
                <a:rPr lang="fr-FR" sz="2000" b="1" dirty="0" smtClean="0">
                  <a:latin typeface="Cambria" pitchFamily="18" charset="0"/>
                </a:rPr>
                <a:t>III</a:t>
              </a:r>
              <a:endParaRPr lang="fr-FR" sz="2000" b="1" dirty="0">
                <a:latin typeface="Cambria" pitchFamily="18" charset="0"/>
              </a:endParaRPr>
            </a:p>
          </p:txBody>
        </p:sp>
        <p:sp>
          <p:nvSpPr>
            <p:cNvPr id="64" name="ZoneTexte 63"/>
            <p:cNvSpPr txBox="1"/>
            <p:nvPr/>
          </p:nvSpPr>
          <p:spPr>
            <a:xfrm>
              <a:off x="6741056" y="3840888"/>
              <a:ext cx="436338" cy="400110"/>
            </a:xfrm>
            <a:prstGeom prst="rect">
              <a:avLst/>
            </a:prstGeom>
            <a:noFill/>
          </p:spPr>
          <p:txBody>
            <a:bodyPr wrap="none" rtlCol="0">
              <a:spAutoFit/>
            </a:bodyPr>
            <a:lstStyle/>
            <a:p>
              <a:r>
                <a:rPr lang="fr-FR" sz="2000" b="1" dirty="0" smtClean="0">
                  <a:latin typeface="Cambria" pitchFamily="18" charset="0"/>
                </a:rPr>
                <a:t>IV</a:t>
              </a:r>
              <a:endParaRPr lang="fr-FR" sz="2000" b="1" dirty="0">
                <a:latin typeface="Cambria" pitchFamily="18" charset="0"/>
              </a:endParaRPr>
            </a:p>
          </p:txBody>
        </p:sp>
        <p:sp>
          <p:nvSpPr>
            <p:cNvPr id="74" name="ZoneTexte 73"/>
            <p:cNvSpPr txBox="1"/>
            <p:nvPr/>
          </p:nvSpPr>
          <p:spPr>
            <a:xfrm>
              <a:off x="6785940" y="4207428"/>
              <a:ext cx="346570" cy="400110"/>
            </a:xfrm>
            <a:prstGeom prst="rect">
              <a:avLst/>
            </a:prstGeom>
            <a:noFill/>
          </p:spPr>
          <p:txBody>
            <a:bodyPr wrap="none" rtlCol="0">
              <a:spAutoFit/>
            </a:bodyPr>
            <a:lstStyle/>
            <a:p>
              <a:r>
                <a:rPr lang="fr-FR" sz="2000" b="1" dirty="0" smtClean="0">
                  <a:latin typeface="Cambria" pitchFamily="18" charset="0"/>
                </a:rPr>
                <a:t>V</a:t>
              </a:r>
              <a:endParaRPr lang="fr-FR" sz="2000" b="1" dirty="0">
                <a:latin typeface="Cambria" pitchFamily="18" charset="0"/>
              </a:endParaRPr>
            </a:p>
          </p:txBody>
        </p:sp>
      </p:grpSp>
      <p:grpSp>
        <p:nvGrpSpPr>
          <p:cNvPr id="77" name="Groupe 76"/>
          <p:cNvGrpSpPr/>
          <p:nvPr/>
        </p:nvGrpSpPr>
        <p:grpSpPr>
          <a:xfrm>
            <a:off x="6588224" y="2078694"/>
            <a:ext cx="2304256" cy="2520280"/>
            <a:chOff x="6588224" y="2078694"/>
            <a:chExt cx="2304256" cy="2520280"/>
          </a:xfrm>
        </p:grpSpPr>
        <p:sp>
          <p:nvSpPr>
            <p:cNvPr id="66" name="ZoneTexte 65"/>
            <p:cNvSpPr txBox="1"/>
            <p:nvPr/>
          </p:nvSpPr>
          <p:spPr>
            <a:xfrm>
              <a:off x="6770712" y="2222710"/>
              <a:ext cx="415498" cy="400110"/>
            </a:xfrm>
            <a:prstGeom prst="rect">
              <a:avLst/>
            </a:prstGeom>
            <a:noFill/>
          </p:spPr>
          <p:txBody>
            <a:bodyPr wrap="none" rtlCol="0">
              <a:spAutoFit/>
            </a:bodyPr>
            <a:lstStyle/>
            <a:p>
              <a:r>
                <a:rPr lang="fr-FR" sz="2000" b="1" dirty="0" smtClean="0">
                  <a:solidFill>
                    <a:srgbClr val="0070C0"/>
                  </a:solidFill>
                  <a:latin typeface="Cambria" pitchFamily="18" charset="0"/>
                </a:rPr>
                <a:t>IF</a:t>
              </a:r>
              <a:endParaRPr lang="fr-FR" sz="2000" b="1" dirty="0">
                <a:solidFill>
                  <a:srgbClr val="0070C0"/>
                </a:solidFill>
                <a:latin typeface="Cambria" pitchFamily="18" charset="0"/>
              </a:endParaRPr>
            </a:p>
          </p:txBody>
        </p:sp>
        <p:sp>
          <p:nvSpPr>
            <p:cNvPr id="67" name="ZoneTexte 66"/>
            <p:cNvSpPr txBox="1"/>
            <p:nvPr/>
          </p:nvSpPr>
          <p:spPr>
            <a:xfrm>
              <a:off x="7518163" y="2078694"/>
              <a:ext cx="1124282" cy="646331"/>
            </a:xfrm>
            <a:prstGeom prst="rect">
              <a:avLst/>
            </a:prstGeom>
            <a:noFill/>
          </p:spPr>
          <p:txBody>
            <a:bodyPr wrap="none" rtlCol="0">
              <a:spAutoFit/>
            </a:bodyPr>
            <a:lstStyle/>
            <a:p>
              <a:pPr algn="ctr"/>
              <a:r>
                <a:rPr lang="fr-FR" b="1" dirty="0" smtClean="0">
                  <a:solidFill>
                    <a:srgbClr val="0070C0"/>
                  </a:solidFill>
                </a:rPr>
                <a:t>Nombre</a:t>
              </a:r>
            </a:p>
            <a:p>
              <a:pPr algn="ctr"/>
              <a:r>
                <a:rPr lang="fr-FR" b="1" dirty="0" smtClean="0">
                  <a:solidFill>
                    <a:srgbClr val="0070C0"/>
                  </a:solidFill>
                </a:rPr>
                <a:t>D’espèces</a:t>
              </a:r>
              <a:endParaRPr lang="fr-FR" b="1" dirty="0">
                <a:solidFill>
                  <a:srgbClr val="0070C0"/>
                </a:solidFill>
              </a:endParaRPr>
            </a:p>
          </p:txBody>
        </p:sp>
        <p:grpSp>
          <p:nvGrpSpPr>
            <p:cNvPr id="76" name="Groupe 75"/>
            <p:cNvGrpSpPr/>
            <p:nvPr/>
          </p:nvGrpSpPr>
          <p:grpSpPr>
            <a:xfrm>
              <a:off x="6588224" y="2078694"/>
              <a:ext cx="2304256" cy="2520280"/>
              <a:chOff x="6588224" y="2078694"/>
              <a:chExt cx="2304256" cy="2520280"/>
            </a:xfrm>
          </p:grpSpPr>
          <p:sp>
            <p:nvSpPr>
              <p:cNvPr id="57" name="Rectangle 56"/>
              <p:cNvSpPr/>
              <p:nvPr/>
            </p:nvSpPr>
            <p:spPr>
              <a:xfrm>
                <a:off x="6588224" y="2078694"/>
                <a:ext cx="2304256" cy="25202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8" name="Connecteur droit 57"/>
              <p:cNvCxnSpPr/>
              <p:nvPr/>
            </p:nvCxnSpPr>
            <p:spPr>
              <a:xfrm>
                <a:off x="6588224" y="3086806"/>
                <a:ext cx="2304256" cy="0"/>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59" name="Connecteur droit 58"/>
              <p:cNvCxnSpPr/>
              <p:nvPr/>
            </p:nvCxnSpPr>
            <p:spPr>
              <a:xfrm>
                <a:off x="6588224" y="3446846"/>
                <a:ext cx="2304256" cy="0"/>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6588224" y="3806886"/>
                <a:ext cx="2304256" cy="0"/>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65" name="Connecteur droit 64"/>
              <p:cNvCxnSpPr/>
              <p:nvPr/>
            </p:nvCxnSpPr>
            <p:spPr>
              <a:xfrm flipH="1" flipV="1">
                <a:off x="7380312" y="2078694"/>
                <a:ext cx="2" cy="2520280"/>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73" name="Connecteur droit 72"/>
              <p:cNvCxnSpPr/>
              <p:nvPr/>
            </p:nvCxnSpPr>
            <p:spPr>
              <a:xfrm>
                <a:off x="6588224" y="4207428"/>
                <a:ext cx="2304256" cy="0"/>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75" name="Connecteur droit 74"/>
              <p:cNvCxnSpPr/>
              <p:nvPr/>
            </p:nvCxnSpPr>
            <p:spPr>
              <a:xfrm>
                <a:off x="6588224" y="2708920"/>
                <a:ext cx="2304256" cy="0"/>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21208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arn(inVertical)">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arn(inVertical)">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inVertical)">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inVertic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arn(inVertical)">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barn(inVertical)">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arn(inVertical)">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barn(inVertical)">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barn(inVertical)">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barn(inVertical)">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barn(inVertical)">
                                      <p:cBhvr>
                                        <p:cTn id="122" dur="500"/>
                                        <p:tgtEl>
                                          <p:spTgt spid="26"/>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barn(inVertical)">
                                      <p:cBhvr>
                                        <p:cTn id="127" dur="500"/>
                                        <p:tgtEl>
                                          <p:spTgt spid="27"/>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barn(inVertical)">
                                      <p:cBhvr>
                                        <p:cTn id="132" dur="500"/>
                                        <p:tgtEl>
                                          <p:spTgt spid="28"/>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barn(inVertical)">
                                      <p:cBhvr>
                                        <p:cTn id="137" dur="5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barn(inVertical)">
                                      <p:cBhvr>
                                        <p:cTn id="142" dur="500"/>
                                        <p:tgtEl>
                                          <p:spTgt spid="30"/>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barn(inVertical)">
                                      <p:cBhvr>
                                        <p:cTn id="147" dur="500"/>
                                        <p:tgtEl>
                                          <p:spTgt spid="34"/>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grpId="0" nodeType="clickEffect">
                                  <p:stCondLst>
                                    <p:cond delay="0"/>
                                  </p:stCondLst>
                                  <p:childTnLst>
                                    <p:set>
                                      <p:cBhvr>
                                        <p:cTn id="151" dur="1" fill="hold">
                                          <p:stCondLst>
                                            <p:cond delay="0"/>
                                          </p:stCondLst>
                                        </p:cTn>
                                        <p:tgtEl>
                                          <p:spTgt spid="31"/>
                                        </p:tgtEl>
                                        <p:attrNameLst>
                                          <p:attrName>style.visibility</p:attrName>
                                        </p:attrNameLst>
                                      </p:cBhvr>
                                      <p:to>
                                        <p:strVal val="visible"/>
                                      </p:to>
                                    </p:set>
                                    <p:animEffect transition="in" filter="barn(inVertical)">
                                      <p:cBhvr>
                                        <p:cTn id="152" dur="500"/>
                                        <p:tgtEl>
                                          <p:spTgt spid="31"/>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grpId="0" nodeType="clickEffect">
                                  <p:stCondLst>
                                    <p:cond delay="0"/>
                                  </p:stCondLst>
                                  <p:childTnLst>
                                    <p:set>
                                      <p:cBhvr>
                                        <p:cTn id="156" dur="1" fill="hold">
                                          <p:stCondLst>
                                            <p:cond delay="0"/>
                                          </p:stCondLst>
                                        </p:cTn>
                                        <p:tgtEl>
                                          <p:spTgt spid="32"/>
                                        </p:tgtEl>
                                        <p:attrNameLst>
                                          <p:attrName>style.visibility</p:attrName>
                                        </p:attrNameLst>
                                      </p:cBhvr>
                                      <p:to>
                                        <p:strVal val="visible"/>
                                      </p:to>
                                    </p:set>
                                    <p:animEffect transition="in" filter="barn(inVertical)">
                                      <p:cBhvr>
                                        <p:cTn id="157" dur="500"/>
                                        <p:tgtEl>
                                          <p:spTgt spid="32"/>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grpId="0" nodeType="clickEffect">
                                  <p:stCondLst>
                                    <p:cond delay="0"/>
                                  </p:stCondLst>
                                  <p:childTnLst>
                                    <p:set>
                                      <p:cBhvr>
                                        <p:cTn id="161" dur="1" fill="hold">
                                          <p:stCondLst>
                                            <p:cond delay="0"/>
                                          </p:stCondLst>
                                        </p:cTn>
                                        <p:tgtEl>
                                          <p:spTgt spid="33"/>
                                        </p:tgtEl>
                                        <p:attrNameLst>
                                          <p:attrName>style.visibility</p:attrName>
                                        </p:attrNameLst>
                                      </p:cBhvr>
                                      <p:to>
                                        <p:strVal val="visible"/>
                                      </p:to>
                                    </p:set>
                                    <p:animEffect transition="in" filter="barn(inVertical)">
                                      <p:cBhvr>
                                        <p:cTn id="162" dur="500"/>
                                        <p:tgtEl>
                                          <p:spTgt spid="33"/>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35"/>
                                        </p:tgtEl>
                                        <p:attrNameLst>
                                          <p:attrName>style.visibility</p:attrName>
                                        </p:attrNameLst>
                                      </p:cBhvr>
                                      <p:to>
                                        <p:strVal val="visible"/>
                                      </p:to>
                                    </p:set>
                                    <p:animEffect transition="in" filter="barn(inVertical)">
                                      <p:cBhvr>
                                        <p:cTn id="167" dur="500"/>
                                        <p:tgtEl>
                                          <p:spTgt spid="35"/>
                                        </p:tgtEl>
                                      </p:cBhvr>
                                    </p:animEffect>
                                  </p:childTnLst>
                                </p:cTn>
                              </p:par>
                            </p:childTnLst>
                          </p:cTn>
                        </p:par>
                      </p:childTnLst>
                    </p:cTn>
                  </p:par>
                  <p:par>
                    <p:cTn id="168" fill="hold">
                      <p:stCondLst>
                        <p:cond delay="indefinite"/>
                      </p:stCondLst>
                      <p:childTnLst>
                        <p:par>
                          <p:cTn id="169" fill="hold">
                            <p:stCondLst>
                              <p:cond delay="0"/>
                            </p:stCondLst>
                            <p:childTnLst>
                              <p:par>
                                <p:cTn id="170" presetID="16" presetClass="entr" presetSubtype="21" fill="hold" grpId="0" nodeType="clickEffect">
                                  <p:stCondLst>
                                    <p:cond delay="0"/>
                                  </p:stCondLst>
                                  <p:childTnLst>
                                    <p:set>
                                      <p:cBhvr>
                                        <p:cTn id="171" dur="1" fill="hold">
                                          <p:stCondLst>
                                            <p:cond delay="0"/>
                                          </p:stCondLst>
                                        </p:cTn>
                                        <p:tgtEl>
                                          <p:spTgt spid="36"/>
                                        </p:tgtEl>
                                        <p:attrNameLst>
                                          <p:attrName>style.visibility</p:attrName>
                                        </p:attrNameLst>
                                      </p:cBhvr>
                                      <p:to>
                                        <p:strVal val="visible"/>
                                      </p:to>
                                    </p:set>
                                    <p:animEffect transition="in" filter="barn(inVertical)">
                                      <p:cBhvr>
                                        <p:cTn id="172" dur="500"/>
                                        <p:tgtEl>
                                          <p:spTgt spid="36"/>
                                        </p:tgtEl>
                                      </p:cBhvr>
                                    </p:animEffect>
                                  </p:childTnLst>
                                </p:cTn>
                              </p:par>
                            </p:childTnLst>
                          </p:cTn>
                        </p:par>
                      </p:childTnLst>
                    </p:cTn>
                  </p:par>
                  <p:par>
                    <p:cTn id="173" fill="hold">
                      <p:stCondLst>
                        <p:cond delay="indefinite"/>
                      </p:stCondLst>
                      <p:childTnLst>
                        <p:par>
                          <p:cTn id="174" fill="hold">
                            <p:stCondLst>
                              <p:cond delay="0"/>
                            </p:stCondLst>
                            <p:childTnLst>
                              <p:par>
                                <p:cTn id="175" presetID="16" presetClass="entr" presetSubtype="21" fill="hold" grpId="0" nodeType="clickEffect">
                                  <p:stCondLst>
                                    <p:cond delay="0"/>
                                  </p:stCondLst>
                                  <p:childTnLst>
                                    <p:set>
                                      <p:cBhvr>
                                        <p:cTn id="176" dur="1" fill="hold">
                                          <p:stCondLst>
                                            <p:cond delay="0"/>
                                          </p:stCondLst>
                                        </p:cTn>
                                        <p:tgtEl>
                                          <p:spTgt spid="37"/>
                                        </p:tgtEl>
                                        <p:attrNameLst>
                                          <p:attrName>style.visibility</p:attrName>
                                        </p:attrNameLst>
                                      </p:cBhvr>
                                      <p:to>
                                        <p:strVal val="visible"/>
                                      </p:to>
                                    </p:set>
                                    <p:animEffect transition="in" filter="barn(inVertical)">
                                      <p:cBhvr>
                                        <p:cTn id="177" dur="500"/>
                                        <p:tgtEl>
                                          <p:spTgt spid="37"/>
                                        </p:tgtEl>
                                      </p:cBhvr>
                                    </p:animEffect>
                                  </p:childTnLst>
                                </p:cTn>
                              </p:par>
                            </p:childTnLst>
                          </p:cTn>
                        </p:par>
                      </p:childTnLst>
                    </p:cTn>
                  </p:par>
                  <p:par>
                    <p:cTn id="178" fill="hold">
                      <p:stCondLst>
                        <p:cond delay="indefinite"/>
                      </p:stCondLst>
                      <p:childTnLst>
                        <p:par>
                          <p:cTn id="179" fill="hold">
                            <p:stCondLst>
                              <p:cond delay="0"/>
                            </p:stCondLst>
                            <p:childTnLst>
                              <p:par>
                                <p:cTn id="180" presetID="16" presetClass="entr" presetSubtype="21" fill="hold" grpId="0" nodeType="clickEffect">
                                  <p:stCondLst>
                                    <p:cond delay="0"/>
                                  </p:stCondLst>
                                  <p:childTnLst>
                                    <p:set>
                                      <p:cBhvr>
                                        <p:cTn id="181" dur="1" fill="hold">
                                          <p:stCondLst>
                                            <p:cond delay="0"/>
                                          </p:stCondLst>
                                        </p:cTn>
                                        <p:tgtEl>
                                          <p:spTgt spid="38"/>
                                        </p:tgtEl>
                                        <p:attrNameLst>
                                          <p:attrName>style.visibility</p:attrName>
                                        </p:attrNameLst>
                                      </p:cBhvr>
                                      <p:to>
                                        <p:strVal val="visible"/>
                                      </p:to>
                                    </p:set>
                                    <p:animEffect transition="in" filter="barn(inVertical)">
                                      <p:cBhvr>
                                        <p:cTn id="182" dur="500"/>
                                        <p:tgtEl>
                                          <p:spTgt spid="38"/>
                                        </p:tgtEl>
                                      </p:cBhvr>
                                    </p:animEffect>
                                  </p:childTnLst>
                                </p:cTn>
                              </p:par>
                            </p:childTnLst>
                          </p:cTn>
                        </p:par>
                      </p:childTnLst>
                    </p:cTn>
                  </p:par>
                  <p:par>
                    <p:cTn id="183" fill="hold">
                      <p:stCondLst>
                        <p:cond delay="indefinite"/>
                      </p:stCondLst>
                      <p:childTnLst>
                        <p:par>
                          <p:cTn id="184" fill="hold">
                            <p:stCondLst>
                              <p:cond delay="0"/>
                            </p:stCondLst>
                            <p:childTnLst>
                              <p:par>
                                <p:cTn id="185" presetID="16" presetClass="entr" presetSubtype="2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barn(inVertical)">
                                      <p:cBhvr>
                                        <p:cTn id="187" dur="500"/>
                                        <p:tgtEl>
                                          <p:spTgt spid="43"/>
                                        </p:tgtEl>
                                      </p:cBhvr>
                                    </p:animEffect>
                                  </p:childTnLst>
                                </p:cTn>
                              </p:par>
                            </p:childTnLst>
                          </p:cTn>
                        </p:par>
                      </p:childTnLst>
                    </p:cTn>
                  </p:par>
                  <p:par>
                    <p:cTn id="188" fill="hold">
                      <p:stCondLst>
                        <p:cond delay="indefinite"/>
                      </p:stCondLst>
                      <p:childTnLst>
                        <p:par>
                          <p:cTn id="189" fill="hold">
                            <p:stCondLst>
                              <p:cond delay="0"/>
                            </p:stCondLst>
                            <p:childTnLst>
                              <p:par>
                                <p:cTn id="190" presetID="16" presetClass="entr" presetSubtype="21" fill="hold" grpId="0" nodeType="clickEffect">
                                  <p:stCondLst>
                                    <p:cond delay="0"/>
                                  </p:stCondLst>
                                  <p:childTnLst>
                                    <p:set>
                                      <p:cBhvr>
                                        <p:cTn id="191" dur="1" fill="hold">
                                          <p:stCondLst>
                                            <p:cond delay="0"/>
                                          </p:stCondLst>
                                        </p:cTn>
                                        <p:tgtEl>
                                          <p:spTgt spid="44"/>
                                        </p:tgtEl>
                                        <p:attrNameLst>
                                          <p:attrName>style.visibility</p:attrName>
                                        </p:attrNameLst>
                                      </p:cBhvr>
                                      <p:to>
                                        <p:strVal val="visible"/>
                                      </p:to>
                                    </p:set>
                                    <p:animEffect transition="in" filter="barn(inVertical)">
                                      <p:cBhvr>
                                        <p:cTn id="192" dur="500"/>
                                        <p:tgtEl>
                                          <p:spTgt spid="44"/>
                                        </p:tgtEl>
                                      </p:cBhvr>
                                    </p:animEffect>
                                  </p:childTnLst>
                                </p:cTn>
                              </p:par>
                            </p:childTnLst>
                          </p:cTn>
                        </p:par>
                      </p:childTnLst>
                    </p:cTn>
                  </p:par>
                  <p:par>
                    <p:cTn id="193" fill="hold">
                      <p:stCondLst>
                        <p:cond delay="indefinite"/>
                      </p:stCondLst>
                      <p:childTnLst>
                        <p:par>
                          <p:cTn id="194" fill="hold">
                            <p:stCondLst>
                              <p:cond delay="0"/>
                            </p:stCondLst>
                            <p:childTnLst>
                              <p:par>
                                <p:cTn id="195" presetID="16" presetClass="entr" presetSubtype="21" fill="hold" grpId="0" nodeType="clickEffect">
                                  <p:stCondLst>
                                    <p:cond delay="0"/>
                                  </p:stCondLst>
                                  <p:childTnLst>
                                    <p:set>
                                      <p:cBhvr>
                                        <p:cTn id="196" dur="1" fill="hold">
                                          <p:stCondLst>
                                            <p:cond delay="0"/>
                                          </p:stCondLst>
                                        </p:cTn>
                                        <p:tgtEl>
                                          <p:spTgt spid="45"/>
                                        </p:tgtEl>
                                        <p:attrNameLst>
                                          <p:attrName>style.visibility</p:attrName>
                                        </p:attrNameLst>
                                      </p:cBhvr>
                                      <p:to>
                                        <p:strVal val="visible"/>
                                      </p:to>
                                    </p:set>
                                    <p:animEffect transition="in" filter="barn(inVertical)">
                                      <p:cBhvr>
                                        <p:cTn id="197" dur="500"/>
                                        <p:tgtEl>
                                          <p:spTgt spid="45"/>
                                        </p:tgtEl>
                                      </p:cBhvr>
                                    </p:animEffect>
                                  </p:childTnLst>
                                </p:cTn>
                              </p:par>
                            </p:childTnLst>
                          </p:cTn>
                        </p:par>
                      </p:childTnLst>
                    </p:cTn>
                  </p:par>
                  <p:par>
                    <p:cTn id="198" fill="hold">
                      <p:stCondLst>
                        <p:cond delay="indefinite"/>
                      </p:stCondLst>
                      <p:childTnLst>
                        <p:par>
                          <p:cTn id="199" fill="hold">
                            <p:stCondLst>
                              <p:cond delay="0"/>
                            </p:stCondLst>
                            <p:childTnLst>
                              <p:par>
                                <p:cTn id="200" presetID="16" presetClass="entr" presetSubtype="21" fill="hold" grpId="0" nodeType="clickEffect">
                                  <p:stCondLst>
                                    <p:cond delay="0"/>
                                  </p:stCondLst>
                                  <p:childTnLst>
                                    <p:set>
                                      <p:cBhvr>
                                        <p:cTn id="201" dur="1" fill="hold">
                                          <p:stCondLst>
                                            <p:cond delay="0"/>
                                          </p:stCondLst>
                                        </p:cTn>
                                        <p:tgtEl>
                                          <p:spTgt spid="48"/>
                                        </p:tgtEl>
                                        <p:attrNameLst>
                                          <p:attrName>style.visibility</p:attrName>
                                        </p:attrNameLst>
                                      </p:cBhvr>
                                      <p:to>
                                        <p:strVal val="visible"/>
                                      </p:to>
                                    </p:set>
                                    <p:animEffect transition="in" filter="barn(inVertical)">
                                      <p:cBhvr>
                                        <p:cTn id="202" dur="500"/>
                                        <p:tgtEl>
                                          <p:spTgt spid="48"/>
                                        </p:tgtEl>
                                      </p:cBhvr>
                                    </p:animEffect>
                                  </p:childTnLst>
                                </p:cTn>
                              </p:par>
                            </p:childTnLst>
                          </p:cTn>
                        </p:par>
                      </p:childTnLst>
                    </p:cTn>
                  </p:par>
                  <p:par>
                    <p:cTn id="203" fill="hold">
                      <p:stCondLst>
                        <p:cond delay="indefinite"/>
                      </p:stCondLst>
                      <p:childTnLst>
                        <p:par>
                          <p:cTn id="204" fill="hold">
                            <p:stCondLst>
                              <p:cond delay="0"/>
                            </p:stCondLst>
                            <p:childTnLst>
                              <p:par>
                                <p:cTn id="205" presetID="16" presetClass="entr" presetSubtype="21" fill="hold" grpId="0" nodeType="clickEffect">
                                  <p:stCondLst>
                                    <p:cond delay="0"/>
                                  </p:stCondLst>
                                  <p:childTnLst>
                                    <p:set>
                                      <p:cBhvr>
                                        <p:cTn id="206" dur="1" fill="hold">
                                          <p:stCondLst>
                                            <p:cond delay="0"/>
                                          </p:stCondLst>
                                        </p:cTn>
                                        <p:tgtEl>
                                          <p:spTgt spid="41"/>
                                        </p:tgtEl>
                                        <p:attrNameLst>
                                          <p:attrName>style.visibility</p:attrName>
                                        </p:attrNameLst>
                                      </p:cBhvr>
                                      <p:to>
                                        <p:strVal val="visible"/>
                                      </p:to>
                                    </p:set>
                                    <p:animEffect transition="in" filter="barn(inVertical)">
                                      <p:cBhvr>
                                        <p:cTn id="207" dur="500"/>
                                        <p:tgtEl>
                                          <p:spTgt spid="41"/>
                                        </p:tgtEl>
                                      </p:cBhvr>
                                    </p:animEffect>
                                  </p:childTnLst>
                                </p:cTn>
                              </p:par>
                            </p:childTnLst>
                          </p:cTn>
                        </p:par>
                      </p:childTnLst>
                    </p:cTn>
                  </p:par>
                  <p:par>
                    <p:cTn id="208" fill="hold">
                      <p:stCondLst>
                        <p:cond delay="indefinite"/>
                      </p:stCondLst>
                      <p:childTnLst>
                        <p:par>
                          <p:cTn id="209" fill="hold">
                            <p:stCondLst>
                              <p:cond delay="0"/>
                            </p:stCondLst>
                            <p:childTnLst>
                              <p:par>
                                <p:cTn id="210" presetID="16" presetClass="entr" presetSubtype="21" fill="hold" grpId="0" nodeType="clickEffect">
                                  <p:stCondLst>
                                    <p:cond delay="0"/>
                                  </p:stCondLst>
                                  <p:childTnLst>
                                    <p:set>
                                      <p:cBhvr>
                                        <p:cTn id="211" dur="1" fill="hold">
                                          <p:stCondLst>
                                            <p:cond delay="0"/>
                                          </p:stCondLst>
                                        </p:cTn>
                                        <p:tgtEl>
                                          <p:spTgt spid="47"/>
                                        </p:tgtEl>
                                        <p:attrNameLst>
                                          <p:attrName>style.visibility</p:attrName>
                                        </p:attrNameLst>
                                      </p:cBhvr>
                                      <p:to>
                                        <p:strVal val="visible"/>
                                      </p:to>
                                    </p:set>
                                    <p:animEffect transition="in" filter="barn(inVertical)">
                                      <p:cBhvr>
                                        <p:cTn id="212" dur="500"/>
                                        <p:tgtEl>
                                          <p:spTgt spid="47"/>
                                        </p:tgtEl>
                                      </p:cBhvr>
                                    </p:animEffect>
                                  </p:childTnLst>
                                </p:cTn>
                              </p:par>
                            </p:childTnLst>
                          </p:cTn>
                        </p:par>
                      </p:childTnLst>
                    </p:cTn>
                  </p:par>
                  <p:par>
                    <p:cTn id="213" fill="hold">
                      <p:stCondLst>
                        <p:cond delay="indefinite"/>
                      </p:stCondLst>
                      <p:childTnLst>
                        <p:par>
                          <p:cTn id="214" fill="hold">
                            <p:stCondLst>
                              <p:cond delay="0"/>
                            </p:stCondLst>
                            <p:childTnLst>
                              <p:par>
                                <p:cTn id="215" presetID="16" presetClass="entr" presetSubtype="21" fill="hold" grpId="0" nodeType="clickEffect">
                                  <p:stCondLst>
                                    <p:cond delay="0"/>
                                  </p:stCondLst>
                                  <p:childTnLst>
                                    <p:set>
                                      <p:cBhvr>
                                        <p:cTn id="216" dur="1" fill="hold">
                                          <p:stCondLst>
                                            <p:cond delay="0"/>
                                          </p:stCondLst>
                                        </p:cTn>
                                        <p:tgtEl>
                                          <p:spTgt spid="40"/>
                                        </p:tgtEl>
                                        <p:attrNameLst>
                                          <p:attrName>style.visibility</p:attrName>
                                        </p:attrNameLst>
                                      </p:cBhvr>
                                      <p:to>
                                        <p:strVal val="visible"/>
                                      </p:to>
                                    </p:set>
                                    <p:animEffect transition="in" filter="barn(inVertical)">
                                      <p:cBhvr>
                                        <p:cTn id="217" dur="500"/>
                                        <p:tgtEl>
                                          <p:spTgt spid="40"/>
                                        </p:tgtEl>
                                      </p:cBhvr>
                                    </p:animEffect>
                                  </p:childTnLst>
                                </p:cTn>
                              </p:par>
                            </p:childTnLst>
                          </p:cTn>
                        </p:par>
                      </p:childTnLst>
                    </p:cTn>
                  </p:par>
                  <p:par>
                    <p:cTn id="218" fill="hold">
                      <p:stCondLst>
                        <p:cond delay="indefinite"/>
                      </p:stCondLst>
                      <p:childTnLst>
                        <p:par>
                          <p:cTn id="219" fill="hold">
                            <p:stCondLst>
                              <p:cond delay="0"/>
                            </p:stCondLst>
                            <p:childTnLst>
                              <p:par>
                                <p:cTn id="220" presetID="16" presetClass="entr" presetSubtype="21" fill="hold" grpId="0" nodeType="click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barn(inVertical)">
                                      <p:cBhvr>
                                        <p:cTn id="222" dur="500"/>
                                        <p:tgtEl>
                                          <p:spTgt spid="50"/>
                                        </p:tgtEl>
                                      </p:cBhvr>
                                    </p:animEffect>
                                  </p:childTnLst>
                                </p:cTn>
                              </p:par>
                            </p:childTnLst>
                          </p:cTn>
                        </p:par>
                      </p:childTnLst>
                    </p:cTn>
                  </p:par>
                  <p:par>
                    <p:cTn id="223" fill="hold">
                      <p:stCondLst>
                        <p:cond delay="indefinite"/>
                      </p:stCondLst>
                      <p:childTnLst>
                        <p:par>
                          <p:cTn id="224" fill="hold">
                            <p:stCondLst>
                              <p:cond delay="0"/>
                            </p:stCondLst>
                            <p:childTnLst>
                              <p:par>
                                <p:cTn id="225" presetID="16" presetClass="entr" presetSubtype="21" fill="hold" grpId="0" nodeType="clickEffect">
                                  <p:stCondLst>
                                    <p:cond delay="0"/>
                                  </p:stCondLst>
                                  <p:childTnLst>
                                    <p:set>
                                      <p:cBhvr>
                                        <p:cTn id="226" dur="1" fill="hold">
                                          <p:stCondLst>
                                            <p:cond delay="0"/>
                                          </p:stCondLst>
                                        </p:cTn>
                                        <p:tgtEl>
                                          <p:spTgt spid="42"/>
                                        </p:tgtEl>
                                        <p:attrNameLst>
                                          <p:attrName>style.visibility</p:attrName>
                                        </p:attrNameLst>
                                      </p:cBhvr>
                                      <p:to>
                                        <p:strVal val="visible"/>
                                      </p:to>
                                    </p:set>
                                    <p:animEffect transition="in" filter="barn(inVertical)">
                                      <p:cBhvr>
                                        <p:cTn id="227" dur="500"/>
                                        <p:tgtEl>
                                          <p:spTgt spid="42"/>
                                        </p:tgtEl>
                                      </p:cBhvr>
                                    </p:animEffect>
                                  </p:childTnLst>
                                </p:cTn>
                              </p:par>
                            </p:childTnLst>
                          </p:cTn>
                        </p:par>
                      </p:childTnLst>
                    </p:cTn>
                  </p:par>
                  <p:par>
                    <p:cTn id="228" fill="hold">
                      <p:stCondLst>
                        <p:cond delay="indefinite"/>
                      </p:stCondLst>
                      <p:childTnLst>
                        <p:par>
                          <p:cTn id="229" fill="hold">
                            <p:stCondLst>
                              <p:cond delay="0"/>
                            </p:stCondLst>
                            <p:childTnLst>
                              <p:par>
                                <p:cTn id="230" presetID="16" presetClass="entr" presetSubtype="21" fill="hold" grpId="0" nodeType="clickEffect">
                                  <p:stCondLst>
                                    <p:cond delay="0"/>
                                  </p:stCondLst>
                                  <p:childTnLst>
                                    <p:set>
                                      <p:cBhvr>
                                        <p:cTn id="231" dur="1" fill="hold">
                                          <p:stCondLst>
                                            <p:cond delay="0"/>
                                          </p:stCondLst>
                                        </p:cTn>
                                        <p:tgtEl>
                                          <p:spTgt spid="39"/>
                                        </p:tgtEl>
                                        <p:attrNameLst>
                                          <p:attrName>style.visibility</p:attrName>
                                        </p:attrNameLst>
                                      </p:cBhvr>
                                      <p:to>
                                        <p:strVal val="visible"/>
                                      </p:to>
                                    </p:set>
                                    <p:animEffect transition="in" filter="barn(inVertical)">
                                      <p:cBhvr>
                                        <p:cTn id="232" dur="500"/>
                                        <p:tgtEl>
                                          <p:spTgt spid="39"/>
                                        </p:tgtEl>
                                      </p:cBhvr>
                                    </p:animEffect>
                                  </p:childTnLst>
                                </p:cTn>
                              </p:par>
                            </p:childTnLst>
                          </p:cTn>
                        </p:par>
                      </p:childTnLst>
                    </p:cTn>
                  </p:par>
                  <p:par>
                    <p:cTn id="233" fill="hold">
                      <p:stCondLst>
                        <p:cond delay="indefinite"/>
                      </p:stCondLst>
                      <p:childTnLst>
                        <p:par>
                          <p:cTn id="234" fill="hold">
                            <p:stCondLst>
                              <p:cond delay="0"/>
                            </p:stCondLst>
                            <p:childTnLst>
                              <p:par>
                                <p:cTn id="235" presetID="16" presetClass="entr" presetSubtype="21" fill="hold" grpId="0" nodeType="clickEffect">
                                  <p:stCondLst>
                                    <p:cond delay="0"/>
                                  </p:stCondLst>
                                  <p:childTnLst>
                                    <p:set>
                                      <p:cBhvr>
                                        <p:cTn id="236" dur="1" fill="hold">
                                          <p:stCondLst>
                                            <p:cond delay="0"/>
                                          </p:stCondLst>
                                        </p:cTn>
                                        <p:tgtEl>
                                          <p:spTgt spid="51"/>
                                        </p:tgtEl>
                                        <p:attrNameLst>
                                          <p:attrName>style.visibility</p:attrName>
                                        </p:attrNameLst>
                                      </p:cBhvr>
                                      <p:to>
                                        <p:strVal val="visible"/>
                                      </p:to>
                                    </p:set>
                                    <p:animEffect transition="in" filter="barn(inVertical)">
                                      <p:cBhvr>
                                        <p:cTn id="237" dur="500"/>
                                        <p:tgtEl>
                                          <p:spTgt spid="51"/>
                                        </p:tgtEl>
                                      </p:cBhvr>
                                    </p:animEffect>
                                  </p:childTnLst>
                                </p:cTn>
                              </p:par>
                            </p:childTnLst>
                          </p:cTn>
                        </p:par>
                      </p:childTnLst>
                    </p:cTn>
                  </p:par>
                  <p:par>
                    <p:cTn id="238" fill="hold">
                      <p:stCondLst>
                        <p:cond delay="indefinite"/>
                      </p:stCondLst>
                      <p:childTnLst>
                        <p:par>
                          <p:cTn id="239" fill="hold">
                            <p:stCondLst>
                              <p:cond delay="0"/>
                            </p:stCondLst>
                            <p:childTnLst>
                              <p:par>
                                <p:cTn id="240" presetID="16" presetClass="entr" presetSubtype="21"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barn(inVertical)">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6" presetClass="entr" presetSubtype="21" fill="hold" grpId="0" nodeType="clickEffect">
                                  <p:stCondLst>
                                    <p:cond delay="0"/>
                                  </p:stCondLst>
                                  <p:childTnLst>
                                    <p:set>
                                      <p:cBhvr>
                                        <p:cTn id="246" dur="1" fill="hold">
                                          <p:stCondLst>
                                            <p:cond delay="0"/>
                                          </p:stCondLst>
                                        </p:cTn>
                                        <p:tgtEl>
                                          <p:spTgt spid="46"/>
                                        </p:tgtEl>
                                        <p:attrNameLst>
                                          <p:attrName>style.visibility</p:attrName>
                                        </p:attrNameLst>
                                      </p:cBhvr>
                                      <p:to>
                                        <p:strVal val="visible"/>
                                      </p:to>
                                    </p:set>
                                    <p:animEffect transition="in" filter="barn(inVertical)">
                                      <p:cBhvr>
                                        <p:cTn id="247" dur="500"/>
                                        <p:tgtEl>
                                          <p:spTgt spid="46"/>
                                        </p:tgtEl>
                                      </p:cBhvr>
                                    </p:animEffect>
                                  </p:childTnLst>
                                </p:cTn>
                              </p:par>
                            </p:childTnLst>
                          </p:cTn>
                        </p:par>
                      </p:childTnLst>
                    </p:cTn>
                  </p:par>
                  <p:par>
                    <p:cTn id="248" fill="hold">
                      <p:stCondLst>
                        <p:cond delay="indefinite"/>
                      </p:stCondLst>
                      <p:childTnLst>
                        <p:par>
                          <p:cTn id="249" fill="hold">
                            <p:stCondLst>
                              <p:cond delay="0"/>
                            </p:stCondLst>
                            <p:childTnLst>
                              <p:par>
                                <p:cTn id="250" presetID="16" presetClass="entr" presetSubtype="21" fill="hold" grpId="0" nodeType="clickEffect">
                                  <p:stCondLst>
                                    <p:cond delay="0"/>
                                  </p:stCondLst>
                                  <p:childTnLst>
                                    <p:set>
                                      <p:cBhvr>
                                        <p:cTn id="251" dur="1" fill="hold">
                                          <p:stCondLst>
                                            <p:cond delay="0"/>
                                          </p:stCondLst>
                                        </p:cTn>
                                        <p:tgtEl>
                                          <p:spTgt spid="52"/>
                                        </p:tgtEl>
                                        <p:attrNameLst>
                                          <p:attrName>style.visibility</p:attrName>
                                        </p:attrNameLst>
                                      </p:cBhvr>
                                      <p:to>
                                        <p:strVal val="visible"/>
                                      </p:to>
                                    </p:set>
                                    <p:animEffect transition="in" filter="barn(inVertical)">
                                      <p:cBhvr>
                                        <p:cTn id="252" dur="500"/>
                                        <p:tgtEl>
                                          <p:spTgt spid="52"/>
                                        </p:tgtEl>
                                      </p:cBhvr>
                                    </p:animEffect>
                                  </p:childTnLst>
                                </p:cTn>
                              </p:par>
                            </p:childTnLst>
                          </p:cTn>
                        </p:par>
                      </p:childTnLst>
                    </p:cTn>
                  </p:par>
                  <p:par>
                    <p:cTn id="253" fill="hold">
                      <p:stCondLst>
                        <p:cond delay="indefinite"/>
                      </p:stCondLst>
                      <p:childTnLst>
                        <p:par>
                          <p:cTn id="254" fill="hold">
                            <p:stCondLst>
                              <p:cond delay="0"/>
                            </p:stCondLst>
                            <p:childTnLst>
                              <p:par>
                                <p:cTn id="255" presetID="16" presetClass="entr" presetSubtype="21" fill="hold" grpId="0" nodeType="clickEffect">
                                  <p:stCondLst>
                                    <p:cond delay="0"/>
                                  </p:stCondLst>
                                  <p:childTnLst>
                                    <p:set>
                                      <p:cBhvr>
                                        <p:cTn id="256" dur="1" fill="hold">
                                          <p:stCondLst>
                                            <p:cond delay="0"/>
                                          </p:stCondLst>
                                        </p:cTn>
                                        <p:tgtEl>
                                          <p:spTgt spid="54"/>
                                        </p:tgtEl>
                                        <p:attrNameLst>
                                          <p:attrName>style.visibility</p:attrName>
                                        </p:attrNameLst>
                                      </p:cBhvr>
                                      <p:to>
                                        <p:strVal val="visible"/>
                                      </p:to>
                                    </p:set>
                                    <p:animEffect transition="in" filter="barn(inVertical)">
                                      <p:cBhvr>
                                        <p:cTn id="257" dur="500"/>
                                        <p:tgtEl>
                                          <p:spTgt spid="54"/>
                                        </p:tgtEl>
                                      </p:cBhvr>
                                    </p:animEffect>
                                  </p:childTnLst>
                                </p:cTn>
                              </p:par>
                            </p:childTnLst>
                          </p:cTn>
                        </p:par>
                      </p:childTnLst>
                    </p:cTn>
                  </p:par>
                  <p:par>
                    <p:cTn id="258" fill="hold">
                      <p:stCondLst>
                        <p:cond delay="indefinite"/>
                      </p:stCondLst>
                      <p:childTnLst>
                        <p:par>
                          <p:cTn id="259" fill="hold">
                            <p:stCondLst>
                              <p:cond delay="0"/>
                            </p:stCondLst>
                            <p:childTnLst>
                              <p:par>
                                <p:cTn id="260" presetID="16" presetClass="entr" presetSubtype="21" fill="hold" grpId="0" nodeType="clickEffect">
                                  <p:stCondLst>
                                    <p:cond delay="0"/>
                                  </p:stCondLst>
                                  <p:childTnLst>
                                    <p:set>
                                      <p:cBhvr>
                                        <p:cTn id="261" dur="1" fill="hold">
                                          <p:stCondLst>
                                            <p:cond delay="0"/>
                                          </p:stCondLst>
                                        </p:cTn>
                                        <p:tgtEl>
                                          <p:spTgt spid="55"/>
                                        </p:tgtEl>
                                        <p:attrNameLst>
                                          <p:attrName>style.visibility</p:attrName>
                                        </p:attrNameLst>
                                      </p:cBhvr>
                                      <p:to>
                                        <p:strVal val="visible"/>
                                      </p:to>
                                    </p:set>
                                    <p:animEffect transition="in" filter="barn(inVertical)">
                                      <p:cBhvr>
                                        <p:cTn id="262" dur="500"/>
                                        <p:tgtEl>
                                          <p:spTgt spid="55"/>
                                        </p:tgtEl>
                                      </p:cBhvr>
                                    </p:animEffect>
                                  </p:childTnLst>
                                </p:cTn>
                              </p:par>
                            </p:childTnLst>
                          </p:cTn>
                        </p:par>
                      </p:childTnLst>
                    </p:cTn>
                  </p:par>
                  <p:par>
                    <p:cTn id="263" fill="hold">
                      <p:stCondLst>
                        <p:cond delay="indefinite"/>
                      </p:stCondLst>
                      <p:childTnLst>
                        <p:par>
                          <p:cTn id="264" fill="hold">
                            <p:stCondLst>
                              <p:cond delay="0"/>
                            </p:stCondLst>
                            <p:childTnLst>
                              <p:par>
                                <p:cTn id="265" presetID="16" presetClass="entr" presetSubtype="21" fill="hold" grpId="0" nodeType="clickEffect">
                                  <p:stCondLst>
                                    <p:cond delay="0"/>
                                  </p:stCondLst>
                                  <p:childTnLst>
                                    <p:set>
                                      <p:cBhvr>
                                        <p:cTn id="266" dur="1" fill="hold">
                                          <p:stCondLst>
                                            <p:cond delay="0"/>
                                          </p:stCondLst>
                                        </p:cTn>
                                        <p:tgtEl>
                                          <p:spTgt spid="49"/>
                                        </p:tgtEl>
                                        <p:attrNameLst>
                                          <p:attrName>style.visibility</p:attrName>
                                        </p:attrNameLst>
                                      </p:cBhvr>
                                      <p:to>
                                        <p:strVal val="visible"/>
                                      </p:to>
                                    </p:set>
                                    <p:animEffect transition="in" filter="barn(inVertical)">
                                      <p:cBhvr>
                                        <p:cTn id="267" dur="500"/>
                                        <p:tgtEl>
                                          <p:spTgt spid="49"/>
                                        </p:tgtEl>
                                      </p:cBhvr>
                                    </p:animEffect>
                                  </p:childTnLst>
                                </p:cTn>
                              </p:par>
                            </p:childTnLst>
                          </p:cTn>
                        </p:par>
                      </p:childTnLst>
                    </p:cTn>
                  </p:par>
                  <p:par>
                    <p:cTn id="268" fill="hold">
                      <p:stCondLst>
                        <p:cond delay="indefinite"/>
                      </p:stCondLst>
                      <p:childTnLst>
                        <p:par>
                          <p:cTn id="269" fill="hold">
                            <p:stCondLst>
                              <p:cond delay="0"/>
                            </p:stCondLst>
                            <p:childTnLst>
                              <p:par>
                                <p:cTn id="270" presetID="16" presetClass="entr" presetSubtype="21" fill="hold" grpId="0" nodeType="clickEffect">
                                  <p:stCondLst>
                                    <p:cond delay="0"/>
                                  </p:stCondLst>
                                  <p:childTnLst>
                                    <p:set>
                                      <p:cBhvr>
                                        <p:cTn id="271" dur="1" fill="hold">
                                          <p:stCondLst>
                                            <p:cond delay="0"/>
                                          </p:stCondLst>
                                        </p:cTn>
                                        <p:tgtEl>
                                          <p:spTgt spid="53"/>
                                        </p:tgtEl>
                                        <p:attrNameLst>
                                          <p:attrName>style.visibility</p:attrName>
                                        </p:attrNameLst>
                                      </p:cBhvr>
                                      <p:to>
                                        <p:strVal val="visible"/>
                                      </p:to>
                                    </p:set>
                                    <p:animEffect transition="in" filter="barn(inVertical)">
                                      <p:cBhvr>
                                        <p:cTn id="272" dur="500"/>
                                        <p:tgtEl>
                                          <p:spTgt spid="53"/>
                                        </p:tgtEl>
                                      </p:cBhvr>
                                    </p:animEffect>
                                  </p:childTnLst>
                                </p:cTn>
                              </p:par>
                            </p:childTnLst>
                          </p:cTn>
                        </p:par>
                      </p:childTnLst>
                    </p:cTn>
                  </p:par>
                  <p:par>
                    <p:cTn id="273" fill="hold">
                      <p:stCondLst>
                        <p:cond delay="indefinite"/>
                      </p:stCondLst>
                      <p:childTnLst>
                        <p:par>
                          <p:cTn id="274" fill="hold">
                            <p:stCondLst>
                              <p:cond delay="0"/>
                            </p:stCondLst>
                            <p:childTnLst>
                              <p:par>
                                <p:cTn id="275" presetID="2" presetClass="entr" presetSubtype="2" fill="hold" nodeType="clickEffect">
                                  <p:stCondLst>
                                    <p:cond delay="0"/>
                                  </p:stCondLst>
                                  <p:childTnLst>
                                    <p:set>
                                      <p:cBhvr>
                                        <p:cTn id="276" dur="1" fill="hold">
                                          <p:stCondLst>
                                            <p:cond delay="0"/>
                                          </p:stCondLst>
                                        </p:cTn>
                                        <p:tgtEl>
                                          <p:spTgt spid="77"/>
                                        </p:tgtEl>
                                        <p:attrNameLst>
                                          <p:attrName>style.visibility</p:attrName>
                                        </p:attrNameLst>
                                      </p:cBhvr>
                                      <p:to>
                                        <p:strVal val="visible"/>
                                      </p:to>
                                    </p:set>
                                    <p:anim calcmode="lin" valueType="num">
                                      <p:cBhvr additive="base">
                                        <p:cTn id="277" dur="500" fill="hold"/>
                                        <p:tgtEl>
                                          <p:spTgt spid="77"/>
                                        </p:tgtEl>
                                        <p:attrNameLst>
                                          <p:attrName>ppt_x</p:attrName>
                                        </p:attrNameLst>
                                      </p:cBhvr>
                                      <p:tavLst>
                                        <p:tav tm="0">
                                          <p:val>
                                            <p:strVal val="1+#ppt_w/2"/>
                                          </p:val>
                                        </p:tav>
                                        <p:tav tm="100000">
                                          <p:val>
                                            <p:strVal val="#ppt_x"/>
                                          </p:val>
                                        </p:tav>
                                      </p:tavLst>
                                    </p:anim>
                                    <p:anim calcmode="lin" valueType="num">
                                      <p:cBhvr additive="base">
                                        <p:cTn id="278"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79" fill="hold">
                      <p:stCondLst>
                        <p:cond delay="indefinite"/>
                      </p:stCondLst>
                      <p:childTnLst>
                        <p:par>
                          <p:cTn id="280" fill="hold">
                            <p:stCondLst>
                              <p:cond delay="0"/>
                            </p:stCondLst>
                            <p:childTnLst>
                              <p:par>
                                <p:cTn id="281" presetID="22" presetClass="entr" presetSubtype="1" fill="hold" nodeType="clickEffect">
                                  <p:stCondLst>
                                    <p:cond delay="0"/>
                                  </p:stCondLst>
                                  <p:childTnLst>
                                    <p:set>
                                      <p:cBhvr>
                                        <p:cTn id="282" dur="1" fill="hold">
                                          <p:stCondLst>
                                            <p:cond delay="0"/>
                                          </p:stCondLst>
                                        </p:cTn>
                                        <p:tgtEl>
                                          <p:spTgt spid="78"/>
                                        </p:tgtEl>
                                        <p:attrNameLst>
                                          <p:attrName>style.visibility</p:attrName>
                                        </p:attrNameLst>
                                      </p:cBhvr>
                                      <p:to>
                                        <p:strVal val="visible"/>
                                      </p:to>
                                    </p:set>
                                    <p:animEffect transition="in" filter="wipe(up)">
                                      <p:cBhvr>
                                        <p:cTn id="283" dur="500"/>
                                        <p:tgtEl>
                                          <p:spTgt spid="78"/>
                                        </p:tgtEl>
                                      </p:cBhvr>
                                    </p:animEffect>
                                  </p:childTnLst>
                                </p:cTn>
                              </p:par>
                            </p:childTnLst>
                          </p:cTn>
                        </p:par>
                      </p:childTnLst>
                    </p:cTn>
                  </p:par>
                  <p:par>
                    <p:cTn id="284" fill="hold">
                      <p:stCondLst>
                        <p:cond delay="indefinite"/>
                      </p:stCondLst>
                      <p:childTnLst>
                        <p:par>
                          <p:cTn id="285" fill="hold">
                            <p:stCondLst>
                              <p:cond delay="0"/>
                            </p:stCondLst>
                            <p:childTnLst>
                              <p:par>
                                <p:cTn id="286" presetID="16" presetClass="entr" presetSubtype="21" fill="hold" grpId="0" nodeType="clickEffect">
                                  <p:stCondLst>
                                    <p:cond delay="0"/>
                                  </p:stCondLst>
                                  <p:childTnLst>
                                    <p:set>
                                      <p:cBhvr>
                                        <p:cTn id="287" dur="1" fill="hold">
                                          <p:stCondLst>
                                            <p:cond delay="0"/>
                                          </p:stCondLst>
                                        </p:cTn>
                                        <p:tgtEl>
                                          <p:spTgt spid="68"/>
                                        </p:tgtEl>
                                        <p:attrNameLst>
                                          <p:attrName>style.visibility</p:attrName>
                                        </p:attrNameLst>
                                      </p:cBhvr>
                                      <p:to>
                                        <p:strVal val="visible"/>
                                      </p:to>
                                    </p:set>
                                    <p:animEffect transition="in" filter="barn(inVertical)">
                                      <p:cBhvr>
                                        <p:cTn id="288" dur="500"/>
                                        <p:tgtEl>
                                          <p:spTgt spid="68"/>
                                        </p:tgtEl>
                                      </p:cBhvr>
                                    </p:animEffect>
                                  </p:childTnLst>
                                </p:cTn>
                              </p:par>
                            </p:childTnLst>
                          </p:cTn>
                        </p:par>
                      </p:childTnLst>
                    </p:cTn>
                  </p:par>
                  <p:par>
                    <p:cTn id="289" fill="hold">
                      <p:stCondLst>
                        <p:cond delay="indefinite"/>
                      </p:stCondLst>
                      <p:childTnLst>
                        <p:par>
                          <p:cTn id="290" fill="hold">
                            <p:stCondLst>
                              <p:cond delay="0"/>
                            </p:stCondLst>
                            <p:childTnLst>
                              <p:par>
                                <p:cTn id="291" presetID="16" presetClass="entr" presetSubtype="21" fill="hold" grpId="0" nodeType="clickEffect">
                                  <p:stCondLst>
                                    <p:cond delay="0"/>
                                  </p:stCondLst>
                                  <p:childTnLst>
                                    <p:set>
                                      <p:cBhvr>
                                        <p:cTn id="292" dur="1" fill="hold">
                                          <p:stCondLst>
                                            <p:cond delay="0"/>
                                          </p:stCondLst>
                                        </p:cTn>
                                        <p:tgtEl>
                                          <p:spTgt spid="69"/>
                                        </p:tgtEl>
                                        <p:attrNameLst>
                                          <p:attrName>style.visibility</p:attrName>
                                        </p:attrNameLst>
                                      </p:cBhvr>
                                      <p:to>
                                        <p:strVal val="visible"/>
                                      </p:to>
                                    </p:set>
                                    <p:animEffect transition="in" filter="barn(inVertical)">
                                      <p:cBhvr>
                                        <p:cTn id="293" dur="500"/>
                                        <p:tgtEl>
                                          <p:spTgt spid="69"/>
                                        </p:tgtEl>
                                      </p:cBhvr>
                                    </p:animEffect>
                                  </p:childTnLst>
                                </p:cTn>
                              </p:par>
                            </p:childTnLst>
                          </p:cTn>
                        </p:par>
                      </p:childTnLst>
                    </p:cTn>
                  </p:par>
                  <p:par>
                    <p:cTn id="294" fill="hold">
                      <p:stCondLst>
                        <p:cond delay="indefinite"/>
                      </p:stCondLst>
                      <p:childTnLst>
                        <p:par>
                          <p:cTn id="295" fill="hold">
                            <p:stCondLst>
                              <p:cond delay="0"/>
                            </p:stCondLst>
                            <p:childTnLst>
                              <p:par>
                                <p:cTn id="296" presetID="16" presetClass="entr" presetSubtype="21" fill="hold" grpId="0" nodeType="clickEffect">
                                  <p:stCondLst>
                                    <p:cond delay="0"/>
                                  </p:stCondLst>
                                  <p:childTnLst>
                                    <p:set>
                                      <p:cBhvr>
                                        <p:cTn id="297" dur="1" fill="hold">
                                          <p:stCondLst>
                                            <p:cond delay="0"/>
                                          </p:stCondLst>
                                        </p:cTn>
                                        <p:tgtEl>
                                          <p:spTgt spid="70"/>
                                        </p:tgtEl>
                                        <p:attrNameLst>
                                          <p:attrName>style.visibility</p:attrName>
                                        </p:attrNameLst>
                                      </p:cBhvr>
                                      <p:to>
                                        <p:strVal val="visible"/>
                                      </p:to>
                                    </p:set>
                                    <p:animEffect transition="in" filter="barn(inVertical)">
                                      <p:cBhvr>
                                        <p:cTn id="298" dur="500"/>
                                        <p:tgtEl>
                                          <p:spTgt spid="70"/>
                                        </p:tgtEl>
                                      </p:cBhvr>
                                    </p:animEffect>
                                  </p:childTnLst>
                                </p:cTn>
                              </p:par>
                            </p:childTnLst>
                          </p:cTn>
                        </p:par>
                      </p:childTnLst>
                    </p:cTn>
                  </p:par>
                  <p:par>
                    <p:cTn id="299" fill="hold">
                      <p:stCondLst>
                        <p:cond delay="indefinite"/>
                      </p:stCondLst>
                      <p:childTnLst>
                        <p:par>
                          <p:cTn id="300" fill="hold">
                            <p:stCondLst>
                              <p:cond delay="0"/>
                            </p:stCondLst>
                            <p:childTnLst>
                              <p:par>
                                <p:cTn id="301" presetID="16" presetClass="entr" presetSubtype="21" fill="hold" grpId="0" nodeType="clickEffect">
                                  <p:stCondLst>
                                    <p:cond delay="0"/>
                                  </p:stCondLst>
                                  <p:childTnLst>
                                    <p:set>
                                      <p:cBhvr>
                                        <p:cTn id="302" dur="1" fill="hold">
                                          <p:stCondLst>
                                            <p:cond delay="0"/>
                                          </p:stCondLst>
                                        </p:cTn>
                                        <p:tgtEl>
                                          <p:spTgt spid="72"/>
                                        </p:tgtEl>
                                        <p:attrNameLst>
                                          <p:attrName>style.visibility</p:attrName>
                                        </p:attrNameLst>
                                      </p:cBhvr>
                                      <p:to>
                                        <p:strVal val="visible"/>
                                      </p:to>
                                    </p:set>
                                    <p:animEffect transition="in" filter="barn(inVertical)">
                                      <p:cBhvr>
                                        <p:cTn id="303" dur="500"/>
                                        <p:tgtEl>
                                          <p:spTgt spid="72"/>
                                        </p:tgtEl>
                                      </p:cBhvr>
                                    </p:animEffect>
                                  </p:childTnLst>
                                </p:cTn>
                              </p:par>
                            </p:childTnLst>
                          </p:cTn>
                        </p:par>
                      </p:childTnLst>
                    </p:cTn>
                  </p:par>
                  <p:par>
                    <p:cTn id="304" fill="hold">
                      <p:stCondLst>
                        <p:cond delay="indefinite"/>
                      </p:stCondLst>
                      <p:childTnLst>
                        <p:par>
                          <p:cTn id="305" fill="hold">
                            <p:stCondLst>
                              <p:cond delay="0"/>
                            </p:stCondLst>
                            <p:childTnLst>
                              <p:par>
                                <p:cTn id="306" presetID="16" presetClass="entr" presetSubtype="21" fill="hold" grpId="0" nodeType="clickEffect">
                                  <p:stCondLst>
                                    <p:cond delay="0"/>
                                  </p:stCondLst>
                                  <p:childTnLst>
                                    <p:set>
                                      <p:cBhvr>
                                        <p:cTn id="307" dur="1" fill="hold">
                                          <p:stCondLst>
                                            <p:cond delay="0"/>
                                          </p:stCondLst>
                                        </p:cTn>
                                        <p:tgtEl>
                                          <p:spTgt spid="71"/>
                                        </p:tgtEl>
                                        <p:attrNameLst>
                                          <p:attrName>style.visibility</p:attrName>
                                        </p:attrNameLst>
                                      </p:cBhvr>
                                      <p:to>
                                        <p:strVal val="visible"/>
                                      </p:to>
                                    </p:set>
                                    <p:animEffect transition="in" filter="barn(inVertical)">
                                      <p:cBhvr>
                                        <p:cTn id="30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68" grpId="0"/>
      <p:bldP spid="69" grpId="0"/>
      <p:bldP spid="70" grpId="0"/>
      <p:bldP spid="71" grpId="0"/>
      <p:bldP spid="7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07504" y="1324493"/>
            <a:ext cx="2304256" cy="2559621"/>
            <a:chOff x="107504" y="1324493"/>
            <a:chExt cx="2304256" cy="2559621"/>
          </a:xfrm>
        </p:grpSpPr>
        <p:sp>
          <p:nvSpPr>
            <p:cNvPr id="11" name="ZoneTexte 10"/>
            <p:cNvSpPr txBox="1"/>
            <p:nvPr/>
          </p:nvSpPr>
          <p:spPr>
            <a:xfrm>
              <a:off x="341288" y="1987067"/>
              <a:ext cx="274434" cy="400110"/>
            </a:xfrm>
            <a:prstGeom prst="rect">
              <a:avLst/>
            </a:prstGeom>
            <a:noFill/>
          </p:spPr>
          <p:txBody>
            <a:bodyPr wrap="none" rtlCol="0">
              <a:spAutoFit/>
            </a:bodyPr>
            <a:lstStyle/>
            <a:p>
              <a:r>
                <a:rPr lang="fr-FR" sz="2000" b="1" dirty="0" smtClean="0">
                  <a:latin typeface="Cambria" pitchFamily="18" charset="0"/>
                </a:rPr>
                <a:t>I</a:t>
              </a:r>
              <a:endParaRPr lang="fr-FR" sz="2000" b="1" dirty="0">
                <a:latin typeface="Cambria" pitchFamily="18" charset="0"/>
              </a:endParaRPr>
            </a:p>
          </p:txBody>
        </p:sp>
        <p:sp>
          <p:nvSpPr>
            <p:cNvPr id="12" name="ZoneTexte 11"/>
            <p:cNvSpPr txBox="1"/>
            <p:nvPr/>
          </p:nvSpPr>
          <p:spPr>
            <a:xfrm>
              <a:off x="296404" y="2332605"/>
              <a:ext cx="364202" cy="400110"/>
            </a:xfrm>
            <a:prstGeom prst="rect">
              <a:avLst/>
            </a:prstGeom>
            <a:noFill/>
          </p:spPr>
          <p:txBody>
            <a:bodyPr wrap="none" rtlCol="0">
              <a:spAutoFit/>
            </a:bodyPr>
            <a:lstStyle/>
            <a:p>
              <a:r>
                <a:rPr lang="fr-FR" sz="2000" b="1" dirty="0" smtClean="0">
                  <a:latin typeface="Cambria" pitchFamily="18" charset="0"/>
                </a:rPr>
                <a:t>II</a:t>
              </a:r>
              <a:endParaRPr lang="fr-FR" sz="2000" b="1" dirty="0">
                <a:latin typeface="Cambria" pitchFamily="18" charset="0"/>
              </a:endParaRPr>
            </a:p>
          </p:txBody>
        </p:sp>
        <p:sp>
          <p:nvSpPr>
            <p:cNvPr id="13" name="ZoneTexte 12"/>
            <p:cNvSpPr txBox="1"/>
            <p:nvPr/>
          </p:nvSpPr>
          <p:spPr>
            <a:xfrm>
              <a:off x="251520" y="2720147"/>
              <a:ext cx="453970" cy="400110"/>
            </a:xfrm>
            <a:prstGeom prst="rect">
              <a:avLst/>
            </a:prstGeom>
            <a:noFill/>
          </p:spPr>
          <p:txBody>
            <a:bodyPr wrap="none" rtlCol="0">
              <a:spAutoFit/>
            </a:bodyPr>
            <a:lstStyle/>
            <a:p>
              <a:r>
                <a:rPr lang="fr-FR" sz="2000" b="1" dirty="0" smtClean="0">
                  <a:latin typeface="Cambria" pitchFamily="18" charset="0"/>
                </a:rPr>
                <a:t>III</a:t>
              </a:r>
              <a:endParaRPr lang="fr-FR" sz="2000" b="1" dirty="0">
                <a:latin typeface="Cambria" pitchFamily="18" charset="0"/>
              </a:endParaRPr>
            </a:p>
          </p:txBody>
        </p:sp>
        <p:sp>
          <p:nvSpPr>
            <p:cNvPr id="14" name="ZoneTexte 13"/>
            <p:cNvSpPr txBox="1"/>
            <p:nvPr/>
          </p:nvSpPr>
          <p:spPr>
            <a:xfrm>
              <a:off x="260336" y="3086687"/>
              <a:ext cx="436338" cy="400110"/>
            </a:xfrm>
            <a:prstGeom prst="rect">
              <a:avLst/>
            </a:prstGeom>
            <a:noFill/>
          </p:spPr>
          <p:txBody>
            <a:bodyPr wrap="none" rtlCol="0">
              <a:spAutoFit/>
            </a:bodyPr>
            <a:lstStyle/>
            <a:p>
              <a:r>
                <a:rPr lang="fr-FR" sz="2000" b="1" dirty="0" smtClean="0">
                  <a:latin typeface="Cambria" pitchFamily="18" charset="0"/>
                </a:rPr>
                <a:t>IV</a:t>
              </a:r>
              <a:endParaRPr lang="fr-FR" sz="2000" b="1" dirty="0">
                <a:latin typeface="Cambria" pitchFamily="18" charset="0"/>
              </a:endParaRPr>
            </a:p>
          </p:txBody>
        </p:sp>
        <p:sp>
          <p:nvSpPr>
            <p:cNvPr id="20" name="ZoneTexte 19"/>
            <p:cNvSpPr txBox="1"/>
            <p:nvPr/>
          </p:nvSpPr>
          <p:spPr>
            <a:xfrm>
              <a:off x="1429505" y="1942948"/>
              <a:ext cx="340158" cy="461665"/>
            </a:xfrm>
            <a:prstGeom prst="rect">
              <a:avLst/>
            </a:prstGeom>
            <a:noFill/>
          </p:spPr>
          <p:txBody>
            <a:bodyPr wrap="none" rtlCol="0">
              <a:spAutoFit/>
            </a:bodyPr>
            <a:lstStyle/>
            <a:p>
              <a:r>
                <a:rPr lang="fr-FR" sz="2400" b="1" dirty="0" smtClean="0">
                  <a:solidFill>
                    <a:srgbClr val="7030A0"/>
                  </a:solidFill>
                </a:rPr>
                <a:t>2</a:t>
              </a:r>
              <a:endParaRPr lang="fr-FR" sz="2400" b="1" dirty="0">
                <a:solidFill>
                  <a:srgbClr val="7030A0"/>
                </a:solidFill>
              </a:endParaRPr>
            </a:p>
          </p:txBody>
        </p:sp>
        <p:sp>
          <p:nvSpPr>
            <p:cNvPr id="21" name="ZoneTexte 20"/>
            <p:cNvSpPr txBox="1"/>
            <p:nvPr/>
          </p:nvSpPr>
          <p:spPr>
            <a:xfrm>
              <a:off x="1423039" y="2302988"/>
              <a:ext cx="340158" cy="461665"/>
            </a:xfrm>
            <a:prstGeom prst="rect">
              <a:avLst/>
            </a:prstGeom>
            <a:noFill/>
          </p:spPr>
          <p:txBody>
            <a:bodyPr wrap="none" rtlCol="0">
              <a:spAutoFit/>
            </a:bodyPr>
            <a:lstStyle/>
            <a:p>
              <a:r>
                <a:rPr lang="fr-FR" sz="2400" b="1" dirty="0" smtClean="0">
                  <a:solidFill>
                    <a:srgbClr val="7030A0"/>
                  </a:solidFill>
                </a:rPr>
                <a:t>6</a:t>
              </a:r>
              <a:endParaRPr lang="fr-FR" sz="2400" b="1" dirty="0">
                <a:solidFill>
                  <a:srgbClr val="7030A0"/>
                </a:solidFill>
              </a:endParaRPr>
            </a:p>
          </p:txBody>
        </p:sp>
        <p:sp>
          <p:nvSpPr>
            <p:cNvPr id="22" name="ZoneTexte 21"/>
            <p:cNvSpPr txBox="1"/>
            <p:nvPr/>
          </p:nvSpPr>
          <p:spPr>
            <a:xfrm>
              <a:off x="1423039" y="2692645"/>
              <a:ext cx="340158" cy="461665"/>
            </a:xfrm>
            <a:prstGeom prst="rect">
              <a:avLst/>
            </a:prstGeom>
            <a:noFill/>
          </p:spPr>
          <p:txBody>
            <a:bodyPr wrap="none" rtlCol="0">
              <a:spAutoFit/>
            </a:bodyPr>
            <a:lstStyle/>
            <a:p>
              <a:r>
                <a:rPr lang="fr-FR" sz="2400" b="1" dirty="0" smtClean="0">
                  <a:solidFill>
                    <a:srgbClr val="7030A0"/>
                  </a:solidFill>
                </a:rPr>
                <a:t>4</a:t>
              </a:r>
              <a:endParaRPr lang="fr-FR" sz="2400" b="1" dirty="0">
                <a:solidFill>
                  <a:srgbClr val="7030A0"/>
                </a:solidFill>
              </a:endParaRPr>
            </a:p>
          </p:txBody>
        </p:sp>
        <p:sp>
          <p:nvSpPr>
            <p:cNvPr id="23" name="ZoneTexte 22"/>
            <p:cNvSpPr txBox="1"/>
            <p:nvPr/>
          </p:nvSpPr>
          <p:spPr>
            <a:xfrm>
              <a:off x="1429505" y="3422449"/>
              <a:ext cx="340158" cy="461665"/>
            </a:xfrm>
            <a:prstGeom prst="rect">
              <a:avLst/>
            </a:prstGeom>
            <a:noFill/>
          </p:spPr>
          <p:txBody>
            <a:bodyPr wrap="none" rtlCol="0">
              <a:spAutoFit/>
            </a:bodyPr>
            <a:lstStyle/>
            <a:p>
              <a:r>
                <a:rPr lang="fr-FR" sz="2400" b="1" dirty="0" smtClean="0">
                  <a:solidFill>
                    <a:srgbClr val="7030A0"/>
                  </a:solidFill>
                </a:rPr>
                <a:t>3</a:t>
              </a:r>
              <a:endParaRPr lang="fr-FR" sz="2400" b="1" dirty="0">
                <a:solidFill>
                  <a:srgbClr val="7030A0"/>
                </a:solidFill>
              </a:endParaRPr>
            </a:p>
          </p:txBody>
        </p:sp>
        <p:sp>
          <p:nvSpPr>
            <p:cNvPr id="24" name="ZoneTexte 23"/>
            <p:cNvSpPr txBox="1"/>
            <p:nvPr/>
          </p:nvSpPr>
          <p:spPr>
            <a:xfrm>
              <a:off x="1429505" y="3052685"/>
              <a:ext cx="340158" cy="461665"/>
            </a:xfrm>
            <a:prstGeom prst="rect">
              <a:avLst/>
            </a:prstGeom>
            <a:noFill/>
          </p:spPr>
          <p:txBody>
            <a:bodyPr wrap="none" rtlCol="0">
              <a:spAutoFit/>
            </a:bodyPr>
            <a:lstStyle/>
            <a:p>
              <a:r>
                <a:rPr lang="fr-FR" sz="2400" b="1" dirty="0" smtClean="0">
                  <a:solidFill>
                    <a:srgbClr val="7030A0"/>
                  </a:solidFill>
                </a:rPr>
                <a:t>3</a:t>
              </a:r>
              <a:endParaRPr lang="fr-FR" sz="2400" b="1" dirty="0">
                <a:solidFill>
                  <a:srgbClr val="7030A0"/>
                </a:solidFill>
              </a:endParaRPr>
            </a:p>
          </p:txBody>
        </p:sp>
        <p:grpSp>
          <p:nvGrpSpPr>
            <p:cNvPr id="5" name="Groupe 4"/>
            <p:cNvGrpSpPr/>
            <p:nvPr/>
          </p:nvGrpSpPr>
          <p:grpSpPr>
            <a:xfrm>
              <a:off x="107504" y="1324493"/>
              <a:ext cx="2304256" cy="2520280"/>
              <a:chOff x="107504" y="1324493"/>
              <a:chExt cx="2304256" cy="2520280"/>
            </a:xfrm>
          </p:grpSpPr>
          <p:sp>
            <p:nvSpPr>
              <p:cNvPr id="17" name="ZoneTexte 16"/>
              <p:cNvSpPr txBox="1"/>
              <p:nvPr/>
            </p:nvSpPr>
            <p:spPr>
              <a:xfrm>
                <a:off x="289992" y="1468509"/>
                <a:ext cx="415498" cy="400110"/>
              </a:xfrm>
              <a:prstGeom prst="rect">
                <a:avLst/>
              </a:prstGeom>
              <a:noFill/>
            </p:spPr>
            <p:txBody>
              <a:bodyPr wrap="none" rtlCol="0">
                <a:spAutoFit/>
              </a:bodyPr>
              <a:lstStyle/>
              <a:p>
                <a:r>
                  <a:rPr lang="fr-FR" sz="2000" b="1" dirty="0" smtClean="0">
                    <a:solidFill>
                      <a:srgbClr val="0070C0"/>
                    </a:solidFill>
                    <a:latin typeface="Cambria" pitchFamily="18" charset="0"/>
                  </a:rPr>
                  <a:t>IF</a:t>
                </a:r>
                <a:endParaRPr lang="fr-FR" sz="2000" b="1" dirty="0">
                  <a:solidFill>
                    <a:srgbClr val="0070C0"/>
                  </a:solidFill>
                  <a:latin typeface="Cambria" pitchFamily="18" charset="0"/>
                </a:endParaRPr>
              </a:p>
            </p:txBody>
          </p:sp>
          <p:sp>
            <p:nvSpPr>
              <p:cNvPr id="18" name="ZoneTexte 17"/>
              <p:cNvSpPr txBox="1"/>
              <p:nvPr/>
            </p:nvSpPr>
            <p:spPr>
              <a:xfrm>
                <a:off x="1037443" y="1324493"/>
                <a:ext cx="1124282" cy="646331"/>
              </a:xfrm>
              <a:prstGeom prst="rect">
                <a:avLst/>
              </a:prstGeom>
              <a:noFill/>
            </p:spPr>
            <p:txBody>
              <a:bodyPr wrap="none" rtlCol="0">
                <a:spAutoFit/>
              </a:bodyPr>
              <a:lstStyle/>
              <a:p>
                <a:pPr algn="ctr"/>
                <a:r>
                  <a:rPr lang="fr-FR" b="1" dirty="0" smtClean="0">
                    <a:solidFill>
                      <a:srgbClr val="0070C0"/>
                    </a:solidFill>
                  </a:rPr>
                  <a:t>Nombre</a:t>
                </a:r>
              </a:p>
              <a:p>
                <a:pPr algn="ctr"/>
                <a:r>
                  <a:rPr lang="fr-FR" b="1" dirty="0" smtClean="0">
                    <a:solidFill>
                      <a:srgbClr val="0070C0"/>
                    </a:solidFill>
                  </a:rPr>
                  <a:t>D’espèces</a:t>
                </a:r>
                <a:endParaRPr lang="fr-FR" b="1" dirty="0">
                  <a:solidFill>
                    <a:srgbClr val="0070C0"/>
                  </a:solidFill>
                </a:endParaRPr>
              </a:p>
            </p:txBody>
          </p:sp>
          <p:grpSp>
            <p:nvGrpSpPr>
              <p:cNvPr id="4" name="Groupe 3"/>
              <p:cNvGrpSpPr/>
              <p:nvPr/>
            </p:nvGrpSpPr>
            <p:grpSpPr>
              <a:xfrm>
                <a:off x="107504" y="1324493"/>
                <a:ext cx="2304256" cy="2520280"/>
                <a:chOff x="107504" y="1324493"/>
                <a:chExt cx="2304256" cy="2520280"/>
              </a:xfrm>
            </p:grpSpPr>
            <p:sp>
              <p:nvSpPr>
                <p:cNvPr id="3" name="Rectangle 2"/>
                <p:cNvSpPr/>
                <p:nvPr/>
              </p:nvSpPr>
              <p:spPr>
                <a:xfrm>
                  <a:off x="107504" y="1324493"/>
                  <a:ext cx="2304256" cy="25202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p:nvCxnSpPr>
              <p:spPr>
                <a:xfrm>
                  <a:off x="107504" y="1972565"/>
                  <a:ext cx="2304256" cy="0"/>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a:off x="107504" y="2332605"/>
                  <a:ext cx="2304256" cy="0"/>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a:off x="107504" y="2692645"/>
                  <a:ext cx="2304256" cy="0"/>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107504" y="3052685"/>
                  <a:ext cx="2304256" cy="0"/>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H="1" flipV="1">
                  <a:off x="899592" y="1324493"/>
                  <a:ext cx="2" cy="2520280"/>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a:off x="107504" y="3453227"/>
                  <a:ext cx="2304256" cy="0"/>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grpSp>
        </p:grpSp>
        <p:sp>
          <p:nvSpPr>
            <p:cNvPr id="27" name="ZoneTexte 26"/>
            <p:cNvSpPr txBox="1"/>
            <p:nvPr/>
          </p:nvSpPr>
          <p:spPr>
            <a:xfrm>
              <a:off x="305220" y="3453227"/>
              <a:ext cx="346570" cy="400110"/>
            </a:xfrm>
            <a:prstGeom prst="rect">
              <a:avLst/>
            </a:prstGeom>
            <a:noFill/>
          </p:spPr>
          <p:txBody>
            <a:bodyPr wrap="none" rtlCol="0">
              <a:spAutoFit/>
            </a:bodyPr>
            <a:lstStyle/>
            <a:p>
              <a:r>
                <a:rPr lang="fr-FR" sz="2000" b="1" dirty="0" smtClean="0">
                  <a:latin typeface="Cambria" pitchFamily="18" charset="0"/>
                </a:rPr>
                <a:t>V</a:t>
              </a:r>
              <a:endParaRPr lang="fr-FR" sz="2000" b="1" dirty="0">
                <a:latin typeface="Cambria" pitchFamily="18" charset="0"/>
              </a:endParaRPr>
            </a:p>
          </p:txBody>
        </p:sp>
      </p:grpSp>
      <p:sp>
        <p:nvSpPr>
          <p:cNvPr id="66" name="Forme libre 65"/>
          <p:cNvSpPr/>
          <p:nvPr/>
        </p:nvSpPr>
        <p:spPr>
          <a:xfrm>
            <a:off x="4414508" y="1476009"/>
            <a:ext cx="832513" cy="2742128"/>
          </a:xfrm>
          <a:custGeom>
            <a:avLst/>
            <a:gdLst>
              <a:gd name="connsiteX0" fmla="*/ 0 w 832513"/>
              <a:gd name="connsiteY0" fmla="*/ 1869744 h 1897039"/>
              <a:gd name="connsiteX1" fmla="*/ 0 w 832513"/>
              <a:gd name="connsiteY1" fmla="*/ 0 h 1897039"/>
              <a:gd name="connsiteX2" fmla="*/ 818866 w 832513"/>
              <a:gd name="connsiteY2" fmla="*/ 0 h 1897039"/>
              <a:gd name="connsiteX3" fmla="*/ 832513 w 832513"/>
              <a:gd name="connsiteY3" fmla="*/ 1897039 h 1897039"/>
              <a:gd name="connsiteX4" fmla="*/ 832513 w 832513"/>
              <a:gd name="connsiteY4" fmla="*/ 1897039 h 189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1897039">
                <a:moveTo>
                  <a:pt x="0" y="1869744"/>
                </a:moveTo>
                <a:lnTo>
                  <a:pt x="0" y="0"/>
                </a:lnTo>
                <a:lnTo>
                  <a:pt x="818866" y="0"/>
                </a:lnTo>
                <a:lnTo>
                  <a:pt x="832513" y="1897039"/>
                </a:lnTo>
                <a:lnTo>
                  <a:pt x="832513" y="1897039"/>
                </a:ln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
        <p:nvSpPr>
          <p:cNvPr id="67" name="Forme libre 66"/>
          <p:cNvSpPr/>
          <p:nvPr/>
        </p:nvSpPr>
        <p:spPr>
          <a:xfrm>
            <a:off x="3578263" y="3295424"/>
            <a:ext cx="832513" cy="922713"/>
          </a:xfrm>
          <a:custGeom>
            <a:avLst/>
            <a:gdLst>
              <a:gd name="connsiteX0" fmla="*/ 0 w 832513"/>
              <a:gd name="connsiteY0" fmla="*/ 1869744 h 1897039"/>
              <a:gd name="connsiteX1" fmla="*/ 0 w 832513"/>
              <a:gd name="connsiteY1" fmla="*/ 0 h 1897039"/>
              <a:gd name="connsiteX2" fmla="*/ 818866 w 832513"/>
              <a:gd name="connsiteY2" fmla="*/ 0 h 1897039"/>
              <a:gd name="connsiteX3" fmla="*/ 832513 w 832513"/>
              <a:gd name="connsiteY3" fmla="*/ 1897039 h 1897039"/>
              <a:gd name="connsiteX4" fmla="*/ 832513 w 832513"/>
              <a:gd name="connsiteY4" fmla="*/ 1897039 h 189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1897039">
                <a:moveTo>
                  <a:pt x="0" y="1869744"/>
                </a:moveTo>
                <a:lnTo>
                  <a:pt x="0" y="0"/>
                </a:lnTo>
                <a:lnTo>
                  <a:pt x="818866" y="0"/>
                </a:lnTo>
                <a:lnTo>
                  <a:pt x="832513" y="1897039"/>
                </a:lnTo>
                <a:lnTo>
                  <a:pt x="832513" y="1897039"/>
                </a:ln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
        <p:nvSpPr>
          <p:cNvPr id="68" name="Forme libre 67"/>
          <p:cNvSpPr/>
          <p:nvPr/>
        </p:nvSpPr>
        <p:spPr>
          <a:xfrm>
            <a:off x="5250753" y="2368356"/>
            <a:ext cx="832513" cy="1849781"/>
          </a:xfrm>
          <a:custGeom>
            <a:avLst/>
            <a:gdLst>
              <a:gd name="connsiteX0" fmla="*/ 0 w 832513"/>
              <a:gd name="connsiteY0" fmla="*/ 1869744 h 1897039"/>
              <a:gd name="connsiteX1" fmla="*/ 0 w 832513"/>
              <a:gd name="connsiteY1" fmla="*/ 0 h 1897039"/>
              <a:gd name="connsiteX2" fmla="*/ 818866 w 832513"/>
              <a:gd name="connsiteY2" fmla="*/ 0 h 1897039"/>
              <a:gd name="connsiteX3" fmla="*/ 832513 w 832513"/>
              <a:gd name="connsiteY3" fmla="*/ 1897039 h 1897039"/>
              <a:gd name="connsiteX4" fmla="*/ 832513 w 832513"/>
              <a:gd name="connsiteY4" fmla="*/ 1897039 h 189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1897039">
                <a:moveTo>
                  <a:pt x="0" y="1869744"/>
                </a:moveTo>
                <a:lnTo>
                  <a:pt x="0" y="0"/>
                </a:lnTo>
                <a:lnTo>
                  <a:pt x="818866" y="0"/>
                </a:lnTo>
                <a:lnTo>
                  <a:pt x="832513" y="1897039"/>
                </a:lnTo>
                <a:lnTo>
                  <a:pt x="832513" y="1897039"/>
                </a:ln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
        <p:nvSpPr>
          <p:cNvPr id="69" name="Forme libre 68"/>
          <p:cNvSpPr/>
          <p:nvPr/>
        </p:nvSpPr>
        <p:spPr>
          <a:xfrm>
            <a:off x="6086998" y="2845783"/>
            <a:ext cx="832513" cy="1372354"/>
          </a:xfrm>
          <a:custGeom>
            <a:avLst/>
            <a:gdLst>
              <a:gd name="connsiteX0" fmla="*/ 0 w 832513"/>
              <a:gd name="connsiteY0" fmla="*/ 1869744 h 1897039"/>
              <a:gd name="connsiteX1" fmla="*/ 0 w 832513"/>
              <a:gd name="connsiteY1" fmla="*/ 0 h 1897039"/>
              <a:gd name="connsiteX2" fmla="*/ 818866 w 832513"/>
              <a:gd name="connsiteY2" fmla="*/ 0 h 1897039"/>
              <a:gd name="connsiteX3" fmla="*/ 832513 w 832513"/>
              <a:gd name="connsiteY3" fmla="*/ 1897039 h 1897039"/>
              <a:gd name="connsiteX4" fmla="*/ 832513 w 832513"/>
              <a:gd name="connsiteY4" fmla="*/ 1897039 h 189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1897039">
                <a:moveTo>
                  <a:pt x="0" y="1869744"/>
                </a:moveTo>
                <a:lnTo>
                  <a:pt x="0" y="0"/>
                </a:lnTo>
                <a:lnTo>
                  <a:pt x="818866" y="0"/>
                </a:lnTo>
                <a:lnTo>
                  <a:pt x="832513" y="1897039"/>
                </a:lnTo>
                <a:lnTo>
                  <a:pt x="832513" y="1897039"/>
                </a:ln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
        <p:nvSpPr>
          <p:cNvPr id="70" name="Forme libre 69"/>
          <p:cNvSpPr/>
          <p:nvPr/>
        </p:nvSpPr>
        <p:spPr>
          <a:xfrm>
            <a:off x="6923244" y="2845784"/>
            <a:ext cx="832513" cy="1372353"/>
          </a:xfrm>
          <a:custGeom>
            <a:avLst/>
            <a:gdLst>
              <a:gd name="connsiteX0" fmla="*/ 0 w 832513"/>
              <a:gd name="connsiteY0" fmla="*/ 1869744 h 1897039"/>
              <a:gd name="connsiteX1" fmla="*/ 0 w 832513"/>
              <a:gd name="connsiteY1" fmla="*/ 0 h 1897039"/>
              <a:gd name="connsiteX2" fmla="*/ 818866 w 832513"/>
              <a:gd name="connsiteY2" fmla="*/ 0 h 1897039"/>
              <a:gd name="connsiteX3" fmla="*/ 832513 w 832513"/>
              <a:gd name="connsiteY3" fmla="*/ 1897039 h 1897039"/>
              <a:gd name="connsiteX4" fmla="*/ 832513 w 832513"/>
              <a:gd name="connsiteY4" fmla="*/ 1897039 h 189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13" h="1897039">
                <a:moveTo>
                  <a:pt x="0" y="1869744"/>
                </a:moveTo>
                <a:lnTo>
                  <a:pt x="0" y="0"/>
                </a:lnTo>
                <a:lnTo>
                  <a:pt x="818866" y="0"/>
                </a:lnTo>
                <a:lnTo>
                  <a:pt x="832513" y="1897039"/>
                </a:lnTo>
                <a:lnTo>
                  <a:pt x="832513" y="1897039"/>
                </a:ln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grpSp>
        <p:nvGrpSpPr>
          <p:cNvPr id="16" name="Groupe 15"/>
          <p:cNvGrpSpPr/>
          <p:nvPr/>
        </p:nvGrpSpPr>
        <p:grpSpPr>
          <a:xfrm>
            <a:off x="2627784" y="539388"/>
            <a:ext cx="1934890" cy="3618147"/>
            <a:chOff x="2627784" y="539388"/>
            <a:chExt cx="1934890" cy="3618147"/>
          </a:xfrm>
        </p:grpSpPr>
        <p:cxnSp>
          <p:nvCxnSpPr>
            <p:cNvPr id="29" name="Connecteur droit avec flèche 28"/>
            <p:cNvCxnSpPr/>
            <p:nvPr/>
          </p:nvCxnSpPr>
          <p:spPr>
            <a:xfrm flipH="1" flipV="1">
              <a:off x="3574789" y="918398"/>
              <a:ext cx="6466" cy="32391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ZoneTexte 33"/>
            <p:cNvSpPr txBox="1"/>
            <p:nvPr/>
          </p:nvSpPr>
          <p:spPr>
            <a:xfrm>
              <a:off x="2627784" y="539388"/>
              <a:ext cx="1934890" cy="369332"/>
            </a:xfrm>
            <a:prstGeom prst="rect">
              <a:avLst/>
            </a:prstGeom>
            <a:noFill/>
          </p:spPr>
          <p:txBody>
            <a:bodyPr wrap="none" rtlCol="0">
              <a:spAutoFit/>
            </a:bodyPr>
            <a:lstStyle/>
            <a:p>
              <a:pPr algn="ctr"/>
              <a:r>
                <a:rPr lang="fr-FR" b="1" dirty="0" smtClean="0"/>
                <a:t>Nombre d’espèces</a:t>
              </a:r>
              <a:endParaRPr lang="fr-FR" b="1" dirty="0"/>
            </a:p>
          </p:txBody>
        </p:sp>
      </p:grpSp>
      <p:grpSp>
        <p:nvGrpSpPr>
          <p:cNvPr id="19" name="Groupe 18"/>
          <p:cNvGrpSpPr/>
          <p:nvPr/>
        </p:nvGrpSpPr>
        <p:grpSpPr>
          <a:xfrm>
            <a:off x="3581255" y="3957480"/>
            <a:ext cx="5535395" cy="400110"/>
            <a:chOff x="3581255" y="3957480"/>
            <a:chExt cx="5535395" cy="400110"/>
          </a:xfrm>
        </p:grpSpPr>
        <p:sp>
          <p:nvSpPr>
            <p:cNvPr id="32" name="ZoneTexte 31"/>
            <p:cNvSpPr txBox="1"/>
            <p:nvPr/>
          </p:nvSpPr>
          <p:spPr>
            <a:xfrm>
              <a:off x="8701152" y="3957480"/>
              <a:ext cx="415498" cy="400110"/>
            </a:xfrm>
            <a:prstGeom prst="rect">
              <a:avLst/>
            </a:prstGeom>
            <a:noFill/>
          </p:spPr>
          <p:txBody>
            <a:bodyPr wrap="none" rtlCol="0">
              <a:spAutoFit/>
            </a:bodyPr>
            <a:lstStyle/>
            <a:p>
              <a:r>
                <a:rPr lang="fr-FR" sz="2000" b="1" dirty="0" smtClean="0">
                  <a:latin typeface="Cambria" pitchFamily="18" charset="0"/>
                </a:rPr>
                <a:t>IF</a:t>
              </a:r>
              <a:endParaRPr lang="fr-FR" sz="2000" b="1" dirty="0">
                <a:latin typeface="Cambria" pitchFamily="18" charset="0"/>
              </a:endParaRPr>
            </a:p>
          </p:txBody>
        </p:sp>
        <p:cxnSp>
          <p:nvCxnSpPr>
            <p:cNvPr id="31" name="Connecteur droit avec flèche 30"/>
            <p:cNvCxnSpPr/>
            <p:nvPr/>
          </p:nvCxnSpPr>
          <p:spPr>
            <a:xfrm>
              <a:off x="3581255" y="4157535"/>
              <a:ext cx="510659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82" name="Groupe 81"/>
          <p:cNvGrpSpPr/>
          <p:nvPr/>
        </p:nvGrpSpPr>
        <p:grpSpPr>
          <a:xfrm>
            <a:off x="3836100" y="4157535"/>
            <a:ext cx="3676686" cy="423593"/>
            <a:chOff x="3836100" y="4157535"/>
            <a:chExt cx="3676686" cy="423593"/>
          </a:xfrm>
        </p:grpSpPr>
        <p:sp>
          <p:nvSpPr>
            <p:cNvPr id="36" name="ZoneTexte 35"/>
            <p:cNvSpPr txBox="1"/>
            <p:nvPr/>
          </p:nvSpPr>
          <p:spPr>
            <a:xfrm>
              <a:off x="3836100" y="4157535"/>
              <a:ext cx="274434" cy="400110"/>
            </a:xfrm>
            <a:prstGeom prst="rect">
              <a:avLst/>
            </a:prstGeom>
            <a:noFill/>
          </p:spPr>
          <p:txBody>
            <a:bodyPr wrap="none" rtlCol="0">
              <a:spAutoFit/>
            </a:bodyPr>
            <a:lstStyle/>
            <a:p>
              <a:r>
                <a:rPr lang="fr-FR" sz="2000" b="1" dirty="0" smtClean="0">
                  <a:latin typeface="Cambria" pitchFamily="18" charset="0"/>
                </a:rPr>
                <a:t>I</a:t>
              </a:r>
              <a:endParaRPr lang="fr-FR" sz="2000" b="1" dirty="0">
                <a:latin typeface="Cambria" pitchFamily="18" charset="0"/>
              </a:endParaRPr>
            </a:p>
          </p:txBody>
        </p:sp>
        <p:sp>
          <p:nvSpPr>
            <p:cNvPr id="37" name="ZoneTexte 36"/>
            <p:cNvSpPr txBox="1"/>
            <p:nvPr/>
          </p:nvSpPr>
          <p:spPr>
            <a:xfrm>
              <a:off x="4655400" y="4157535"/>
              <a:ext cx="364202" cy="400110"/>
            </a:xfrm>
            <a:prstGeom prst="rect">
              <a:avLst/>
            </a:prstGeom>
            <a:noFill/>
          </p:spPr>
          <p:txBody>
            <a:bodyPr wrap="none" rtlCol="0">
              <a:spAutoFit/>
            </a:bodyPr>
            <a:lstStyle/>
            <a:p>
              <a:r>
                <a:rPr lang="fr-FR" sz="2000" b="1" dirty="0" smtClean="0">
                  <a:latin typeface="Cambria" pitchFamily="18" charset="0"/>
                </a:rPr>
                <a:t>II</a:t>
              </a:r>
              <a:endParaRPr lang="fr-FR" sz="2000" b="1" dirty="0">
                <a:latin typeface="Cambria" pitchFamily="18" charset="0"/>
              </a:endParaRPr>
            </a:p>
          </p:txBody>
        </p:sp>
        <p:sp>
          <p:nvSpPr>
            <p:cNvPr id="38" name="ZoneTexte 37"/>
            <p:cNvSpPr txBox="1"/>
            <p:nvPr/>
          </p:nvSpPr>
          <p:spPr>
            <a:xfrm>
              <a:off x="5447488" y="4157535"/>
              <a:ext cx="453970" cy="400110"/>
            </a:xfrm>
            <a:prstGeom prst="rect">
              <a:avLst/>
            </a:prstGeom>
            <a:noFill/>
          </p:spPr>
          <p:txBody>
            <a:bodyPr wrap="none" rtlCol="0">
              <a:spAutoFit/>
            </a:bodyPr>
            <a:lstStyle/>
            <a:p>
              <a:r>
                <a:rPr lang="fr-FR" sz="2000" b="1" dirty="0" smtClean="0">
                  <a:latin typeface="Cambria" pitchFamily="18" charset="0"/>
                </a:rPr>
                <a:t>III</a:t>
              </a:r>
              <a:endParaRPr lang="fr-FR" sz="2000" b="1" dirty="0">
                <a:latin typeface="Cambria" pitchFamily="18" charset="0"/>
              </a:endParaRPr>
            </a:p>
          </p:txBody>
        </p:sp>
        <p:sp>
          <p:nvSpPr>
            <p:cNvPr id="39" name="ZoneTexte 38"/>
            <p:cNvSpPr txBox="1"/>
            <p:nvPr/>
          </p:nvSpPr>
          <p:spPr>
            <a:xfrm>
              <a:off x="6265397" y="4181018"/>
              <a:ext cx="436338" cy="400110"/>
            </a:xfrm>
            <a:prstGeom prst="rect">
              <a:avLst/>
            </a:prstGeom>
            <a:noFill/>
          </p:spPr>
          <p:txBody>
            <a:bodyPr wrap="none" rtlCol="0">
              <a:spAutoFit/>
            </a:bodyPr>
            <a:lstStyle/>
            <a:p>
              <a:r>
                <a:rPr lang="fr-FR" sz="2000" b="1" dirty="0" smtClean="0">
                  <a:latin typeface="Cambria" pitchFamily="18" charset="0"/>
                </a:rPr>
                <a:t>IV</a:t>
              </a:r>
              <a:endParaRPr lang="fr-FR" sz="2000" b="1" dirty="0">
                <a:latin typeface="Cambria" pitchFamily="18" charset="0"/>
              </a:endParaRPr>
            </a:p>
          </p:txBody>
        </p:sp>
        <p:sp>
          <p:nvSpPr>
            <p:cNvPr id="40" name="ZoneTexte 39"/>
            <p:cNvSpPr txBox="1"/>
            <p:nvPr/>
          </p:nvSpPr>
          <p:spPr>
            <a:xfrm>
              <a:off x="7166216" y="4157535"/>
              <a:ext cx="346570" cy="400110"/>
            </a:xfrm>
            <a:prstGeom prst="rect">
              <a:avLst/>
            </a:prstGeom>
            <a:noFill/>
          </p:spPr>
          <p:txBody>
            <a:bodyPr wrap="none" rtlCol="0">
              <a:spAutoFit/>
            </a:bodyPr>
            <a:lstStyle/>
            <a:p>
              <a:r>
                <a:rPr lang="fr-FR" sz="2000" b="1" dirty="0" smtClean="0">
                  <a:latin typeface="Cambria" pitchFamily="18" charset="0"/>
                </a:rPr>
                <a:t>V</a:t>
              </a:r>
              <a:endParaRPr lang="fr-FR" sz="2000" b="1" dirty="0">
                <a:latin typeface="Cambria" pitchFamily="18" charset="0"/>
              </a:endParaRPr>
            </a:p>
          </p:txBody>
        </p:sp>
      </p:grpSp>
      <p:grpSp>
        <p:nvGrpSpPr>
          <p:cNvPr id="48" name="Groupe 47"/>
          <p:cNvGrpSpPr/>
          <p:nvPr/>
        </p:nvGrpSpPr>
        <p:grpSpPr>
          <a:xfrm>
            <a:off x="3574789" y="4157535"/>
            <a:ext cx="4176955" cy="200055"/>
            <a:chOff x="1907213" y="6381328"/>
            <a:chExt cx="4176955" cy="200055"/>
          </a:xfrm>
        </p:grpSpPr>
        <p:cxnSp>
          <p:nvCxnSpPr>
            <p:cNvPr id="42" name="Connecteur droit 41"/>
            <p:cNvCxnSpPr/>
            <p:nvPr/>
          </p:nvCxnSpPr>
          <p:spPr>
            <a:xfrm flipV="1">
              <a:off x="2742604" y="6381328"/>
              <a:ext cx="0" cy="200055"/>
            </a:xfrm>
            <a:prstGeom prst="line">
              <a:avLst/>
            </a:prstGeom>
          </p:spPr>
          <p:style>
            <a:lnRef idx="2">
              <a:schemeClr val="dk1"/>
            </a:lnRef>
            <a:fillRef idx="0">
              <a:schemeClr val="dk1"/>
            </a:fillRef>
            <a:effectRef idx="1">
              <a:schemeClr val="dk1"/>
            </a:effectRef>
            <a:fontRef idx="minor">
              <a:schemeClr val="tx1"/>
            </a:fontRef>
          </p:style>
        </p:cxnSp>
        <p:cxnSp>
          <p:nvCxnSpPr>
            <p:cNvPr id="43" name="Connecteur droit 42"/>
            <p:cNvCxnSpPr/>
            <p:nvPr/>
          </p:nvCxnSpPr>
          <p:spPr>
            <a:xfrm flipV="1">
              <a:off x="3577995" y="6381328"/>
              <a:ext cx="0" cy="200055"/>
            </a:xfrm>
            <a:prstGeom prst="line">
              <a:avLst/>
            </a:prstGeom>
          </p:spPr>
          <p:style>
            <a:lnRef idx="2">
              <a:schemeClr val="dk1"/>
            </a:lnRef>
            <a:fillRef idx="0">
              <a:schemeClr val="dk1"/>
            </a:fillRef>
            <a:effectRef idx="1">
              <a:schemeClr val="dk1"/>
            </a:effectRef>
            <a:fontRef idx="minor">
              <a:schemeClr val="tx1"/>
            </a:fontRef>
          </p:style>
        </p:cxnSp>
        <p:cxnSp>
          <p:nvCxnSpPr>
            <p:cNvPr id="44" name="Connecteur droit 43"/>
            <p:cNvCxnSpPr/>
            <p:nvPr/>
          </p:nvCxnSpPr>
          <p:spPr>
            <a:xfrm flipV="1">
              <a:off x="4413386" y="6381328"/>
              <a:ext cx="0" cy="200055"/>
            </a:xfrm>
            <a:prstGeom prst="line">
              <a:avLst/>
            </a:prstGeom>
          </p:spPr>
          <p:style>
            <a:lnRef idx="2">
              <a:schemeClr val="dk1"/>
            </a:lnRef>
            <a:fillRef idx="0">
              <a:schemeClr val="dk1"/>
            </a:fillRef>
            <a:effectRef idx="1">
              <a:schemeClr val="dk1"/>
            </a:effectRef>
            <a:fontRef idx="minor">
              <a:schemeClr val="tx1"/>
            </a:fontRef>
          </p:style>
        </p:cxnSp>
        <p:cxnSp>
          <p:nvCxnSpPr>
            <p:cNvPr id="45" name="Connecteur droit 44"/>
            <p:cNvCxnSpPr/>
            <p:nvPr/>
          </p:nvCxnSpPr>
          <p:spPr>
            <a:xfrm flipV="1">
              <a:off x="5248777" y="6381328"/>
              <a:ext cx="0" cy="200055"/>
            </a:xfrm>
            <a:prstGeom prst="line">
              <a:avLst/>
            </a:prstGeom>
          </p:spPr>
          <p:style>
            <a:lnRef idx="2">
              <a:schemeClr val="dk1"/>
            </a:lnRef>
            <a:fillRef idx="0">
              <a:schemeClr val="dk1"/>
            </a:fillRef>
            <a:effectRef idx="1">
              <a:schemeClr val="dk1"/>
            </a:effectRef>
            <a:fontRef idx="minor">
              <a:schemeClr val="tx1"/>
            </a:fontRef>
          </p:style>
        </p:cxnSp>
        <p:cxnSp>
          <p:nvCxnSpPr>
            <p:cNvPr id="46" name="Connecteur droit 45"/>
            <p:cNvCxnSpPr/>
            <p:nvPr/>
          </p:nvCxnSpPr>
          <p:spPr>
            <a:xfrm flipV="1">
              <a:off x="6084168" y="6381328"/>
              <a:ext cx="0" cy="200055"/>
            </a:xfrm>
            <a:prstGeom prst="line">
              <a:avLst/>
            </a:prstGeom>
          </p:spPr>
          <p:style>
            <a:lnRef idx="2">
              <a:schemeClr val="dk1"/>
            </a:lnRef>
            <a:fillRef idx="0">
              <a:schemeClr val="dk1"/>
            </a:fillRef>
            <a:effectRef idx="1">
              <a:schemeClr val="dk1"/>
            </a:effectRef>
            <a:fontRef idx="minor">
              <a:schemeClr val="tx1"/>
            </a:fontRef>
          </p:style>
        </p:cxnSp>
        <p:cxnSp>
          <p:nvCxnSpPr>
            <p:cNvPr id="47" name="Connecteur droit 46"/>
            <p:cNvCxnSpPr/>
            <p:nvPr/>
          </p:nvCxnSpPr>
          <p:spPr>
            <a:xfrm flipV="1">
              <a:off x="1907213" y="6381328"/>
              <a:ext cx="0" cy="200055"/>
            </a:xfrm>
            <a:prstGeom prst="line">
              <a:avLst/>
            </a:prstGeom>
          </p:spPr>
          <p:style>
            <a:lnRef idx="2">
              <a:schemeClr val="dk1"/>
            </a:lnRef>
            <a:fillRef idx="0">
              <a:schemeClr val="dk1"/>
            </a:fillRef>
            <a:effectRef idx="1">
              <a:schemeClr val="dk1"/>
            </a:effectRef>
            <a:fontRef idx="minor">
              <a:schemeClr val="tx1"/>
            </a:fontRef>
          </p:style>
        </p:cxnSp>
      </p:grpSp>
      <p:grpSp>
        <p:nvGrpSpPr>
          <p:cNvPr id="26" name="Groupe 25"/>
          <p:cNvGrpSpPr/>
          <p:nvPr/>
        </p:nvGrpSpPr>
        <p:grpSpPr>
          <a:xfrm>
            <a:off x="3109757" y="1154885"/>
            <a:ext cx="471498" cy="2848800"/>
            <a:chOff x="3109757" y="1154885"/>
            <a:chExt cx="471498" cy="2848800"/>
          </a:xfrm>
        </p:grpSpPr>
        <p:grpSp>
          <p:nvGrpSpPr>
            <p:cNvPr id="83" name="Groupe 82"/>
            <p:cNvGrpSpPr/>
            <p:nvPr/>
          </p:nvGrpSpPr>
          <p:grpSpPr>
            <a:xfrm>
              <a:off x="3109757" y="1154885"/>
              <a:ext cx="340158" cy="2848800"/>
              <a:chOff x="3109757" y="1154885"/>
              <a:chExt cx="340158" cy="2848800"/>
            </a:xfrm>
          </p:grpSpPr>
          <p:sp>
            <p:nvSpPr>
              <p:cNvPr id="50" name="ZoneTexte 49"/>
              <p:cNvSpPr txBox="1"/>
              <p:nvPr/>
            </p:nvSpPr>
            <p:spPr>
              <a:xfrm>
                <a:off x="3109757" y="3064593"/>
                <a:ext cx="340158" cy="461665"/>
              </a:xfrm>
              <a:prstGeom prst="rect">
                <a:avLst/>
              </a:prstGeom>
              <a:noFill/>
            </p:spPr>
            <p:txBody>
              <a:bodyPr wrap="none" rtlCol="0">
                <a:spAutoFit/>
              </a:bodyPr>
              <a:lstStyle/>
              <a:p>
                <a:r>
                  <a:rPr lang="fr-FR" sz="2400" b="1" dirty="0" smtClean="0"/>
                  <a:t>2</a:t>
                </a:r>
                <a:endParaRPr lang="fr-FR" sz="2400" b="1" dirty="0"/>
              </a:p>
            </p:txBody>
          </p:sp>
          <p:sp>
            <p:nvSpPr>
              <p:cNvPr id="51" name="ZoneTexte 50"/>
              <p:cNvSpPr txBox="1"/>
              <p:nvPr/>
            </p:nvSpPr>
            <p:spPr>
              <a:xfrm>
                <a:off x="3109757" y="3542020"/>
                <a:ext cx="340158" cy="461665"/>
              </a:xfrm>
              <a:prstGeom prst="rect">
                <a:avLst/>
              </a:prstGeom>
              <a:noFill/>
            </p:spPr>
            <p:txBody>
              <a:bodyPr wrap="none" rtlCol="0">
                <a:spAutoFit/>
              </a:bodyPr>
              <a:lstStyle/>
              <a:p>
                <a:r>
                  <a:rPr lang="fr-FR" sz="2400" b="1" dirty="0" smtClean="0"/>
                  <a:t>1</a:t>
                </a:r>
                <a:endParaRPr lang="fr-FR" sz="2400" b="1" dirty="0"/>
              </a:p>
            </p:txBody>
          </p:sp>
          <p:sp>
            <p:nvSpPr>
              <p:cNvPr id="52" name="ZoneTexte 51"/>
              <p:cNvSpPr txBox="1"/>
              <p:nvPr/>
            </p:nvSpPr>
            <p:spPr>
              <a:xfrm>
                <a:off x="3109757" y="2587166"/>
                <a:ext cx="340158" cy="461665"/>
              </a:xfrm>
              <a:prstGeom prst="rect">
                <a:avLst/>
              </a:prstGeom>
              <a:noFill/>
            </p:spPr>
            <p:txBody>
              <a:bodyPr wrap="none" rtlCol="0">
                <a:spAutoFit/>
              </a:bodyPr>
              <a:lstStyle/>
              <a:p>
                <a:r>
                  <a:rPr lang="fr-FR" sz="2400" b="1" dirty="0" smtClean="0"/>
                  <a:t>3</a:t>
                </a:r>
                <a:endParaRPr lang="fr-FR" sz="2400" b="1" dirty="0"/>
              </a:p>
            </p:txBody>
          </p:sp>
          <p:sp>
            <p:nvSpPr>
              <p:cNvPr id="53" name="ZoneTexte 52"/>
              <p:cNvSpPr txBox="1"/>
              <p:nvPr/>
            </p:nvSpPr>
            <p:spPr>
              <a:xfrm>
                <a:off x="3109757" y="2109739"/>
                <a:ext cx="340158" cy="461665"/>
              </a:xfrm>
              <a:prstGeom prst="rect">
                <a:avLst/>
              </a:prstGeom>
              <a:noFill/>
            </p:spPr>
            <p:txBody>
              <a:bodyPr wrap="none" rtlCol="0">
                <a:spAutoFit/>
              </a:bodyPr>
              <a:lstStyle/>
              <a:p>
                <a:r>
                  <a:rPr lang="fr-FR" sz="2400" b="1" dirty="0" smtClean="0"/>
                  <a:t>4</a:t>
                </a:r>
                <a:endParaRPr lang="fr-FR" sz="2400" b="1" dirty="0"/>
              </a:p>
            </p:txBody>
          </p:sp>
          <p:sp>
            <p:nvSpPr>
              <p:cNvPr id="54" name="ZoneTexte 53"/>
              <p:cNvSpPr txBox="1"/>
              <p:nvPr/>
            </p:nvSpPr>
            <p:spPr>
              <a:xfrm>
                <a:off x="3109757" y="1632312"/>
                <a:ext cx="340158" cy="461665"/>
              </a:xfrm>
              <a:prstGeom prst="rect">
                <a:avLst/>
              </a:prstGeom>
              <a:noFill/>
            </p:spPr>
            <p:txBody>
              <a:bodyPr wrap="none" rtlCol="0">
                <a:spAutoFit/>
              </a:bodyPr>
              <a:lstStyle/>
              <a:p>
                <a:r>
                  <a:rPr lang="fr-FR" sz="2400" b="1" dirty="0" smtClean="0"/>
                  <a:t>5</a:t>
                </a:r>
                <a:endParaRPr lang="fr-FR" sz="2400" b="1" dirty="0"/>
              </a:p>
            </p:txBody>
          </p:sp>
          <p:sp>
            <p:nvSpPr>
              <p:cNvPr id="55" name="ZoneTexte 54"/>
              <p:cNvSpPr txBox="1"/>
              <p:nvPr/>
            </p:nvSpPr>
            <p:spPr>
              <a:xfrm>
                <a:off x="3109757" y="1154885"/>
                <a:ext cx="340158" cy="461665"/>
              </a:xfrm>
              <a:prstGeom prst="rect">
                <a:avLst/>
              </a:prstGeom>
              <a:noFill/>
            </p:spPr>
            <p:txBody>
              <a:bodyPr wrap="none" rtlCol="0">
                <a:spAutoFit/>
              </a:bodyPr>
              <a:lstStyle/>
              <a:p>
                <a:r>
                  <a:rPr lang="fr-FR" sz="2400" b="1" dirty="0" smtClean="0"/>
                  <a:t>6</a:t>
                </a:r>
                <a:endParaRPr lang="fr-FR" sz="2400" b="1" dirty="0"/>
              </a:p>
            </p:txBody>
          </p:sp>
        </p:grpSp>
        <p:grpSp>
          <p:nvGrpSpPr>
            <p:cNvPr id="81" name="Groupe 80"/>
            <p:cNvGrpSpPr/>
            <p:nvPr/>
          </p:nvGrpSpPr>
          <p:grpSpPr>
            <a:xfrm>
              <a:off x="3365231" y="1421231"/>
              <a:ext cx="216024" cy="2362911"/>
              <a:chOff x="3365231" y="1421231"/>
              <a:chExt cx="216024" cy="2362911"/>
            </a:xfrm>
          </p:grpSpPr>
          <p:cxnSp>
            <p:nvCxnSpPr>
              <p:cNvPr id="59" name="Connecteur droit 58"/>
              <p:cNvCxnSpPr/>
              <p:nvPr/>
            </p:nvCxnSpPr>
            <p:spPr>
              <a:xfrm>
                <a:off x="3365231" y="1421231"/>
                <a:ext cx="216024" cy="0"/>
              </a:xfrm>
              <a:prstGeom prst="line">
                <a:avLst/>
              </a:prstGeom>
            </p:spPr>
            <p:style>
              <a:lnRef idx="2">
                <a:schemeClr val="dk1"/>
              </a:lnRef>
              <a:fillRef idx="0">
                <a:schemeClr val="dk1"/>
              </a:fillRef>
              <a:effectRef idx="1">
                <a:schemeClr val="dk1"/>
              </a:effectRef>
              <a:fontRef idx="minor">
                <a:schemeClr val="tx1"/>
              </a:fontRef>
            </p:style>
          </p:cxnSp>
          <p:cxnSp>
            <p:nvCxnSpPr>
              <p:cNvPr id="60" name="Connecteur droit 59"/>
              <p:cNvCxnSpPr/>
              <p:nvPr/>
            </p:nvCxnSpPr>
            <p:spPr>
              <a:xfrm>
                <a:off x="3365231" y="1863144"/>
                <a:ext cx="216024" cy="0"/>
              </a:xfrm>
              <a:prstGeom prst="line">
                <a:avLst/>
              </a:prstGeom>
            </p:spPr>
            <p:style>
              <a:lnRef idx="2">
                <a:schemeClr val="dk1"/>
              </a:lnRef>
              <a:fillRef idx="0">
                <a:schemeClr val="dk1"/>
              </a:fillRef>
              <a:effectRef idx="1">
                <a:schemeClr val="dk1"/>
              </a:effectRef>
              <a:fontRef idx="minor">
                <a:schemeClr val="tx1"/>
              </a:fontRef>
            </p:style>
          </p:cxnSp>
          <p:cxnSp>
            <p:nvCxnSpPr>
              <p:cNvPr id="61" name="Connecteur droit 60"/>
              <p:cNvCxnSpPr/>
              <p:nvPr/>
            </p:nvCxnSpPr>
            <p:spPr>
              <a:xfrm>
                <a:off x="3365231" y="2340571"/>
                <a:ext cx="216024" cy="0"/>
              </a:xfrm>
              <a:prstGeom prst="line">
                <a:avLst/>
              </a:prstGeom>
            </p:spPr>
            <p:style>
              <a:lnRef idx="2">
                <a:schemeClr val="dk1"/>
              </a:lnRef>
              <a:fillRef idx="0">
                <a:schemeClr val="dk1"/>
              </a:fillRef>
              <a:effectRef idx="1">
                <a:schemeClr val="dk1"/>
              </a:effectRef>
              <a:fontRef idx="minor">
                <a:schemeClr val="tx1"/>
              </a:fontRef>
            </p:style>
          </p:cxnSp>
          <p:cxnSp>
            <p:nvCxnSpPr>
              <p:cNvPr id="62" name="Connecteur droit 61"/>
              <p:cNvCxnSpPr/>
              <p:nvPr/>
            </p:nvCxnSpPr>
            <p:spPr>
              <a:xfrm>
                <a:off x="3365231" y="2817998"/>
                <a:ext cx="216024" cy="0"/>
              </a:xfrm>
              <a:prstGeom prst="line">
                <a:avLst/>
              </a:prstGeom>
            </p:spPr>
            <p:style>
              <a:lnRef idx="2">
                <a:schemeClr val="dk1"/>
              </a:lnRef>
              <a:fillRef idx="0">
                <a:schemeClr val="dk1"/>
              </a:fillRef>
              <a:effectRef idx="1">
                <a:schemeClr val="dk1"/>
              </a:effectRef>
              <a:fontRef idx="minor">
                <a:schemeClr val="tx1"/>
              </a:fontRef>
            </p:style>
          </p:cxnSp>
          <p:cxnSp>
            <p:nvCxnSpPr>
              <p:cNvPr id="63" name="Connecteur droit 62"/>
              <p:cNvCxnSpPr/>
              <p:nvPr/>
            </p:nvCxnSpPr>
            <p:spPr>
              <a:xfrm>
                <a:off x="3365231" y="3314840"/>
                <a:ext cx="216024" cy="0"/>
              </a:xfrm>
              <a:prstGeom prst="line">
                <a:avLst/>
              </a:prstGeom>
            </p:spPr>
            <p:style>
              <a:lnRef idx="2">
                <a:schemeClr val="dk1"/>
              </a:lnRef>
              <a:fillRef idx="0">
                <a:schemeClr val="dk1"/>
              </a:fillRef>
              <a:effectRef idx="1">
                <a:schemeClr val="dk1"/>
              </a:effectRef>
              <a:fontRef idx="minor">
                <a:schemeClr val="tx1"/>
              </a:fontRef>
            </p:style>
          </p:cxnSp>
          <p:cxnSp>
            <p:nvCxnSpPr>
              <p:cNvPr id="64" name="Connecteur droit 63"/>
              <p:cNvCxnSpPr/>
              <p:nvPr/>
            </p:nvCxnSpPr>
            <p:spPr>
              <a:xfrm>
                <a:off x="3365231" y="3784142"/>
                <a:ext cx="216024" cy="0"/>
              </a:xfrm>
              <a:prstGeom prst="line">
                <a:avLst/>
              </a:prstGeom>
            </p:spPr>
            <p:style>
              <a:lnRef idx="2">
                <a:schemeClr val="dk1"/>
              </a:lnRef>
              <a:fillRef idx="0">
                <a:schemeClr val="dk1"/>
              </a:fillRef>
              <a:effectRef idx="1">
                <a:schemeClr val="dk1"/>
              </a:effectRef>
              <a:fontRef idx="minor">
                <a:schemeClr val="tx1"/>
              </a:fontRef>
            </p:style>
          </p:cxnSp>
        </p:grpSp>
      </p:grpSp>
      <p:sp>
        <p:nvSpPr>
          <p:cNvPr id="78" name="Forme libre 77"/>
          <p:cNvSpPr/>
          <p:nvPr/>
        </p:nvSpPr>
        <p:spPr>
          <a:xfrm>
            <a:off x="3985146" y="1473897"/>
            <a:ext cx="3343702" cy="1815152"/>
          </a:xfrm>
          <a:custGeom>
            <a:avLst/>
            <a:gdLst>
              <a:gd name="connsiteX0" fmla="*/ 0 w 3343702"/>
              <a:gd name="connsiteY0" fmla="*/ 1815152 h 1815152"/>
              <a:gd name="connsiteX1" fmla="*/ 859809 w 3343702"/>
              <a:gd name="connsiteY1" fmla="*/ 0 h 1815152"/>
              <a:gd name="connsiteX2" fmla="*/ 1692323 w 3343702"/>
              <a:gd name="connsiteY2" fmla="*/ 887104 h 1815152"/>
              <a:gd name="connsiteX3" fmla="*/ 2524836 w 3343702"/>
              <a:gd name="connsiteY3" fmla="*/ 1392071 h 1815152"/>
              <a:gd name="connsiteX4" fmla="*/ 3343702 w 3343702"/>
              <a:gd name="connsiteY4" fmla="*/ 1405719 h 1815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702" h="1815152">
                <a:moveTo>
                  <a:pt x="0" y="1815152"/>
                </a:moveTo>
                <a:lnTo>
                  <a:pt x="859809" y="0"/>
                </a:lnTo>
                <a:lnTo>
                  <a:pt x="1692323" y="887104"/>
                </a:lnTo>
                <a:lnTo>
                  <a:pt x="2524836" y="1392071"/>
                </a:lnTo>
                <a:lnTo>
                  <a:pt x="3343702" y="1405719"/>
                </a:ln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fr-FR"/>
          </a:p>
        </p:txBody>
      </p:sp>
      <p:grpSp>
        <p:nvGrpSpPr>
          <p:cNvPr id="76" name="Groupe 75"/>
          <p:cNvGrpSpPr/>
          <p:nvPr/>
        </p:nvGrpSpPr>
        <p:grpSpPr>
          <a:xfrm>
            <a:off x="3935320" y="1406392"/>
            <a:ext cx="3456384" cy="1958862"/>
            <a:chOff x="2267744" y="3630185"/>
            <a:chExt cx="3456384" cy="1958862"/>
          </a:xfrm>
        </p:grpSpPr>
        <p:sp>
          <p:nvSpPr>
            <p:cNvPr id="71" name="Ellipse 70"/>
            <p:cNvSpPr/>
            <p:nvPr/>
          </p:nvSpPr>
          <p:spPr>
            <a:xfrm>
              <a:off x="2267744" y="5445031"/>
              <a:ext cx="144016" cy="14401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72" name="Ellipse 71"/>
            <p:cNvSpPr/>
            <p:nvPr/>
          </p:nvSpPr>
          <p:spPr>
            <a:xfrm>
              <a:off x="3097917" y="3630185"/>
              <a:ext cx="144016" cy="14401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73" name="Ellipse 72"/>
            <p:cNvSpPr/>
            <p:nvPr/>
          </p:nvSpPr>
          <p:spPr>
            <a:xfrm>
              <a:off x="3927425" y="4492356"/>
              <a:ext cx="144016" cy="14401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74" name="Ellipse 73"/>
            <p:cNvSpPr/>
            <p:nvPr/>
          </p:nvSpPr>
          <p:spPr>
            <a:xfrm>
              <a:off x="4763670" y="4997568"/>
              <a:ext cx="144016" cy="14401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75" name="Ellipse 74"/>
            <p:cNvSpPr/>
            <p:nvPr/>
          </p:nvSpPr>
          <p:spPr>
            <a:xfrm>
              <a:off x="5580112" y="4998858"/>
              <a:ext cx="144016" cy="14401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grpSp>
      <p:sp>
        <p:nvSpPr>
          <p:cNvPr id="79" name="ZoneTexte 78"/>
          <p:cNvSpPr txBox="1"/>
          <p:nvPr/>
        </p:nvSpPr>
        <p:spPr>
          <a:xfrm>
            <a:off x="179512" y="44624"/>
            <a:ext cx="5557932" cy="369332"/>
          </a:xfrm>
          <a:prstGeom prst="rect">
            <a:avLst/>
          </a:prstGeom>
          <a:noFill/>
        </p:spPr>
        <p:txBody>
          <a:bodyPr wrap="none" rtlCol="0">
            <a:spAutoFit/>
          </a:bodyPr>
          <a:lstStyle/>
          <a:p>
            <a:r>
              <a:rPr lang="en-GB" b="1" dirty="0">
                <a:solidFill>
                  <a:srgbClr val="0070C0"/>
                </a:solidFill>
                <a:latin typeface="Comic Sans MS" pitchFamily="66" charset="0"/>
              </a:rPr>
              <a:t>2) Construction de </a:t>
            </a:r>
            <a:r>
              <a:rPr lang="en-GB" b="1" dirty="0" err="1">
                <a:solidFill>
                  <a:srgbClr val="0070C0"/>
                </a:solidFill>
                <a:latin typeface="Comic Sans MS" pitchFamily="66" charset="0"/>
              </a:rPr>
              <a:t>l'histogramme</a:t>
            </a:r>
            <a:r>
              <a:rPr lang="en-GB" b="1" dirty="0">
                <a:solidFill>
                  <a:srgbClr val="0070C0"/>
                </a:solidFill>
                <a:latin typeface="Comic Sans MS" pitchFamily="66" charset="0"/>
              </a:rPr>
              <a:t> de </a:t>
            </a:r>
            <a:r>
              <a:rPr lang="en-GB" b="1" dirty="0" err="1">
                <a:solidFill>
                  <a:srgbClr val="0070C0"/>
                </a:solidFill>
                <a:latin typeface="Comic Sans MS" pitchFamily="66" charset="0"/>
              </a:rPr>
              <a:t>fréquence</a:t>
            </a:r>
            <a:r>
              <a:rPr lang="en-GB" b="1" dirty="0" smtClean="0">
                <a:solidFill>
                  <a:srgbClr val="0070C0"/>
                </a:solidFill>
                <a:latin typeface="Comic Sans MS" pitchFamily="66" charset="0"/>
              </a:rPr>
              <a:t>:</a:t>
            </a:r>
            <a:endParaRPr lang="fr-FR" b="1" dirty="0">
              <a:solidFill>
                <a:srgbClr val="0070C0"/>
              </a:solidFill>
              <a:latin typeface="Comic Sans MS" pitchFamily="66" charset="0"/>
            </a:endParaRPr>
          </a:p>
        </p:txBody>
      </p:sp>
      <p:sp>
        <p:nvSpPr>
          <p:cNvPr id="80" name="ZoneTexte 79"/>
          <p:cNvSpPr txBox="1"/>
          <p:nvPr/>
        </p:nvSpPr>
        <p:spPr>
          <a:xfrm>
            <a:off x="143508" y="4987042"/>
            <a:ext cx="8856984" cy="1754326"/>
          </a:xfrm>
          <a:prstGeom prst="rect">
            <a:avLst/>
          </a:prstGeom>
          <a:solidFill>
            <a:schemeClr val="accent6">
              <a:lumMod val="40000"/>
              <a:lumOff val="60000"/>
            </a:schemeClr>
          </a:solidFill>
          <a:ln>
            <a:noFill/>
          </a:ln>
        </p:spPr>
        <p:txBody>
          <a:bodyPr wrap="square" rtlCol="0">
            <a:spAutoFit/>
          </a:bodyPr>
          <a:lstStyle/>
          <a:p>
            <a:r>
              <a:rPr lang="fr-FR" b="1" dirty="0">
                <a:latin typeface="Comic Sans MS" pitchFamily="66" charset="0"/>
              </a:rPr>
              <a:t>Si la courbe de fréquence est </a:t>
            </a:r>
            <a:r>
              <a:rPr lang="fr-FR" b="1" dirty="0" err="1">
                <a:solidFill>
                  <a:srgbClr val="FF0000"/>
                </a:solidFill>
                <a:latin typeface="Comic Sans MS" pitchFamily="66" charset="0"/>
              </a:rPr>
              <a:t>unimodale</a:t>
            </a:r>
            <a:r>
              <a:rPr lang="fr-FR" b="1" dirty="0">
                <a:latin typeface="Comic Sans MS" pitchFamily="66" charset="0"/>
              </a:rPr>
              <a:t> ; alors on dit que le groupement des êtres vivant est </a:t>
            </a:r>
            <a:r>
              <a:rPr lang="fr-FR" b="1" dirty="0">
                <a:solidFill>
                  <a:srgbClr val="FF0000"/>
                </a:solidFill>
                <a:latin typeface="Comic Sans MS" pitchFamily="66" charset="0"/>
              </a:rPr>
              <a:t>homogène</a:t>
            </a:r>
            <a:r>
              <a:rPr lang="fr-FR" b="1" dirty="0">
                <a:latin typeface="Comic Sans MS" pitchFamily="66" charset="0"/>
              </a:rPr>
              <a:t> ; et cela reflète </a:t>
            </a:r>
            <a:r>
              <a:rPr lang="fr-FR" b="1" dirty="0">
                <a:solidFill>
                  <a:srgbClr val="0070C0"/>
                </a:solidFill>
                <a:latin typeface="Comic Sans MS" pitchFamily="66" charset="0"/>
              </a:rPr>
              <a:t>un milieu relativement stable du point de vue des conditions </a:t>
            </a:r>
            <a:r>
              <a:rPr lang="fr-FR" b="1" dirty="0" smtClean="0">
                <a:solidFill>
                  <a:srgbClr val="0070C0"/>
                </a:solidFill>
                <a:latin typeface="Comic Sans MS" pitchFamily="66" charset="0"/>
              </a:rPr>
              <a:t>écologiques</a:t>
            </a:r>
            <a:r>
              <a:rPr lang="fr-FR" b="1" dirty="0" smtClean="0">
                <a:latin typeface="Comic Sans MS" pitchFamily="66" charset="0"/>
              </a:rPr>
              <a:t>.</a:t>
            </a:r>
            <a:endParaRPr lang="fr-FR" b="1" dirty="0">
              <a:latin typeface="Comic Sans MS" pitchFamily="66" charset="0"/>
            </a:endParaRPr>
          </a:p>
          <a:p>
            <a:r>
              <a:rPr lang="fr-FR" b="1" dirty="0">
                <a:latin typeface="Comic Sans MS" pitchFamily="66" charset="0"/>
              </a:rPr>
              <a:t>En revanche, si la courbe de fréquence est </a:t>
            </a:r>
            <a:r>
              <a:rPr lang="fr-FR" b="1" dirty="0">
                <a:solidFill>
                  <a:srgbClr val="FF0000"/>
                </a:solidFill>
                <a:latin typeface="Comic Sans MS" pitchFamily="66" charset="0"/>
              </a:rPr>
              <a:t>bimodale</a:t>
            </a:r>
            <a:r>
              <a:rPr lang="fr-FR" b="1" dirty="0">
                <a:latin typeface="Comic Sans MS" pitchFamily="66" charset="0"/>
              </a:rPr>
              <a:t> ou </a:t>
            </a:r>
            <a:r>
              <a:rPr lang="fr-FR" b="1" dirty="0">
                <a:solidFill>
                  <a:srgbClr val="FF0000"/>
                </a:solidFill>
                <a:latin typeface="Comic Sans MS" pitchFamily="66" charset="0"/>
              </a:rPr>
              <a:t>multimodale</a:t>
            </a:r>
            <a:r>
              <a:rPr lang="fr-FR" b="1" dirty="0">
                <a:latin typeface="Comic Sans MS" pitchFamily="66" charset="0"/>
              </a:rPr>
              <a:t>, alors le groupement est hétérogène et reflète </a:t>
            </a:r>
            <a:r>
              <a:rPr lang="fr-FR" b="1" dirty="0">
                <a:solidFill>
                  <a:srgbClr val="0070C0"/>
                </a:solidFill>
                <a:latin typeface="Comic Sans MS" pitchFamily="66" charset="0"/>
              </a:rPr>
              <a:t>un milieu dont les conditions écologiques sont en évolution positive ou négative</a:t>
            </a:r>
            <a:r>
              <a:rPr lang="fr-FR" b="1" dirty="0" smtClean="0">
                <a:latin typeface="Comic Sans MS" pitchFamily="66" charset="0"/>
              </a:rPr>
              <a:t>.</a:t>
            </a:r>
            <a:endParaRPr lang="fr-FR" b="1" dirty="0">
              <a:latin typeface="Comic Sans MS" pitchFamily="66" charset="0"/>
            </a:endParaRPr>
          </a:p>
        </p:txBody>
      </p:sp>
      <p:sp>
        <p:nvSpPr>
          <p:cNvPr id="2" name="ZoneTexte 1"/>
          <p:cNvSpPr txBox="1"/>
          <p:nvPr/>
        </p:nvSpPr>
        <p:spPr>
          <a:xfrm>
            <a:off x="6288756" y="760959"/>
            <a:ext cx="2675732" cy="369332"/>
          </a:xfrm>
          <a:prstGeom prst="rect">
            <a:avLst/>
          </a:prstGeom>
          <a:noFill/>
        </p:spPr>
        <p:txBody>
          <a:bodyPr wrap="none" rtlCol="0">
            <a:spAutoFit/>
          </a:bodyPr>
          <a:lstStyle/>
          <a:p>
            <a:r>
              <a:rPr lang="fr-FR" b="1" dirty="0" smtClean="0">
                <a:solidFill>
                  <a:schemeClr val="accent6">
                    <a:lumMod val="75000"/>
                  </a:schemeClr>
                </a:solidFill>
                <a:latin typeface="Comic Sans MS" pitchFamily="66" charset="0"/>
              </a:rPr>
              <a:t>Polygone de fréquence</a:t>
            </a:r>
            <a:endParaRPr lang="fr-FR" b="1" dirty="0">
              <a:solidFill>
                <a:schemeClr val="accent6">
                  <a:lumMod val="75000"/>
                </a:schemeClr>
              </a:solidFill>
              <a:latin typeface="Comic Sans MS" pitchFamily="66" charset="0"/>
            </a:endParaRPr>
          </a:p>
        </p:txBody>
      </p:sp>
      <p:sp>
        <p:nvSpPr>
          <p:cNvPr id="77" name="ZoneTexte 76"/>
          <p:cNvSpPr txBox="1"/>
          <p:nvPr/>
        </p:nvSpPr>
        <p:spPr>
          <a:xfrm>
            <a:off x="6300192" y="1259468"/>
            <a:ext cx="2507418" cy="369332"/>
          </a:xfrm>
          <a:prstGeom prst="rect">
            <a:avLst/>
          </a:prstGeom>
          <a:noFill/>
        </p:spPr>
        <p:txBody>
          <a:bodyPr wrap="none" rtlCol="0">
            <a:spAutoFit/>
          </a:bodyPr>
          <a:lstStyle/>
          <a:p>
            <a:r>
              <a:rPr lang="fr-FR" b="1" dirty="0" smtClean="0">
                <a:solidFill>
                  <a:srgbClr val="7030A0"/>
                </a:solidFill>
                <a:latin typeface="Comic Sans MS" pitchFamily="66" charset="0"/>
              </a:rPr>
              <a:t>Courbe de fréquence</a:t>
            </a:r>
            <a:endParaRPr lang="fr-FR" b="1" dirty="0">
              <a:solidFill>
                <a:srgbClr val="7030A0"/>
              </a:solidFill>
              <a:latin typeface="Comic Sans MS" pitchFamily="66" charset="0"/>
            </a:endParaRPr>
          </a:p>
        </p:txBody>
      </p:sp>
    </p:spTree>
    <p:extLst>
      <p:ext uri="{BB962C8B-B14F-4D97-AF65-F5344CB8AC3E}">
        <p14:creationId xmlns:p14="http://schemas.microsoft.com/office/powerpoint/2010/main" val="357980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left)">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left)">
                                      <p:cBhvr>
                                        <p:cTn id="33" dur="500"/>
                                        <p:tgtEl>
                                          <p:spTgt spid="8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down)">
                                      <p:cBhvr>
                                        <p:cTn id="38" dur="500"/>
                                        <p:tgtEl>
                                          <p:spTgt spid="6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down)">
                                      <p:cBhvr>
                                        <p:cTn id="43" dur="500"/>
                                        <p:tgtEl>
                                          <p:spTgt spid="6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wipe(down)">
                                      <p:cBhvr>
                                        <p:cTn id="48" dur="500"/>
                                        <p:tgtEl>
                                          <p:spTgt spid="6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down)">
                                      <p:cBhvr>
                                        <p:cTn id="53" dur="500"/>
                                        <p:tgtEl>
                                          <p:spTgt spid="6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down)">
                                      <p:cBhvr>
                                        <p:cTn id="58" dur="500"/>
                                        <p:tgtEl>
                                          <p:spTgt spid="7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500"/>
                                        <p:tgtEl>
                                          <p:spTgt spid="7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wipe(left)">
                                      <p:cBhvr>
                                        <p:cTn id="73" dur="500"/>
                                        <p:tgtEl>
                                          <p:spTgt spid="7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wipe(left)">
                                      <p:cBhvr>
                                        <p:cTn id="78" dur="500"/>
                                        <p:tgtEl>
                                          <p:spTgt spid="7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wipe(up)">
                                      <p:cBhvr>
                                        <p:cTn id="8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8" grpId="0" animBg="1"/>
      <p:bldP spid="80" grpId="0" animBg="1"/>
      <p:bldP spid="2" grpId="0"/>
      <p:bldP spid="7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5683" y="2825208"/>
            <a:ext cx="6192688" cy="369332"/>
          </a:xfrm>
          <a:prstGeom prst="rect">
            <a:avLst/>
          </a:prstGeom>
          <a:noFill/>
        </p:spPr>
        <p:txBody>
          <a:bodyPr wrap="square" rtlCol="0">
            <a:spAutoFit/>
          </a:bodyPr>
          <a:lstStyle/>
          <a:p>
            <a:r>
              <a:rPr lang="fr-FR" b="1" dirty="0" smtClean="0">
                <a:solidFill>
                  <a:srgbClr val="0070C0"/>
                </a:solidFill>
                <a:latin typeface="Comic Sans MS" pitchFamily="66" charset="0"/>
              </a:rPr>
              <a:t>4) </a:t>
            </a:r>
            <a:r>
              <a:rPr lang="fr-FR" b="1" dirty="0">
                <a:solidFill>
                  <a:srgbClr val="0070C0"/>
                </a:solidFill>
                <a:latin typeface="Comic Sans MS" pitchFamily="66" charset="0"/>
              </a:rPr>
              <a:t>Les espèces caractéristiques du milieu sont</a:t>
            </a:r>
            <a:r>
              <a:rPr lang="fr-FR" b="1" dirty="0" smtClean="0">
                <a:solidFill>
                  <a:srgbClr val="0070C0"/>
                </a:solidFill>
                <a:latin typeface="Comic Sans MS" pitchFamily="66" charset="0"/>
              </a:rPr>
              <a:t>:</a:t>
            </a:r>
            <a:endParaRPr lang="fr-FR" b="1" dirty="0">
              <a:solidFill>
                <a:srgbClr val="0070C0"/>
              </a:solidFill>
              <a:latin typeface="Comic Sans MS" pitchFamily="66" charset="0"/>
            </a:endParaRPr>
          </a:p>
        </p:txBody>
      </p:sp>
      <p:sp>
        <p:nvSpPr>
          <p:cNvPr id="4" name="ZoneTexte 3"/>
          <p:cNvSpPr txBox="1"/>
          <p:nvPr/>
        </p:nvSpPr>
        <p:spPr>
          <a:xfrm>
            <a:off x="1691680" y="3214717"/>
            <a:ext cx="3528392" cy="646331"/>
          </a:xfrm>
          <a:prstGeom prst="rect">
            <a:avLst/>
          </a:prstGeom>
          <a:noFill/>
        </p:spPr>
        <p:txBody>
          <a:bodyPr wrap="square" rtlCol="0">
            <a:spAutoFit/>
          </a:bodyPr>
          <a:lstStyle/>
          <a:p>
            <a:r>
              <a:rPr lang="fr-FR" b="1" dirty="0" smtClean="0">
                <a:solidFill>
                  <a:srgbClr val="0070C0"/>
                </a:solidFill>
                <a:latin typeface="Comic Sans MS" pitchFamily="66" charset="0"/>
              </a:rPr>
              <a:t>- </a:t>
            </a:r>
            <a:r>
              <a:rPr lang="fr-FR" b="1" dirty="0">
                <a:solidFill>
                  <a:srgbClr val="0070C0"/>
                </a:solidFill>
                <a:latin typeface="Comic Sans MS" pitchFamily="66" charset="0"/>
              </a:rPr>
              <a:t>Quercus suber</a:t>
            </a:r>
          </a:p>
          <a:p>
            <a:r>
              <a:rPr lang="fr-FR" b="1" dirty="0" smtClean="0">
                <a:solidFill>
                  <a:srgbClr val="0070C0"/>
                </a:solidFill>
                <a:latin typeface="Comic Sans MS" pitchFamily="66" charset="0"/>
              </a:rPr>
              <a:t>- </a:t>
            </a:r>
            <a:r>
              <a:rPr lang="fr-FR" b="1" dirty="0" err="1">
                <a:solidFill>
                  <a:srgbClr val="0070C0"/>
                </a:solidFill>
                <a:latin typeface="Comic Sans MS" pitchFamily="66" charset="0"/>
              </a:rPr>
              <a:t>Cistus</a:t>
            </a:r>
            <a:r>
              <a:rPr lang="fr-FR" b="1" dirty="0">
                <a:solidFill>
                  <a:srgbClr val="0070C0"/>
                </a:solidFill>
                <a:latin typeface="Comic Sans MS" pitchFamily="66" charset="0"/>
              </a:rPr>
              <a:t> </a:t>
            </a:r>
            <a:r>
              <a:rPr lang="fr-FR" b="1" dirty="0" err="1" smtClean="0">
                <a:solidFill>
                  <a:srgbClr val="0070C0"/>
                </a:solidFill>
                <a:latin typeface="Comic Sans MS" pitchFamily="66" charset="0"/>
              </a:rPr>
              <a:t>salvifolius</a:t>
            </a:r>
            <a:endParaRPr lang="fr-FR" b="1" dirty="0">
              <a:solidFill>
                <a:srgbClr val="0070C0"/>
              </a:solidFill>
              <a:latin typeface="Comic Sans MS" pitchFamily="66" charset="0"/>
            </a:endParaRPr>
          </a:p>
        </p:txBody>
      </p:sp>
      <p:sp>
        <p:nvSpPr>
          <p:cNvPr id="5" name="ZoneTexte 4"/>
          <p:cNvSpPr txBox="1"/>
          <p:nvPr/>
        </p:nvSpPr>
        <p:spPr>
          <a:xfrm>
            <a:off x="251520" y="1106308"/>
            <a:ext cx="8784976" cy="923330"/>
          </a:xfrm>
          <a:prstGeom prst="rect">
            <a:avLst/>
          </a:prstGeom>
          <a:noFill/>
        </p:spPr>
        <p:txBody>
          <a:bodyPr wrap="square" rtlCol="0">
            <a:spAutoFit/>
          </a:bodyPr>
          <a:lstStyle/>
          <a:p>
            <a:pPr>
              <a:lnSpc>
                <a:spcPct val="150000"/>
              </a:lnSpc>
            </a:pPr>
            <a:r>
              <a:rPr lang="fr-FR" b="1" dirty="0">
                <a:solidFill>
                  <a:srgbClr val="0070C0"/>
                </a:solidFill>
                <a:latin typeface="Comic Sans MS" pitchFamily="66" charset="0"/>
              </a:rPr>
              <a:t>3</a:t>
            </a:r>
            <a:r>
              <a:rPr lang="fr-FR" b="1" dirty="0" smtClean="0">
                <a:solidFill>
                  <a:srgbClr val="0070C0"/>
                </a:solidFill>
                <a:latin typeface="Comic Sans MS" pitchFamily="66" charset="0"/>
              </a:rPr>
              <a:t>) </a:t>
            </a:r>
            <a:r>
              <a:rPr lang="fr-FR" b="1" dirty="0">
                <a:solidFill>
                  <a:srgbClr val="0070C0"/>
                </a:solidFill>
                <a:latin typeface="Comic Sans MS" pitchFamily="66" charset="0"/>
              </a:rPr>
              <a:t>La courbe de fréquence obtenue est </a:t>
            </a:r>
            <a:r>
              <a:rPr lang="fr-FR" b="1" dirty="0" err="1">
                <a:solidFill>
                  <a:srgbClr val="FF0000"/>
                </a:solidFill>
                <a:latin typeface="Comic Sans MS" pitchFamily="66" charset="0"/>
              </a:rPr>
              <a:t>unimodale</a:t>
            </a:r>
            <a:r>
              <a:rPr lang="fr-FR" b="1" dirty="0">
                <a:solidFill>
                  <a:srgbClr val="0070C0"/>
                </a:solidFill>
                <a:latin typeface="Comic Sans MS" pitchFamily="66" charset="0"/>
              </a:rPr>
              <a:t> ce qui indique que </a:t>
            </a:r>
            <a:endParaRPr lang="fr-FR" b="1" dirty="0" smtClean="0">
              <a:solidFill>
                <a:srgbClr val="0070C0"/>
              </a:solidFill>
              <a:latin typeface="Comic Sans MS" pitchFamily="66" charset="0"/>
            </a:endParaRPr>
          </a:p>
          <a:p>
            <a:pPr>
              <a:lnSpc>
                <a:spcPct val="150000"/>
              </a:lnSpc>
            </a:pPr>
            <a:r>
              <a:rPr lang="fr-FR" b="1" dirty="0">
                <a:solidFill>
                  <a:srgbClr val="0070C0"/>
                </a:solidFill>
                <a:latin typeface="Comic Sans MS" pitchFamily="66" charset="0"/>
              </a:rPr>
              <a:t> </a:t>
            </a:r>
            <a:r>
              <a:rPr lang="fr-FR" b="1" dirty="0" smtClean="0">
                <a:solidFill>
                  <a:srgbClr val="0070C0"/>
                </a:solidFill>
                <a:latin typeface="Comic Sans MS" pitchFamily="66" charset="0"/>
              </a:rPr>
              <a:t>  la végétation </a:t>
            </a:r>
            <a:r>
              <a:rPr lang="fr-FR" b="1" dirty="0">
                <a:solidFill>
                  <a:srgbClr val="0070C0"/>
                </a:solidFill>
                <a:latin typeface="Comic Sans MS" pitchFamily="66" charset="0"/>
              </a:rPr>
              <a:t>dans cette station de la forêt de </a:t>
            </a:r>
            <a:r>
              <a:rPr lang="fr-FR" b="1" dirty="0" err="1">
                <a:solidFill>
                  <a:srgbClr val="0070C0"/>
                </a:solidFill>
                <a:latin typeface="Comic Sans MS" pitchFamily="66" charset="0"/>
              </a:rPr>
              <a:t>Maamora</a:t>
            </a:r>
            <a:r>
              <a:rPr lang="fr-FR" b="1" dirty="0">
                <a:solidFill>
                  <a:srgbClr val="0070C0"/>
                </a:solidFill>
                <a:latin typeface="Comic Sans MS" pitchFamily="66" charset="0"/>
              </a:rPr>
              <a:t> est</a:t>
            </a:r>
            <a:r>
              <a:rPr lang="fr-FR" b="1" dirty="0">
                <a:solidFill>
                  <a:srgbClr val="FF0000"/>
                </a:solidFill>
                <a:latin typeface="Comic Sans MS" pitchFamily="66" charset="0"/>
              </a:rPr>
              <a:t> homogène</a:t>
            </a:r>
            <a:r>
              <a:rPr lang="fr-FR" b="1" dirty="0" smtClean="0">
                <a:solidFill>
                  <a:srgbClr val="0070C0"/>
                </a:solidFill>
                <a:latin typeface="Comic Sans MS" pitchFamily="66" charset="0"/>
              </a:rPr>
              <a:t>.</a:t>
            </a:r>
            <a:endParaRPr lang="fr-FR" b="1" dirty="0">
              <a:solidFill>
                <a:srgbClr val="0070C0"/>
              </a:solidFill>
              <a:latin typeface="Comic Sans MS" pitchFamily="66" charset="0"/>
            </a:endParaRPr>
          </a:p>
        </p:txBody>
      </p:sp>
    </p:spTree>
    <p:extLst>
      <p:ext uri="{BB962C8B-B14F-4D97-AF65-F5344CB8AC3E}">
        <p14:creationId xmlns:p14="http://schemas.microsoft.com/office/powerpoint/2010/main" val="246748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5973110" cy="369332"/>
          </a:xfrm>
          <a:prstGeom prst="rect">
            <a:avLst/>
          </a:prstGeom>
          <a:solidFill>
            <a:srgbClr val="99FF66"/>
          </a:solidFill>
        </p:spPr>
        <p:txBody>
          <a:bodyPr wrap="none" rtlCol="0">
            <a:spAutoFit/>
          </a:bodyPr>
          <a:lstStyle/>
          <a:p>
            <a:r>
              <a:rPr lang="fr-FR" b="1" dirty="0">
                <a:latin typeface="Comic Sans MS" pitchFamily="66" charset="0"/>
              </a:rPr>
              <a:t>3</a:t>
            </a:r>
            <a:r>
              <a:rPr lang="fr-FR" b="1" dirty="0" smtClean="0">
                <a:latin typeface="Comic Sans MS" pitchFamily="66" charset="0"/>
              </a:rPr>
              <a:t>) Exploitation des données faunistiques collectées:</a:t>
            </a:r>
            <a:endParaRPr lang="fr-FR" b="1" dirty="0">
              <a:latin typeface="Comic Sans MS" pitchFamily="66"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05718"/>
            <a:ext cx="5721590" cy="6063642"/>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
        <p:nvSpPr>
          <p:cNvPr id="5" name="ZoneTexte 4"/>
          <p:cNvSpPr txBox="1"/>
          <p:nvPr/>
        </p:nvSpPr>
        <p:spPr>
          <a:xfrm>
            <a:off x="3778205" y="1793584"/>
            <a:ext cx="301686" cy="369332"/>
          </a:xfrm>
          <a:prstGeom prst="rect">
            <a:avLst/>
          </a:prstGeom>
          <a:noFill/>
        </p:spPr>
        <p:txBody>
          <a:bodyPr wrap="none" rtlCol="0">
            <a:spAutoFit/>
          </a:bodyPr>
          <a:lstStyle/>
          <a:p>
            <a:r>
              <a:rPr lang="fr-FR" b="1" dirty="0" smtClean="0">
                <a:solidFill>
                  <a:srgbClr val="FF0000"/>
                </a:solidFill>
              </a:rPr>
              <a:t>1</a:t>
            </a:r>
            <a:endParaRPr lang="fr-FR" b="1" dirty="0">
              <a:solidFill>
                <a:srgbClr val="FF0000"/>
              </a:solidFill>
            </a:endParaRPr>
          </a:p>
        </p:txBody>
      </p:sp>
      <p:sp>
        <p:nvSpPr>
          <p:cNvPr id="6" name="ZoneTexte 5"/>
          <p:cNvSpPr txBox="1"/>
          <p:nvPr/>
        </p:nvSpPr>
        <p:spPr>
          <a:xfrm>
            <a:off x="4350604" y="1802149"/>
            <a:ext cx="593432" cy="369332"/>
          </a:xfrm>
          <a:prstGeom prst="rect">
            <a:avLst/>
          </a:prstGeom>
          <a:noFill/>
        </p:spPr>
        <p:txBody>
          <a:bodyPr wrap="none" rtlCol="0">
            <a:spAutoFit/>
          </a:bodyPr>
          <a:lstStyle/>
          <a:p>
            <a:r>
              <a:rPr lang="fr-FR" b="1" dirty="0" smtClean="0">
                <a:solidFill>
                  <a:srgbClr val="0070C0"/>
                </a:solidFill>
              </a:rPr>
              <a:t>16,6</a:t>
            </a:r>
            <a:endParaRPr lang="fr-FR" b="1" dirty="0">
              <a:solidFill>
                <a:srgbClr val="0070C0"/>
              </a:solidFill>
            </a:endParaRPr>
          </a:p>
        </p:txBody>
      </p:sp>
      <p:grpSp>
        <p:nvGrpSpPr>
          <p:cNvPr id="34" name="Groupe 33"/>
          <p:cNvGrpSpPr/>
          <p:nvPr/>
        </p:nvGrpSpPr>
        <p:grpSpPr>
          <a:xfrm>
            <a:off x="3453896" y="3086892"/>
            <a:ext cx="5485791" cy="1944216"/>
            <a:chOff x="3453896" y="3086892"/>
            <a:chExt cx="5485791" cy="1944216"/>
          </a:xfrm>
        </p:grpSpPr>
        <p:sp>
          <p:nvSpPr>
            <p:cNvPr id="10" name="Rectangle 9"/>
            <p:cNvSpPr/>
            <p:nvPr/>
          </p:nvSpPr>
          <p:spPr>
            <a:xfrm>
              <a:off x="3453896" y="3086892"/>
              <a:ext cx="5485791" cy="19442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3586792" y="3554944"/>
              <a:ext cx="5245391" cy="1368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p:cNvCxnSpPr/>
            <p:nvPr/>
          </p:nvCxnSpPr>
          <p:spPr>
            <a:xfrm>
              <a:off x="3586792" y="4167012"/>
              <a:ext cx="52453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644008" y="3554944"/>
              <a:ext cx="0" cy="13681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5807847" y="3554944"/>
              <a:ext cx="0" cy="13681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7320015" y="3554944"/>
              <a:ext cx="0" cy="13681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594098" y="3554944"/>
              <a:ext cx="1042401" cy="646331"/>
            </a:xfrm>
            <a:prstGeom prst="rect">
              <a:avLst/>
            </a:prstGeom>
            <a:noFill/>
          </p:spPr>
          <p:txBody>
            <a:bodyPr wrap="none" rtlCol="0">
              <a:spAutoFit/>
            </a:bodyPr>
            <a:lstStyle/>
            <a:p>
              <a:r>
                <a:rPr lang="fr-FR" sz="1200" b="1" dirty="0" smtClean="0">
                  <a:solidFill>
                    <a:srgbClr val="002060"/>
                  </a:solidFill>
                </a:rPr>
                <a:t>Abondance =</a:t>
              </a:r>
            </a:p>
            <a:p>
              <a:r>
                <a:rPr lang="fr-FR" sz="1200" b="1" dirty="0" smtClean="0">
                  <a:solidFill>
                    <a:srgbClr val="002060"/>
                  </a:solidFill>
                </a:rPr>
                <a:t>Nombre total</a:t>
              </a:r>
            </a:p>
            <a:p>
              <a:r>
                <a:rPr lang="fr-FR" sz="1200" b="1" dirty="0">
                  <a:solidFill>
                    <a:srgbClr val="002060"/>
                  </a:solidFill>
                </a:rPr>
                <a:t>d</a:t>
              </a:r>
              <a:r>
                <a:rPr lang="fr-FR" sz="1200" b="1" dirty="0" smtClean="0">
                  <a:solidFill>
                    <a:srgbClr val="002060"/>
                  </a:solidFill>
                </a:rPr>
                <a:t>’individus</a:t>
              </a:r>
              <a:endParaRPr lang="fr-FR" sz="1200" b="1" dirty="0">
                <a:solidFill>
                  <a:srgbClr val="002060"/>
                </a:solidFill>
              </a:endParaRPr>
            </a:p>
          </p:txBody>
        </p:sp>
        <p:sp>
          <p:nvSpPr>
            <p:cNvPr id="17" name="ZoneTexte 16"/>
            <p:cNvSpPr txBox="1"/>
            <p:nvPr/>
          </p:nvSpPr>
          <p:spPr>
            <a:xfrm>
              <a:off x="4788024" y="3739608"/>
              <a:ext cx="852990" cy="276999"/>
            </a:xfrm>
            <a:prstGeom prst="rect">
              <a:avLst/>
            </a:prstGeom>
            <a:noFill/>
          </p:spPr>
          <p:txBody>
            <a:bodyPr wrap="none" rtlCol="0">
              <a:spAutoFit/>
            </a:bodyPr>
            <a:lstStyle/>
            <a:p>
              <a:r>
                <a:rPr lang="fr-FR" sz="1200" b="1" dirty="0" smtClean="0">
                  <a:solidFill>
                    <a:srgbClr val="002060"/>
                  </a:solidFill>
                </a:rPr>
                <a:t>Fréquence</a:t>
              </a:r>
              <a:endParaRPr lang="fr-FR" sz="1200" b="1" dirty="0">
                <a:solidFill>
                  <a:srgbClr val="002060"/>
                </a:solidFill>
              </a:endParaRPr>
            </a:p>
          </p:txBody>
        </p:sp>
        <p:sp>
          <p:nvSpPr>
            <p:cNvPr id="18" name="ZoneTexte 17"/>
            <p:cNvSpPr txBox="1"/>
            <p:nvPr/>
          </p:nvSpPr>
          <p:spPr>
            <a:xfrm>
              <a:off x="6223828" y="3739663"/>
              <a:ext cx="670120" cy="276999"/>
            </a:xfrm>
            <a:prstGeom prst="rect">
              <a:avLst/>
            </a:prstGeom>
            <a:noFill/>
          </p:spPr>
          <p:txBody>
            <a:bodyPr wrap="none" rtlCol="0">
              <a:spAutoFit/>
            </a:bodyPr>
            <a:lstStyle/>
            <a:p>
              <a:r>
                <a:rPr lang="fr-FR" sz="1200" b="1" dirty="0" smtClean="0">
                  <a:solidFill>
                    <a:srgbClr val="002060"/>
                  </a:solidFill>
                </a:rPr>
                <a:t>Densité</a:t>
              </a:r>
              <a:endParaRPr lang="fr-FR" sz="1200" b="1" dirty="0">
                <a:solidFill>
                  <a:srgbClr val="002060"/>
                </a:solidFill>
              </a:endParaRPr>
            </a:p>
          </p:txBody>
        </p:sp>
        <p:sp>
          <p:nvSpPr>
            <p:cNvPr id="19" name="ZoneTexte 18"/>
            <p:cNvSpPr txBox="1"/>
            <p:nvPr/>
          </p:nvSpPr>
          <p:spPr>
            <a:xfrm>
              <a:off x="7380312" y="3717032"/>
              <a:ext cx="1430200" cy="276999"/>
            </a:xfrm>
            <a:prstGeom prst="rect">
              <a:avLst/>
            </a:prstGeom>
            <a:noFill/>
          </p:spPr>
          <p:txBody>
            <a:bodyPr wrap="none" rtlCol="0">
              <a:spAutoFit/>
            </a:bodyPr>
            <a:lstStyle/>
            <a:p>
              <a:r>
                <a:rPr lang="fr-FR" sz="1200" b="1" dirty="0" smtClean="0">
                  <a:solidFill>
                    <a:srgbClr val="002060"/>
                  </a:solidFill>
                </a:rPr>
                <a:t>Densité relative (%)</a:t>
              </a:r>
              <a:endParaRPr lang="fr-FR" sz="1200" b="1" dirty="0">
                <a:solidFill>
                  <a:srgbClr val="002060"/>
                </a:solidFill>
              </a:endParaRPr>
            </a:p>
          </p:txBody>
        </p:sp>
        <p:sp>
          <p:nvSpPr>
            <p:cNvPr id="33" name="ZoneTexte 32"/>
            <p:cNvSpPr txBox="1"/>
            <p:nvPr/>
          </p:nvSpPr>
          <p:spPr>
            <a:xfrm>
              <a:off x="4871743" y="3086892"/>
              <a:ext cx="2711961" cy="369332"/>
            </a:xfrm>
            <a:prstGeom prst="rect">
              <a:avLst/>
            </a:prstGeom>
            <a:noFill/>
          </p:spPr>
          <p:txBody>
            <a:bodyPr wrap="none" rtlCol="0">
              <a:spAutoFit/>
            </a:bodyPr>
            <a:lstStyle/>
            <a:p>
              <a:r>
                <a:rPr lang="fr-FR" dirty="0" smtClean="0">
                  <a:solidFill>
                    <a:srgbClr val="7030A0"/>
                  </a:solidFill>
                </a:rPr>
                <a:t>Exemple: </a:t>
              </a:r>
              <a:r>
                <a:rPr lang="fr-FR" dirty="0" err="1" smtClean="0">
                  <a:solidFill>
                    <a:srgbClr val="7030A0"/>
                  </a:solidFill>
                </a:rPr>
                <a:t>Capitella</a:t>
              </a:r>
              <a:r>
                <a:rPr lang="fr-FR" dirty="0" smtClean="0">
                  <a:solidFill>
                    <a:srgbClr val="7030A0"/>
                  </a:solidFill>
                </a:rPr>
                <a:t> </a:t>
              </a:r>
              <a:r>
                <a:rPr lang="fr-FR" dirty="0" err="1" smtClean="0">
                  <a:solidFill>
                    <a:srgbClr val="7030A0"/>
                  </a:solidFill>
                </a:rPr>
                <a:t>capitata</a:t>
              </a:r>
              <a:endParaRPr lang="fr-FR" dirty="0">
                <a:solidFill>
                  <a:srgbClr val="7030A0"/>
                </a:solidFill>
              </a:endParaRPr>
            </a:p>
          </p:txBody>
        </p:sp>
      </p:grpSp>
      <p:sp>
        <p:nvSpPr>
          <p:cNvPr id="7" name="ZoneTexte 6"/>
          <p:cNvSpPr txBox="1"/>
          <p:nvPr/>
        </p:nvSpPr>
        <p:spPr>
          <a:xfrm>
            <a:off x="4913069" y="1808640"/>
            <a:ext cx="595035" cy="369332"/>
          </a:xfrm>
          <a:prstGeom prst="rect">
            <a:avLst/>
          </a:prstGeom>
          <a:noFill/>
        </p:spPr>
        <p:txBody>
          <a:bodyPr wrap="none" rtlCol="0">
            <a:spAutoFit/>
          </a:bodyPr>
          <a:lstStyle/>
          <a:p>
            <a:r>
              <a:rPr lang="fr-FR" b="1" dirty="0" smtClean="0">
                <a:solidFill>
                  <a:srgbClr val="FF0000"/>
                </a:solidFill>
              </a:rPr>
              <a:t>0,66</a:t>
            </a:r>
            <a:endParaRPr lang="fr-FR" b="1" dirty="0">
              <a:solidFill>
                <a:srgbClr val="FF0000"/>
              </a:solidFill>
            </a:endParaRPr>
          </a:p>
        </p:txBody>
      </p:sp>
      <p:sp>
        <p:nvSpPr>
          <p:cNvPr id="8" name="ZoneTexte 7"/>
          <p:cNvSpPr txBox="1"/>
          <p:nvPr/>
        </p:nvSpPr>
        <p:spPr>
          <a:xfrm>
            <a:off x="5436718" y="1807085"/>
            <a:ext cx="595035" cy="369332"/>
          </a:xfrm>
          <a:prstGeom prst="rect">
            <a:avLst/>
          </a:prstGeom>
          <a:noFill/>
        </p:spPr>
        <p:txBody>
          <a:bodyPr wrap="none" rtlCol="0">
            <a:spAutoFit/>
          </a:bodyPr>
          <a:lstStyle/>
          <a:p>
            <a:r>
              <a:rPr lang="fr-FR" b="1" dirty="0" smtClean="0">
                <a:solidFill>
                  <a:srgbClr val="0070C0"/>
                </a:solidFill>
              </a:rPr>
              <a:t>0,07</a:t>
            </a:r>
            <a:endParaRPr lang="fr-FR" b="1" dirty="0">
              <a:solidFill>
                <a:srgbClr val="0070C0"/>
              </a:solidFill>
            </a:endParaRPr>
          </a:p>
        </p:txBody>
      </p:sp>
      <p:sp>
        <p:nvSpPr>
          <p:cNvPr id="9" name="Rectangle 8"/>
          <p:cNvSpPr/>
          <p:nvPr/>
        </p:nvSpPr>
        <p:spPr>
          <a:xfrm>
            <a:off x="827584" y="1844704"/>
            <a:ext cx="5129936" cy="297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993993" y="4311028"/>
            <a:ext cx="301686" cy="369332"/>
          </a:xfrm>
          <a:prstGeom prst="rect">
            <a:avLst/>
          </a:prstGeom>
          <a:noFill/>
        </p:spPr>
        <p:txBody>
          <a:bodyPr wrap="none" rtlCol="0">
            <a:spAutoFit/>
          </a:bodyPr>
          <a:lstStyle/>
          <a:p>
            <a:r>
              <a:rPr lang="fr-FR" dirty="0" smtClean="0"/>
              <a:t>1</a:t>
            </a:r>
            <a:endParaRPr lang="fr-FR" dirty="0"/>
          </a:p>
        </p:txBody>
      </p:sp>
      <p:grpSp>
        <p:nvGrpSpPr>
          <p:cNvPr id="35" name="Groupe 34"/>
          <p:cNvGrpSpPr/>
          <p:nvPr/>
        </p:nvGrpSpPr>
        <p:grpSpPr>
          <a:xfrm>
            <a:off x="4716016" y="4201275"/>
            <a:ext cx="1052146" cy="704505"/>
            <a:chOff x="4802393" y="4201275"/>
            <a:chExt cx="1052146" cy="704505"/>
          </a:xfrm>
        </p:grpSpPr>
        <p:sp>
          <p:nvSpPr>
            <p:cNvPr id="21" name="ZoneTexte 20"/>
            <p:cNvSpPr txBox="1"/>
            <p:nvPr/>
          </p:nvSpPr>
          <p:spPr>
            <a:xfrm>
              <a:off x="4802393" y="4536448"/>
              <a:ext cx="301686" cy="369332"/>
            </a:xfrm>
            <a:prstGeom prst="rect">
              <a:avLst/>
            </a:prstGeom>
            <a:noFill/>
          </p:spPr>
          <p:txBody>
            <a:bodyPr wrap="none" rtlCol="0">
              <a:spAutoFit/>
            </a:bodyPr>
            <a:lstStyle/>
            <a:p>
              <a:r>
                <a:rPr lang="fr-FR" dirty="0" smtClean="0"/>
                <a:t>6</a:t>
              </a:r>
              <a:endParaRPr lang="fr-FR" dirty="0"/>
            </a:p>
          </p:txBody>
        </p:sp>
        <p:sp>
          <p:nvSpPr>
            <p:cNvPr id="22" name="ZoneTexte 21"/>
            <p:cNvSpPr txBox="1"/>
            <p:nvPr/>
          </p:nvSpPr>
          <p:spPr>
            <a:xfrm>
              <a:off x="5172942" y="4351782"/>
              <a:ext cx="681597" cy="369332"/>
            </a:xfrm>
            <a:prstGeom prst="rect">
              <a:avLst/>
            </a:prstGeom>
            <a:noFill/>
          </p:spPr>
          <p:txBody>
            <a:bodyPr wrap="none" rtlCol="0">
              <a:spAutoFit/>
            </a:bodyPr>
            <a:lstStyle/>
            <a:p>
              <a:r>
                <a:rPr lang="fr-FR" sz="1400" dirty="0" smtClean="0"/>
                <a:t>X</a:t>
              </a:r>
              <a:r>
                <a:rPr lang="fr-FR" dirty="0" smtClean="0"/>
                <a:t> 100</a:t>
              </a:r>
              <a:endParaRPr lang="fr-FR" dirty="0"/>
            </a:p>
          </p:txBody>
        </p:sp>
        <p:sp>
          <p:nvSpPr>
            <p:cNvPr id="23" name="ZoneTexte 22"/>
            <p:cNvSpPr txBox="1"/>
            <p:nvPr/>
          </p:nvSpPr>
          <p:spPr>
            <a:xfrm>
              <a:off x="4802393" y="4201275"/>
              <a:ext cx="301686" cy="369332"/>
            </a:xfrm>
            <a:prstGeom prst="rect">
              <a:avLst/>
            </a:prstGeom>
            <a:noFill/>
          </p:spPr>
          <p:txBody>
            <a:bodyPr wrap="none" rtlCol="0">
              <a:spAutoFit/>
            </a:bodyPr>
            <a:lstStyle/>
            <a:p>
              <a:r>
                <a:rPr lang="fr-FR" dirty="0" smtClean="0"/>
                <a:t>1</a:t>
              </a:r>
              <a:endParaRPr lang="fr-FR" dirty="0"/>
            </a:p>
          </p:txBody>
        </p:sp>
        <p:cxnSp>
          <p:nvCxnSpPr>
            <p:cNvPr id="24" name="Connecteur droit 23"/>
            <p:cNvCxnSpPr/>
            <p:nvPr/>
          </p:nvCxnSpPr>
          <p:spPr>
            <a:xfrm>
              <a:off x="4802393" y="4536448"/>
              <a:ext cx="301686" cy="0"/>
            </a:xfrm>
            <a:prstGeom prst="line">
              <a:avLst/>
            </a:prstGeom>
          </p:spPr>
          <p:style>
            <a:lnRef idx="2">
              <a:schemeClr val="dk1"/>
            </a:lnRef>
            <a:fillRef idx="0">
              <a:schemeClr val="dk1"/>
            </a:fillRef>
            <a:effectRef idx="1">
              <a:schemeClr val="dk1"/>
            </a:effectRef>
            <a:fontRef idx="minor">
              <a:schemeClr val="tx1"/>
            </a:fontRef>
          </p:style>
        </p:cxnSp>
      </p:grpSp>
      <p:grpSp>
        <p:nvGrpSpPr>
          <p:cNvPr id="36" name="Groupe 35"/>
          <p:cNvGrpSpPr/>
          <p:nvPr/>
        </p:nvGrpSpPr>
        <p:grpSpPr>
          <a:xfrm>
            <a:off x="6210435" y="4201275"/>
            <a:ext cx="809837" cy="721821"/>
            <a:chOff x="5934114" y="4201275"/>
            <a:chExt cx="809837" cy="721821"/>
          </a:xfrm>
        </p:grpSpPr>
        <p:sp>
          <p:nvSpPr>
            <p:cNvPr id="25" name="ZoneTexte 24"/>
            <p:cNvSpPr txBox="1"/>
            <p:nvPr/>
          </p:nvSpPr>
          <p:spPr>
            <a:xfrm>
              <a:off x="5934114" y="4553764"/>
              <a:ext cx="809837" cy="369332"/>
            </a:xfrm>
            <a:prstGeom prst="rect">
              <a:avLst/>
            </a:prstGeom>
            <a:noFill/>
          </p:spPr>
          <p:txBody>
            <a:bodyPr wrap="none" rtlCol="0">
              <a:spAutoFit/>
            </a:bodyPr>
            <a:lstStyle/>
            <a:p>
              <a:r>
                <a:rPr lang="fr-FR" dirty="0" smtClean="0"/>
                <a:t>0,25x6</a:t>
              </a:r>
              <a:endParaRPr lang="fr-FR" dirty="0"/>
            </a:p>
          </p:txBody>
        </p:sp>
        <p:sp>
          <p:nvSpPr>
            <p:cNvPr id="27" name="ZoneTexte 26"/>
            <p:cNvSpPr txBox="1"/>
            <p:nvPr/>
          </p:nvSpPr>
          <p:spPr>
            <a:xfrm>
              <a:off x="6172451" y="4201275"/>
              <a:ext cx="301686" cy="369332"/>
            </a:xfrm>
            <a:prstGeom prst="rect">
              <a:avLst/>
            </a:prstGeom>
            <a:noFill/>
          </p:spPr>
          <p:txBody>
            <a:bodyPr wrap="none" rtlCol="0">
              <a:spAutoFit/>
            </a:bodyPr>
            <a:lstStyle/>
            <a:p>
              <a:r>
                <a:rPr lang="fr-FR" dirty="0" smtClean="0"/>
                <a:t>1</a:t>
              </a:r>
              <a:endParaRPr lang="fr-FR" dirty="0"/>
            </a:p>
          </p:txBody>
        </p:sp>
        <p:cxnSp>
          <p:nvCxnSpPr>
            <p:cNvPr id="28" name="Connecteur droit 27"/>
            <p:cNvCxnSpPr/>
            <p:nvPr/>
          </p:nvCxnSpPr>
          <p:spPr>
            <a:xfrm>
              <a:off x="5951863" y="4536448"/>
              <a:ext cx="717442" cy="0"/>
            </a:xfrm>
            <a:prstGeom prst="line">
              <a:avLst/>
            </a:prstGeom>
          </p:spPr>
          <p:style>
            <a:lnRef idx="2">
              <a:schemeClr val="dk1"/>
            </a:lnRef>
            <a:fillRef idx="0">
              <a:schemeClr val="dk1"/>
            </a:fillRef>
            <a:effectRef idx="1">
              <a:schemeClr val="dk1"/>
            </a:effectRef>
            <a:fontRef idx="minor">
              <a:schemeClr val="tx1"/>
            </a:fontRef>
          </p:style>
        </p:cxnSp>
      </p:grpSp>
      <p:grpSp>
        <p:nvGrpSpPr>
          <p:cNvPr id="37" name="Groupe 36"/>
          <p:cNvGrpSpPr/>
          <p:nvPr/>
        </p:nvGrpSpPr>
        <p:grpSpPr>
          <a:xfrm>
            <a:off x="7446282" y="4221088"/>
            <a:ext cx="1347418" cy="721821"/>
            <a:chOff x="7446282" y="4235434"/>
            <a:chExt cx="1347418" cy="721821"/>
          </a:xfrm>
        </p:grpSpPr>
        <p:sp>
          <p:nvSpPr>
            <p:cNvPr id="29" name="ZoneTexte 28"/>
            <p:cNvSpPr txBox="1"/>
            <p:nvPr/>
          </p:nvSpPr>
          <p:spPr>
            <a:xfrm>
              <a:off x="7446282" y="4587923"/>
              <a:ext cx="652743" cy="369332"/>
            </a:xfrm>
            <a:prstGeom prst="rect">
              <a:avLst/>
            </a:prstGeom>
            <a:noFill/>
          </p:spPr>
          <p:txBody>
            <a:bodyPr wrap="none" rtlCol="0">
              <a:spAutoFit/>
            </a:bodyPr>
            <a:lstStyle/>
            <a:p>
              <a:r>
                <a:rPr lang="fr-FR" dirty="0" smtClean="0"/>
                <a:t>1308</a:t>
              </a:r>
              <a:endParaRPr lang="fr-FR" dirty="0"/>
            </a:p>
          </p:txBody>
        </p:sp>
        <p:sp>
          <p:nvSpPr>
            <p:cNvPr id="30" name="ZoneTexte 29"/>
            <p:cNvSpPr txBox="1"/>
            <p:nvPr/>
          </p:nvSpPr>
          <p:spPr>
            <a:xfrm>
              <a:off x="8112103" y="4385941"/>
              <a:ext cx="681597" cy="369332"/>
            </a:xfrm>
            <a:prstGeom prst="rect">
              <a:avLst/>
            </a:prstGeom>
            <a:noFill/>
          </p:spPr>
          <p:txBody>
            <a:bodyPr wrap="none" rtlCol="0">
              <a:spAutoFit/>
            </a:bodyPr>
            <a:lstStyle/>
            <a:p>
              <a:r>
                <a:rPr lang="fr-FR" sz="1400" dirty="0" smtClean="0"/>
                <a:t>X</a:t>
              </a:r>
              <a:r>
                <a:rPr lang="fr-FR" dirty="0" smtClean="0"/>
                <a:t> 100</a:t>
              </a:r>
              <a:endParaRPr lang="fr-FR" dirty="0"/>
            </a:p>
          </p:txBody>
        </p:sp>
        <p:sp>
          <p:nvSpPr>
            <p:cNvPr id="31" name="ZoneTexte 30"/>
            <p:cNvSpPr txBox="1"/>
            <p:nvPr/>
          </p:nvSpPr>
          <p:spPr>
            <a:xfrm>
              <a:off x="7608047" y="4235434"/>
              <a:ext cx="301686" cy="369332"/>
            </a:xfrm>
            <a:prstGeom prst="rect">
              <a:avLst/>
            </a:prstGeom>
            <a:noFill/>
          </p:spPr>
          <p:txBody>
            <a:bodyPr wrap="none" rtlCol="0">
              <a:spAutoFit/>
            </a:bodyPr>
            <a:lstStyle/>
            <a:p>
              <a:r>
                <a:rPr lang="fr-FR" dirty="0" smtClean="0"/>
                <a:t>1</a:t>
              </a:r>
              <a:endParaRPr lang="fr-FR" dirty="0"/>
            </a:p>
          </p:txBody>
        </p:sp>
        <p:cxnSp>
          <p:nvCxnSpPr>
            <p:cNvPr id="32" name="Connecteur droit 31"/>
            <p:cNvCxnSpPr/>
            <p:nvPr/>
          </p:nvCxnSpPr>
          <p:spPr>
            <a:xfrm>
              <a:off x="7487403" y="4570607"/>
              <a:ext cx="560365" cy="0"/>
            </a:xfrm>
            <a:prstGeom prst="line">
              <a:avLst/>
            </a:prstGeom>
          </p:spPr>
          <p:style>
            <a:lnRef idx="2">
              <a:schemeClr val="dk1"/>
            </a:lnRef>
            <a:fillRef idx="0">
              <a:schemeClr val="dk1"/>
            </a:fillRef>
            <a:effectRef idx="1">
              <a:schemeClr val="dk1"/>
            </a:effectRef>
            <a:fontRef idx="minor">
              <a:schemeClr val="tx1"/>
            </a:fontRef>
          </p:style>
        </p:cxnSp>
      </p:grpSp>
      <p:sp>
        <p:nvSpPr>
          <p:cNvPr id="38" name="Rectangle 37"/>
          <p:cNvSpPr/>
          <p:nvPr/>
        </p:nvSpPr>
        <p:spPr>
          <a:xfrm>
            <a:off x="315825" y="5671058"/>
            <a:ext cx="2880320" cy="936104"/>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3258488" y="5671058"/>
            <a:ext cx="2681664" cy="936104"/>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6262362" y="777921"/>
            <a:ext cx="2642684" cy="1200329"/>
          </a:xfrm>
          <a:prstGeom prst="rect">
            <a:avLst/>
          </a:prstGeom>
          <a:solidFill>
            <a:schemeClr val="accent6">
              <a:lumMod val="60000"/>
              <a:lumOff val="40000"/>
            </a:schemeClr>
          </a:solidFill>
        </p:spPr>
        <p:txBody>
          <a:bodyPr wrap="square" rtlCol="0">
            <a:spAutoFit/>
          </a:bodyPr>
          <a:lstStyle/>
          <a:p>
            <a:pPr algn="ctr"/>
            <a:r>
              <a:rPr lang="fr-FR" b="1" dirty="0" smtClean="0">
                <a:solidFill>
                  <a:srgbClr val="FF0000"/>
                </a:solidFill>
              </a:rPr>
              <a:t>Données:</a:t>
            </a:r>
          </a:p>
          <a:p>
            <a:pPr marL="285750" indent="-285750">
              <a:buFont typeface="Wingdings" pitchFamily="2" charset="2"/>
              <a:buChar char="q"/>
            </a:pPr>
            <a:r>
              <a:rPr lang="fr-FR" b="1" dirty="0" smtClean="0"/>
              <a:t>Le total des relevés = 6</a:t>
            </a:r>
          </a:p>
          <a:p>
            <a:pPr marL="285750" indent="-285750">
              <a:buFont typeface="Wingdings" pitchFamily="2" charset="2"/>
              <a:buChar char="q"/>
            </a:pPr>
            <a:r>
              <a:rPr lang="fr-FR" b="1" dirty="0" smtClean="0"/>
              <a:t>Chaque relevé a une surface de 0,25m</a:t>
            </a:r>
            <a:r>
              <a:rPr lang="fr-FR" sz="1200" b="1" dirty="0" smtClean="0"/>
              <a:t>2</a:t>
            </a:r>
            <a:endParaRPr lang="fr-FR" sz="1200" b="1" dirty="0"/>
          </a:p>
        </p:txBody>
      </p:sp>
    </p:spTree>
    <p:extLst>
      <p:ext uri="{BB962C8B-B14F-4D97-AF65-F5344CB8AC3E}">
        <p14:creationId xmlns:p14="http://schemas.microsoft.com/office/powerpoint/2010/main" val="83131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1+#ppt_w/2"/>
                                          </p:val>
                                        </p:tav>
                                        <p:tav tm="100000">
                                          <p:val>
                                            <p:strVal val="#ppt_x"/>
                                          </p:val>
                                        </p:tav>
                                      </p:tavLst>
                                    </p:anim>
                                    <p:anim calcmode="lin" valueType="num">
                                      <p:cBhvr additive="base">
                                        <p:cTn id="13"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repeatCount="500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arn(inVertical)">
                                      <p:cBhvr>
                                        <p:cTn id="38" dur="20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1+#ppt_w/2"/>
                                          </p:val>
                                        </p:tav>
                                        <p:tav tm="100000">
                                          <p:val>
                                            <p:strVal val="#ppt_x"/>
                                          </p:val>
                                        </p:tav>
                                      </p:tavLst>
                                    </p:anim>
                                    <p:anim calcmode="lin" valueType="num">
                                      <p:cBhvr additive="base">
                                        <p:cTn id="44"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repeatCount="500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arn(inVertical)">
                                      <p:cBhvr>
                                        <p:cTn id="54" dur="20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arn(inVertical)">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left)">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inVertical)">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20" grpId="0"/>
      <p:bldP spid="38" grpId="0" animBg="1"/>
      <p:bldP spid="39" grpId="0" animBg="1"/>
      <p:bldP spid="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458530"/>
            <a:ext cx="5860475" cy="6210830"/>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2791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3579" y="281158"/>
            <a:ext cx="5557932" cy="369332"/>
          </a:xfrm>
          <a:prstGeom prst="rect">
            <a:avLst/>
          </a:prstGeom>
          <a:noFill/>
        </p:spPr>
        <p:txBody>
          <a:bodyPr wrap="none" rtlCol="0">
            <a:spAutoFit/>
          </a:bodyPr>
          <a:lstStyle/>
          <a:p>
            <a:r>
              <a:rPr lang="fr-FR" b="1" dirty="0">
                <a:solidFill>
                  <a:srgbClr val="0070C0"/>
                </a:solidFill>
                <a:latin typeface="Comic Sans MS" pitchFamily="66" charset="0"/>
              </a:rPr>
              <a:t>2) Construction de l'histogramme de fréquence</a:t>
            </a:r>
            <a:r>
              <a:rPr lang="fr-FR" b="1" dirty="0" smtClean="0">
                <a:solidFill>
                  <a:srgbClr val="0070C0"/>
                </a:solidFill>
                <a:latin typeface="Comic Sans MS" pitchFamily="66" charset="0"/>
              </a:rPr>
              <a:t>:</a:t>
            </a:r>
            <a:endParaRPr lang="fr-FR" b="1" dirty="0">
              <a:solidFill>
                <a:srgbClr val="0070C0"/>
              </a:solidFill>
              <a:latin typeface="Comic Sans MS" pitchFamily="66"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082" y="908720"/>
            <a:ext cx="3989835" cy="2863417"/>
          </a:xfrm>
          <a:prstGeom prst="rect">
            <a:avLst/>
          </a:prstGeom>
        </p:spPr>
      </p:pic>
      <p:sp>
        <p:nvSpPr>
          <p:cNvPr id="4" name="ZoneTexte 3"/>
          <p:cNvSpPr txBox="1"/>
          <p:nvPr/>
        </p:nvSpPr>
        <p:spPr>
          <a:xfrm>
            <a:off x="862103" y="4293096"/>
            <a:ext cx="7419792" cy="923330"/>
          </a:xfrm>
          <a:prstGeom prst="rect">
            <a:avLst/>
          </a:prstGeom>
          <a:noFill/>
        </p:spPr>
        <p:txBody>
          <a:bodyPr wrap="square" rtlCol="0">
            <a:spAutoFit/>
          </a:bodyPr>
          <a:lstStyle/>
          <a:p>
            <a:r>
              <a:rPr lang="fr-FR" b="1" dirty="0">
                <a:latin typeface="Comic Sans MS" pitchFamily="66" charset="0"/>
              </a:rPr>
              <a:t>La courbe de fréquence obtenue est </a:t>
            </a:r>
            <a:r>
              <a:rPr lang="fr-FR" b="1" dirty="0">
                <a:solidFill>
                  <a:srgbClr val="FF0000"/>
                </a:solidFill>
                <a:latin typeface="Comic Sans MS" pitchFamily="66" charset="0"/>
              </a:rPr>
              <a:t>bimodale</a:t>
            </a:r>
            <a:r>
              <a:rPr lang="fr-FR" b="1" dirty="0">
                <a:latin typeface="Comic Sans MS" pitchFamily="66" charset="0"/>
              </a:rPr>
              <a:t> ce qui indique que la répartition des animaux dans ce milieu n'est </a:t>
            </a:r>
            <a:r>
              <a:rPr lang="fr-FR" b="1" dirty="0">
                <a:solidFill>
                  <a:srgbClr val="FF0000"/>
                </a:solidFill>
                <a:latin typeface="Comic Sans MS" pitchFamily="66" charset="0"/>
              </a:rPr>
              <a:t>pas homogène</a:t>
            </a:r>
            <a:r>
              <a:rPr lang="fr-FR" b="1" dirty="0">
                <a:latin typeface="Comic Sans MS" pitchFamily="66" charset="0"/>
              </a:rPr>
              <a:t>.</a:t>
            </a:r>
          </a:p>
          <a:p>
            <a:endParaRPr lang="fr-FR" b="1" dirty="0">
              <a:latin typeface="Comic Sans MS" pitchFamily="66" charset="0"/>
            </a:endParaRPr>
          </a:p>
        </p:txBody>
      </p:sp>
    </p:spTree>
    <p:extLst>
      <p:ext uri="{BB962C8B-B14F-4D97-AF65-F5344CB8AC3E}">
        <p14:creationId xmlns:p14="http://schemas.microsoft.com/office/powerpoint/2010/main" val="23938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0977" y="3226010"/>
            <a:ext cx="8208912" cy="5850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fr-FR" sz="2400" b="1" dirty="0" smtClean="0">
                <a:ln w="11430"/>
                <a:solidFill>
                  <a:srgbClr val="7030A0"/>
                </a:solidFill>
                <a:effectLst>
                  <a:outerShdw blurRad="50800" dist="39000" dir="5460000" algn="tl">
                    <a:srgbClr val="000000">
                      <a:alpha val="38000"/>
                    </a:srgbClr>
                  </a:outerShdw>
                </a:effectLst>
                <a:latin typeface="Comic Sans MS" pitchFamily="66" charset="0"/>
              </a:rPr>
              <a:t>Définition préliminaire d’un écosystème</a:t>
            </a:r>
            <a:endParaRPr lang="fr-FR" sz="2400" b="1" dirty="0">
              <a:ln w="11430"/>
              <a:solidFill>
                <a:srgbClr val="7030A0"/>
              </a:solidFill>
              <a:effectLst>
                <a:outerShdw blurRad="50800" dist="39000" dir="5460000" algn="tl">
                  <a:srgbClr val="000000">
                    <a:alpha val="38000"/>
                  </a:srgbClr>
                </a:outerShdw>
              </a:effectLst>
              <a:latin typeface="Comic Sans MS" pitchFamily="66" charset="0"/>
            </a:endParaRPr>
          </a:p>
        </p:txBody>
      </p:sp>
      <p:sp>
        <p:nvSpPr>
          <p:cNvPr id="4" name="Ellipse 3"/>
          <p:cNvSpPr/>
          <p:nvPr/>
        </p:nvSpPr>
        <p:spPr>
          <a:xfrm>
            <a:off x="57325" y="44660"/>
            <a:ext cx="1872208" cy="1872208"/>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6" name="Ellipse 5"/>
          <p:cNvSpPr/>
          <p:nvPr/>
        </p:nvSpPr>
        <p:spPr>
          <a:xfrm>
            <a:off x="1533489" y="1196752"/>
            <a:ext cx="792088" cy="792088"/>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4</a:t>
            </a:r>
            <a:endParaRPr lang="fr-F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p:txBody>
      </p:sp>
      <p:sp>
        <p:nvSpPr>
          <p:cNvPr id="3" name="ZoneTexte 2"/>
          <p:cNvSpPr txBox="1"/>
          <p:nvPr/>
        </p:nvSpPr>
        <p:spPr>
          <a:xfrm>
            <a:off x="193370" y="673532"/>
            <a:ext cx="1600118"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Activité</a:t>
            </a:r>
          </a:p>
        </p:txBody>
      </p:sp>
      <p:sp>
        <p:nvSpPr>
          <p:cNvPr id="10" name="Rectangle 9"/>
          <p:cNvSpPr/>
          <p:nvPr/>
        </p:nvSpPr>
        <p:spPr>
          <a:xfrm>
            <a:off x="539552" y="4077072"/>
            <a:ext cx="7920880" cy="720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7" name="Rectangle 6"/>
          <p:cNvSpPr/>
          <p:nvPr/>
        </p:nvSpPr>
        <p:spPr>
          <a:xfrm>
            <a:off x="0" y="0"/>
            <a:ext cx="9144000" cy="68580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417896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9544"/>
            <a:ext cx="5711135" cy="6879322"/>
          </a:xfrm>
          <a:prstGeom prst="rect">
            <a:avLst/>
          </a:prstGeom>
        </p:spPr>
      </p:pic>
    </p:spTree>
    <p:extLst>
      <p:ext uri="{BB962C8B-B14F-4D97-AF65-F5344CB8AC3E}">
        <p14:creationId xmlns:p14="http://schemas.microsoft.com/office/powerpoint/2010/main" val="30627217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77223" y="1009759"/>
            <a:ext cx="7848872" cy="3139321"/>
          </a:xfrm>
          <a:prstGeom prst="rect">
            <a:avLst/>
          </a:prstGeom>
          <a:noFill/>
        </p:spPr>
        <p:txBody>
          <a:bodyPr wrap="square" rtlCol="0">
            <a:spAutoFit/>
          </a:bodyPr>
          <a:lstStyle/>
          <a:p>
            <a:r>
              <a:rPr lang="fr-FR" b="1" dirty="0">
                <a:latin typeface="Comic Sans MS" pitchFamily="66" charset="0"/>
              </a:rPr>
              <a:t>Un</a:t>
            </a:r>
            <a:r>
              <a:rPr lang="fr-FR" b="1" dirty="0">
                <a:solidFill>
                  <a:srgbClr val="FF0000"/>
                </a:solidFill>
                <a:latin typeface="Comic Sans MS" pitchFamily="66" charset="0"/>
              </a:rPr>
              <a:t> écosystème</a:t>
            </a:r>
            <a:r>
              <a:rPr lang="fr-FR" b="1" dirty="0">
                <a:latin typeface="Comic Sans MS" pitchFamily="66" charset="0"/>
              </a:rPr>
              <a:t> est un ensemble dynamique constitué d'un milieu naturel ou </a:t>
            </a:r>
            <a:r>
              <a:rPr lang="fr-FR" b="1" dirty="0">
                <a:solidFill>
                  <a:srgbClr val="FF0000"/>
                </a:solidFill>
                <a:latin typeface="Comic Sans MS" pitchFamily="66" charset="0"/>
              </a:rPr>
              <a:t>biotope</a:t>
            </a:r>
            <a:r>
              <a:rPr lang="fr-FR" b="1" dirty="0">
                <a:latin typeface="Comic Sans MS" pitchFamily="66" charset="0"/>
              </a:rPr>
              <a:t> (eau, sol, climat, lumière…), caractérisé par des conditions </a:t>
            </a:r>
            <a:r>
              <a:rPr lang="fr-FR" b="1" dirty="0" smtClean="0">
                <a:latin typeface="Comic Sans MS" pitchFamily="66" charset="0"/>
              </a:rPr>
              <a:t>écologiques particulières </a:t>
            </a:r>
            <a:r>
              <a:rPr lang="fr-FR" b="1" dirty="0">
                <a:latin typeface="Comic Sans MS" pitchFamily="66" charset="0"/>
              </a:rPr>
              <a:t>et </a:t>
            </a:r>
            <a:r>
              <a:rPr lang="fr-FR" b="1" dirty="0" smtClean="0">
                <a:latin typeface="Comic Sans MS" pitchFamily="66" charset="0"/>
              </a:rPr>
              <a:t>des êtres </a:t>
            </a:r>
            <a:r>
              <a:rPr lang="fr-FR" b="1" dirty="0">
                <a:latin typeface="Comic Sans MS" pitchFamily="66" charset="0"/>
              </a:rPr>
              <a:t>vivants ou </a:t>
            </a:r>
            <a:r>
              <a:rPr lang="fr-FR" b="1" dirty="0">
                <a:solidFill>
                  <a:srgbClr val="FF0000"/>
                </a:solidFill>
                <a:latin typeface="Comic Sans MS" pitchFamily="66" charset="0"/>
              </a:rPr>
              <a:t>biocénose</a:t>
            </a:r>
            <a:r>
              <a:rPr lang="fr-FR" b="1" dirty="0">
                <a:latin typeface="Comic Sans MS" pitchFamily="66" charset="0"/>
              </a:rPr>
              <a:t> (animaux, plantes, microorganismes) qui </a:t>
            </a:r>
            <a:r>
              <a:rPr lang="fr-FR" b="1" dirty="0" smtClean="0">
                <a:latin typeface="Comic Sans MS" pitchFamily="66" charset="0"/>
              </a:rPr>
              <a:t>l'occupent.</a:t>
            </a:r>
          </a:p>
          <a:p>
            <a:endParaRPr lang="fr-FR" b="1" dirty="0" smtClean="0">
              <a:latin typeface="Comic Sans MS" pitchFamily="66" charset="0"/>
            </a:endParaRPr>
          </a:p>
          <a:p>
            <a:r>
              <a:rPr lang="fr-FR" b="1" dirty="0" smtClean="0">
                <a:latin typeface="Comic Sans MS" pitchFamily="66" charset="0"/>
              </a:rPr>
              <a:t>Dans l’écosystème les organismes vivants </a:t>
            </a:r>
            <a:r>
              <a:rPr lang="fr-FR" b="1" dirty="0">
                <a:solidFill>
                  <a:srgbClr val="FF0000"/>
                </a:solidFill>
                <a:latin typeface="Comic Sans MS" pitchFamily="66" charset="0"/>
              </a:rPr>
              <a:t>interagissent entre eux et avec le milieu</a:t>
            </a:r>
            <a:r>
              <a:rPr lang="fr-FR" b="1" dirty="0">
                <a:latin typeface="Comic Sans MS" pitchFamily="66" charset="0"/>
              </a:rPr>
              <a:t> </a:t>
            </a:r>
            <a:r>
              <a:rPr lang="fr-FR" b="1" dirty="0" smtClean="0">
                <a:latin typeface="Comic Sans MS" pitchFamily="66" charset="0"/>
              </a:rPr>
              <a:t>dans </a:t>
            </a:r>
            <a:r>
              <a:rPr lang="fr-FR" b="1" dirty="0">
                <a:latin typeface="Comic Sans MS" pitchFamily="66" charset="0"/>
              </a:rPr>
              <a:t>lequel ils vivent</a:t>
            </a:r>
            <a:r>
              <a:rPr lang="fr-FR" b="1" dirty="0" smtClean="0">
                <a:latin typeface="Comic Sans MS" pitchFamily="66" charset="0"/>
              </a:rPr>
              <a:t>.</a:t>
            </a:r>
          </a:p>
          <a:p>
            <a:endParaRPr lang="fr-FR" b="1" dirty="0">
              <a:latin typeface="Comic Sans MS" pitchFamily="66" charset="0"/>
            </a:endParaRPr>
          </a:p>
          <a:p>
            <a:r>
              <a:rPr lang="fr-FR" b="1" dirty="0">
                <a:latin typeface="Comic Sans MS" pitchFamily="66" charset="0"/>
              </a:rPr>
              <a:t>Les dimensions des écosystèmes peuvent varier considérablement; ils peuvent être </a:t>
            </a:r>
            <a:r>
              <a:rPr lang="fr-FR" b="1" dirty="0">
                <a:solidFill>
                  <a:srgbClr val="FF0000"/>
                </a:solidFill>
                <a:latin typeface="Comic Sans MS" pitchFamily="66" charset="0"/>
              </a:rPr>
              <a:t>très petits</a:t>
            </a:r>
            <a:r>
              <a:rPr lang="fr-FR" b="1" dirty="0">
                <a:latin typeface="Comic Sans MS" pitchFamily="66" charset="0"/>
              </a:rPr>
              <a:t>, comme une mare ou un arbre mort, ou être </a:t>
            </a:r>
            <a:r>
              <a:rPr lang="fr-FR" b="1" dirty="0">
                <a:solidFill>
                  <a:srgbClr val="FF0000"/>
                </a:solidFill>
                <a:latin typeface="Comic Sans MS" pitchFamily="66" charset="0"/>
              </a:rPr>
              <a:t>gigantesques</a:t>
            </a:r>
            <a:r>
              <a:rPr lang="fr-FR" b="1" dirty="0">
                <a:latin typeface="Comic Sans MS" pitchFamily="66" charset="0"/>
              </a:rPr>
              <a:t>, comme la Terre. </a:t>
            </a:r>
          </a:p>
        </p:txBody>
      </p:sp>
      <p:sp>
        <p:nvSpPr>
          <p:cNvPr id="3" name="ZoneTexte 2"/>
          <p:cNvSpPr txBox="1"/>
          <p:nvPr/>
        </p:nvSpPr>
        <p:spPr>
          <a:xfrm>
            <a:off x="827584" y="404664"/>
            <a:ext cx="3260829" cy="369332"/>
          </a:xfrm>
          <a:prstGeom prst="rect">
            <a:avLst/>
          </a:prstGeom>
          <a:noFill/>
        </p:spPr>
        <p:txBody>
          <a:bodyPr wrap="none" rtlCol="0">
            <a:spAutoFit/>
          </a:bodyPr>
          <a:lstStyle/>
          <a:p>
            <a:r>
              <a:rPr lang="fr-FR" b="1" dirty="0" smtClean="0">
                <a:solidFill>
                  <a:schemeClr val="accent1"/>
                </a:solidFill>
                <a:latin typeface="Comic Sans MS" pitchFamily="66" charset="0"/>
              </a:rPr>
              <a:t>Définition d’un écosystème:</a:t>
            </a:r>
            <a:endParaRPr lang="fr-FR" dirty="0">
              <a:solidFill>
                <a:schemeClr val="accent1"/>
              </a:solidFill>
              <a:latin typeface="Comic Sans MS" pitchFamily="66" charset="0"/>
            </a:endParaRPr>
          </a:p>
        </p:txBody>
      </p:sp>
      <p:sp>
        <p:nvSpPr>
          <p:cNvPr id="4" name="ZoneTexte 3"/>
          <p:cNvSpPr txBox="1"/>
          <p:nvPr/>
        </p:nvSpPr>
        <p:spPr>
          <a:xfrm>
            <a:off x="2267744" y="4787860"/>
            <a:ext cx="4527201" cy="369332"/>
          </a:xfrm>
          <a:prstGeom prst="rect">
            <a:avLst/>
          </a:prstGeom>
          <a:noFill/>
        </p:spPr>
        <p:txBody>
          <a:bodyPr wrap="none" rtlCol="0">
            <a:spAutoFit/>
          </a:bodyPr>
          <a:lstStyle/>
          <a:p>
            <a:r>
              <a:rPr lang="fr-FR" b="1" dirty="0" smtClean="0">
                <a:solidFill>
                  <a:srgbClr val="7030A0"/>
                </a:solidFill>
                <a:latin typeface="Comic Sans MS" pitchFamily="66" charset="0"/>
              </a:rPr>
              <a:t>Ecosystème   =  Biocénose  +  Biotope</a:t>
            </a:r>
            <a:endParaRPr lang="fr-FR" b="1" dirty="0">
              <a:solidFill>
                <a:srgbClr val="7030A0"/>
              </a:solidFill>
              <a:latin typeface="Comic Sans MS" pitchFamily="66" charset="0"/>
            </a:endParaRPr>
          </a:p>
        </p:txBody>
      </p:sp>
      <p:sp>
        <p:nvSpPr>
          <p:cNvPr id="5" name="Rectangle 4"/>
          <p:cNvSpPr/>
          <p:nvPr/>
        </p:nvSpPr>
        <p:spPr>
          <a:xfrm>
            <a:off x="1979712" y="4581128"/>
            <a:ext cx="5256584"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49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404664"/>
            <a:ext cx="8892480" cy="373948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50000"/>
              </a:lnSpc>
            </a:pPr>
            <a:r>
              <a:rPr lang="fr-FR" sz="2000" b="1" dirty="0">
                <a:ln w="11430"/>
                <a:latin typeface="Times New Roman" pitchFamily="18" charset="0"/>
                <a:cs typeface="Times New Roman" pitchFamily="18" charset="0"/>
              </a:rPr>
              <a:t>1. L’</a:t>
            </a:r>
            <a:r>
              <a:rPr lang="fr-FR" sz="2000" b="1" dirty="0">
                <a:ln w="11430"/>
                <a:solidFill>
                  <a:srgbClr val="FF3399"/>
                </a:solidFill>
                <a:latin typeface="Times New Roman" pitchFamily="18" charset="0"/>
                <a:cs typeface="Times New Roman" pitchFamily="18" charset="0"/>
              </a:rPr>
              <a:t>écologie</a:t>
            </a:r>
            <a:r>
              <a:rPr lang="fr-FR" sz="2000" b="1" dirty="0">
                <a:ln w="11430"/>
                <a:latin typeface="Times New Roman" pitchFamily="18" charset="0"/>
                <a:cs typeface="Times New Roman" pitchFamily="18" charset="0"/>
              </a:rPr>
              <a:t> ou </a:t>
            </a:r>
            <a:r>
              <a:rPr lang="fr-FR" sz="2000" b="1" dirty="0">
                <a:ln w="11430"/>
                <a:solidFill>
                  <a:srgbClr val="FF3399"/>
                </a:solidFill>
                <a:latin typeface="Times New Roman" pitchFamily="18" charset="0"/>
                <a:cs typeface="Times New Roman" pitchFamily="18" charset="0"/>
              </a:rPr>
              <a:t>science de l’environnement </a:t>
            </a:r>
            <a:r>
              <a:rPr lang="fr-FR" sz="2000" b="1" dirty="0">
                <a:ln w="11430"/>
                <a:latin typeface="Times New Roman" pitchFamily="18" charset="0"/>
                <a:cs typeface="Times New Roman" pitchFamily="18" charset="0"/>
              </a:rPr>
              <a:t>est </a:t>
            </a:r>
            <a:r>
              <a:rPr lang="fr-FR" sz="2000" b="1" dirty="0" smtClean="0">
                <a:ln w="11430"/>
                <a:latin typeface="Times New Roman" pitchFamily="18" charset="0"/>
                <a:cs typeface="Times New Roman" pitchFamily="18" charset="0"/>
              </a:rPr>
              <a:t>la </a:t>
            </a:r>
            <a:r>
              <a:rPr lang="fr-FR" sz="2000" b="1" dirty="0">
                <a:ln w="11430"/>
                <a:latin typeface="Times New Roman" pitchFamily="18" charset="0"/>
                <a:cs typeface="Times New Roman" pitchFamily="18" charset="0"/>
              </a:rPr>
              <a:t>science qui étudie les </a:t>
            </a:r>
            <a:r>
              <a:rPr lang="fr-FR" sz="2000" b="1" dirty="0" smtClean="0">
                <a:ln w="11430"/>
                <a:latin typeface="Times New Roman" pitchFamily="18" charset="0"/>
                <a:cs typeface="Times New Roman" pitchFamily="18" charset="0"/>
              </a:rPr>
              <a:t>êtres </a:t>
            </a:r>
            <a:r>
              <a:rPr lang="fr-FR" sz="2000" b="1" dirty="0">
                <a:ln w="11430"/>
                <a:latin typeface="Times New Roman" pitchFamily="18" charset="0"/>
                <a:cs typeface="Times New Roman" pitchFamily="18" charset="0"/>
              </a:rPr>
              <a:t>vivants dans leur milieu et les interactions entre eux.</a:t>
            </a:r>
          </a:p>
          <a:p>
            <a:pPr>
              <a:lnSpc>
                <a:spcPct val="150000"/>
              </a:lnSpc>
            </a:pPr>
            <a:r>
              <a:rPr lang="en-GB" sz="2000" b="1" dirty="0" err="1">
                <a:ln w="11430"/>
                <a:latin typeface="Times New Roman" pitchFamily="18" charset="0"/>
                <a:cs typeface="Times New Roman" pitchFamily="18" charset="0"/>
              </a:rPr>
              <a:t>Parmi</a:t>
            </a:r>
            <a:r>
              <a:rPr lang="en-GB" sz="2000" b="1" dirty="0">
                <a:ln w="11430"/>
                <a:latin typeface="Times New Roman" pitchFamily="18" charset="0"/>
                <a:cs typeface="Times New Roman" pitchFamily="18" charset="0"/>
              </a:rPr>
              <a:t> les </a:t>
            </a:r>
            <a:r>
              <a:rPr lang="en-GB" sz="2000" b="1" dirty="0" err="1">
                <a:ln w="11430"/>
                <a:latin typeface="Times New Roman" pitchFamily="18" charset="0"/>
                <a:cs typeface="Times New Roman" pitchFamily="18" charset="0"/>
              </a:rPr>
              <a:t>objectifs</a:t>
            </a:r>
            <a:r>
              <a:rPr lang="en-GB" sz="2000" b="1" dirty="0">
                <a:ln w="11430"/>
                <a:latin typeface="Times New Roman" pitchFamily="18" charset="0"/>
                <a:cs typeface="Times New Roman" pitchFamily="18" charset="0"/>
              </a:rPr>
              <a:t> </a:t>
            </a:r>
            <a:r>
              <a:rPr lang="en-GB" sz="2000" b="1" dirty="0" err="1">
                <a:ln w="11430"/>
                <a:latin typeface="Times New Roman" pitchFamily="18" charset="0"/>
                <a:cs typeface="Times New Roman" pitchFamily="18" charset="0"/>
              </a:rPr>
              <a:t>visés</a:t>
            </a:r>
            <a:r>
              <a:rPr lang="en-GB" sz="2000" b="1" dirty="0">
                <a:ln w="11430"/>
                <a:latin typeface="Times New Roman" pitchFamily="18" charset="0"/>
                <a:cs typeface="Times New Roman" pitchFamily="18" charset="0"/>
              </a:rPr>
              <a:t> par l’étude des </a:t>
            </a:r>
            <a:r>
              <a:rPr lang="en-GB" sz="2000" b="1" dirty="0" err="1">
                <a:ln w="11430"/>
                <a:latin typeface="Times New Roman" pitchFamily="18" charset="0"/>
                <a:cs typeface="Times New Roman" pitchFamily="18" charset="0"/>
              </a:rPr>
              <a:t>milieux</a:t>
            </a:r>
            <a:r>
              <a:rPr lang="en-GB" sz="2000" b="1" dirty="0">
                <a:ln w="11430"/>
                <a:latin typeface="Times New Roman" pitchFamily="18" charset="0"/>
                <a:cs typeface="Times New Roman" pitchFamily="18" charset="0"/>
              </a:rPr>
              <a:t> </a:t>
            </a:r>
            <a:r>
              <a:rPr lang="en-GB" sz="2000" b="1" dirty="0" err="1">
                <a:ln w="11430"/>
                <a:latin typeface="Times New Roman" pitchFamily="18" charset="0"/>
                <a:cs typeface="Times New Roman" pitchFamily="18" charset="0"/>
              </a:rPr>
              <a:t>naturels</a:t>
            </a:r>
            <a:r>
              <a:rPr lang="en-GB" sz="2000" b="1" dirty="0">
                <a:ln w="11430"/>
                <a:latin typeface="Times New Roman" pitchFamily="18" charset="0"/>
                <a:cs typeface="Times New Roman" pitchFamily="18" charset="0"/>
              </a:rPr>
              <a:t>:</a:t>
            </a:r>
            <a:endParaRPr lang="fr-FR" sz="2000" b="1" dirty="0">
              <a:ln w="11430"/>
              <a:latin typeface="Times New Roman" pitchFamily="18" charset="0"/>
              <a:cs typeface="Times New Roman" pitchFamily="18" charset="0"/>
            </a:endParaRPr>
          </a:p>
          <a:p>
            <a:pPr>
              <a:lnSpc>
                <a:spcPct val="150000"/>
              </a:lnSpc>
            </a:pPr>
            <a:r>
              <a:rPr lang="en-GB" sz="2000" b="1" dirty="0">
                <a:ln w="11430"/>
                <a:latin typeface="Times New Roman" pitchFamily="18" charset="0"/>
                <a:cs typeface="Times New Roman" pitchFamily="18" charset="0"/>
              </a:rPr>
              <a:t>	- </a:t>
            </a:r>
            <a:r>
              <a:rPr lang="en-GB" sz="2000" b="1" dirty="0" err="1">
                <a:ln w="11430"/>
                <a:latin typeface="Times New Roman" pitchFamily="18" charset="0"/>
                <a:cs typeface="Times New Roman" pitchFamily="18" charset="0"/>
              </a:rPr>
              <a:t>Expliquer</a:t>
            </a:r>
            <a:r>
              <a:rPr lang="en-GB" sz="2000" b="1" dirty="0">
                <a:ln w="11430"/>
                <a:latin typeface="Times New Roman" pitchFamily="18" charset="0"/>
                <a:cs typeface="Times New Roman" pitchFamily="18" charset="0"/>
              </a:rPr>
              <a:t> la </a:t>
            </a:r>
            <a:r>
              <a:rPr lang="en-GB" sz="2000" b="1" dirty="0" err="1">
                <a:ln w="11430"/>
                <a:latin typeface="Times New Roman" pitchFamily="18" charset="0"/>
                <a:cs typeface="Times New Roman" pitchFamily="18" charset="0"/>
              </a:rPr>
              <a:t>répartition</a:t>
            </a:r>
            <a:r>
              <a:rPr lang="en-GB" sz="2000" b="1" dirty="0">
                <a:ln w="11430"/>
                <a:latin typeface="Times New Roman" pitchFamily="18" charset="0"/>
                <a:cs typeface="Times New Roman" pitchFamily="18" charset="0"/>
              </a:rPr>
              <a:t> des </a:t>
            </a:r>
            <a:r>
              <a:rPr lang="fr-FR" sz="2000" b="1" dirty="0">
                <a:ln w="11430"/>
                <a:latin typeface="Times New Roman" pitchFamily="18" charset="0"/>
                <a:cs typeface="Times New Roman" pitchFamily="18" charset="0"/>
              </a:rPr>
              <a:t>ê</a:t>
            </a:r>
            <a:r>
              <a:rPr lang="en-GB" sz="2000" b="1" dirty="0" err="1" smtClean="0">
                <a:ln w="11430"/>
                <a:latin typeface="Times New Roman" pitchFamily="18" charset="0"/>
                <a:cs typeface="Times New Roman" pitchFamily="18" charset="0"/>
              </a:rPr>
              <a:t>tres</a:t>
            </a:r>
            <a:r>
              <a:rPr lang="en-GB" sz="2000" b="1" dirty="0" smtClean="0">
                <a:ln w="11430"/>
                <a:latin typeface="Times New Roman" pitchFamily="18" charset="0"/>
                <a:cs typeface="Times New Roman" pitchFamily="18" charset="0"/>
              </a:rPr>
              <a:t> </a:t>
            </a:r>
            <a:r>
              <a:rPr lang="en-GB" sz="2000" b="1" dirty="0" err="1">
                <a:ln w="11430"/>
                <a:latin typeface="Times New Roman" pitchFamily="18" charset="0"/>
                <a:cs typeface="Times New Roman" pitchFamily="18" charset="0"/>
              </a:rPr>
              <a:t>vivants</a:t>
            </a:r>
            <a:r>
              <a:rPr lang="en-GB" sz="2000" b="1" dirty="0">
                <a:ln w="11430"/>
                <a:latin typeface="Times New Roman" pitchFamily="18" charset="0"/>
                <a:cs typeface="Times New Roman" pitchFamily="18" charset="0"/>
              </a:rPr>
              <a:t> </a:t>
            </a:r>
            <a:r>
              <a:rPr lang="en-GB" sz="2000" b="1" dirty="0" err="1">
                <a:ln w="11430"/>
                <a:latin typeface="Times New Roman" pitchFamily="18" charset="0"/>
                <a:cs typeface="Times New Roman" pitchFamily="18" charset="0"/>
              </a:rPr>
              <a:t>dans</a:t>
            </a:r>
            <a:r>
              <a:rPr lang="en-GB" sz="2000" b="1" dirty="0">
                <a:ln w="11430"/>
                <a:latin typeface="Times New Roman" pitchFamily="18" charset="0"/>
                <a:cs typeface="Times New Roman" pitchFamily="18" charset="0"/>
              </a:rPr>
              <a:t> les </a:t>
            </a:r>
            <a:r>
              <a:rPr lang="en-GB" sz="2000" b="1" dirty="0" err="1">
                <a:ln w="11430"/>
                <a:latin typeface="Times New Roman" pitchFamily="18" charset="0"/>
                <a:cs typeface="Times New Roman" pitchFamily="18" charset="0"/>
              </a:rPr>
              <a:t>milieux</a:t>
            </a:r>
            <a:r>
              <a:rPr lang="en-GB" sz="2000" b="1" dirty="0">
                <a:ln w="11430"/>
                <a:latin typeface="Times New Roman" pitchFamily="18" charset="0"/>
                <a:cs typeface="Times New Roman" pitchFamily="18" charset="0"/>
              </a:rPr>
              <a:t> </a:t>
            </a:r>
            <a:r>
              <a:rPr lang="en-GB" sz="2000" b="1" dirty="0" err="1">
                <a:ln w="11430"/>
                <a:latin typeface="Times New Roman" pitchFamily="18" charset="0"/>
                <a:cs typeface="Times New Roman" pitchFamily="18" charset="0"/>
              </a:rPr>
              <a:t>naturels</a:t>
            </a:r>
            <a:r>
              <a:rPr lang="en-GB" sz="2000" b="1" dirty="0">
                <a:ln w="11430"/>
                <a:latin typeface="Times New Roman" pitchFamily="18" charset="0"/>
                <a:cs typeface="Times New Roman" pitchFamily="18" charset="0"/>
              </a:rPr>
              <a:t>. </a:t>
            </a:r>
            <a:endParaRPr lang="fr-FR" sz="2000" b="1" dirty="0">
              <a:ln w="11430"/>
              <a:latin typeface="Times New Roman" pitchFamily="18" charset="0"/>
              <a:cs typeface="Times New Roman" pitchFamily="18" charset="0"/>
            </a:endParaRPr>
          </a:p>
          <a:p>
            <a:pPr>
              <a:lnSpc>
                <a:spcPct val="150000"/>
              </a:lnSpc>
            </a:pPr>
            <a:r>
              <a:rPr lang="en-GB" sz="2000" b="1" dirty="0">
                <a:ln w="11430"/>
                <a:latin typeface="Times New Roman" pitchFamily="18" charset="0"/>
                <a:cs typeface="Times New Roman" pitchFamily="18" charset="0"/>
              </a:rPr>
              <a:t>	- </a:t>
            </a:r>
            <a:r>
              <a:rPr lang="en-GB" sz="2000" b="1" dirty="0" err="1" smtClean="0">
                <a:ln w="11430"/>
                <a:latin typeface="Times New Roman" pitchFamily="18" charset="0"/>
                <a:cs typeface="Times New Roman" pitchFamily="18" charset="0"/>
              </a:rPr>
              <a:t>Permettre</a:t>
            </a:r>
            <a:r>
              <a:rPr lang="en-GB" sz="2000" b="1" dirty="0" smtClean="0">
                <a:ln w="11430"/>
                <a:latin typeface="Times New Roman" pitchFamily="18" charset="0"/>
                <a:cs typeface="Times New Roman" pitchFamily="18" charset="0"/>
              </a:rPr>
              <a:t> </a:t>
            </a:r>
            <a:r>
              <a:rPr lang="en-GB" sz="2000" b="1" dirty="0" err="1">
                <a:ln w="11430"/>
                <a:latin typeface="Times New Roman" pitchFamily="18" charset="0"/>
                <a:cs typeface="Times New Roman" pitchFamily="18" charset="0"/>
              </a:rPr>
              <a:t>l'exploitation</a:t>
            </a:r>
            <a:r>
              <a:rPr lang="en-GB" sz="2000" b="1" dirty="0">
                <a:ln w="11430"/>
                <a:latin typeface="Times New Roman" pitchFamily="18" charset="0"/>
                <a:cs typeface="Times New Roman" pitchFamily="18" charset="0"/>
              </a:rPr>
              <a:t> </a:t>
            </a:r>
            <a:r>
              <a:rPr lang="en-GB" sz="2000" b="1" dirty="0" err="1">
                <a:ln w="11430"/>
                <a:latin typeface="Times New Roman" pitchFamily="18" charset="0"/>
                <a:cs typeface="Times New Roman" pitchFamily="18" charset="0"/>
              </a:rPr>
              <a:t>rationnelle</a:t>
            </a:r>
            <a:r>
              <a:rPr lang="en-GB" sz="2000" b="1" dirty="0">
                <a:ln w="11430"/>
                <a:latin typeface="Times New Roman" pitchFamily="18" charset="0"/>
                <a:cs typeface="Times New Roman" pitchFamily="18" charset="0"/>
              </a:rPr>
              <a:t> des </a:t>
            </a:r>
            <a:r>
              <a:rPr lang="en-GB" sz="2000" b="1" dirty="0" err="1">
                <a:ln w="11430"/>
                <a:latin typeface="Times New Roman" pitchFamily="18" charset="0"/>
                <a:cs typeface="Times New Roman" pitchFamily="18" charset="0"/>
              </a:rPr>
              <a:t>ressources</a:t>
            </a:r>
            <a:r>
              <a:rPr lang="en-GB" sz="2000" b="1" dirty="0">
                <a:ln w="11430"/>
                <a:latin typeface="Times New Roman" pitchFamily="18" charset="0"/>
                <a:cs typeface="Times New Roman" pitchFamily="18" charset="0"/>
              </a:rPr>
              <a:t> </a:t>
            </a:r>
            <a:r>
              <a:rPr lang="en-GB" sz="2000" b="1" dirty="0" err="1">
                <a:ln w="11430"/>
                <a:latin typeface="Times New Roman" pitchFamily="18" charset="0"/>
                <a:cs typeface="Times New Roman" pitchFamily="18" charset="0"/>
              </a:rPr>
              <a:t>naturelles</a:t>
            </a:r>
            <a:r>
              <a:rPr lang="en-GB" sz="2000" b="1" dirty="0">
                <a:ln w="11430"/>
                <a:latin typeface="Times New Roman" pitchFamily="18" charset="0"/>
                <a:cs typeface="Times New Roman" pitchFamily="18" charset="0"/>
              </a:rPr>
              <a:t>.</a:t>
            </a:r>
            <a:endParaRPr lang="fr-FR" sz="2000" b="1" dirty="0">
              <a:ln w="11430"/>
              <a:latin typeface="Times New Roman" pitchFamily="18" charset="0"/>
              <a:cs typeface="Times New Roman" pitchFamily="18" charset="0"/>
            </a:endParaRPr>
          </a:p>
          <a:p>
            <a:pPr>
              <a:lnSpc>
                <a:spcPct val="150000"/>
              </a:lnSpc>
            </a:pPr>
            <a:r>
              <a:rPr lang="en-GB" sz="2000" b="1" dirty="0">
                <a:ln w="11430"/>
                <a:latin typeface="Times New Roman" pitchFamily="18" charset="0"/>
                <a:cs typeface="Times New Roman" pitchFamily="18" charset="0"/>
              </a:rPr>
              <a:t>	</a:t>
            </a:r>
            <a:r>
              <a:rPr lang="fr-FR" sz="2000" b="1" dirty="0">
                <a:ln w="11430"/>
                <a:latin typeface="Times New Roman" pitchFamily="18" charset="0"/>
                <a:cs typeface="Times New Roman" pitchFamily="18" charset="0"/>
              </a:rPr>
              <a:t>- Avoir conscience de l’importance de la préservation et la </a:t>
            </a:r>
            <a:r>
              <a:rPr lang="fr-FR" sz="2000" b="1" dirty="0" smtClean="0">
                <a:ln w="11430"/>
                <a:latin typeface="Times New Roman" pitchFamily="18" charset="0"/>
                <a:cs typeface="Times New Roman" pitchFamily="18" charset="0"/>
              </a:rPr>
              <a:t>protection </a:t>
            </a:r>
          </a:p>
          <a:p>
            <a:pPr>
              <a:lnSpc>
                <a:spcPct val="150000"/>
              </a:lnSpc>
            </a:pPr>
            <a:r>
              <a:rPr lang="fr-FR" sz="2000" b="1" dirty="0">
                <a:ln w="11430"/>
                <a:latin typeface="Times New Roman" pitchFamily="18" charset="0"/>
                <a:cs typeface="Times New Roman" pitchFamily="18" charset="0"/>
              </a:rPr>
              <a:t> </a:t>
            </a:r>
            <a:r>
              <a:rPr lang="fr-FR" sz="2000" b="1" dirty="0" smtClean="0">
                <a:ln w="11430"/>
                <a:latin typeface="Times New Roman" pitchFamily="18" charset="0"/>
                <a:cs typeface="Times New Roman" pitchFamily="18" charset="0"/>
              </a:rPr>
              <a:t>          des milieux naturels</a:t>
            </a:r>
            <a:r>
              <a:rPr lang="fr-FR" sz="2000" b="1" dirty="0">
                <a:ln w="11430"/>
                <a:latin typeface="Times New Roman" pitchFamily="18" charset="0"/>
                <a:cs typeface="Times New Roman" pitchFamily="18" charset="0"/>
              </a:rPr>
              <a:t>...</a:t>
            </a:r>
          </a:p>
          <a:p>
            <a:pPr>
              <a:lnSpc>
                <a:spcPct val="150000"/>
              </a:lnSpc>
            </a:pPr>
            <a:endParaRPr lang="fr-FR" b="1" dirty="0">
              <a:ln w="11430"/>
              <a:solidFill>
                <a:srgbClr val="0070C0"/>
              </a:solidFill>
              <a:effectLst>
                <a:outerShdw blurRad="50800" dist="39000" dir="5460000" algn="tl">
                  <a:srgbClr val="000000">
                    <a:alpha val="38000"/>
                  </a:srgbClr>
                </a:outerShdw>
              </a:effectLst>
            </a:endParaRPr>
          </a:p>
        </p:txBody>
      </p:sp>
      <p:sp>
        <p:nvSpPr>
          <p:cNvPr id="3" name="ZoneTexte 2"/>
          <p:cNvSpPr txBox="1"/>
          <p:nvPr/>
        </p:nvSpPr>
        <p:spPr>
          <a:xfrm>
            <a:off x="72008" y="4126762"/>
            <a:ext cx="8964488"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50000"/>
              </a:lnSpc>
            </a:pPr>
            <a:r>
              <a:rPr lang="fr-FR" b="1" dirty="0">
                <a:ln w="11430"/>
                <a:solidFill>
                  <a:srgbClr val="0070C0"/>
                </a:solidFill>
                <a:effectLst>
                  <a:outerShdw blurRad="50800" dist="39000" dir="5460000" algn="tl">
                    <a:srgbClr val="000000">
                      <a:alpha val="38000"/>
                    </a:srgbClr>
                  </a:outerShdw>
                </a:effectLst>
                <a:latin typeface="Comic Sans MS" pitchFamily="66" charset="0"/>
              </a:rPr>
              <a:t>2. </a:t>
            </a:r>
            <a:r>
              <a:rPr lang="fr-FR" b="1" dirty="0">
                <a:ln w="11430"/>
                <a:solidFill>
                  <a:srgbClr val="FF0000"/>
                </a:solidFill>
                <a:effectLst>
                  <a:outerShdw blurRad="50800" dist="39000" dir="5460000" algn="tl">
                    <a:srgbClr val="000000">
                      <a:alpha val="38000"/>
                    </a:srgbClr>
                  </a:outerShdw>
                </a:effectLst>
                <a:latin typeface="Comic Sans MS" pitchFamily="66" charset="0"/>
              </a:rPr>
              <a:t>La sortie </a:t>
            </a:r>
            <a:r>
              <a:rPr lang="fr-FR" b="1" dirty="0">
                <a:ln w="11430"/>
                <a:solidFill>
                  <a:srgbClr val="0070C0"/>
                </a:solidFill>
                <a:effectLst>
                  <a:outerShdw blurRad="50800" dist="39000" dir="5460000" algn="tl">
                    <a:srgbClr val="000000">
                      <a:alpha val="38000"/>
                    </a:srgbClr>
                  </a:outerShdw>
                </a:effectLst>
                <a:latin typeface="Comic Sans MS" pitchFamily="66" charset="0"/>
              </a:rPr>
              <a:t>ou </a:t>
            </a:r>
            <a:r>
              <a:rPr lang="fr-FR" b="1" dirty="0">
                <a:ln w="11430"/>
                <a:solidFill>
                  <a:srgbClr val="FF0000"/>
                </a:solidFill>
                <a:effectLst>
                  <a:outerShdw blurRad="50800" dist="39000" dir="5460000" algn="tl">
                    <a:srgbClr val="000000">
                      <a:alpha val="38000"/>
                    </a:srgbClr>
                  </a:outerShdw>
                </a:effectLst>
                <a:latin typeface="Comic Sans MS" pitchFamily="66" charset="0"/>
              </a:rPr>
              <a:t>l'excursion écologique </a:t>
            </a:r>
            <a:r>
              <a:rPr lang="fr-FR" b="1" dirty="0">
                <a:ln w="11430"/>
                <a:solidFill>
                  <a:srgbClr val="0070C0"/>
                </a:solidFill>
                <a:effectLst>
                  <a:outerShdw blurRad="50800" dist="39000" dir="5460000" algn="tl">
                    <a:srgbClr val="000000">
                      <a:alpha val="38000"/>
                    </a:srgbClr>
                  </a:outerShdw>
                </a:effectLst>
                <a:latin typeface="Comic Sans MS" pitchFamily="66" charset="0"/>
              </a:rPr>
              <a:t>permet le contact direct avec la nature, l'observation et l'exploration des milieux naturels. Elle est axée sur un ensemble d'activités et de prise de mesures qui nécessitent l'application d'un certain nombre de techniques et l'usage de </a:t>
            </a:r>
            <a:r>
              <a:rPr lang="fr-FR" b="1" dirty="0" smtClean="0">
                <a:ln w="11430"/>
                <a:solidFill>
                  <a:srgbClr val="0070C0"/>
                </a:solidFill>
                <a:effectLst>
                  <a:outerShdw blurRad="50800" dist="39000" dir="5460000" algn="tl">
                    <a:srgbClr val="000000">
                      <a:alpha val="38000"/>
                    </a:srgbClr>
                  </a:outerShdw>
                </a:effectLst>
                <a:latin typeface="Comic Sans MS" pitchFamily="66" charset="0"/>
              </a:rPr>
              <a:t>différents  outils,</a:t>
            </a:r>
            <a:endParaRPr lang="fr-FR" b="1" dirty="0">
              <a:ln w="11430"/>
              <a:solidFill>
                <a:srgbClr val="0070C0"/>
              </a:solidFill>
              <a:effectLst>
                <a:outerShdw blurRad="50800" dist="39000" dir="5460000" algn="tl">
                  <a:srgbClr val="000000">
                    <a:alpha val="38000"/>
                  </a:srgbClr>
                </a:outerShdw>
              </a:effectLst>
              <a:latin typeface="Comic Sans MS" pitchFamily="66" charset="0"/>
            </a:endParaRPr>
          </a:p>
        </p:txBody>
      </p:sp>
    </p:spTree>
    <p:extLst>
      <p:ext uri="{BB962C8B-B14F-4D97-AF65-F5344CB8AC3E}">
        <p14:creationId xmlns:p14="http://schemas.microsoft.com/office/powerpoint/2010/main" val="33772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95936" y="2754161"/>
            <a:ext cx="1035861" cy="830997"/>
          </a:xfrm>
          <a:prstGeom prst="rect">
            <a:avLst/>
          </a:prstGeom>
          <a:noFill/>
        </p:spPr>
        <p:txBody>
          <a:bodyPr wrap="none" rtlCol="0">
            <a:spAutoFit/>
          </a:bodyPr>
          <a:lstStyle/>
          <a:p>
            <a:r>
              <a:rPr lang="fr-F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FIN</a:t>
            </a:r>
            <a:endParaRPr lang="fr-F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471313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5910"/>
            <a:ext cx="9324528" cy="258532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50000"/>
              </a:lnSpc>
            </a:pPr>
            <a:r>
              <a:rPr lang="en-GB" b="1" dirty="0">
                <a:ln w="11430"/>
                <a:solidFill>
                  <a:srgbClr val="0070C0"/>
                </a:solidFill>
                <a:effectLst>
                  <a:outerShdw blurRad="50800" dist="39000" dir="5460000" algn="tl">
                    <a:srgbClr val="000000">
                      <a:alpha val="38000"/>
                    </a:srgbClr>
                  </a:outerShdw>
                </a:effectLst>
              </a:rPr>
              <a:t>3. </a:t>
            </a:r>
            <a:r>
              <a:rPr lang="en-GB" b="1" dirty="0">
                <a:ln w="11430"/>
                <a:effectLst>
                  <a:outerShdw blurRad="50800" dist="39000" dir="5460000" algn="tl">
                    <a:srgbClr val="000000">
                      <a:alpha val="38000"/>
                    </a:srgbClr>
                  </a:outerShdw>
                </a:effectLst>
              </a:rPr>
              <a:t>Questions posées </a:t>
            </a:r>
            <a:r>
              <a:rPr lang="en-GB" b="1" dirty="0" smtClean="0">
                <a:ln w="11430"/>
                <a:effectLst>
                  <a:outerShdw blurRad="50800" dist="39000" dir="5460000" algn="tl">
                    <a:srgbClr val="000000">
                      <a:alpha val="38000"/>
                    </a:srgbClr>
                  </a:outerShdw>
                </a:effectLst>
              </a:rPr>
              <a:t> à </a:t>
            </a:r>
            <a:r>
              <a:rPr lang="en-GB" b="1" dirty="0">
                <a:ln w="11430"/>
                <a:effectLst>
                  <a:outerShdw blurRad="50800" dist="39000" dir="5460000" algn="tl">
                    <a:srgbClr val="000000">
                      <a:alpha val="38000"/>
                    </a:srgbClr>
                  </a:outerShdw>
                </a:effectLst>
              </a:rPr>
              <a:t>propos de </a:t>
            </a:r>
            <a:r>
              <a:rPr lang="en-GB" b="1" dirty="0" smtClean="0">
                <a:ln w="11430"/>
                <a:effectLst>
                  <a:outerShdw blurRad="50800" dist="39000" dir="5460000" algn="tl">
                    <a:srgbClr val="000000">
                      <a:alpha val="38000"/>
                    </a:srgbClr>
                  </a:outerShdw>
                </a:effectLst>
              </a:rPr>
              <a:t>l’étude  </a:t>
            </a:r>
            <a:r>
              <a:rPr lang="en-GB" b="1" dirty="0">
                <a:ln w="11430"/>
                <a:effectLst>
                  <a:outerShdw blurRad="50800" dist="39000" dir="5460000" algn="tl">
                    <a:srgbClr val="000000">
                      <a:alpha val="38000"/>
                    </a:srgbClr>
                  </a:outerShdw>
                </a:effectLst>
              </a:rPr>
              <a:t>d’un milieu </a:t>
            </a:r>
            <a:r>
              <a:rPr lang="en-GB" b="1" dirty="0" smtClean="0">
                <a:ln w="11430"/>
                <a:effectLst>
                  <a:outerShdw blurRad="50800" dist="39000" dir="5460000" algn="tl">
                    <a:srgbClr val="000000">
                      <a:alpha val="38000"/>
                    </a:srgbClr>
                  </a:outerShdw>
                </a:effectLst>
              </a:rPr>
              <a:t> écologique</a:t>
            </a:r>
            <a:r>
              <a:rPr lang="en-GB" b="1" dirty="0">
                <a:ln w="11430"/>
                <a:effectLst>
                  <a:outerShdw blurRad="50800" dist="39000" dir="5460000" algn="tl">
                    <a:srgbClr val="000000">
                      <a:alpha val="38000"/>
                    </a:srgbClr>
                  </a:outerShdw>
                </a:effectLst>
              </a:rPr>
              <a:t> </a:t>
            </a:r>
            <a:r>
              <a:rPr lang="en-GB" b="1" dirty="0" smtClean="0">
                <a:ln w="11430"/>
                <a:solidFill>
                  <a:srgbClr val="0070C0"/>
                </a:solidFill>
                <a:effectLst>
                  <a:outerShdw blurRad="50800" dist="39000" dir="5460000" algn="tl">
                    <a:srgbClr val="000000">
                      <a:alpha val="38000"/>
                    </a:srgbClr>
                  </a:outerShdw>
                </a:effectLst>
              </a:rPr>
              <a:t>:</a:t>
            </a:r>
          </a:p>
          <a:p>
            <a:pPr>
              <a:lnSpc>
                <a:spcPct val="150000"/>
              </a:lnSpc>
            </a:pPr>
            <a:endParaRPr lang="fr-FR" b="1" dirty="0">
              <a:ln w="11430"/>
              <a:solidFill>
                <a:srgbClr val="0070C0"/>
              </a:solidFill>
              <a:effectLst>
                <a:outerShdw blurRad="50800" dist="39000" dir="5460000" algn="tl">
                  <a:srgbClr val="000000">
                    <a:alpha val="38000"/>
                  </a:srgbClr>
                </a:outerShdw>
              </a:effectLst>
            </a:endParaRPr>
          </a:p>
          <a:p>
            <a:pPr>
              <a:lnSpc>
                <a:spcPct val="150000"/>
              </a:lnSpc>
            </a:pPr>
            <a:r>
              <a:rPr lang="fr-FR" b="1" dirty="0" smtClean="0">
                <a:ln w="11430"/>
                <a:solidFill>
                  <a:srgbClr val="FF0000"/>
                </a:solidFill>
                <a:effectLst>
                  <a:outerShdw blurRad="50800" dist="39000" dir="5460000" algn="tl">
                    <a:srgbClr val="000000">
                      <a:alpha val="38000"/>
                    </a:srgbClr>
                  </a:outerShdw>
                </a:effectLst>
              </a:rPr>
              <a:t>         - </a:t>
            </a:r>
            <a:r>
              <a:rPr lang="fr-FR" b="1" dirty="0">
                <a:ln w="11430"/>
                <a:solidFill>
                  <a:srgbClr val="FF0000"/>
                </a:solidFill>
                <a:effectLst>
                  <a:outerShdw blurRad="50800" dist="39000" dir="5460000" algn="tl">
                    <a:srgbClr val="000000">
                      <a:alpha val="38000"/>
                    </a:srgbClr>
                  </a:outerShdw>
                </a:effectLst>
              </a:rPr>
              <a:t>Quelles sont les différentes techniques utilisées dans une sortie écologique ?</a:t>
            </a:r>
          </a:p>
          <a:p>
            <a:pPr>
              <a:lnSpc>
                <a:spcPct val="150000"/>
              </a:lnSpc>
            </a:pPr>
            <a:r>
              <a:rPr lang="en-GB" b="1" dirty="0" smtClean="0">
                <a:ln w="11430"/>
                <a:solidFill>
                  <a:srgbClr val="FF0000"/>
                </a:solidFill>
                <a:effectLst>
                  <a:outerShdw blurRad="50800" dist="39000" dir="5460000" algn="tl">
                    <a:srgbClr val="000000">
                      <a:alpha val="38000"/>
                    </a:srgbClr>
                  </a:outerShdw>
                </a:effectLst>
              </a:rPr>
              <a:t>         - </a:t>
            </a:r>
            <a:r>
              <a:rPr lang="en-GB" b="1" dirty="0">
                <a:ln w="11430"/>
                <a:solidFill>
                  <a:srgbClr val="FF0000"/>
                </a:solidFill>
                <a:effectLst>
                  <a:outerShdw blurRad="50800" dist="39000" dir="5460000" algn="tl">
                    <a:srgbClr val="000000">
                      <a:alpha val="38000"/>
                    </a:srgbClr>
                  </a:outerShdw>
                </a:effectLst>
              </a:rPr>
              <a:t>Comment exploiter les </a:t>
            </a:r>
            <a:r>
              <a:rPr lang="en-GB" b="1" dirty="0" err="1" smtClean="0">
                <a:ln w="11430"/>
                <a:solidFill>
                  <a:srgbClr val="FF0000"/>
                </a:solidFill>
                <a:effectLst>
                  <a:outerShdw blurRad="50800" dist="39000" dir="5460000" algn="tl">
                    <a:srgbClr val="000000">
                      <a:alpha val="38000"/>
                    </a:srgbClr>
                  </a:outerShdw>
                </a:effectLst>
              </a:rPr>
              <a:t>données</a:t>
            </a:r>
            <a:r>
              <a:rPr lang="en-GB" b="1" dirty="0" smtClean="0">
                <a:ln w="11430"/>
                <a:solidFill>
                  <a:srgbClr val="FF0000"/>
                </a:solidFill>
                <a:effectLst>
                  <a:outerShdw blurRad="50800" dist="39000" dir="5460000" algn="tl">
                    <a:srgbClr val="000000">
                      <a:alpha val="38000"/>
                    </a:srgbClr>
                  </a:outerShdw>
                </a:effectLst>
              </a:rPr>
              <a:t>  </a:t>
            </a:r>
            <a:r>
              <a:rPr lang="en-GB" b="1" dirty="0" err="1" smtClean="0">
                <a:ln w="11430"/>
                <a:solidFill>
                  <a:srgbClr val="FF0000"/>
                </a:solidFill>
                <a:effectLst>
                  <a:outerShdw blurRad="50800" dist="39000" dir="5460000" algn="tl">
                    <a:srgbClr val="000000">
                      <a:alpha val="38000"/>
                    </a:srgbClr>
                  </a:outerShdw>
                </a:effectLst>
              </a:rPr>
              <a:t>statistiques</a:t>
            </a:r>
            <a:r>
              <a:rPr lang="en-GB" b="1" dirty="0" smtClean="0">
                <a:ln w="11430"/>
                <a:solidFill>
                  <a:srgbClr val="FF0000"/>
                </a:solidFill>
                <a:effectLst>
                  <a:outerShdw blurRad="50800" dist="39000" dir="5460000" algn="tl">
                    <a:srgbClr val="000000">
                      <a:alpha val="38000"/>
                    </a:srgbClr>
                  </a:outerShdw>
                </a:effectLst>
              </a:rPr>
              <a:t>  </a:t>
            </a:r>
            <a:r>
              <a:rPr lang="en-GB" b="1" dirty="0" err="1" smtClean="0">
                <a:ln w="11430"/>
                <a:solidFill>
                  <a:srgbClr val="FF0000"/>
                </a:solidFill>
                <a:effectLst>
                  <a:outerShdw blurRad="50800" dist="39000" dir="5460000" algn="tl">
                    <a:srgbClr val="000000">
                      <a:alpha val="38000"/>
                    </a:srgbClr>
                  </a:outerShdw>
                </a:effectLst>
              </a:rPr>
              <a:t>recueillies</a:t>
            </a:r>
            <a:r>
              <a:rPr lang="en-GB" b="1" dirty="0" smtClean="0">
                <a:ln w="11430"/>
                <a:solidFill>
                  <a:srgbClr val="FF0000"/>
                </a:solidFill>
                <a:effectLst>
                  <a:outerShdw blurRad="50800" dist="39000" dir="5460000" algn="tl">
                    <a:srgbClr val="000000">
                      <a:alpha val="38000"/>
                    </a:srgbClr>
                  </a:outerShdw>
                </a:effectLst>
              </a:rPr>
              <a:t>  </a:t>
            </a:r>
            <a:r>
              <a:rPr lang="en-GB" b="1" dirty="0" err="1" smtClean="0">
                <a:ln w="11430"/>
                <a:solidFill>
                  <a:srgbClr val="FF0000"/>
                </a:solidFill>
                <a:effectLst>
                  <a:outerShdw blurRad="50800" dist="39000" dir="5460000" algn="tl">
                    <a:srgbClr val="000000">
                      <a:alpha val="38000"/>
                    </a:srgbClr>
                  </a:outerShdw>
                </a:effectLst>
              </a:rPr>
              <a:t>lors</a:t>
            </a:r>
            <a:r>
              <a:rPr lang="en-GB" b="1" dirty="0" smtClean="0">
                <a:ln w="11430"/>
                <a:solidFill>
                  <a:srgbClr val="FF0000"/>
                </a:solidFill>
                <a:effectLst>
                  <a:outerShdw blurRad="50800" dist="39000" dir="5460000" algn="tl">
                    <a:srgbClr val="000000">
                      <a:alpha val="38000"/>
                    </a:srgbClr>
                  </a:outerShdw>
                </a:effectLst>
              </a:rPr>
              <a:t>  </a:t>
            </a:r>
            <a:r>
              <a:rPr lang="en-GB" b="1" dirty="0" err="1" smtClean="0">
                <a:ln w="11430"/>
                <a:solidFill>
                  <a:srgbClr val="FF0000"/>
                </a:solidFill>
                <a:effectLst>
                  <a:outerShdw blurRad="50800" dist="39000" dir="5460000" algn="tl">
                    <a:srgbClr val="000000">
                      <a:alpha val="38000"/>
                    </a:srgbClr>
                  </a:outerShdw>
                </a:effectLst>
              </a:rPr>
              <a:t>d’une</a:t>
            </a:r>
            <a:r>
              <a:rPr lang="en-GB" b="1" dirty="0" smtClean="0">
                <a:ln w="11430"/>
                <a:solidFill>
                  <a:srgbClr val="FF0000"/>
                </a:solidFill>
                <a:effectLst>
                  <a:outerShdw blurRad="50800" dist="39000" dir="5460000" algn="tl">
                    <a:srgbClr val="000000">
                      <a:alpha val="38000"/>
                    </a:srgbClr>
                  </a:outerShdw>
                </a:effectLst>
              </a:rPr>
              <a:t>  sortie  écologique </a:t>
            </a:r>
            <a:r>
              <a:rPr lang="en-GB" b="1" dirty="0">
                <a:ln w="11430"/>
                <a:solidFill>
                  <a:srgbClr val="FF0000"/>
                </a:solidFill>
                <a:effectLst>
                  <a:outerShdw blurRad="50800" dist="39000" dir="5460000" algn="tl">
                    <a:srgbClr val="000000">
                      <a:alpha val="38000"/>
                    </a:srgbClr>
                  </a:outerShdw>
                </a:effectLst>
              </a:rPr>
              <a:t>?</a:t>
            </a:r>
            <a:endParaRPr lang="fr-FR" b="1" dirty="0">
              <a:ln w="11430"/>
              <a:solidFill>
                <a:srgbClr val="FF0000"/>
              </a:solidFill>
              <a:effectLst>
                <a:outerShdw blurRad="50800" dist="39000" dir="5460000" algn="tl">
                  <a:srgbClr val="000000">
                    <a:alpha val="38000"/>
                  </a:srgbClr>
                </a:outerShdw>
              </a:effectLst>
            </a:endParaRPr>
          </a:p>
          <a:p>
            <a:pPr lvl="0">
              <a:lnSpc>
                <a:spcPct val="150000"/>
              </a:lnSpc>
            </a:pPr>
            <a:r>
              <a:rPr lang="fr-FR" b="1" dirty="0" smtClean="0">
                <a:ln w="11430"/>
                <a:solidFill>
                  <a:srgbClr val="FF0000"/>
                </a:solidFill>
                <a:effectLst>
                  <a:outerShdw blurRad="50800" dist="39000" dir="5460000" algn="tl">
                    <a:srgbClr val="000000">
                      <a:alpha val="38000"/>
                    </a:srgbClr>
                  </a:outerShdw>
                </a:effectLst>
              </a:rPr>
              <a:t>         - Qu’est </a:t>
            </a:r>
            <a:r>
              <a:rPr lang="fr-FR" b="1" dirty="0">
                <a:ln w="11430"/>
                <a:solidFill>
                  <a:srgbClr val="FF0000"/>
                </a:solidFill>
                <a:effectLst>
                  <a:outerShdw blurRad="50800" dist="39000" dir="5460000" algn="tl">
                    <a:srgbClr val="000000">
                      <a:alpha val="38000"/>
                    </a:srgbClr>
                  </a:outerShdw>
                </a:effectLst>
              </a:rPr>
              <a:t>ce qu’un écosystème et quelles sont ses caractéristiques ?</a:t>
            </a:r>
          </a:p>
          <a:p>
            <a:pPr>
              <a:lnSpc>
                <a:spcPct val="150000"/>
              </a:lnSpc>
            </a:pPr>
            <a:endParaRPr lang="fr-FR" b="1"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5582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3212976"/>
            <a:ext cx="792088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400" b="1" dirty="0">
                <a:ln w="11430"/>
                <a:solidFill>
                  <a:srgbClr val="7030A0"/>
                </a:solidFill>
                <a:effectLst>
                  <a:outerShdw blurRad="50800" dist="39000" dir="5460000" algn="tl">
                    <a:srgbClr val="000000">
                      <a:alpha val="38000"/>
                    </a:srgbClr>
                  </a:outerShdw>
                </a:effectLst>
                <a:latin typeface="Comic Sans MS" pitchFamily="66" charset="0"/>
              </a:rPr>
              <a:t>Outils et techniques pour explorer un milieu </a:t>
            </a:r>
            <a:r>
              <a:rPr lang="fr-FR" sz="2400" b="1" dirty="0" smtClean="0">
                <a:ln w="11430"/>
                <a:solidFill>
                  <a:srgbClr val="7030A0"/>
                </a:solidFill>
                <a:effectLst>
                  <a:outerShdw blurRad="50800" dist="39000" dir="5460000" algn="tl">
                    <a:srgbClr val="000000">
                      <a:alpha val="38000"/>
                    </a:srgbClr>
                  </a:outerShdw>
                </a:effectLst>
                <a:latin typeface="Comic Sans MS" pitchFamily="66" charset="0"/>
              </a:rPr>
              <a:t>naturel</a:t>
            </a:r>
            <a:endParaRPr lang="fr-FR" sz="2400" b="1" dirty="0">
              <a:ln w="11430"/>
              <a:solidFill>
                <a:srgbClr val="7030A0"/>
              </a:solidFill>
              <a:effectLst>
                <a:outerShdw blurRad="50800" dist="39000" dir="5460000" algn="tl">
                  <a:srgbClr val="000000">
                    <a:alpha val="38000"/>
                  </a:srgbClr>
                </a:outerShdw>
              </a:effectLst>
              <a:latin typeface="Comic Sans MS" pitchFamily="66" charset="0"/>
            </a:endParaRPr>
          </a:p>
        </p:txBody>
      </p:sp>
      <p:sp>
        <p:nvSpPr>
          <p:cNvPr id="4" name="Ellipse 3"/>
          <p:cNvSpPr/>
          <p:nvPr/>
        </p:nvSpPr>
        <p:spPr>
          <a:xfrm>
            <a:off x="57325" y="44660"/>
            <a:ext cx="1872208" cy="1872208"/>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6" name="Ellipse 5"/>
          <p:cNvSpPr/>
          <p:nvPr/>
        </p:nvSpPr>
        <p:spPr>
          <a:xfrm>
            <a:off x="1533489" y="1196752"/>
            <a:ext cx="792088" cy="792088"/>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1</a:t>
            </a:r>
            <a:endParaRPr lang="fr-F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p:txBody>
      </p:sp>
      <p:sp>
        <p:nvSpPr>
          <p:cNvPr id="3" name="ZoneTexte 2"/>
          <p:cNvSpPr txBox="1"/>
          <p:nvPr/>
        </p:nvSpPr>
        <p:spPr>
          <a:xfrm>
            <a:off x="193370" y="673532"/>
            <a:ext cx="1600118"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Activité</a:t>
            </a:r>
          </a:p>
        </p:txBody>
      </p:sp>
      <p:sp>
        <p:nvSpPr>
          <p:cNvPr id="10" name="Rectangle 9"/>
          <p:cNvSpPr/>
          <p:nvPr/>
        </p:nvSpPr>
        <p:spPr>
          <a:xfrm>
            <a:off x="683568" y="3755702"/>
            <a:ext cx="7704856" cy="720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26" name="Rectangle 25"/>
          <p:cNvSpPr/>
          <p:nvPr/>
        </p:nvSpPr>
        <p:spPr>
          <a:xfrm>
            <a:off x="0" y="0"/>
            <a:ext cx="9144000" cy="68580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3041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851483"/>
            <a:ext cx="8064896" cy="5745869"/>
          </a:xfrm>
          <a:prstGeom prst="rect">
            <a:avLst/>
          </a:prstGeom>
          <a:ln w="127000" cap="sq">
            <a:solidFill>
              <a:srgbClr val="FF0000"/>
            </a:solidFill>
            <a:miter lim="800000"/>
          </a:ln>
          <a:effectLst>
            <a:outerShdw blurRad="57150" dist="50800" dir="2700000" algn="tl" rotWithShape="0">
              <a:srgbClr val="000000">
                <a:alpha val="40000"/>
              </a:srgbClr>
            </a:outerShdw>
          </a:effectLst>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55" y="1276145"/>
            <a:ext cx="8794289" cy="4896544"/>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
        <p:nvSpPr>
          <p:cNvPr id="5" name="ZoneTexte 4"/>
          <p:cNvSpPr txBox="1"/>
          <p:nvPr/>
        </p:nvSpPr>
        <p:spPr>
          <a:xfrm>
            <a:off x="0" y="0"/>
            <a:ext cx="5615640" cy="369332"/>
          </a:xfrm>
          <a:prstGeom prst="rect">
            <a:avLst/>
          </a:prstGeom>
          <a:solidFill>
            <a:srgbClr val="99FF66"/>
          </a:solidFill>
        </p:spPr>
        <p:txBody>
          <a:bodyPr wrap="none" rtlCol="0">
            <a:spAutoFit/>
          </a:bodyPr>
          <a:lstStyle/>
          <a:p>
            <a:r>
              <a:rPr lang="fr-FR" b="1" dirty="0" smtClean="0">
                <a:latin typeface="Comic Sans MS" pitchFamily="66" charset="0"/>
              </a:rPr>
              <a:t>1) Outils et techniques pour explorer un milieu :</a:t>
            </a:r>
            <a:endParaRPr lang="fr-FR" b="1" dirty="0">
              <a:latin typeface="Comic Sans MS" pitchFamily="66" charset="0"/>
            </a:endParaRPr>
          </a:p>
        </p:txBody>
      </p:sp>
    </p:spTree>
    <p:extLst>
      <p:ext uri="{BB962C8B-B14F-4D97-AF65-F5344CB8AC3E}">
        <p14:creationId xmlns:p14="http://schemas.microsoft.com/office/powerpoint/2010/main" val="18096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16632"/>
            <a:ext cx="2520280" cy="662473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7" name="Rectangle 6"/>
          <p:cNvSpPr/>
          <p:nvPr/>
        </p:nvSpPr>
        <p:spPr>
          <a:xfrm>
            <a:off x="2669248" y="116632"/>
            <a:ext cx="6223232" cy="6624736"/>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 name="ZoneTexte 1"/>
          <p:cNvSpPr txBox="1"/>
          <p:nvPr/>
        </p:nvSpPr>
        <p:spPr>
          <a:xfrm>
            <a:off x="827584" y="188640"/>
            <a:ext cx="1112805" cy="369332"/>
          </a:xfrm>
          <a:prstGeom prst="rect">
            <a:avLst/>
          </a:prstGeom>
          <a:noFill/>
        </p:spPr>
        <p:txBody>
          <a:bodyPr wrap="none" rtlCol="0">
            <a:spAutoFit/>
          </a:bodyPr>
          <a:lstStyle/>
          <a:p>
            <a:r>
              <a:rPr lang="fr-FR" b="1" dirty="0" smtClean="0">
                <a:solidFill>
                  <a:srgbClr val="C00000"/>
                </a:solidFill>
                <a:latin typeface="Comic Sans MS" pitchFamily="66" charset="0"/>
              </a:rPr>
              <a:t>OUTILS</a:t>
            </a:r>
            <a:endParaRPr lang="fr-FR" b="1" dirty="0">
              <a:solidFill>
                <a:srgbClr val="C00000"/>
              </a:solidFill>
              <a:latin typeface="Comic Sans MS" pitchFamily="66" charset="0"/>
            </a:endParaRPr>
          </a:p>
        </p:txBody>
      </p:sp>
      <p:sp>
        <p:nvSpPr>
          <p:cNvPr id="3" name="ZoneTexte 2"/>
          <p:cNvSpPr txBox="1"/>
          <p:nvPr/>
        </p:nvSpPr>
        <p:spPr>
          <a:xfrm>
            <a:off x="5076056" y="188640"/>
            <a:ext cx="947695" cy="369332"/>
          </a:xfrm>
          <a:prstGeom prst="rect">
            <a:avLst/>
          </a:prstGeom>
          <a:noFill/>
        </p:spPr>
        <p:txBody>
          <a:bodyPr wrap="none" rtlCol="0">
            <a:spAutoFit/>
          </a:bodyPr>
          <a:lstStyle/>
          <a:p>
            <a:r>
              <a:rPr lang="fr-FR" b="1" dirty="0">
                <a:solidFill>
                  <a:srgbClr val="C00000"/>
                </a:solidFill>
                <a:latin typeface="Comic Sans MS" pitchFamily="66" charset="0"/>
              </a:rPr>
              <a:t>RÔLES</a:t>
            </a:r>
          </a:p>
        </p:txBody>
      </p:sp>
      <p:sp>
        <p:nvSpPr>
          <p:cNvPr id="4" name="Rectangle 3"/>
          <p:cNvSpPr/>
          <p:nvPr/>
        </p:nvSpPr>
        <p:spPr>
          <a:xfrm>
            <a:off x="179512" y="116632"/>
            <a:ext cx="8712968" cy="66247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p:nvPr/>
        </p:nvCxnSpPr>
        <p:spPr>
          <a:xfrm>
            <a:off x="2699792" y="116632"/>
            <a:ext cx="0" cy="6624736"/>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a:off x="179512" y="645212"/>
            <a:ext cx="8712968"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2843808" y="3502749"/>
            <a:ext cx="5246355" cy="646331"/>
          </a:xfrm>
          <a:prstGeom prst="rect">
            <a:avLst/>
          </a:prstGeom>
          <a:noFill/>
        </p:spPr>
        <p:txBody>
          <a:bodyPr wrap="square" rtlCol="0">
            <a:spAutoFit/>
          </a:bodyPr>
          <a:lstStyle/>
          <a:p>
            <a:r>
              <a:rPr lang="fr-FR" b="1" dirty="0"/>
              <a:t>Collecter les insectes qui se trouvent dans les herbes et les buissons</a:t>
            </a:r>
          </a:p>
        </p:txBody>
      </p:sp>
      <p:sp>
        <p:nvSpPr>
          <p:cNvPr id="13" name="ZoneTexte 12"/>
          <p:cNvSpPr txBox="1"/>
          <p:nvPr/>
        </p:nvSpPr>
        <p:spPr>
          <a:xfrm>
            <a:off x="2843808" y="4643844"/>
            <a:ext cx="3996479" cy="369332"/>
          </a:xfrm>
          <a:prstGeom prst="rect">
            <a:avLst/>
          </a:prstGeom>
          <a:noFill/>
        </p:spPr>
        <p:txBody>
          <a:bodyPr wrap="none" rtlCol="0">
            <a:spAutoFit/>
          </a:bodyPr>
          <a:lstStyle/>
          <a:p>
            <a:r>
              <a:rPr lang="fr-FR" b="1" dirty="0"/>
              <a:t>Maintenir les choses (petits animaux...) </a:t>
            </a:r>
          </a:p>
        </p:txBody>
      </p:sp>
      <p:sp>
        <p:nvSpPr>
          <p:cNvPr id="14" name="ZoneTexte 13"/>
          <p:cNvSpPr txBox="1"/>
          <p:nvPr/>
        </p:nvSpPr>
        <p:spPr>
          <a:xfrm>
            <a:off x="2843808" y="4194836"/>
            <a:ext cx="2100703" cy="369332"/>
          </a:xfrm>
          <a:prstGeom prst="rect">
            <a:avLst/>
          </a:prstGeom>
          <a:noFill/>
        </p:spPr>
        <p:txBody>
          <a:bodyPr wrap="none" rtlCol="0">
            <a:spAutoFit/>
          </a:bodyPr>
          <a:lstStyle/>
          <a:p>
            <a:r>
              <a:rPr lang="fr-FR" b="1" dirty="0"/>
              <a:t>Agrandir les images </a:t>
            </a:r>
          </a:p>
        </p:txBody>
      </p:sp>
      <p:sp>
        <p:nvSpPr>
          <p:cNvPr id="15" name="ZoneTexte 14"/>
          <p:cNvSpPr txBox="1"/>
          <p:nvPr/>
        </p:nvSpPr>
        <p:spPr>
          <a:xfrm>
            <a:off x="2843808" y="5147900"/>
            <a:ext cx="3344442" cy="369332"/>
          </a:xfrm>
          <a:prstGeom prst="rect">
            <a:avLst/>
          </a:prstGeom>
          <a:noFill/>
        </p:spPr>
        <p:txBody>
          <a:bodyPr wrap="none" rtlCol="0">
            <a:spAutoFit/>
          </a:bodyPr>
          <a:lstStyle/>
          <a:p>
            <a:r>
              <a:rPr lang="fr-FR" b="1" dirty="0"/>
              <a:t>Déplacer des matériaux tel le sol </a:t>
            </a:r>
          </a:p>
        </p:txBody>
      </p:sp>
      <p:sp>
        <p:nvSpPr>
          <p:cNvPr id="16" name="ZoneTexte 15"/>
          <p:cNvSpPr txBox="1"/>
          <p:nvPr/>
        </p:nvSpPr>
        <p:spPr>
          <a:xfrm>
            <a:off x="2843808" y="5651956"/>
            <a:ext cx="5112105" cy="369332"/>
          </a:xfrm>
          <a:prstGeom prst="rect">
            <a:avLst/>
          </a:prstGeom>
          <a:noFill/>
        </p:spPr>
        <p:txBody>
          <a:bodyPr wrap="none" rtlCol="0">
            <a:spAutoFit/>
          </a:bodyPr>
          <a:lstStyle/>
          <a:p>
            <a:r>
              <a:rPr lang="fr-FR" b="1" dirty="0"/>
              <a:t>Collecter des </a:t>
            </a:r>
            <a:r>
              <a:rPr lang="fr-FR" b="1" dirty="0" smtClean="0"/>
              <a:t>échantillons (êtres </a:t>
            </a:r>
            <a:r>
              <a:rPr lang="fr-FR" b="1" dirty="0"/>
              <a:t>vivants, sol, eau...) </a:t>
            </a:r>
          </a:p>
        </p:txBody>
      </p:sp>
      <p:sp>
        <p:nvSpPr>
          <p:cNvPr id="17" name="ZoneTexte 16"/>
          <p:cNvSpPr txBox="1"/>
          <p:nvPr/>
        </p:nvSpPr>
        <p:spPr>
          <a:xfrm>
            <a:off x="2843808" y="2589369"/>
            <a:ext cx="6136873" cy="369332"/>
          </a:xfrm>
          <a:prstGeom prst="rect">
            <a:avLst/>
          </a:prstGeom>
          <a:noFill/>
        </p:spPr>
        <p:txBody>
          <a:bodyPr wrap="none" rtlCol="0">
            <a:spAutoFit/>
          </a:bodyPr>
          <a:lstStyle/>
          <a:p>
            <a:r>
              <a:rPr lang="fr-FR" b="1" dirty="0"/>
              <a:t>Permet la capture de photos des </a:t>
            </a:r>
            <a:r>
              <a:rPr lang="fr-FR" b="1" dirty="0" smtClean="0"/>
              <a:t>êtres </a:t>
            </a:r>
            <a:r>
              <a:rPr lang="fr-FR" b="1" dirty="0"/>
              <a:t>vivants et des paysages </a:t>
            </a:r>
          </a:p>
        </p:txBody>
      </p:sp>
      <p:sp>
        <p:nvSpPr>
          <p:cNvPr id="18" name="ZoneTexte 17"/>
          <p:cNvSpPr txBox="1"/>
          <p:nvPr/>
        </p:nvSpPr>
        <p:spPr>
          <a:xfrm>
            <a:off x="2843808" y="1905642"/>
            <a:ext cx="5237014" cy="646331"/>
          </a:xfrm>
          <a:prstGeom prst="rect">
            <a:avLst/>
          </a:prstGeom>
          <a:noFill/>
        </p:spPr>
        <p:txBody>
          <a:bodyPr wrap="square" rtlCol="0">
            <a:spAutoFit/>
          </a:bodyPr>
          <a:lstStyle/>
          <a:p>
            <a:r>
              <a:rPr lang="fr-FR" b="1" dirty="0" smtClean="0"/>
              <a:t>Ecrire </a:t>
            </a:r>
            <a:r>
              <a:rPr lang="fr-FR" b="1" dirty="0"/>
              <a:t>sur une variété de supports tels que du papier, du métal, du verre, de la roche</a:t>
            </a:r>
          </a:p>
        </p:txBody>
      </p:sp>
      <p:sp>
        <p:nvSpPr>
          <p:cNvPr id="19" name="ZoneTexte 18"/>
          <p:cNvSpPr txBox="1"/>
          <p:nvPr/>
        </p:nvSpPr>
        <p:spPr>
          <a:xfrm>
            <a:off x="2843808" y="2996952"/>
            <a:ext cx="3628109" cy="369332"/>
          </a:xfrm>
          <a:prstGeom prst="rect">
            <a:avLst/>
          </a:prstGeom>
          <a:noFill/>
        </p:spPr>
        <p:txBody>
          <a:bodyPr wrap="none" rtlCol="0">
            <a:spAutoFit/>
          </a:bodyPr>
          <a:lstStyle/>
          <a:p>
            <a:r>
              <a:rPr lang="fr-FR" b="1" dirty="0"/>
              <a:t>Observation des animaux </a:t>
            </a:r>
            <a:r>
              <a:rPr lang="fr-FR" b="1" dirty="0" smtClean="0"/>
              <a:t>à </a:t>
            </a:r>
            <a:r>
              <a:rPr lang="fr-FR" b="1" dirty="0"/>
              <a:t>distance</a:t>
            </a:r>
          </a:p>
        </p:txBody>
      </p:sp>
      <p:sp>
        <p:nvSpPr>
          <p:cNvPr id="20" name="ZoneTexte 19"/>
          <p:cNvSpPr txBox="1"/>
          <p:nvPr/>
        </p:nvSpPr>
        <p:spPr>
          <a:xfrm>
            <a:off x="2843808" y="6127174"/>
            <a:ext cx="5707396" cy="369332"/>
          </a:xfrm>
          <a:prstGeom prst="rect">
            <a:avLst/>
          </a:prstGeom>
          <a:noFill/>
        </p:spPr>
        <p:txBody>
          <a:bodyPr wrap="none" rtlCol="0">
            <a:spAutoFit/>
          </a:bodyPr>
          <a:lstStyle/>
          <a:p>
            <a:r>
              <a:rPr lang="fr-FR" b="1" dirty="0"/>
              <a:t>Encadrer des zones de choix pour faire des </a:t>
            </a:r>
            <a:r>
              <a:rPr lang="fr-FR" b="1" dirty="0" err="1"/>
              <a:t>ressencements</a:t>
            </a:r>
            <a:endParaRPr lang="fr-FR" b="1" dirty="0"/>
          </a:p>
        </p:txBody>
      </p:sp>
      <p:sp>
        <p:nvSpPr>
          <p:cNvPr id="21" name="ZoneTexte 20"/>
          <p:cNvSpPr txBox="1"/>
          <p:nvPr/>
        </p:nvSpPr>
        <p:spPr>
          <a:xfrm>
            <a:off x="255510" y="6145281"/>
            <a:ext cx="489919" cy="369332"/>
          </a:xfrm>
          <a:prstGeom prst="rect">
            <a:avLst/>
          </a:prstGeom>
          <a:noFill/>
        </p:spPr>
        <p:txBody>
          <a:bodyPr wrap="square" rtlCol="0">
            <a:spAutoFit/>
          </a:bodyPr>
          <a:lstStyle/>
          <a:p>
            <a:r>
              <a:rPr lang="fr-FR" b="1" dirty="0" smtClean="0">
                <a:solidFill>
                  <a:srgbClr val="0070C0"/>
                </a:solidFill>
              </a:rPr>
              <a:t>Fil</a:t>
            </a:r>
            <a:endParaRPr lang="fr-FR" b="1" dirty="0">
              <a:solidFill>
                <a:srgbClr val="0070C0"/>
              </a:solidFill>
            </a:endParaRPr>
          </a:p>
        </p:txBody>
      </p:sp>
      <p:sp>
        <p:nvSpPr>
          <p:cNvPr id="22" name="ZoneTexte 21"/>
          <p:cNvSpPr txBox="1"/>
          <p:nvPr/>
        </p:nvSpPr>
        <p:spPr>
          <a:xfrm>
            <a:off x="2843808" y="683404"/>
            <a:ext cx="2392001" cy="369332"/>
          </a:xfrm>
          <a:prstGeom prst="rect">
            <a:avLst/>
          </a:prstGeom>
          <a:noFill/>
        </p:spPr>
        <p:txBody>
          <a:bodyPr wrap="none" rtlCol="0">
            <a:spAutoFit/>
          </a:bodyPr>
          <a:lstStyle/>
          <a:p>
            <a:r>
              <a:rPr lang="fr-FR" b="1" dirty="0"/>
              <a:t>S'orienter sur le terrain</a:t>
            </a:r>
          </a:p>
        </p:txBody>
      </p:sp>
      <p:sp>
        <p:nvSpPr>
          <p:cNvPr id="23" name="ZoneTexte 22"/>
          <p:cNvSpPr txBox="1"/>
          <p:nvPr/>
        </p:nvSpPr>
        <p:spPr>
          <a:xfrm>
            <a:off x="255510" y="620688"/>
            <a:ext cx="2213555" cy="646331"/>
          </a:xfrm>
          <a:prstGeom prst="rect">
            <a:avLst/>
          </a:prstGeom>
          <a:noFill/>
        </p:spPr>
        <p:txBody>
          <a:bodyPr wrap="none" rtlCol="0">
            <a:spAutoFit/>
          </a:bodyPr>
          <a:lstStyle/>
          <a:p>
            <a:r>
              <a:rPr lang="fr-FR" b="1" dirty="0">
                <a:solidFill>
                  <a:srgbClr val="0070C0"/>
                </a:solidFill>
              </a:rPr>
              <a:t>Carte topographique </a:t>
            </a:r>
            <a:endParaRPr lang="fr-FR" b="1" dirty="0" smtClean="0">
              <a:solidFill>
                <a:srgbClr val="0070C0"/>
              </a:solidFill>
            </a:endParaRPr>
          </a:p>
          <a:p>
            <a:r>
              <a:rPr lang="en-GB" b="1" dirty="0" err="1" smtClean="0">
                <a:solidFill>
                  <a:srgbClr val="0070C0"/>
                </a:solidFill>
              </a:rPr>
              <a:t>Boussole</a:t>
            </a:r>
            <a:endParaRPr lang="fr-FR" b="1" dirty="0">
              <a:solidFill>
                <a:srgbClr val="0070C0"/>
              </a:solidFill>
            </a:endParaRPr>
          </a:p>
        </p:txBody>
      </p:sp>
      <p:sp>
        <p:nvSpPr>
          <p:cNvPr id="24" name="ZoneTexte 23"/>
          <p:cNvSpPr txBox="1"/>
          <p:nvPr/>
        </p:nvSpPr>
        <p:spPr>
          <a:xfrm>
            <a:off x="255510" y="1340768"/>
            <a:ext cx="1082732" cy="369332"/>
          </a:xfrm>
          <a:prstGeom prst="rect">
            <a:avLst/>
          </a:prstGeom>
          <a:noFill/>
        </p:spPr>
        <p:txBody>
          <a:bodyPr wrap="none" rtlCol="0">
            <a:spAutoFit/>
          </a:bodyPr>
          <a:lstStyle/>
          <a:p>
            <a:r>
              <a:rPr lang="fr-FR" b="1" dirty="0">
                <a:solidFill>
                  <a:srgbClr val="0070C0"/>
                </a:solidFill>
              </a:rPr>
              <a:t>Bloc note</a:t>
            </a:r>
          </a:p>
        </p:txBody>
      </p:sp>
      <p:sp>
        <p:nvSpPr>
          <p:cNvPr id="25" name="ZoneTexte 24"/>
          <p:cNvSpPr txBox="1"/>
          <p:nvPr/>
        </p:nvSpPr>
        <p:spPr>
          <a:xfrm>
            <a:off x="2843808" y="1331476"/>
            <a:ext cx="1911164" cy="369332"/>
          </a:xfrm>
          <a:prstGeom prst="rect">
            <a:avLst/>
          </a:prstGeom>
          <a:noFill/>
        </p:spPr>
        <p:txBody>
          <a:bodyPr wrap="none" rtlCol="0">
            <a:spAutoFit/>
          </a:bodyPr>
          <a:lstStyle/>
          <a:p>
            <a:r>
              <a:rPr lang="fr-FR" b="1" dirty="0"/>
              <a:t>Prendre des notes</a:t>
            </a:r>
          </a:p>
        </p:txBody>
      </p:sp>
      <p:sp>
        <p:nvSpPr>
          <p:cNvPr id="26" name="ZoneTexte 25"/>
          <p:cNvSpPr txBox="1"/>
          <p:nvPr/>
        </p:nvSpPr>
        <p:spPr>
          <a:xfrm>
            <a:off x="255510" y="1905642"/>
            <a:ext cx="2413738" cy="369332"/>
          </a:xfrm>
          <a:prstGeom prst="rect">
            <a:avLst/>
          </a:prstGeom>
          <a:noFill/>
        </p:spPr>
        <p:txBody>
          <a:bodyPr wrap="none" rtlCol="0">
            <a:spAutoFit/>
          </a:bodyPr>
          <a:lstStyle/>
          <a:p>
            <a:r>
              <a:rPr lang="fr-FR" b="1" dirty="0">
                <a:solidFill>
                  <a:srgbClr val="0070C0"/>
                </a:solidFill>
              </a:rPr>
              <a:t>Stylo feutre permanent</a:t>
            </a:r>
          </a:p>
        </p:txBody>
      </p:sp>
      <p:sp>
        <p:nvSpPr>
          <p:cNvPr id="27" name="ZoneTexte 26"/>
          <p:cNvSpPr txBox="1"/>
          <p:nvPr/>
        </p:nvSpPr>
        <p:spPr>
          <a:xfrm>
            <a:off x="255510" y="2996952"/>
            <a:ext cx="1007007" cy="369332"/>
          </a:xfrm>
          <a:prstGeom prst="rect">
            <a:avLst/>
          </a:prstGeom>
          <a:noFill/>
        </p:spPr>
        <p:txBody>
          <a:bodyPr wrap="none" rtlCol="0">
            <a:spAutoFit/>
          </a:bodyPr>
          <a:lstStyle/>
          <a:p>
            <a:r>
              <a:rPr lang="fr-FR" b="1" dirty="0" smtClean="0">
                <a:solidFill>
                  <a:srgbClr val="0070C0"/>
                </a:solidFill>
              </a:rPr>
              <a:t>Jumelles</a:t>
            </a:r>
            <a:endParaRPr lang="fr-FR" b="1" dirty="0">
              <a:solidFill>
                <a:srgbClr val="0070C0"/>
              </a:solidFill>
            </a:endParaRPr>
          </a:p>
        </p:txBody>
      </p:sp>
      <p:sp>
        <p:nvSpPr>
          <p:cNvPr id="28" name="ZoneTexte 27"/>
          <p:cNvSpPr txBox="1"/>
          <p:nvPr/>
        </p:nvSpPr>
        <p:spPr>
          <a:xfrm>
            <a:off x="251520" y="3537385"/>
            <a:ext cx="1437701" cy="369332"/>
          </a:xfrm>
          <a:prstGeom prst="rect">
            <a:avLst/>
          </a:prstGeom>
          <a:noFill/>
        </p:spPr>
        <p:txBody>
          <a:bodyPr wrap="none" rtlCol="0">
            <a:spAutoFit/>
          </a:bodyPr>
          <a:lstStyle/>
          <a:p>
            <a:r>
              <a:rPr lang="fr-FR" b="1" dirty="0">
                <a:solidFill>
                  <a:srgbClr val="0070C0"/>
                </a:solidFill>
              </a:rPr>
              <a:t>Filet </a:t>
            </a:r>
            <a:r>
              <a:rPr lang="fr-FR" b="1" dirty="0" err="1">
                <a:solidFill>
                  <a:srgbClr val="0070C0"/>
                </a:solidFill>
              </a:rPr>
              <a:t>fauchoir</a:t>
            </a:r>
            <a:endParaRPr lang="fr-FR" b="1" dirty="0">
              <a:solidFill>
                <a:srgbClr val="0070C0"/>
              </a:solidFill>
            </a:endParaRPr>
          </a:p>
        </p:txBody>
      </p:sp>
      <p:sp>
        <p:nvSpPr>
          <p:cNvPr id="29" name="ZoneTexte 28"/>
          <p:cNvSpPr txBox="1"/>
          <p:nvPr/>
        </p:nvSpPr>
        <p:spPr>
          <a:xfrm>
            <a:off x="255510" y="4643844"/>
            <a:ext cx="699230" cy="369332"/>
          </a:xfrm>
          <a:prstGeom prst="rect">
            <a:avLst/>
          </a:prstGeom>
          <a:noFill/>
        </p:spPr>
        <p:txBody>
          <a:bodyPr wrap="none" rtlCol="0">
            <a:spAutoFit/>
          </a:bodyPr>
          <a:lstStyle/>
          <a:p>
            <a:r>
              <a:rPr lang="fr-FR" b="1" dirty="0">
                <a:solidFill>
                  <a:srgbClr val="0070C0"/>
                </a:solidFill>
              </a:rPr>
              <a:t>Pince</a:t>
            </a:r>
          </a:p>
        </p:txBody>
      </p:sp>
      <p:sp>
        <p:nvSpPr>
          <p:cNvPr id="30" name="ZoneTexte 29"/>
          <p:cNvSpPr txBox="1"/>
          <p:nvPr/>
        </p:nvSpPr>
        <p:spPr>
          <a:xfrm>
            <a:off x="255510" y="4211796"/>
            <a:ext cx="763351" cy="369332"/>
          </a:xfrm>
          <a:prstGeom prst="rect">
            <a:avLst/>
          </a:prstGeom>
          <a:noFill/>
        </p:spPr>
        <p:txBody>
          <a:bodyPr wrap="none" rtlCol="0">
            <a:spAutoFit/>
          </a:bodyPr>
          <a:lstStyle/>
          <a:p>
            <a:r>
              <a:rPr lang="fr-FR" b="1" dirty="0">
                <a:solidFill>
                  <a:srgbClr val="0070C0"/>
                </a:solidFill>
              </a:rPr>
              <a:t>Loupe</a:t>
            </a:r>
          </a:p>
        </p:txBody>
      </p:sp>
      <p:sp>
        <p:nvSpPr>
          <p:cNvPr id="31" name="ZoneTexte 30"/>
          <p:cNvSpPr txBox="1"/>
          <p:nvPr/>
        </p:nvSpPr>
        <p:spPr>
          <a:xfrm>
            <a:off x="255510" y="5147900"/>
            <a:ext cx="647421" cy="369332"/>
          </a:xfrm>
          <a:prstGeom prst="rect">
            <a:avLst/>
          </a:prstGeom>
          <a:noFill/>
        </p:spPr>
        <p:txBody>
          <a:bodyPr wrap="none" rtlCol="0">
            <a:spAutoFit/>
          </a:bodyPr>
          <a:lstStyle/>
          <a:p>
            <a:r>
              <a:rPr lang="fr-FR" b="1" dirty="0">
                <a:solidFill>
                  <a:srgbClr val="0070C0"/>
                </a:solidFill>
              </a:rPr>
              <a:t>Pelle</a:t>
            </a:r>
          </a:p>
        </p:txBody>
      </p:sp>
      <p:sp>
        <p:nvSpPr>
          <p:cNvPr id="32" name="ZoneTexte 31"/>
          <p:cNvSpPr txBox="1"/>
          <p:nvPr/>
        </p:nvSpPr>
        <p:spPr>
          <a:xfrm>
            <a:off x="255510" y="5661248"/>
            <a:ext cx="686791" cy="369332"/>
          </a:xfrm>
          <a:prstGeom prst="rect">
            <a:avLst/>
          </a:prstGeom>
          <a:noFill/>
        </p:spPr>
        <p:txBody>
          <a:bodyPr wrap="none" rtlCol="0">
            <a:spAutoFit/>
          </a:bodyPr>
          <a:lstStyle/>
          <a:p>
            <a:r>
              <a:rPr lang="fr-FR" b="1" dirty="0">
                <a:solidFill>
                  <a:srgbClr val="0070C0"/>
                </a:solidFill>
              </a:rPr>
              <a:t>Boite</a:t>
            </a:r>
          </a:p>
        </p:txBody>
      </p:sp>
      <p:sp>
        <p:nvSpPr>
          <p:cNvPr id="33" name="ZoneTexte 32"/>
          <p:cNvSpPr txBox="1"/>
          <p:nvPr/>
        </p:nvSpPr>
        <p:spPr>
          <a:xfrm>
            <a:off x="255510" y="2545560"/>
            <a:ext cx="1616148" cy="369332"/>
          </a:xfrm>
          <a:prstGeom prst="rect">
            <a:avLst/>
          </a:prstGeom>
          <a:noFill/>
        </p:spPr>
        <p:txBody>
          <a:bodyPr wrap="none" rtlCol="0">
            <a:spAutoFit/>
          </a:bodyPr>
          <a:lstStyle/>
          <a:p>
            <a:r>
              <a:rPr lang="fr-FR" b="1" dirty="0">
                <a:solidFill>
                  <a:srgbClr val="0070C0"/>
                </a:solidFill>
              </a:rPr>
              <a:t>Appareil </a:t>
            </a:r>
            <a:r>
              <a:rPr lang="fr-FR" b="1" dirty="0" smtClean="0">
                <a:solidFill>
                  <a:srgbClr val="0070C0"/>
                </a:solidFill>
              </a:rPr>
              <a:t>photo</a:t>
            </a:r>
            <a:endParaRPr lang="fr-FR" b="1" dirty="0">
              <a:solidFill>
                <a:srgbClr val="0070C0"/>
              </a:solidFill>
            </a:endParaRPr>
          </a:p>
        </p:txBody>
      </p:sp>
    </p:spTree>
    <p:extLst>
      <p:ext uri="{BB962C8B-B14F-4D97-AF65-F5344CB8AC3E}">
        <p14:creationId xmlns:p14="http://schemas.microsoft.com/office/powerpoint/2010/main" val="406829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2"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116632"/>
            <a:ext cx="2703320" cy="662473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 name="Rectangle 1"/>
          <p:cNvSpPr/>
          <p:nvPr/>
        </p:nvSpPr>
        <p:spPr>
          <a:xfrm>
            <a:off x="179512" y="116632"/>
            <a:ext cx="8712968" cy="66247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882832" y="116632"/>
            <a:ext cx="6009647" cy="6624736"/>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cxnSp>
        <p:nvCxnSpPr>
          <p:cNvPr id="3" name="Connecteur droit 2"/>
          <p:cNvCxnSpPr/>
          <p:nvPr/>
        </p:nvCxnSpPr>
        <p:spPr>
          <a:xfrm>
            <a:off x="2882833" y="116632"/>
            <a:ext cx="0" cy="6624736"/>
          </a:xfrm>
          <a:prstGeom prst="line">
            <a:avLst/>
          </a:prstGeom>
        </p:spPr>
        <p:style>
          <a:lnRef idx="2">
            <a:schemeClr val="accent1"/>
          </a:lnRef>
          <a:fillRef idx="0">
            <a:schemeClr val="accent1"/>
          </a:fillRef>
          <a:effectRef idx="1">
            <a:schemeClr val="accent1"/>
          </a:effectRef>
          <a:fontRef idx="minor">
            <a:schemeClr val="tx1"/>
          </a:fontRef>
        </p:style>
      </p:cxnSp>
      <p:sp>
        <p:nvSpPr>
          <p:cNvPr id="4" name="ZoneTexte 3"/>
          <p:cNvSpPr txBox="1"/>
          <p:nvPr/>
        </p:nvSpPr>
        <p:spPr>
          <a:xfrm>
            <a:off x="340899" y="2771636"/>
            <a:ext cx="1779141" cy="369332"/>
          </a:xfrm>
          <a:prstGeom prst="rect">
            <a:avLst/>
          </a:prstGeom>
          <a:noFill/>
        </p:spPr>
        <p:txBody>
          <a:bodyPr wrap="none" rtlCol="0">
            <a:spAutoFit/>
          </a:bodyPr>
          <a:lstStyle/>
          <a:p>
            <a:r>
              <a:rPr lang="fr-FR" b="1" dirty="0">
                <a:solidFill>
                  <a:srgbClr val="0070C0"/>
                </a:solidFill>
              </a:rPr>
              <a:t>Pièges à insectes</a:t>
            </a:r>
          </a:p>
        </p:txBody>
      </p:sp>
      <p:sp>
        <p:nvSpPr>
          <p:cNvPr id="5" name="ZoneTexte 4"/>
          <p:cNvSpPr txBox="1"/>
          <p:nvPr/>
        </p:nvSpPr>
        <p:spPr>
          <a:xfrm>
            <a:off x="340899" y="467380"/>
            <a:ext cx="1940018" cy="369332"/>
          </a:xfrm>
          <a:prstGeom prst="rect">
            <a:avLst/>
          </a:prstGeom>
          <a:noFill/>
        </p:spPr>
        <p:txBody>
          <a:bodyPr wrap="none" rtlCol="0">
            <a:spAutoFit/>
          </a:bodyPr>
          <a:lstStyle/>
          <a:p>
            <a:r>
              <a:rPr lang="fr-FR" b="1" dirty="0">
                <a:solidFill>
                  <a:srgbClr val="0070C0"/>
                </a:solidFill>
              </a:rPr>
              <a:t>Parapluie japonais</a:t>
            </a:r>
          </a:p>
        </p:txBody>
      </p:sp>
      <p:sp>
        <p:nvSpPr>
          <p:cNvPr id="6" name="ZoneTexte 5"/>
          <p:cNvSpPr txBox="1"/>
          <p:nvPr/>
        </p:nvSpPr>
        <p:spPr>
          <a:xfrm>
            <a:off x="2987824" y="489446"/>
            <a:ext cx="5616624" cy="923330"/>
          </a:xfrm>
          <a:prstGeom prst="rect">
            <a:avLst/>
          </a:prstGeom>
          <a:noFill/>
        </p:spPr>
        <p:txBody>
          <a:bodyPr wrap="square" rtlCol="0">
            <a:spAutoFit/>
          </a:bodyPr>
          <a:lstStyle/>
          <a:p>
            <a:r>
              <a:rPr lang="fr-FR" b="1" dirty="0"/>
              <a:t>Sert à capturer les insectes ou autres arthropodes qui vivent sur les branches des arbres et qui sont le plus souvent cachés à la vue par la végétation.</a:t>
            </a:r>
          </a:p>
        </p:txBody>
      </p:sp>
      <p:sp>
        <p:nvSpPr>
          <p:cNvPr id="7" name="ZoneTexte 6"/>
          <p:cNvSpPr txBox="1"/>
          <p:nvPr/>
        </p:nvSpPr>
        <p:spPr>
          <a:xfrm>
            <a:off x="2987824" y="2771636"/>
            <a:ext cx="4639155" cy="369332"/>
          </a:xfrm>
          <a:prstGeom prst="rect">
            <a:avLst/>
          </a:prstGeom>
          <a:noFill/>
        </p:spPr>
        <p:txBody>
          <a:bodyPr wrap="none" rtlCol="0">
            <a:spAutoFit/>
          </a:bodyPr>
          <a:lstStyle/>
          <a:p>
            <a:r>
              <a:rPr lang="fr-FR" b="1" dirty="0"/>
              <a:t>Dispositif </a:t>
            </a:r>
            <a:r>
              <a:rPr lang="fr-FR" b="1" dirty="0" smtClean="0"/>
              <a:t>permettant </a:t>
            </a:r>
            <a:r>
              <a:rPr lang="fr-FR" b="1" dirty="0"/>
              <a:t>de capturer des </a:t>
            </a:r>
            <a:r>
              <a:rPr lang="fr-FR" b="1" dirty="0" smtClean="0"/>
              <a:t>insectes </a:t>
            </a:r>
            <a:endParaRPr lang="fr-FR" b="1" dirty="0"/>
          </a:p>
        </p:txBody>
      </p:sp>
      <p:sp>
        <p:nvSpPr>
          <p:cNvPr id="8" name="ZoneTexte 7"/>
          <p:cNvSpPr txBox="1"/>
          <p:nvPr/>
        </p:nvSpPr>
        <p:spPr>
          <a:xfrm>
            <a:off x="340899" y="1835532"/>
            <a:ext cx="1779013" cy="369332"/>
          </a:xfrm>
          <a:prstGeom prst="rect">
            <a:avLst/>
          </a:prstGeom>
          <a:noFill/>
        </p:spPr>
        <p:txBody>
          <a:bodyPr wrap="none" rtlCol="0">
            <a:spAutoFit/>
          </a:bodyPr>
          <a:lstStyle/>
          <a:p>
            <a:r>
              <a:rPr lang="fr-FR" b="1" dirty="0">
                <a:solidFill>
                  <a:srgbClr val="0070C0"/>
                </a:solidFill>
              </a:rPr>
              <a:t>Filet de plancton</a:t>
            </a:r>
          </a:p>
        </p:txBody>
      </p:sp>
      <p:sp>
        <p:nvSpPr>
          <p:cNvPr id="9" name="ZoneTexte 8"/>
          <p:cNvSpPr txBox="1"/>
          <p:nvPr/>
        </p:nvSpPr>
        <p:spPr>
          <a:xfrm>
            <a:off x="2987824" y="1835532"/>
            <a:ext cx="3217291" cy="369332"/>
          </a:xfrm>
          <a:prstGeom prst="rect">
            <a:avLst/>
          </a:prstGeom>
          <a:noFill/>
        </p:spPr>
        <p:txBody>
          <a:bodyPr wrap="none" rtlCol="0">
            <a:spAutoFit/>
          </a:bodyPr>
          <a:lstStyle/>
          <a:p>
            <a:r>
              <a:rPr lang="fr-FR" b="1" dirty="0"/>
              <a:t>Collecter le plancton dans l'eau </a:t>
            </a:r>
          </a:p>
        </p:txBody>
      </p:sp>
    </p:spTree>
    <p:extLst>
      <p:ext uri="{BB962C8B-B14F-4D97-AF65-F5344CB8AC3E}">
        <p14:creationId xmlns:p14="http://schemas.microsoft.com/office/powerpoint/2010/main" val="5713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67884787</TotalTime>
  <Words>989</Words>
  <Application>Microsoft Office PowerPoint</Application>
  <PresentationFormat>Affichage à l'écran (4:3)</PresentationFormat>
  <Paragraphs>268</Paragraphs>
  <Slides>40</Slides>
  <Notes>1</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TOSHIBA</dc:creator>
  <cp:lastModifiedBy>Torabi</cp:lastModifiedBy>
  <cp:revision>191</cp:revision>
  <dcterms:created xsi:type="dcterms:W3CDTF">2009-01-01T00:05:02Z</dcterms:created>
  <dcterms:modified xsi:type="dcterms:W3CDTF">2020-10-10T19:52:00Z</dcterms:modified>
</cp:coreProperties>
</file>