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17"/>
  </p:notesMasterIdLst>
  <p:sldIdLst>
    <p:sldId id="257" r:id="rId2"/>
    <p:sldId id="278" r:id="rId3"/>
    <p:sldId id="277" r:id="rId4"/>
    <p:sldId id="264" r:id="rId5"/>
    <p:sldId id="266" r:id="rId6"/>
    <p:sldId id="267" r:id="rId7"/>
    <p:sldId id="268" r:id="rId8"/>
    <p:sldId id="269" r:id="rId9"/>
    <p:sldId id="270" r:id="rId10"/>
    <p:sldId id="271" r:id="rId11"/>
    <p:sldId id="272" r:id="rId12"/>
    <p:sldId id="273" r:id="rId13"/>
    <p:sldId id="274" r:id="rId14"/>
    <p:sldId id="275" r:id="rId15"/>
    <p:sldId id="276"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243" autoAdjust="0"/>
  </p:normalViewPr>
  <p:slideViewPr>
    <p:cSldViewPr>
      <p:cViewPr varScale="1">
        <p:scale>
          <a:sx n="101" d="100"/>
          <a:sy n="101" d="100"/>
        </p:scale>
        <p:origin x="-2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EF6F5-6B5F-4BB5-A798-842150DC5E7A}" type="datetimeFigureOut">
              <a:rPr lang="fr-FR" smtClean="0"/>
              <a:pPr/>
              <a:t>12/09/2019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C6E259-BC22-4977-B1A8-B92F20A8ED8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C6E259-BC22-4977-B1A8-B92F20A8ED8A}"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C6E259-BC22-4977-B1A8-B92F20A8ED8A}" type="slidenum">
              <a:rPr lang="fr-FR" smtClean="0"/>
              <a:pPr/>
              <a:t>10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C6E259-BC22-4977-B1A8-B92F20A8ED8A}" type="slidenum">
              <a:rPr lang="fr-FR" smtClean="0"/>
              <a:pPr/>
              <a:t>11</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C6E259-BC22-4977-B1A8-B92F20A8ED8A}" type="slidenum">
              <a:rPr lang="fr-FR" smtClean="0"/>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78E1D7F-07B1-4D5E-B9CE-DB0A2E928C54}" type="datetimeFigureOut">
              <a:rPr lang="fr-FR" smtClean="0"/>
              <a:pPr/>
              <a:t>12/09/2019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5AEE69-1F9F-4817-A1E5-983994CE2CE7}" type="slidenum">
              <a:rPr lang="fr-FR" smtClean="0"/>
              <a:pPr/>
              <a:t>‹N°›</a:t>
            </a:fld>
            <a:endParaRPr lang="fr-FR"/>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78E1D7F-07B1-4D5E-B9CE-DB0A2E928C54}" type="datetimeFigureOut">
              <a:rPr lang="fr-FR" smtClean="0"/>
              <a:pPr/>
              <a:t>12/09/2019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5AEE69-1F9F-4817-A1E5-983994CE2CE7}" type="slidenum">
              <a:rPr lang="fr-FR" smtClean="0"/>
              <a:pPr/>
              <a:t>‹N°›</a:t>
            </a:fld>
            <a:endParaRPr lang="fr-FR"/>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78E1D7F-07B1-4D5E-B9CE-DB0A2E928C54}" type="datetimeFigureOut">
              <a:rPr lang="fr-FR" smtClean="0"/>
              <a:pPr/>
              <a:t>12/09/2019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5AEE69-1F9F-4817-A1E5-983994CE2CE7}" type="slidenum">
              <a:rPr lang="fr-FR" smtClean="0"/>
              <a:pPr/>
              <a:t>‹N°›</a:t>
            </a:fld>
            <a:endParaRPr lang="fr-FR"/>
          </a:p>
        </p:txBody>
      </p:sp>
    </p:spTree>
  </p:cSld>
  <p:clrMapOvr>
    <a:masterClrMapping/>
  </p:clrMapOvr>
  <p:transition spd="slow">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9/12/2019</a:t>
            </a:fld>
            <a:endParaRPr lang="en-US"/>
          </a:p>
        </p:txBody>
      </p:sp>
      <p:sp>
        <p:nvSpPr>
          <p:cNvPr id="4" name="Holder 4"/>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25400">
              <a:lnSpc>
                <a:spcPts val="1150"/>
              </a:lnSpc>
            </a:pPr>
            <a:fld id="{81D60167-4931-47E6-BA6A-407CBD079E47}" type="slidenum">
              <a:rPr spc="-55" dirty="0"/>
              <a:pPr marL="25400">
                <a:lnSpc>
                  <a:spcPts val="1150"/>
                </a:lnSpc>
              </a:pPr>
              <a:t>‹N°›</a:t>
            </a:fld>
            <a:endParaRPr spc="-55" dirty="0"/>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78E1D7F-07B1-4D5E-B9CE-DB0A2E928C54}" type="datetimeFigureOut">
              <a:rPr lang="fr-FR" smtClean="0"/>
              <a:pPr/>
              <a:t>12/09/2019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5AEE69-1F9F-4817-A1E5-983994CE2CE7}" type="slidenum">
              <a:rPr lang="fr-FR" smtClean="0"/>
              <a:pPr/>
              <a:t>‹N°›</a:t>
            </a:fld>
            <a:endParaRPr lang="fr-F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78E1D7F-07B1-4D5E-B9CE-DB0A2E928C54}" type="datetimeFigureOut">
              <a:rPr lang="fr-FR" smtClean="0"/>
              <a:pPr/>
              <a:t>12/09/2019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5AEE69-1F9F-4817-A1E5-983994CE2CE7}" type="slidenum">
              <a:rPr lang="fr-FR" smtClean="0"/>
              <a:pPr/>
              <a:t>‹N°›</a:t>
            </a:fld>
            <a:endParaRPr lang="fr-FR"/>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78E1D7F-07B1-4D5E-B9CE-DB0A2E928C54}" type="datetimeFigureOut">
              <a:rPr lang="fr-FR" smtClean="0"/>
              <a:pPr/>
              <a:t>12/09/2019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5AEE69-1F9F-4817-A1E5-983994CE2CE7}" type="slidenum">
              <a:rPr lang="fr-FR" smtClean="0"/>
              <a:pPr/>
              <a:t>‹N°›</a:t>
            </a:fld>
            <a:endParaRPr lang="fr-FR"/>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78E1D7F-07B1-4D5E-B9CE-DB0A2E928C54}" type="datetimeFigureOut">
              <a:rPr lang="fr-FR" smtClean="0"/>
              <a:pPr/>
              <a:t>12/09/2019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5AEE69-1F9F-4817-A1E5-983994CE2CE7}" type="slidenum">
              <a:rPr lang="fr-FR" smtClean="0"/>
              <a:pPr/>
              <a:t>‹N°›</a:t>
            </a:fld>
            <a:endParaRPr lang="fr-FR"/>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F78E1D7F-07B1-4D5E-B9CE-DB0A2E928C54}" type="datetimeFigureOut">
              <a:rPr lang="fr-FR" smtClean="0"/>
              <a:pPr/>
              <a:t>12/09/2019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5AEE69-1F9F-4817-A1E5-983994CE2CE7}" type="slidenum">
              <a:rPr lang="fr-FR" smtClean="0"/>
              <a:pPr/>
              <a:t>‹N°›</a:t>
            </a:fld>
            <a:endParaRPr lang="fr-FR"/>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8E1D7F-07B1-4D5E-B9CE-DB0A2E928C54}" type="datetimeFigureOut">
              <a:rPr lang="fr-FR" smtClean="0"/>
              <a:pPr/>
              <a:t>12/09/2019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5AEE69-1F9F-4817-A1E5-983994CE2CE7}" type="slidenum">
              <a:rPr lang="fr-FR" smtClean="0"/>
              <a:pPr/>
              <a:t>‹N°›</a:t>
            </a:fld>
            <a:endParaRPr lang="fr-FR"/>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78E1D7F-07B1-4D5E-B9CE-DB0A2E928C54}" type="datetimeFigureOut">
              <a:rPr lang="fr-FR" smtClean="0"/>
              <a:pPr/>
              <a:t>12/09/2019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5AEE69-1F9F-4817-A1E5-983994CE2CE7}" type="slidenum">
              <a:rPr lang="fr-FR" smtClean="0"/>
              <a:pPr/>
              <a:t>‹N°›</a:t>
            </a:fld>
            <a:endParaRPr lang="fr-FR"/>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78E1D7F-07B1-4D5E-B9CE-DB0A2E928C54}" type="datetimeFigureOut">
              <a:rPr lang="fr-FR" smtClean="0"/>
              <a:pPr/>
              <a:t>12/09/2019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5AEE69-1F9F-4817-A1E5-983994CE2CE7}" type="slidenum">
              <a:rPr lang="fr-FR" smtClean="0"/>
              <a:pPr/>
              <a:t>‹N°›</a:t>
            </a:fld>
            <a:endParaRPr lang="fr-F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E1D7F-07B1-4D5E-B9CE-DB0A2E928C54}" type="datetimeFigureOut">
              <a:rPr lang="fr-FR" smtClean="0"/>
              <a:pPr/>
              <a:t>12/09/2019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AEE69-1F9F-4817-A1E5-983994CE2CE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ransition spd="slow">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 /><Relationship Id="rId13" Type="http://schemas.openxmlformats.org/officeDocument/2006/relationships/image" Target="../media/image11.png" /><Relationship Id="rId3" Type="http://schemas.openxmlformats.org/officeDocument/2006/relationships/image" Target="../media/image1.png" /><Relationship Id="rId7" Type="http://schemas.openxmlformats.org/officeDocument/2006/relationships/image" Target="../media/image5.png" /><Relationship Id="rId12" Type="http://schemas.openxmlformats.org/officeDocument/2006/relationships/image" Target="../media/image10.jpeg" /><Relationship Id="rId2" Type="http://schemas.openxmlformats.org/officeDocument/2006/relationships/notesSlide" Target="../notesSlides/notesSlide1.xml" /><Relationship Id="rId16" Type="http://schemas.openxmlformats.org/officeDocument/2006/relationships/image" Target="../media/image14.png" /><Relationship Id="rId1" Type="http://schemas.openxmlformats.org/officeDocument/2006/relationships/slideLayout" Target="../slideLayouts/slideLayout2.xml" /><Relationship Id="rId6" Type="http://schemas.openxmlformats.org/officeDocument/2006/relationships/image" Target="../media/image4.png" /><Relationship Id="rId11" Type="http://schemas.openxmlformats.org/officeDocument/2006/relationships/image" Target="../media/image9.jpeg" /><Relationship Id="rId5" Type="http://schemas.openxmlformats.org/officeDocument/2006/relationships/image" Target="../media/image3.png" /><Relationship Id="rId15" Type="http://schemas.openxmlformats.org/officeDocument/2006/relationships/image" Target="../media/image13.png" /><Relationship Id="rId10" Type="http://schemas.openxmlformats.org/officeDocument/2006/relationships/image" Target="../media/image8.png" /><Relationship Id="rId4" Type="http://schemas.openxmlformats.org/officeDocument/2006/relationships/image" Target="../media/image2.png" /><Relationship Id="rId9" Type="http://schemas.openxmlformats.org/officeDocument/2006/relationships/image" Target="../media/image7.png" /><Relationship Id="rId14" Type="http://schemas.openxmlformats.org/officeDocument/2006/relationships/image" Target="../media/image12.png" /></Relationships>
</file>

<file path=ppt/slides/_rels/slide10.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notesSlide" Target="../notesSlides/notesSlide2.xml" /><Relationship Id="rId1" Type="http://schemas.openxmlformats.org/officeDocument/2006/relationships/slideLayout" Target="../slideLayouts/slideLayout12.xml" /></Relationships>
</file>

<file path=ppt/slides/_rels/slide11.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13.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notesSlide" Target="../notesSlides/notesSlide4.xml" /><Relationship Id="rId1" Type="http://schemas.openxmlformats.org/officeDocument/2006/relationships/slideLayout" Target="../slideLayouts/slideLayout1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_rels/slide5.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12.xml" /></Relationships>
</file>

<file path=ppt/slides/_rels/slide6.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12.xml" /></Relationships>
</file>

<file path=ppt/slides/_rels/slide7.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1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73105" y="574722"/>
            <a:ext cx="1211004" cy="553998"/>
          </a:xfrm>
          <a:prstGeom prst="rect">
            <a:avLst/>
          </a:prstGeom>
        </p:spPr>
        <p:txBody>
          <a:bodyPr vert="horz" wrap="square" lIns="0" tIns="0" rIns="0" bIns="0" rtlCol="0">
            <a:spAutoFit/>
          </a:bodyPr>
          <a:lstStyle/>
          <a:p>
            <a:pPr>
              <a:lnSpc>
                <a:spcPts val="1240"/>
              </a:lnSpc>
            </a:pPr>
            <a:r>
              <a:rPr sz="1400" b="1" spc="-210" dirty="0">
                <a:latin typeface="Times New Roman"/>
                <a:cs typeface="Times New Roman"/>
              </a:rPr>
              <a:t>Pr. </a:t>
            </a:r>
            <a:r>
              <a:rPr sz="1400" b="1" spc="-305" dirty="0">
                <a:latin typeface="Times New Roman"/>
                <a:cs typeface="Times New Roman"/>
              </a:rPr>
              <a:t>NACIRI</a:t>
            </a:r>
            <a:r>
              <a:rPr sz="1400" b="1" spc="-275" dirty="0">
                <a:latin typeface="Times New Roman"/>
                <a:cs typeface="Times New Roman"/>
              </a:rPr>
              <a:t> </a:t>
            </a:r>
            <a:r>
              <a:rPr sz="1400" b="1" spc="-215" dirty="0">
                <a:latin typeface="Times New Roman"/>
                <a:cs typeface="Times New Roman"/>
              </a:rPr>
              <a:t>Issame</a:t>
            </a:r>
            <a:endParaRPr sz="1400">
              <a:latin typeface="Times New Roman"/>
              <a:cs typeface="Times New Roman"/>
            </a:endParaRPr>
          </a:p>
          <a:p>
            <a:pPr>
              <a:lnSpc>
                <a:spcPct val="100000"/>
              </a:lnSpc>
              <a:spcBef>
                <a:spcPts val="40"/>
              </a:spcBef>
            </a:pPr>
            <a:endParaRPr sz="1500">
              <a:latin typeface="Times New Roman"/>
              <a:cs typeface="Times New Roman"/>
            </a:endParaRPr>
          </a:p>
          <a:p>
            <a:pPr marL="78740">
              <a:lnSpc>
                <a:spcPct val="100000"/>
              </a:lnSpc>
            </a:pPr>
            <a:r>
              <a:rPr sz="1100" b="1" spc="-90" dirty="0">
                <a:latin typeface="Trebuchet MS"/>
                <a:cs typeface="Trebuchet MS"/>
              </a:rPr>
              <a:t>2018-2019</a:t>
            </a:r>
            <a:endParaRPr sz="1100">
              <a:latin typeface="Trebuchet MS"/>
              <a:cs typeface="Trebuchet MS"/>
            </a:endParaRPr>
          </a:p>
        </p:txBody>
      </p:sp>
      <p:sp>
        <p:nvSpPr>
          <p:cNvPr id="3" name="object 3"/>
          <p:cNvSpPr/>
          <p:nvPr/>
        </p:nvSpPr>
        <p:spPr>
          <a:xfrm>
            <a:off x="558628" y="283441"/>
            <a:ext cx="8022898" cy="6279713"/>
          </a:xfrm>
          <a:custGeom>
            <a:avLst/>
            <a:gdLst/>
            <a:ahLst/>
            <a:cxnLst/>
            <a:rect l="l" t="t" r="r" b="b"/>
            <a:pathLst>
              <a:path w="6630034" h="9791700">
                <a:moveTo>
                  <a:pt x="0" y="9791700"/>
                </a:moveTo>
                <a:lnTo>
                  <a:pt x="6630034" y="9791700"/>
                </a:lnTo>
                <a:lnTo>
                  <a:pt x="6630034" y="0"/>
                </a:lnTo>
                <a:lnTo>
                  <a:pt x="0" y="0"/>
                </a:lnTo>
                <a:lnTo>
                  <a:pt x="0" y="9791700"/>
                </a:lnTo>
                <a:close/>
              </a:path>
            </a:pathLst>
          </a:custGeom>
          <a:ln w="9525">
            <a:solidFill>
              <a:srgbClr val="000000"/>
            </a:solidFill>
          </a:ln>
        </p:spPr>
        <p:txBody>
          <a:bodyPr wrap="square" lIns="0" tIns="0" rIns="0" bIns="0" rtlCol="0"/>
          <a:lstStyle/>
          <a:p>
            <a:endParaRPr/>
          </a:p>
        </p:txBody>
      </p:sp>
      <p:sp>
        <p:nvSpPr>
          <p:cNvPr id="4" name="object 4"/>
          <p:cNvSpPr/>
          <p:nvPr/>
        </p:nvSpPr>
        <p:spPr>
          <a:xfrm>
            <a:off x="578685" y="6251221"/>
            <a:ext cx="7979254" cy="30064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76595" y="6318286"/>
            <a:ext cx="1383126" cy="228268"/>
          </a:xfrm>
          <a:prstGeom prst="rect">
            <a:avLst/>
          </a:prstGeom>
        </p:spPr>
        <p:txBody>
          <a:bodyPr vert="horz" wrap="square" lIns="0" tIns="12700" rIns="0" bIns="0" rtlCol="0">
            <a:spAutoFit/>
          </a:bodyPr>
          <a:lstStyle/>
          <a:p>
            <a:pPr marL="12700">
              <a:lnSpc>
                <a:spcPct val="100000"/>
              </a:lnSpc>
              <a:spcBef>
                <a:spcPts val="100"/>
              </a:spcBef>
            </a:pPr>
            <a:r>
              <a:rPr sz="1400" spc="-95">
                <a:solidFill>
                  <a:srgbClr val="EDEBE0"/>
                </a:solidFill>
                <a:latin typeface="Arial"/>
                <a:cs typeface="Arial"/>
              </a:rPr>
              <a:t> </a:t>
            </a:r>
            <a:endParaRPr sz="1400">
              <a:latin typeface="Arial"/>
              <a:cs typeface="Arial"/>
            </a:endParaRPr>
          </a:p>
        </p:txBody>
      </p:sp>
      <p:sp>
        <p:nvSpPr>
          <p:cNvPr id="6" name="object 6"/>
          <p:cNvSpPr/>
          <p:nvPr/>
        </p:nvSpPr>
        <p:spPr>
          <a:xfrm>
            <a:off x="6574843" y="4586862"/>
            <a:ext cx="1988935" cy="165235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698017" y="4623041"/>
            <a:ext cx="1727985" cy="759429"/>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698017" y="5481187"/>
            <a:ext cx="1737206" cy="6871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571472" y="4643446"/>
            <a:ext cx="5980944" cy="1654472"/>
          </a:xfrm>
          <a:prstGeom prst="rect">
            <a:avLst/>
          </a:prstGeom>
          <a:blipFill>
            <a:blip r:embed="rId7" cstate="print"/>
            <a:stretch>
              <a:fillRect/>
            </a:stretch>
          </a:blipFill>
        </p:spPr>
        <p:txBody>
          <a:bodyPr wrap="square" lIns="0" tIns="0" rIns="0" bIns="0" rtlCol="0"/>
          <a:lstStyle/>
          <a:p>
            <a:endParaRPr/>
          </a:p>
        </p:txBody>
      </p:sp>
      <p:sp>
        <p:nvSpPr>
          <p:cNvPr id="10" name="object 10"/>
          <p:cNvSpPr txBox="1"/>
          <p:nvPr/>
        </p:nvSpPr>
        <p:spPr>
          <a:xfrm>
            <a:off x="1963731" y="5259010"/>
            <a:ext cx="3195790" cy="401392"/>
          </a:xfrm>
          <a:prstGeom prst="rect">
            <a:avLst/>
          </a:prstGeom>
        </p:spPr>
        <p:txBody>
          <a:bodyPr vert="horz" wrap="square" lIns="0" tIns="16510" rIns="0" bIns="0" rtlCol="0">
            <a:spAutoFit/>
          </a:bodyPr>
          <a:lstStyle/>
          <a:p>
            <a:pPr marL="12700">
              <a:lnSpc>
                <a:spcPct val="100000"/>
              </a:lnSpc>
              <a:spcBef>
                <a:spcPts val="130"/>
              </a:spcBef>
            </a:pPr>
            <a:r>
              <a:rPr lang="fr-FR" sz="2500" b="1" i="1" spc="25" dirty="0">
                <a:solidFill>
                  <a:srgbClr val="FFFFFF"/>
                </a:solidFill>
                <a:latin typeface="Arial"/>
                <a:cs typeface="Arial"/>
              </a:rPr>
              <a:t> </a:t>
            </a:r>
            <a:endParaRPr sz="2500">
              <a:latin typeface="Arial"/>
              <a:cs typeface="Arial"/>
            </a:endParaRPr>
          </a:p>
        </p:txBody>
      </p:sp>
      <p:sp>
        <p:nvSpPr>
          <p:cNvPr id="11" name="object 11"/>
          <p:cNvSpPr/>
          <p:nvPr/>
        </p:nvSpPr>
        <p:spPr>
          <a:xfrm>
            <a:off x="6579992" y="4128679"/>
            <a:ext cx="1978792" cy="448669"/>
          </a:xfrm>
          <a:prstGeom prst="rect">
            <a:avLst/>
          </a:prstGeom>
          <a:blipFill>
            <a:blip r:embed="rId8" cstate="print"/>
            <a:stretch>
              <a:fillRect/>
            </a:stretch>
          </a:blipFill>
        </p:spPr>
        <p:txBody>
          <a:bodyPr wrap="square" lIns="0" tIns="0" rIns="0" bIns="0" rtlCol="0"/>
          <a:lstStyle/>
          <a:p>
            <a:endParaRPr/>
          </a:p>
        </p:txBody>
      </p:sp>
      <p:sp>
        <p:nvSpPr>
          <p:cNvPr id="12" name="object 12"/>
          <p:cNvSpPr txBox="1"/>
          <p:nvPr/>
        </p:nvSpPr>
        <p:spPr>
          <a:xfrm>
            <a:off x="6893960" y="4293907"/>
            <a:ext cx="1422315" cy="228909"/>
          </a:xfrm>
          <a:prstGeom prst="rect">
            <a:avLst/>
          </a:prstGeom>
        </p:spPr>
        <p:txBody>
          <a:bodyPr vert="horz" wrap="square" lIns="0" tIns="13335" rIns="0" bIns="0" rtlCol="0">
            <a:spAutoFit/>
          </a:bodyPr>
          <a:lstStyle/>
          <a:p>
            <a:pPr marL="12700">
              <a:lnSpc>
                <a:spcPct val="100000"/>
              </a:lnSpc>
              <a:spcBef>
                <a:spcPts val="105"/>
              </a:spcBef>
            </a:pPr>
            <a:r>
              <a:rPr lang="fr-FR" sz="1400" b="1" i="1" spc="-120" dirty="0">
                <a:latin typeface="Times New Roman"/>
                <a:cs typeface="Times New Roman"/>
              </a:rPr>
              <a:t> </a:t>
            </a:r>
            <a:endParaRPr sz="1400">
              <a:latin typeface="Times New Roman"/>
              <a:cs typeface="Times New Roman"/>
            </a:endParaRPr>
          </a:p>
        </p:txBody>
      </p:sp>
      <p:sp>
        <p:nvSpPr>
          <p:cNvPr id="13" name="object 13"/>
          <p:cNvSpPr/>
          <p:nvPr/>
        </p:nvSpPr>
        <p:spPr>
          <a:xfrm>
            <a:off x="785786" y="4071942"/>
            <a:ext cx="5966652" cy="448669"/>
          </a:xfrm>
          <a:prstGeom prst="rect">
            <a:avLst/>
          </a:prstGeom>
          <a:blipFill>
            <a:blip r:embed="rId9" cstate="print"/>
            <a:stretch>
              <a:fillRect/>
            </a:stretch>
          </a:blipFill>
        </p:spPr>
        <p:txBody>
          <a:bodyPr wrap="square" lIns="0" tIns="0" rIns="0" bIns="0" rtlCol="0"/>
          <a:lstStyle/>
          <a:p>
            <a:endParaRPr/>
          </a:p>
        </p:txBody>
      </p:sp>
      <p:sp>
        <p:nvSpPr>
          <p:cNvPr id="14" name="object 14"/>
          <p:cNvSpPr txBox="1"/>
          <p:nvPr/>
        </p:nvSpPr>
        <p:spPr>
          <a:xfrm>
            <a:off x="1613340" y="4138502"/>
            <a:ext cx="3897342" cy="321242"/>
          </a:xfrm>
          <a:prstGeom prst="rect">
            <a:avLst/>
          </a:prstGeom>
        </p:spPr>
        <p:txBody>
          <a:bodyPr vert="horz" wrap="square" lIns="0" tIns="13335" rIns="0" bIns="0" rtlCol="0">
            <a:spAutoFit/>
          </a:bodyPr>
          <a:lstStyle/>
          <a:p>
            <a:pPr marL="12700">
              <a:lnSpc>
                <a:spcPct val="100000"/>
              </a:lnSpc>
              <a:spcBef>
                <a:spcPts val="105"/>
              </a:spcBef>
            </a:pPr>
            <a:r>
              <a:rPr sz="2000" b="1" i="1" u="heavy">
                <a:solidFill>
                  <a:srgbClr val="FFFF00"/>
                </a:solidFill>
                <a:uFill>
                  <a:solidFill>
                    <a:srgbClr val="FFFF00"/>
                  </a:solidFill>
                </a:uFill>
                <a:latin typeface="Times New Roman"/>
                <a:cs typeface="Times New Roman"/>
              </a:rPr>
              <a:t>Sciences de la </a:t>
            </a:r>
            <a:r>
              <a:rPr sz="2000" b="1" i="1" u="heavy" spc="-5">
                <a:solidFill>
                  <a:srgbClr val="FFFF00"/>
                </a:solidFill>
                <a:uFill>
                  <a:solidFill>
                    <a:srgbClr val="FFFF00"/>
                  </a:solidFill>
                </a:uFill>
                <a:latin typeface="Times New Roman"/>
                <a:cs typeface="Times New Roman"/>
              </a:rPr>
              <a:t>vie </a:t>
            </a:r>
            <a:r>
              <a:rPr sz="2000" b="1" i="1" u="heavy">
                <a:solidFill>
                  <a:srgbClr val="FFFF00"/>
                </a:solidFill>
                <a:uFill>
                  <a:solidFill>
                    <a:srgbClr val="FFFF00"/>
                  </a:solidFill>
                </a:uFill>
                <a:latin typeface="Times New Roman"/>
                <a:cs typeface="Times New Roman"/>
              </a:rPr>
              <a:t>et de la</a:t>
            </a:r>
            <a:r>
              <a:rPr sz="2000" b="1" i="1" u="heavy" spc="-80">
                <a:solidFill>
                  <a:srgbClr val="FFFF00"/>
                </a:solidFill>
                <a:uFill>
                  <a:solidFill>
                    <a:srgbClr val="FFFF00"/>
                  </a:solidFill>
                </a:uFill>
                <a:latin typeface="Times New Roman"/>
                <a:cs typeface="Times New Roman"/>
              </a:rPr>
              <a:t> </a:t>
            </a:r>
            <a:r>
              <a:rPr sz="2000" b="1" i="1" u="heavy" spc="-5">
                <a:solidFill>
                  <a:srgbClr val="FFFF00"/>
                </a:solidFill>
                <a:uFill>
                  <a:solidFill>
                    <a:srgbClr val="FFFF00"/>
                  </a:solidFill>
                </a:uFill>
                <a:latin typeface="Times New Roman"/>
                <a:cs typeface="Times New Roman"/>
              </a:rPr>
              <a:t>terre</a:t>
            </a:r>
            <a:endParaRPr sz="2000">
              <a:latin typeface="Times New Roman"/>
              <a:cs typeface="Times New Roman"/>
            </a:endParaRPr>
          </a:p>
        </p:txBody>
      </p:sp>
      <p:sp>
        <p:nvSpPr>
          <p:cNvPr id="15" name="object 15"/>
          <p:cNvSpPr/>
          <p:nvPr/>
        </p:nvSpPr>
        <p:spPr>
          <a:xfrm>
            <a:off x="6574843" y="1054804"/>
            <a:ext cx="1988935" cy="3065249"/>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6698017" y="1297969"/>
            <a:ext cx="1739050" cy="829802"/>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6698017" y="2226488"/>
            <a:ext cx="1799908" cy="637256"/>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6698017" y="2962460"/>
            <a:ext cx="1733518" cy="688081"/>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575687" y="1054804"/>
            <a:ext cx="5989243" cy="3065249"/>
          </a:xfrm>
          <a:prstGeom prst="rect">
            <a:avLst/>
          </a:prstGeom>
          <a:blipFill>
            <a:blip r:embed="rId14" cstate="print"/>
            <a:stretch>
              <a:fillRect/>
            </a:stretch>
          </a:blipFill>
        </p:spPr>
        <p:txBody>
          <a:bodyPr wrap="square" lIns="0" tIns="0" rIns="0" bIns="0" rtlCol="0"/>
          <a:lstStyle/>
          <a:p>
            <a:endParaRPr/>
          </a:p>
        </p:txBody>
      </p:sp>
      <p:sp>
        <p:nvSpPr>
          <p:cNvPr id="20" name="object 20"/>
          <p:cNvSpPr txBox="1">
            <a:spLocks noGrp="1"/>
          </p:cNvSpPr>
          <p:nvPr>
            <p:ph type="title"/>
          </p:nvPr>
        </p:nvSpPr>
        <p:spPr>
          <a:xfrm>
            <a:off x="785786" y="1428736"/>
            <a:ext cx="5572164" cy="2185663"/>
          </a:xfrm>
          <a:prstGeom prst="rect">
            <a:avLst/>
          </a:prstGeom>
        </p:spPr>
        <p:txBody>
          <a:bodyPr vert="horz" wrap="square" lIns="0" tIns="12065" rIns="0" bIns="0" rtlCol="0">
            <a:spAutoFit/>
          </a:bodyPr>
          <a:lstStyle/>
          <a:p>
            <a:pPr marL="12700" marR="5080" algn="ctr">
              <a:lnSpc>
                <a:spcPct val="106600"/>
              </a:lnSpc>
              <a:spcBef>
                <a:spcPts val="95"/>
              </a:spcBef>
            </a:pPr>
            <a:r>
              <a:rPr spc="340" dirty="0"/>
              <a:t>Deuxième </a:t>
            </a:r>
            <a:r>
              <a:rPr spc="535" dirty="0"/>
              <a:t>année</a:t>
            </a:r>
            <a:r>
              <a:rPr spc="-405" dirty="0"/>
              <a:t> </a:t>
            </a:r>
            <a:r>
              <a:rPr spc="395" dirty="0"/>
              <a:t>du  </a:t>
            </a:r>
            <a:r>
              <a:rPr spc="610" dirty="0"/>
              <a:t>cycle </a:t>
            </a:r>
            <a:r>
              <a:rPr spc="520"/>
              <a:t>secondaire  </a:t>
            </a:r>
            <a:r>
              <a:rPr spc="610"/>
              <a:t>collégial</a:t>
            </a:r>
            <a:endParaRPr spc="610" dirty="0"/>
          </a:p>
        </p:txBody>
      </p:sp>
      <p:sp>
        <p:nvSpPr>
          <p:cNvPr id="21" name="object 21"/>
          <p:cNvSpPr/>
          <p:nvPr/>
        </p:nvSpPr>
        <p:spPr>
          <a:xfrm>
            <a:off x="578685" y="295595"/>
            <a:ext cx="7979254" cy="745974"/>
          </a:xfrm>
          <a:prstGeom prst="rect">
            <a:avLst/>
          </a:prstGeom>
          <a:blipFill>
            <a:blip r:embed="rId15" cstate="print"/>
            <a:stretch>
              <a:fillRect/>
            </a:stretch>
          </a:blipFill>
        </p:spPr>
        <p:txBody>
          <a:bodyPr wrap="square" lIns="0" tIns="0" rIns="0" bIns="0" rtlCol="0"/>
          <a:lstStyle/>
          <a:p>
            <a:endParaRPr/>
          </a:p>
        </p:txBody>
      </p:sp>
      <p:sp>
        <p:nvSpPr>
          <p:cNvPr id="22" name="object 22"/>
          <p:cNvSpPr/>
          <p:nvPr/>
        </p:nvSpPr>
        <p:spPr>
          <a:xfrm>
            <a:off x="2285984" y="500042"/>
            <a:ext cx="4580912" cy="551246"/>
          </a:xfrm>
          <a:prstGeom prst="rect">
            <a:avLst/>
          </a:prstGeom>
          <a:blipFill>
            <a:blip r:embed="rId16" cstate="print"/>
            <a:stretch>
              <a:fillRect/>
            </a:stretch>
          </a:blipFill>
        </p:spPr>
        <p:txBody>
          <a:bodyPr wrap="square" lIns="0" tIns="0" rIns="0" bIns="0" rtlCol="0"/>
          <a:lstStyle/>
          <a:p>
            <a:endParaRPr/>
          </a:p>
        </p:txBody>
      </p:sp>
      <p:sp>
        <p:nvSpPr>
          <p:cNvPr id="23" name="object 23"/>
          <p:cNvSpPr/>
          <p:nvPr/>
        </p:nvSpPr>
        <p:spPr>
          <a:xfrm>
            <a:off x="368834" y="195477"/>
            <a:ext cx="68388" cy="24435"/>
          </a:xfrm>
          <a:custGeom>
            <a:avLst/>
            <a:gdLst/>
            <a:ahLst/>
            <a:cxnLst/>
            <a:rect l="l" t="t" r="r" b="b"/>
            <a:pathLst>
              <a:path w="56514" h="38100">
                <a:moveTo>
                  <a:pt x="0" y="38100"/>
                </a:moveTo>
                <a:lnTo>
                  <a:pt x="56388" y="38100"/>
                </a:lnTo>
                <a:lnTo>
                  <a:pt x="56388" y="0"/>
                </a:lnTo>
                <a:lnTo>
                  <a:pt x="0" y="0"/>
                </a:lnTo>
                <a:lnTo>
                  <a:pt x="0" y="38100"/>
                </a:lnTo>
                <a:close/>
              </a:path>
            </a:pathLst>
          </a:custGeom>
          <a:solidFill>
            <a:srgbClr val="000000"/>
          </a:solidFill>
        </p:spPr>
        <p:txBody>
          <a:bodyPr wrap="square" lIns="0" tIns="0" rIns="0" bIns="0" rtlCol="0"/>
          <a:lstStyle/>
          <a:p>
            <a:endParaRPr/>
          </a:p>
        </p:txBody>
      </p:sp>
      <p:sp>
        <p:nvSpPr>
          <p:cNvPr id="24" name="object 24"/>
          <p:cNvSpPr/>
          <p:nvPr/>
        </p:nvSpPr>
        <p:spPr>
          <a:xfrm>
            <a:off x="437068" y="207694"/>
            <a:ext cx="8276471" cy="0"/>
          </a:xfrm>
          <a:custGeom>
            <a:avLst/>
            <a:gdLst/>
            <a:ahLst/>
            <a:cxnLst/>
            <a:rect l="l" t="t" r="r" b="b"/>
            <a:pathLst>
              <a:path w="6839584">
                <a:moveTo>
                  <a:pt x="0" y="0"/>
                </a:moveTo>
                <a:lnTo>
                  <a:pt x="6839458" y="0"/>
                </a:lnTo>
              </a:path>
            </a:pathLst>
          </a:custGeom>
          <a:ln w="38100">
            <a:solidFill>
              <a:srgbClr val="000000"/>
            </a:solidFill>
          </a:ln>
        </p:spPr>
        <p:txBody>
          <a:bodyPr wrap="square" lIns="0" tIns="0" rIns="0" bIns="0" rtlCol="0"/>
          <a:lstStyle/>
          <a:p>
            <a:endParaRPr/>
          </a:p>
        </p:txBody>
      </p:sp>
      <p:sp>
        <p:nvSpPr>
          <p:cNvPr id="25" name="object 25"/>
          <p:cNvSpPr/>
          <p:nvPr/>
        </p:nvSpPr>
        <p:spPr>
          <a:xfrm>
            <a:off x="437068" y="228708"/>
            <a:ext cx="8276471" cy="0"/>
          </a:xfrm>
          <a:custGeom>
            <a:avLst/>
            <a:gdLst/>
            <a:ahLst/>
            <a:cxnLst/>
            <a:rect l="l" t="t" r="r" b="b"/>
            <a:pathLst>
              <a:path w="6839584">
                <a:moveTo>
                  <a:pt x="0" y="0"/>
                </a:moveTo>
                <a:lnTo>
                  <a:pt x="6839458" y="0"/>
                </a:lnTo>
              </a:path>
            </a:pathLst>
          </a:custGeom>
          <a:ln w="9144">
            <a:solidFill>
              <a:srgbClr val="000000"/>
            </a:solidFill>
          </a:ln>
        </p:spPr>
        <p:txBody>
          <a:bodyPr wrap="square" lIns="0" tIns="0" rIns="0" bIns="0" rtlCol="0"/>
          <a:lstStyle/>
          <a:p>
            <a:endParaRPr/>
          </a:p>
        </p:txBody>
      </p:sp>
      <p:sp>
        <p:nvSpPr>
          <p:cNvPr id="26" name="object 26"/>
          <p:cNvSpPr/>
          <p:nvPr/>
        </p:nvSpPr>
        <p:spPr>
          <a:xfrm>
            <a:off x="8713386" y="195477"/>
            <a:ext cx="68388" cy="24435"/>
          </a:xfrm>
          <a:custGeom>
            <a:avLst/>
            <a:gdLst/>
            <a:ahLst/>
            <a:cxnLst/>
            <a:rect l="l" t="t" r="r" b="b"/>
            <a:pathLst>
              <a:path w="56515" h="38100">
                <a:moveTo>
                  <a:pt x="0" y="38100"/>
                </a:moveTo>
                <a:lnTo>
                  <a:pt x="56388" y="38100"/>
                </a:lnTo>
                <a:lnTo>
                  <a:pt x="56388" y="0"/>
                </a:lnTo>
                <a:lnTo>
                  <a:pt x="0" y="0"/>
                </a:lnTo>
                <a:lnTo>
                  <a:pt x="0" y="38100"/>
                </a:lnTo>
                <a:close/>
              </a:path>
            </a:pathLst>
          </a:custGeom>
          <a:solidFill>
            <a:srgbClr val="000000"/>
          </a:solidFill>
        </p:spPr>
        <p:txBody>
          <a:bodyPr wrap="square" lIns="0" tIns="0" rIns="0" bIns="0" rtlCol="0"/>
          <a:lstStyle/>
          <a:p>
            <a:endParaRPr/>
          </a:p>
        </p:txBody>
      </p:sp>
      <p:sp>
        <p:nvSpPr>
          <p:cNvPr id="27" name="object 27"/>
          <p:cNvSpPr/>
          <p:nvPr/>
        </p:nvSpPr>
        <p:spPr>
          <a:xfrm>
            <a:off x="391886" y="195477"/>
            <a:ext cx="0" cy="6467452"/>
          </a:xfrm>
          <a:custGeom>
            <a:avLst/>
            <a:gdLst/>
            <a:ahLst/>
            <a:cxnLst/>
            <a:rect l="l" t="t" r="r" b="b"/>
            <a:pathLst>
              <a:path h="10084435">
                <a:moveTo>
                  <a:pt x="0" y="0"/>
                </a:moveTo>
                <a:lnTo>
                  <a:pt x="0" y="10084003"/>
                </a:lnTo>
              </a:path>
            </a:pathLst>
          </a:custGeom>
          <a:ln w="38100">
            <a:solidFill>
              <a:srgbClr val="000000"/>
            </a:solidFill>
          </a:ln>
        </p:spPr>
        <p:txBody>
          <a:bodyPr wrap="square" lIns="0" tIns="0" rIns="0" bIns="0" rtlCol="0"/>
          <a:lstStyle/>
          <a:p>
            <a:endParaRPr/>
          </a:p>
        </p:txBody>
      </p:sp>
      <p:sp>
        <p:nvSpPr>
          <p:cNvPr id="28" name="object 28"/>
          <p:cNvSpPr/>
          <p:nvPr/>
        </p:nvSpPr>
        <p:spPr>
          <a:xfrm>
            <a:off x="431534" y="225776"/>
            <a:ext cx="0" cy="6406773"/>
          </a:xfrm>
          <a:custGeom>
            <a:avLst/>
            <a:gdLst/>
            <a:ahLst/>
            <a:cxnLst/>
            <a:rect l="l" t="t" r="r" b="b"/>
            <a:pathLst>
              <a:path h="9989820">
                <a:moveTo>
                  <a:pt x="0" y="0"/>
                </a:moveTo>
                <a:lnTo>
                  <a:pt x="0" y="9989515"/>
                </a:lnTo>
              </a:path>
            </a:pathLst>
          </a:custGeom>
          <a:ln w="9143">
            <a:solidFill>
              <a:srgbClr val="000000"/>
            </a:solidFill>
          </a:ln>
        </p:spPr>
        <p:txBody>
          <a:bodyPr wrap="square" lIns="0" tIns="0" rIns="0" bIns="0" rtlCol="0"/>
          <a:lstStyle/>
          <a:p>
            <a:endParaRPr/>
          </a:p>
        </p:txBody>
      </p:sp>
      <p:sp>
        <p:nvSpPr>
          <p:cNvPr id="29" name="object 29"/>
          <p:cNvSpPr/>
          <p:nvPr/>
        </p:nvSpPr>
        <p:spPr>
          <a:xfrm>
            <a:off x="8758568" y="195477"/>
            <a:ext cx="0" cy="6467452"/>
          </a:xfrm>
          <a:custGeom>
            <a:avLst/>
            <a:gdLst/>
            <a:ahLst/>
            <a:cxnLst/>
            <a:rect l="l" t="t" r="r" b="b"/>
            <a:pathLst>
              <a:path h="10084435">
                <a:moveTo>
                  <a:pt x="0" y="0"/>
                </a:moveTo>
                <a:lnTo>
                  <a:pt x="0" y="10084003"/>
                </a:lnTo>
              </a:path>
            </a:pathLst>
          </a:custGeom>
          <a:ln w="38100">
            <a:solidFill>
              <a:srgbClr val="000000"/>
            </a:solidFill>
          </a:ln>
        </p:spPr>
        <p:txBody>
          <a:bodyPr wrap="square" lIns="0" tIns="0" rIns="0" bIns="0" rtlCol="0"/>
          <a:lstStyle/>
          <a:p>
            <a:endParaRPr/>
          </a:p>
        </p:txBody>
      </p:sp>
      <p:sp>
        <p:nvSpPr>
          <p:cNvPr id="30" name="object 30"/>
          <p:cNvSpPr/>
          <p:nvPr/>
        </p:nvSpPr>
        <p:spPr>
          <a:xfrm>
            <a:off x="8718918" y="225776"/>
            <a:ext cx="0" cy="6406773"/>
          </a:xfrm>
          <a:custGeom>
            <a:avLst/>
            <a:gdLst/>
            <a:ahLst/>
            <a:cxnLst/>
            <a:rect l="l" t="t" r="r" b="b"/>
            <a:pathLst>
              <a:path h="9989820">
                <a:moveTo>
                  <a:pt x="0" y="0"/>
                </a:moveTo>
                <a:lnTo>
                  <a:pt x="0" y="9989515"/>
                </a:lnTo>
              </a:path>
            </a:pathLst>
          </a:custGeom>
          <a:ln w="9143">
            <a:solidFill>
              <a:srgbClr val="000000"/>
            </a:solidFill>
          </a:ln>
        </p:spPr>
        <p:txBody>
          <a:bodyPr wrap="square" lIns="0" tIns="0" rIns="0" bIns="0" rtlCol="0"/>
          <a:lstStyle/>
          <a:p>
            <a:endParaRPr/>
          </a:p>
        </p:txBody>
      </p:sp>
      <p:sp>
        <p:nvSpPr>
          <p:cNvPr id="31" name="object 31"/>
          <p:cNvSpPr/>
          <p:nvPr/>
        </p:nvSpPr>
        <p:spPr>
          <a:xfrm>
            <a:off x="368834" y="6638218"/>
            <a:ext cx="68388" cy="24435"/>
          </a:xfrm>
          <a:custGeom>
            <a:avLst/>
            <a:gdLst/>
            <a:ahLst/>
            <a:cxnLst/>
            <a:rect l="l" t="t" r="r" b="b"/>
            <a:pathLst>
              <a:path w="56514" h="38100">
                <a:moveTo>
                  <a:pt x="0" y="38099"/>
                </a:moveTo>
                <a:lnTo>
                  <a:pt x="56388" y="38099"/>
                </a:lnTo>
                <a:lnTo>
                  <a:pt x="56388" y="0"/>
                </a:lnTo>
                <a:lnTo>
                  <a:pt x="0" y="0"/>
                </a:lnTo>
                <a:lnTo>
                  <a:pt x="0" y="38099"/>
                </a:lnTo>
                <a:close/>
              </a:path>
            </a:pathLst>
          </a:custGeom>
          <a:solidFill>
            <a:srgbClr val="000000"/>
          </a:solidFill>
        </p:spPr>
        <p:txBody>
          <a:bodyPr wrap="square" lIns="0" tIns="0" rIns="0" bIns="0" rtlCol="0"/>
          <a:lstStyle/>
          <a:p>
            <a:endParaRPr/>
          </a:p>
        </p:txBody>
      </p:sp>
      <p:sp>
        <p:nvSpPr>
          <p:cNvPr id="32" name="object 32"/>
          <p:cNvSpPr/>
          <p:nvPr/>
        </p:nvSpPr>
        <p:spPr>
          <a:xfrm>
            <a:off x="437068" y="6650435"/>
            <a:ext cx="8276471" cy="0"/>
          </a:xfrm>
          <a:custGeom>
            <a:avLst/>
            <a:gdLst/>
            <a:ahLst/>
            <a:cxnLst/>
            <a:rect l="l" t="t" r="r" b="b"/>
            <a:pathLst>
              <a:path w="6839584">
                <a:moveTo>
                  <a:pt x="0" y="0"/>
                </a:moveTo>
                <a:lnTo>
                  <a:pt x="6839458" y="0"/>
                </a:lnTo>
              </a:path>
            </a:pathLst>
          </a:custGeom>
          <a:ln w="38100">
            <a:solidFill>
              <a:srgbClr val="000000"/>
            </a:solidFill>
          </a:ln>
        </p:spPr>
        <p:txBody>
          <a:bodyPr wrap="square" lIns="0" tIns="0" rIns="0" bIns="0" rtlCol="0"/>
          <a:lstStyle/>
          <a:p>
            <a:endParaRPr/>
          </a:p>
        </p:txBody>
      </p:sp>
      <p:sp>
        <p:nvSpPr>
          <p:cNvPr id="33" name="object 33"/>
          <p:cNvSpPr/>
          <p:nvPr/>
        </p:nvSpPr>
        <p:spPr>
          <a:xfrm>
            <a:off x="437068" y="6629421"/>
            <a:ext cx="8276471" cy="0"/>
          </a:xfrm>
          <a:custGeom>
            <a:avLst/>
            <a:gdLst/>
            <a:ahLst/>
            <a:cxnLst/>
            <a:rect l="l" t="t" r="r" b="b"/>
            <a:pathLst>
              <a:path w="6839584">
                <a:moveTo>
                  <a:pt x="0" y="0"/>
                </a:moveTo>
                <a:lnTo>
                  <a:pt x="6839458" y="0"/>
                </a:lnTo>
              </a:path>
            </a:pathLst>
          </a:custGeom>
          <a:ln w="9144">
            <a:solidFill>
              <a:srgbClr val="000000"/>
            </a:solidFill>
          </a:ln>
        </p:spPr>
        <p:txBody>
          <a:bodyPr wrap="square" lIns="0" tIns="0" rIns="0" bIns="0" rtlCol="0"/>
          <a:lstStyle/>
          <a:p>
            <a:endParaRPr/>
          </a:p>
        </p:txBody>
      </p:sp>
      <p:sp>
        <p:nvSpPr>
          <p:cNvPr id="34" name="object 34"/>
          <p:cNvSpPr/>
          <p:nvPr/>
        </p:nvSpPr>
        <p:spPr>
          <a:xfrm>
            <a:off x="8713386" y="6638218"/>
            <a:ext cx="68388" cy="24435"/>
          </a:xfrm>
          <a:custGeom>
            <a:avLst/>
            <a:gdLst/>
            <a:ahLst/>
            <a:cxnLst/>
            <a:rect l="l" t="t" r="r" b="b"/>
            <a:pathLst>
              <a:path w="56515" h="38100">
                <a:moveTo>
                  <a:pt x="0" y="38099"/>
                </a:moveTo>
                <a:lnTo>
                  <a:pt x="56388" y="38099"/>
                </a:lnTo>
                <a:lnTo>
                  <a:pt x="56388" y="0"/>
                </a:lnTo>
                <a:lnTo>
                  <a:pt x="0" y="0"/>
                </a:lnTo>
                <a:lnTo>
                  <a:pt x="0" y="38099"/>
                </a:lnTo>
                <a:close/>
              </a:path>
            </a:pathLst>
          </a:custGeom>
          <a:solidFill>
            <a:srgbClr val="000000"/>
          </a:solidFill>
        </p:spPr>
        <p:txBody>
          <a:bodyPr wrap="square" lIns="0" tIns="0" rIns="0" bIns="0" rtlCol="0"/>
          <a:lstStyle/>
          <a:p>
            <a:endParaRP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785786" y="500042"/>
            <a:ext cx="8358214"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1700" algn="l"/>
              </a:tabLst>
            </a:pPr>
            <a:r>
              <a:rPr kumimoji="0" lang="fr-FR" sz="2400" b="1" i="0" u="none" strike="noStrike" cap="none" normalizeH="0" baseline="0" dirty="0">
                <a:ln>
                  <a:noFill/>
                </a:ln>
                <a:solidFill>
                  <a:srgbClr val="FF0000"/>
                </a:solidFill>
                <a:effectLst/>
                <a:latin typeface="Arial" pitchFamily="34" charset="0"/>
                <a:ea typeface="Times New Roman" pitchFamily="18" charset="0"/>
                <a:cs typeface="Arial" pitchFamily="34" charset="0"/>
              </a:rPr>
              <a:t>III-</a:t>
            </a:r>
            <a:r>
              <a:rPr lang="fr-FR" dirty="0">
                <a:latin typeface="Arial" pitchFamily="34" charset="0"/>
                <a:ea typeface="Times New Roman" pitchFamily="18" charset="0"/>
                <a:cs typeface="Arial" pitchFamily="34" charset="0"/>
              </a:rPr>
              <a:t>   </a:t>
            </a:r>
            <a:r>
              <a:rPr kumimoji="0" lang="fr-FR" b="1" i="0" u="none" strike="noStrike" cap="none" normalizeH="0" baseline="0" dirty="0">
                <a:ln>
                  <a:noFill/>
                </a:ln>
                <a:solidFill>
                  <a:srgbClr val="FF0000"/>
                </a:solidFill>
                <a:effectLst/>
                <a:latin typeface="Arial" pitchFamily="34" charset="0"/>
                <a:ea typeface="Times New Roman" pitchFamily="18" charset="0"/>
                <a:cs typeface="Arial" pitchFamily="34" charset="0"/>
              </a:rPr>
              <a:t>Les donnés qui soutiennent la théorie de la dérive des continents : </a:t>
            </a:r>
            <a:r>
              <a:rPr kumimoji="0" lang="fr-FR" b="1" i="0" u="none" strike="noStrike" cap="none" normalizeH="0" baseline="0" dirty="0">
                <a:ln>
                  <a:noFill/>
                </a:ln>
                <a:solidFill>
                  <a:srgbClr val="FF0000"/>
                </a:solidFill>
                <a:effectLst/>
                <a:latin typeface="Arial" pitchFamily="34" charset="0"/>
                <a:ea typeface="Microsoft Sans Serif"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901700" algn="l"/>
              </a:tabLst>
            </a:pPr>
            <a:endParaRPr kumimoji="0" lang="fr-FR" sz="9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1700" algn="l"/>
              </a:tabLst>
            </a:pPr>
            <a:r>
              <a:rPr kumimoji="0" lang="fr-FR" sz="2800" b="1" i="0" u="none" strike="noStrike" cap="none" normalizeH="0" baseline="0" dirty="0">
                <a:ln>
                  <a:noFill/>
                </a:ln>
                <a:solidFill>
                  <a:srgbClr val="00B050"/>
                </a:solidFill>
                <a:effectLst/>
                <a:latin typeface="Arial" pitchFamily="34" charset="0"/>
                <a:ea typeface="Microsoft Sans Serif" pitchFamily="34" charset="0"/>
                <a:cs typeface="Arial" pitchFamily="34" charset="0"/>
              </a:rPr>
              <a:t>1-</a:t>
            </a:r>
            <a:r>
              <a:rPr lang="fr-FR" sz="2000" dirty="0">
                <a:latin typeface="Arial" pitchFamily="34" charset="0"/>
                <a:ea typeface="Microsoft Sans Serif" pitchFamily="34" charset="0"/>
                <a:cs typeface="Arial" pitchFamily="34" charset="0"/>
              </a:rPr>
              <a:t>   </a:t>
            </a:r>
            <a:r>
              <a:rPr kumimoji="0" lang="fr-FR" b="1" i="0" u="none" strike="noStrike" cap="none" normalizeH="0" baseline="0" dirty="0">
                <a:ln>
                  <a:noFill/>
                </a:ln>
                <a:solidFill>
                  <a:srgbClr val="00B050"/>
                </a:solidFill>
                <a:effectLst/>
                <a:latin typeface="Arial" pitchFamily="34" charset="0"/>
                <a:ea typeface="Times New Roman" pitchFamily="18" charset="0"/>
                <a:cs typeface="Arial" pitchFamily="34" charset="0"/>
              </a:rPr>
              <a:t>La morphologie des fonds de l’océan  atlantique </a:t>
            </a:r>
            <a:r>
              <a:rPr kumimoji="0" lang="fr-FR" sz="900" b="1" i="0" u="none" strike="noStrike" cap="none" normalizeH="0" baseline="0" dirty="0">
                <a:ln>
                  <a:noFill/>
                </a:ln>
                <a:solidFill>
                  <a:srgbClr val="00B050"/>
                </a:solidFill>
                <a:effectLst/>
                <a:latin typeface="Arial" pitchFamily="34" charset="0"/>
                <a:ea typeface="Times New Roman" pitchFamily="18" charset="0"/>
                <a:cs typeface="Arial" pitchFamily="34" charset="0"/>
              </a:rPr>
              <a:t>: </a:t>
            </a:r>
            <a:r>
              <a:rPr kumimoji="0" lang="fr-FR" sz="900" b="1" i="0" u="none" strike="noStrike" cap="none" normalizeH="0" baseline="0" dirty="0">
                <a:ln>
                  <a:noFill/>
                </a:ln>
                <a:solidFill>
                  <a:srgbClr val="00B050"/>
                </a:solidFill>
                <a:effectLst/>
                <a:latin typeface="Arial" pitchFamily="34" charset="0"/>
                <a:ea typeface="Microsoft Sans Serif"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901700" algn="l"/>
              </a:tabLst>
            </a:pPr>
            <a:endParaRPr kumimoji="0" lang="fr-FR" sz="9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428596" y="4572008"/>
            <a:ext cx="8215370" cy="1477328"/>
          </a:xfrm>
          <a:prstGeom prst="rect">
            <a:avLst/>
          </a:prstGeom>
        </p:spPr>
        <p:txBody>
          <a:bodyPr wrap="square">
            <a:spAutoFit/>
          </a:bodyPr>
          <a:lstStyle/>
          <a:p>
            <a:pPr lvl="0" eaLnBrk="0" fontAlgn="base" hangingPunct="0">
              <a:spcBef>
                <a:spcPct val="0"/>
              </a:spcBef>
              <a:spcAft>
                <a:spcPct val="0"/>
              </a:spcAft>
              <a:tabLst>
                <a:tab pos="901700" algn="l"/>
              </a:tabLst>
            </a:pPr>
            <a:r>
              <a:rPr lang="fr-FR" b="1" dirty="0">
                <a:latin typeface="Arial" pitchFamily="34" charset="0"/>
                <a:ea typeface="Times New Roman" pitchFamily="18" charset="0"/>
                <a:cs typeface="Arial" pitchFamily="34" charset="0"/>
              </a:rPr>
              <a:t>Après avoir comparé le fond de l’océan  atlantique on observe qu’il y a une symétrie de part et d’autre de la dorsale océanique ; le relief sous-marin présenté  se constitue de : </a:t>
            </a:r>
            <a:r>
              <a:rPr lang="fr-FR" b="1" dirty="0">
                <a:solidFill>
                  <a:srgbClr val="00B050"/>
                </a:solidFill>
                <a:latin typeface="Arial" pitchFamily="34" charset="0"/>
                <a:ea typeface="Times New Roman" pitchFamily="18" charset="0"/>
                <a:cs typeface="Arial" pitchFamily="34" charset="0"/>
              </a:rPr>
              <a:t>  plateau continentale</a:t>
            </a:r>
            <a:r>
              <a:rPr lang="fr-FR" b="1" dirty="0">
                <a:latin typeface="Arial" pitchFamily="34" charset="0"/>
                <a:ea typeface="Times New Roman" pitchFamily="18" charset="0"/>
                <a:cs typeface="Arial" pitchFamily="34" charset="0"/>
              </a:rPr>
              <a:t>, </a:t>
            </a:r>
            <a:r>
              <a:rPr lang="fr-FR" b="1" dirty="0">
                <a:solidFill>
                  <a:srgbClr val="00B050"/>
                </a:solidFill>
                <a:latin typeface="Arial" pitchFamily="34" charset="0"/>
                <a:ea typeface="Times New Roman" pitchFamily="18" charset="0"/>
                <a:cs typeface="Arial" pitchFamily="34" charset="0"/>
              </a:rPr>
              <a:t>  talus</a:t>
            </a:r>
            <a:endParaRPr lang="fr-FR" sz="1200" dirty="0">
              <a:solidFill>
                <a:srgbClr val="00B050"/>
              </a:solidFill>
              <a:latin typeface="Arial" pitchFamily="34" charset="0"/>
              <a:cs typeface="Arial" pitchFamily="34" charset="0"/>
            </a:endParaRPr>
          </a:p>
          <a:p>
            <a:pPr lvl="0" eaLnBrk="0" fontAlgn="base" hangingPunct="0">
              <a:spcBef>
                <a:spcPct val="0"/>
              </a:spcBef>
              <a:spcAft>
                <a:spcPct val="0"/>
              </a:spcAft>
              <a:tabLst>
                <a:tab pos="901700" algn="l"/>
              </a:tabLst>
            </a:pPr>
            <a:r>
              <a:rPr lang="fr-FR" b="1" dirty="0">
                <a:solidFill>
                  <a:srgbClr val="00B050"/>
                </a:solidFill>
                <a:latin typeface="Arial" pitchFamily="34" charset="0"/>
                <a:ea typeface="Times New Roman" pitchFamily="18" charset="0"/>
                <a:cs typeface="Arial" pitchFamily="34" charset="0"/>
              </a:rPr>
              <a:t>Continental ,   plaine abyssale et   dorsale médio océanique </a:t>
            </a:r>
            <a:r>
              <a:rPr lang="fr-FR" b="1" dirty="0">
                <a:latin typeface="Arial" pitchFamily="34" charset="0"/>
                <a:ea typeface="Times New Roman" pitchFamily="18" charset="0"/>
                <a:cs typeface="Arial" pitchFamily="34" charset="0"/>
              </a:rPr>
              <a:t>muni d’un </a:t>
            </a:r>
            <a:r>
              <a:rPr lang="fr-FR" b="1" dirty="0">
                <a:solidFill>
                  <a:srgbClr val="00B050"/>
                </a:solidFill>
                <a:latin typeface="Arial" pitchFamily="34" charset="0"/>
                <a:ea typeface="Times New Roman" pitchFamily="18" charset="0"/>
                <a:cs typeface="Arial" pitchFamily="34" charset="0"/>
              </a:rPr>
              <a:t>Rift</a:t>
            </a:r>
            <a:r>
              <a:rPr lang="fr-FR" b="1" dirty="0">
                <a:latin typeface="Arial" pitchFamily="34" charset="0"/>
                <a:ea typeface="Times New Roman" pitchFamily="18" charset="0"/>
                <a:cs typeface="Arial" pitchFamily="34" charset="0"/>
              </a:rPr>
              <a:t> au sommet. (Document 5)</a:t>
            </a:r>
            <a:endParaRPr lang="fr-FR" sz="3200" dirty="0">
              <a:latin typeface="Arial" pitchFamily="34" charset="0"/>
              <a:cs typeface="Arial" pitchFamily="34" charset="0"/>
            </a:endParaRPr>
          </a:p>
        </p:txBody>
      </p:sp>
      <p:sp>
        <p:nvSpPr>
          <p:cNvPr id="25619" name="AutoShape 19" descr="RÃ©sultat de recherche d'images pour &quot;dorsales ocÃ©aniques svt 4Ã¨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621" name="AutoShape 21" descr="RÃ©sultat de recherche d'images pour &quot;dorsales ocÃ©aniques svt 4Ã¨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5626" name="Rectangle 26"/>
          <p:cNvSpPr>
            <a:spLocks noChangeArrowheads="1"/>
          </p:cNvSpPr>
          <p:nvPr/>
        </p:nvSpPr>
        <p:spPr bwMode="auto">
          <a:xfrm>
            <a:off x="1928794" y="4286256"/>
            <a:ext cx="4857784"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sng" strike="noStrike" cap="none" normalizeH="0" baseline="0" dirty="0">
                <a:ln>
                  <a:noFill/>
                </a:ln>
                <a:solidFill>
                  <a:schemeClr val="tx1"/>
                </a:solidFill>
                <a:effectLst/>
                <a:latin typeface="Arial" pitchFamily="34" charset="0"/>
                <a:ea typeface="Times New Roman" pitchFamily="18" charset="0"/>
                <a:cs typeface="Arial" pitchFamily="34" charset="0"/>
              </a:rPr>
              <a:t>Document 5 : </a:t>
            </a:r>
            <a:r>
              <a:rPr kumimoji="0" lang="fr-FR" sz="1100" b="1" i="0" u="sng" strike="noStrike" cap="none" normalizeH="0" baseline="0" dirty="0" err="1">
                <a:ln>
                  <a:noFill/>
                </a:ln>
                <a:solidFill>
                  <a:schemeClr val="tx1"/>
                </a:solidFill>
                <a:effectLst/>
                <a:latin typeface="Arial" pitchFamily="34" charset="0"/>
                <a:ea typeface="Times New Roman" pitchFamily="18" charset="0"/>
                <a:cs typeface="Arial" pitchFamily="34" charset="0"/>
              </a:rPr>
              <a:t>schema</a:t>
            </a:r>
            <a:r>
              <a:rPr kumimoji="0" lang="fr-FR" sz="1100" b="1" i="0" u="sng" strike="noStrike" cap="none" normalizeH="0" baseline="0" dirty="0">
                <a:ln>
                  <a:noFill/>
                </a:ln>
                <a:solidFill>
                  <a:schemeClr val="tx1"/>
                </a:solidFill>
                <a:effectLst/>
                <a:latin typeface="Arial" pitchFamily="34" charset="0"/>
                <a:ea typeface="Times New Roman" pitchFamily="18" charset="0"/>
                <a:cs typeface="Arial" pitchFamily="34" charset="0"/>
              </a:rPr>
              <a:t> du relief sous-marin de l’océan atlantique</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25628" name="Picture 28" descr="Image associÃ©e"/>
          <p:cNvPicPr>
            <a:picLocks noChangeAspect="1" noChangeArrowheads="1"/>
          </p:cNvPicPr>
          <p:nvPr/>
        </p:nvPicPr>
        <p:blipFill>
          <a:blip r:embed="rId3"/>
          <a:srcRect/>
          <a:stretch>
            <a:fillRect/>
          </a:stretch>
        </p:blipFill>
        <p:spPr bwMode="auto">
          <a:xfrm>
            <a:off x="1142976" y="1643050"/>
            <a:ext cx="6500858" cy="2714643"/>
          </a:xfrm>
          <a:prstGeom prst="rect">
            <a:avLst/>
          </a:prstGeom>
          <a:noFill/>
        </p:spPr>
      </p:pic>
      <p:sp>
        <p:nvSpPr>
          <p:cNvPr id="8" name="Rectangle 7"/>
          <p:cNvSpPr/>
          <p:nvPr/>
        </p:nvSpPr>
        <p:spPr>
          <a:xfrm>
            <a:off x="214282" y="214290"/>
            <a:ext cx="8715436" cy="63579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descr="Image associÃ©e"/>
          <p:cNvPicPr>
            <a:picLocks noChangeAspect="1" noChangeArrowheads="1"/>
          </p:cNvPicPr>
          <p:nvPr/>
        </p:nvPicPr>
        <p:blipFill>
          <a:blip r:embed="rId3"/>
          <a:srcRect/>
          <a:stretch>
            <a:fillRect/>
          </a:stretch>
        </p:blipFill>
        <p:spPr bwMode="auto">
          <a:xfrm>
            <a:off x="500034" y="3357562"/>
            <a:ext cx="7500990" cy="2143140"/>
          </a:xfrm>
          <a:prstGeom prst="rect">
            <a:avLst/>
          </a:prstGeom>
          <a:noFill/>
        </p:spPr>
      </p:pic>
      <p:sp>
        <p:nvSpPr>
          <p:cNvPr id="31745" name="Rectangle 1"/>
          <p:cNvSpPr>
            <a:spLocks noChangeArrowheads="1"/>
          </p:cNvSpPr>
          <p:nvPr/>
        </p:nvSpPr>
        <p:spPr bwMode="auto">
          <a:xfrm>
            <a:off x="1000100" y="285728"/>
            <a:ext cx="81439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1700" algn="l"/>
              </a:tabLst>
            </a:pPr>
            <a:r>
              <a:rPr kumimoji="0" lang="fr-FR" sz="3200" b="1" i="0" u="none" strike="noStrike" cap="none" normalizeH="0" baseline="0" dirty="0">
                <a:ln>
                  <a:noFill/>
                </a:ln>
                <a:solidFill>
                  <a:srgbClr val="00B050"/>
                </a:solidFill>
                <a:effectLst/>
                <a:latin typeface="Arial" pitchFamily="34" charset="0"/>
                <a:ea typeface="Times New Roman" pitchFamily="18" charset="0"/>
                <a:cs typeface="Arial" pitchFamily="34" charset="0"/>
              </a:rPr>
              <a:t>2-</a:t>
            </a:r>
            <a:r>
              <a:rPr kumimoji="0" lang="fr-FR"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Expansion du fond  de l’océan  atlantique : </a:t>
            </a:r>
            <a:r>
              <a:rPr kumimoji="0" lang="fr-FR" sz="2400" b="1" i="0" u="none" strike="noStrike" cap="none" normalizeH="0" baseline="0" dirty="0">
                <a:ln>
                  <a:noFill/>
                </a:ln>
                <a:solidFill>
                  <a:srgbClr val="00B050"/>
                </a:solidFill>
                <a:effectLst/>
                <a:latin typeface="Arial" pitchFamily="34" charset="0"/>
                <a:ea typeface="Microsoft Sans Serif" pitchFamily="34" charset="0"/>
                <a:cs typeface="Arial" pitchFamily="34" charset="0"/>
              </a:rPr>
              <a:t> </a:t>
            </a:r>
            <a:endParaRPr kumimoji="0" lang="fr-FR" sz="4800" b="0" i="0" u="none" strike="noStrike" cap="none" normalizeH="0" baseline="0" dirty="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1142976" y="785794"/>
            <a:ext cx="800102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Le fond de l’océan atlantique</a:t>
            </a:r>
            <a:r>
              <a:rPr kumimoji="0" lang="fr-FR" sz="2800" b="1"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fr-FR"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est constitué essentiellement  du </a:t>
            </a:r>
            <a:r>
              <a:rPr kumimoji="0" lang="fr-FR" sz="2800" b="1" i="0" u="none" strike="noStrike" cap="none" normalizeH="0" baseline="0" dirty="0">
                <a:ln>
                  <a:noFill/>
                </a:ln>
                <a:solidFill>
                  <a:srgbClr val="FF0000"/>
                </a:solidFill>
                <a:effectLst/>
                <a:latin typeface="Arial" pitchFamily="34" charset="0"/>
                <a:ea typeface="Times New Roman" pitchFamily="18" charset="0"/>
                <a:cs typeface="Arial" pitchFamily="34" charset="0"/>
              </a:rPr>
              <a:t>Basalte :</a:t>
            </a:r>
            <a:r>
              <a:rPr kumimoji="0" lang="fr-FR"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2800" b="1" i="0" u="none" strike="noStrike" cap="none" normalizeH="0" baseline="0" dirty="0">
                <a:ln>
                  <a:noFill/>
                </a:ln>
                <a:solidFill>
                  <a:srgbClr val="FF0000"/>
                </a:solidFill>
                <a:effectLst/>
                <a:latin typeface="Arial" pitchFamily="34" charset="0"/>
                <a:ea typeface="Times New Roman" pitchFamily="18" charset="0"/>
                <a:cs typeface="Arial" pitchFamily="34" charset="0"/>
              </a:rPr>
              <a:t> </a:t>
            </a:r>
            <a:r>
              <a:rPr kumimoji="0" lang="fr-FR"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(roche volcanique) dont l’âge augmente de façon symétrique  lorsque en s’éloigne du Rift (document 6).</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5" name="ZoneTexte 4"/>
          <p:cNvSpPr txBox="1"/>
          <p:nvPr/>
        </p:nvSpPr>
        <p:spPr>
          <a:xfrm>
            <a:off x="2643174" y="4786322"/>
            <a:ext cx="1285884" cy="369332"/>
          </a:xfrm>
          <a:prstGeom prst="rect">
            <a:avLst/>
          </a:prstGeom>
          <a:noFill/>
        </p:spPr>
        <p:txBody>
          <a:bodyPr wrap="square" rtlCol="0">
            <a:spAutoFit/>
          </a:bodyPr>
          <a:lstStyle/>
          <a:p>
            <a:r>
              <a:rPr lang="fr-FR" dirty="0"/>
              <a:t>Amérique</a:t>
            </a:r>
          </a:p>
        </p:txBody>
      </p:sp>
      <p:sp>
        <p:nvSpPr>
          <p:cNvPr id="6" name="ZoneTexte 5"/>
          <p:cNvSpPr txBox="1"/>
          <p:nvPr/>
        </p:nvSpPr>
        <p:spPr>
          <a:xfrm>
            <a:off x="6572264" y="4357694"/>
            <a:ext cx="894797" cy="369332"/>
          </a:xfrm>
          <a:prstGeom prst="rect">
            <a:avLst/>
          </a:prstGeom>
          <a:noFill/>
        </p:spPr>
        <p:txBody>
          <a:bodyPr wrap="square" rtlCol="0">
            <a:spAutoFit/>
          </a:bodyPr>
          <a:lstStyle/>
          <a:p>
            <a:r>
              <a:rPr lang="fr-FR" dirty="0"/>
              <a:t>Afrique</a:t>
            </a:r>
          </a:p>
        </p:txBody>
      </p:sp>
      <p:sp>
        <p:nvSpPr>
          <p:cNvPr id="7" name="ZoneTexte 6"/>
          <p:cNvSpPr txBox="1"/>
          <p:nvPr/>
        </p:nvSpPr>
        <p:spPr>
          <a:xfrm>
            <a:off x="2571736" y="6286520"/>
            <a:ext cx="1643074" cy="369332"/>
          </a:xfrm>
          <a:prstGeom prst="rect">
            <a:avLst/>
          </a:prstGeom>
          <a:noFill/>
        </p:spPr>
        <p:txBody>
          <a:bodyPr wrap="square" rtlCol="0">
            <a:spAutoFit/>
          </a:bodyPr>
          <a:lstStyle/>
          <a:p>
            <a:r>
              <a:rPr lang="fr-FR" b="1" u="sng" dirty="0"/>
              <a:t> </a:t>
            </a:r>
          </a:p>
        </p:txBody>
      </p:sp>
      <p:sp>
        <p:nvSpPr>
          <p:cNvPr id="9" name="ZoneTexte 8"/>
          <p:cNvSpPr txBox="1"/>
          <p:nvPr/>
        </p:nvSpPr>
        <p:spPr>
          <a:xfrm>
            <a:off x="1142976" y="5857893"/>
            <a:ext cx="7572428" cy="646331"/>
          </a:xfrm>
          <a:prstGeom prst="rect">
            <a:avLst/>
          </a:prstGeom>
          <a:noFill/>
        </p:spPr>
        <p:txBody>
          <a:bodyPr wrap="square" rtlCol="0">
            <a:spAutoFit/>
          </a:bodyPr>
          <a:lstStyle/>
          <a:p>
            <a:r>
              <a:rPr lang="fr-FR" b="1" u="sng" dirty="0"/>
              <a:t>Document 6 : l’âge de basalte du plancher océanique au niveau de l’océan  atlantique</a:t>
            </a:r>
          </a:p>
        </p:txBody>
      </p:sp>
      <p:sp>
        <p:nvSpPr>
          <p:cNvPr id="10" name="ZoneTexte 9"/>
          <p:cNvSpPr txBox="1"/>
          <p:nvPr/>
        </p:nvSpPr>
        <p:spPr>
          <a:xfrm>
            <a:off x="4143372" y="6286520"/>
            <a:ext cx="245580" cy="369332"/>
          </a:xfrm>
          <a:prstGeom prst="rect">
            <a:avLst/>
          </a:prstGeom>
          <a:noFill/>
        </p:spPr>
        <p:txBody>
          <a:bodyPr wrap="square" rtlCol="0">
            <a:spAutoFit/>
          </a:bodyPr>
          <a:lstStyle/>
          <a:p>
            <a:r>
              <a:rPr lang="fr-FR" dirty="0"/>
              <a:t>:</a:t>
            </a:r>
          </a:p>
        </p:txBody>
      </p:sp>
      <p:sp>
        <p:nvSpPr>
          <p:cNvPr id="12" name="ZoneTexte 11"/>
          <p:cNvSpPr txBox="1"/>
          <p:nvPr/>
        </p:nvSpPr>
        <p:spPr>
          <a:xfrm>
            <a:off x="7925846" y="3286124"/>
            <a:ext cx="874214" cy="276999"/>
          </a:xfrm>
          <a:prstGeom prst="rect">
            <a:avLst/>
          </a:prstGeom>
          <a:noFill/>
        </p:spPr>
        <p:txBody>
          <a:bodyPr wrap="square" rtlCol="0">
            <a:spAutoFit/>
          </a:bodyPr>
          <a:lstStyle/>
          <a:p>
            <a:r>
              <a:rPr lang="fr-FR" sz="1200" dirty="0"/>
              <a:t>Du basalte</a:t>
            </a:r>
          </a:p>
        </p:txBody>
      </p:sp>
      <p:sp>
        <p:nvSpPr>
          <p:cNvPr id="13" name="ZoneTexte 12"/>
          <p:cNvSpPr txBox="1"/>
          <p:nvPr/>
        </p:nvSpPr>
        <p:spPr>
          <a:xfrm>
            <a:off x="7072330" y="3286124"/>
            <a:ext cx="2071670" cy="307777"/>
          </a:xfrm>
          <a:prstGeom prst="rect">
            <a:avLst/>
          </a:prstGeom>
          <a:noFill/>
        </p:spPr>
        <p:txBody>
          <a:bodyPr wrap="square" rtlCol="0">
            <a:spAutoFit/>
          </a:bodyPr>
          <a:lstStyle/>
          <a:p>
            <a:r>
              <a:rPr lang="fr-FR" sz="1400" dirty="0"/>
              <a:t>Age en M.A</a:t>
            </a:r>
          </a:p>
        </p:txBody>
      </p:sp>
      <p:sp>
        <p:nvSpPr>
          <p:cNvPr id="14" name="Rectangle 13"/>
          <p:cNvSpPr/>
          <p:nvPr/>
        </p:nvSpPr>
        <p:spPr>
          <a:xfrm>
            <a:off x="214282" y="214290"/>
            <a:ext cx="8715436" cy="63579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571480"/>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sng" strike="noStrike" cap="none" normalizeH="0" baseline="0" dirty="0">
                <a:ln>
                  <a:noFill/>
                </a:ln>
                <a:solidFill>
                  <a:srgbClr val="FF0000"/>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i="1" u="sng" dirty="0">
              <a:solidFill>
                <a:srgbClr val="FF000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1" u="sng" strike="noStrike" cap="none" normalizeH="0" baseline="0" dirty="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i="1" u="sng" dirty="0">
              <a:solidFill>
                <a:srgbClr val="FF000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1" u="sng" strike="noStrike" cap="none" normalizeH="0" baseline="0" dirty="0">
              <a:ln>
                <a:noFill/>
              </a:ln>
              <a:solidFill>
                <a:srgbClr val="FF0000"/>
              </a:solidFill>
              <a:effectLst/>
              <a:latin typeface="Arial" pitchFamily="34" charset="0"/>
              <a:cs typeface="Arial" pitchFamily="34" charset="0"/>
            </a:endParaRPr>
          </a:p>
          <a:p>
            <a:pPr algn="ctr" fontAlgn="base">
              <a:spcBef>
                <a:spcPct val="0"/>
              </a:spcBef>
              <a:spcAft>
                <a:spcPct val="0"/>
              </a:spcAft>
            </a:pPr>
            <a:r>
              <a:rPr lang="fr-FR" sz="3600" b="1" i="1" u="sng" dirty="0">
                <a:solidFill>
                  <a:srgbClr val="FF0000"/>
                </a:solidFill>
                <a:latin typeface="Arial" pitchFamily="34" charset="0"/>
                <a:ea typeface="Times New Roman" pitchFamily="18" charset="0"/>
                <a:cs typeface="Arial" pitchFamily="34" charset="0"/>
              </a:rPr>
              <a:t>Conclusion</a:t>
            </a:r>
            <a:endParaRPr lang="fr-FR" sz="1100" b="1" i="1" u="sng" dirty="0">
              <a:solidFill>
                <a:srgbClr val="FF000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Au niveau de la dorsale océanique il ya   formation et renouvellement du fond océanique qui  se traduit</a:t>
            </a:r>
            <a:r>
              <a:rPr kumimoji="0" lang="fr-FR" sz="2800" b="1"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fr-FR"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par l’émission permanente</a:t>
            </a:r>
            <a:r>
              <a:rPr kumimoji="0" lang="fr-FR" sz="2800" b="1"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fr-FR"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des coulées de laves basaltiques   , ce qui conduit à l’expansion du fond océanique et donc la dérive des continents; ex:</a:t>
            </a:r>
          </a:p>
          <a:p>
            <a:pPr marL="0" marR="0" lvl="0" indent="0" defTabSz="914400" rtl="0" eaLnBrk="0" fontAlgn="base" latinLnBrk="0" hangingPunct="0">
              <a:lnSpc>
                <a:spcPct val="100000"/>
              </a:lnSpc>
              <a:spcBef>
                <a:spcPct val="0"/>
              </a:spcBef>
              <a:spcAft>
                <a:spcPct val="0"/>
              </a:spcAft>
              <a:buClrTx/>
              <a:buSzTx/>
              <a:buFontTx/>
              <a:buNone/>
              <a:tabLst/>
            </a:pPr>
            <a:r>
              <a:rPr lang="fr-FR" sz="2800" b="1" dirty="0">
                <a:latin typeface="Arial" pitchFamily="34" charset="0"/>
                <a:cs typeface="Arial" pitchFamily="34" charset="0"/>
              </a:rPr>
              <a:t>  L’Afrique et l’Amérique</a:t>
            </a:r>
            <a:endParaRPr kumimoji="0" lang="fr-FR" sz="44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214282" y="214290"/>
            <a:ext cx="8715436" cy="63579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
          <p:cNvSpPr>
            <a:spLocks noChangeArrowheads="1"/>
          </p:cNvSpPr>
          <p:nvPr/>
        </p:nvSpPr>
        <p:spPr bwMode="auto">
          <a:xfrm>
            <a:off x="0" y="142852"/>
            <a:ext cx="91440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1700" algn="l"/>
              </a:tabLst>
            </a:pPr>
            <a:r>
              <a:rPr kumimoji="0" lang="fr-FR" sz="2400" b="1" i="0" u="none" strike="noStrike" cap="none" normalizeH="0" baseline="0" dirty="0">
                <a:ln>
                  <a:noFill/>
                </a:ln>
                <a:solidFill>
                  <a:srgbClr val="FF0000"/>
                </a:solidFill>
                <a:effectLst/>
                <a:latin typeface="Arial" pitchFamily="34" charset="0"/>
                <a:ea typeface="Times New Roman" pitchFamily="18" charset="0"/>
                <a:cs typeface="Arial" pitchFamily="34" charset="0"/>
              </a:rPr>
              <a:t>        IV-</a:t>
            </a:r>
            <a:r>
              <a:rPr lang="fr-FR" sz="2400" dirty="0">
                <a:latin typeface="Arial" pitchFamily="34" charset="0"/>
                <a:ea typeface="Times New Roman" pitchFamily="18" charset="0"/>
                <a:cs typeface="Arial" pitchFamily="34" charset="0"/>
              </a:rPr>
              <a:t>  </a:t>
            </a:r>
            <a:r>
              <a:rPr kumimoji="0" lang="fr-FR" sz="1600" b="1" i="0" u="none" strike="noStrike" cap="none" normalizeH="0" baseline="0" dirty="0">
                <a:ln>
                  <a:noFill/>
                </a:ln>
                <a:solidFill>
                  <a:srgbClr val="FF0000"/>
                </a:solidFill>
                <a:effectLst/>
                <a:latin typeface="Arial" pitchFamily="34" charset="0"/>
                <a:ea typeface="Times New Roman" pitchFamily="18" charset="0"/>
                <a:cs typeface="Arial" pitchFamily="34" charset="0"/>
              </a:rPr>
              <a:t>La notion de plaque lithosphérique : </a:t>
            </a:r>
            <a:r>
              <a:rPr kumimoji="0" lang="fr-FR" sz="1600" b="1" i="0" u="none" strike="noStrike" cap="none" normalizeH="0" baseline="0" dirty="0">
                <a:ln>
                  <a:noFill/>
                </a:ln>
                <a:solidFill>
                  <a:srgbClr val="FF0000"/>
                </a:solidFill>
                <a:effectLst/>
                <a:latin typeface="Arial" pitchFamily="34" charset="0"/>
                <a:ea typeface="Microsoft Sans Serif" pitchFamily="34" charset="0"/>
                <a:cs typeface="Arial" pitchFamily="34" charset="0"/>
              </a:rPr>
              <a:t> </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1700" algn="l"/>
              </a:tabLst>
            </a:pPr>
            <a:r>
              <a:rPr kumimoji="0" lang="fr-FR"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              </a:t>
            </a:r>
            <a:r>
              <a:rPr kumimoji="0" lang="fr-FR" sz="2800" b="1" i="0" u="none" strike="noStrike" cap="none" normalizeH="0" baseline="0" dirty="0">
                <a:ln>
                  <a:noFill/>
                </a:ln>
                <a:solidFill>
                  <a:srgbClr val="00B050"/>
                </a:solidFill>
                <a:effectLst/>
                <a:latin typeface="Arial" pitchFamily="34" charset="0"/>
                <a:ea typeface="Times New Roman" pitchFamily="18" charset="0"/>
                <a:cs typeface="Arial" pitchFamily="34" charset="0"/>
              </a:rPr>
              <a:t>1-</a:t>
            </a:r>
            <a:r>
              <a:rPr kumimoji="0" lang="fr-FR" b="1" i="0" u="none" strike="noStrike" cap="none" normalizeH="0" baseline="0" dirty="0">
                <a:ln>
                  <a:noFill/>
                </a:ln>
                <a:solidFill>
                  <a:srgbClr val="00B050"/>
                </a:solidFill>
                <a:effectLst/>
                <a:latin typeface="Arial" pitchFamily="34" charset="0"/>
                <a:ea typeface="Times New Roman" pitchFamily="18" charset="0"/>
                <a:cs typeface="Arial" pitchFamily="34" charset="0"/>
              </a:rPr>
              <a:t>Répartition mondiale des séismes et des volcans </a:t>
            </a:r>
            <a:r>
              <a:rPr kumimoji="0" lang="fr-FR" sz="1600" b="1" i="0" u="none" strike="noStrike" cap="none" normalizeH="0" baseline="0" dirty="0">
                <a:ln>
                  <a:noFill/>
                </a:ln>
                <a:solidFill>
                  <a:srgbClr val="00B050"/>
                </a:solidFill>
                <a:effectLst/>
                <a:latin typeface="Arial" pitchFamily="34" charset="0"/>
                <a:ea typeface="Microsoft Sans Serif" pitchFamily="34" charset="0"/>
                <a:cs typeface="Arial" pitchFamily="34" charset="0"/>
              </a:rPr>
              <a:t>:</a:t>
            </a:r>
            <a:r>
              <a:rPr kumimoji="0" lang="fr-FR" sz="1600" b="1" i="0" u="none" strike="noStrike" cap="none" normalizeH="0" baseline="0" dirty="0">
                <a:ln>
                  <a:noFill/>
                </a:ln>
                <a:solidFill>
                  <a:srgbClr val="00B050"/>
                </a:solidFill>
                <a:effectLst/>
                <a:latin typeface="Arial" pitchFamily="34" charset="0"/>
                <a:ea typeface="Times New Roman" pitchFamily="18" charset="0"/>
                <a:cs typeface="Arial" pitchFamily="34" charset="0"/>
              </a:rPr>
              <a:t> </a:t>
            </a:r>
            <a:r>
              <a:rPr kumimoji="0" lang="fr-FR" sz="1600" b="1" i="0" u="none" strike="noStrike" cap="none" normalizeH="0" baseline="0" dirty="0">
                <a:ln>
                  <a:noFill/>
                </a:ln>
                <a:solidFill>
                  <a:srgbClr val="00B050"/>
                </a:solidFill>
                <a:effectLst/>
                <a:latin typeface="Arial" pitchFamily="34" charset="0"/>
                <a:ea typeface="Microsoft Sans Serif" pitchFamily="34" charset="0"/>
                <a:cs typeface="Arial" pitchFamily="34" charset="0"/>
              </a:rPr>
              <a:t> </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1700" algn="l"/>
              </a:tabLst>
            </a:pPr>
            <a:r>
              <a:rPr kumimoji="0" lang="fr-FR" sz="1100" b="1" i="0" u="none" strike="noStrike" cap="none" normalizeH="0" baseline="0" dirty="0">
                <a:ln>
                  <a:noFill/>
                </a:ln>
                <a:solidFill>
                  <a:srgbClr val="FF0000"/>
                </a:solidFill>
                <a:effectLst/>
                <a:latin typeface="Arial" pitchFamily="34" charset="0"/>
                <a:ea typeface="Times New Roman" pitchFamily="18" charset="0"/>
                <a:cs typeface="Arial" pitchFamily="34" charset="0"/>
              </a:rPr>
              <a:t>.</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285720" y="4857760"/>
            <a:ext cx="8572560" cy="1477328"/>
          </a:xfrm>
          <a:prstGeom prst="rect">
            <a:avLst/>
          </a:prstGeom>
        </p:spPr>
        <p:txBody>
          <a:bodyPr wrap="square">
            <a:spAutoFit/>
          </a:bodyPr>
          <a:lstStyle/>
          <a:p>
            <a:pPr lvl="0" eaLnBrk="0" fontAlgn="base" hangingPunct="0">
              <a:spcBef>
                <a:spcPct val="0"/>
              </a:spcBef>
              <a:spcAft>
                <a:spcPct val="0"/>
              </a:spcAft>
              <a:tabLst>
                <a:tab pos="901700" algn="l"/>
              </a:tabLst>
            </a:pPr>
            <a:r>
              <a:rPr lang="fr-FR" b="1" dirty="0">
                <a:latin typeface="Arial" pitchFamily="34" charset="0"/>
                <a:ea typeface="Times New Roman" pitchFamily="18" charset="0"/>
                <a:cs typeface="Arial" pitchFamily="34" charset="0"/>
              </a:rPr>
              <a:t>La distribution mondiale des séismes et des volcans montre que ces derniers  sont distribués dans le monde en forme de  ceintures étroites pénétrant dans les centres des océans et les côtes de quelques continents, qui pourraient diviser le globe en plusieurs unités appelées :</a:t>
            </a:r>
            <a:r>
              <a:rPr lang="fr-FR" b="1" dirty="0">
                <a:solidFill>
                  <a:srgbClr val="FF0000"/>
                </a:solidFill>
                <a:latin typeface="Arial" pitchFamily="34" charset="0"/>
                <a:ea typeface="Times New Roman" pitchFamily="18" charset="0"/>
                <a:cs typeface="Arial" pitchFamily="34" charset="0"/>
              </a:rPr>
              <a:t>plaques lithosphériques.</a:t>
            </a:r>
            <a:endParaRPr lang="fr-FR" sz="3200" dirty="0">
              <a:latin typeface="Arial" pitchFamily="34" charset="0"/>
              <a:cs typeface="Arial" pitchFamily="34" charset="0"/>
            </a:endParaRPr>
          </a:p>
        </p:txBody>
      </p:sp>
      <p:pic>
        <p:nvPicPr>
          <p:cNvPr id="155653" name="Picture 5" descr="RÃ©sultat de recherche d'images pour &quot;repartition mondiale des volcans et seismes&quot;"/>
          <p:cNvPicPr>
            <a:picLocks noChangeAspect="1" noChangeArrowheads="1"/>
          </p:cNvPicPr>
          <p:nvPr/>
        </p:nvPicPr>
        <p:blipFill>
          <a:blip r:embed="rId2"/>
          <a:srcRect/>
          <a:stretch>
            <a:fillRect/>
          </a:stretch>
        </p:blipFill>
        <p:spPr bwMode="auto">
          <a:xfrm>
            <a:off x="928662" y="1357298"/>
            <a:ext cx="6929486" cy="3314700"/>
          </a:xfrm>
          <a:prstGeom prst="rect">
            <a:avLst/>
          </a:prstGeom>
          <a:noFill/>
        </p:spPr>
      </p:pic>
      <p:sp>
        <p:nvSpPr>
          <p:cNvPr id="5" name="Rectangle 4"/>
          <p:cNvSpPr/>
          <p:nvPr/>
        </p:nvSpPr>
        <p:spPr>
          <a:xfrm>
            <a:off x="214282" y="142852"/>
            <a:ext cx="8715436" cy="6429420"/>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428596" y="500042"/>
            <a:ext cx="800105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fr-FR" sz="2400" b="1" i="0" u="none" strike="noStrike" cap="none" normalizeH="0" baseline="0" dirty="0">
                <a:ln>
                  <a:noFill/>
                </a:ln>
                <a:solidFill>
                  <a:srgbClr val="FF0000"/>
                </a:solidFill>
                <a:effectLst/>
                <a:latin typeface="Arial" pitchFamily="34" charset="0"/>
                <a:ea typeface="Times New Roman" pitchFamily="18" charset="0"/>
                <a:cs typeface="Arial" pitchFamily="34" charset="0"/>
              </a:rPr>
              <a:t>  définition de plaque lithosphérique </a:t>
            </a:r>
            <a:r>
              <a:rPr kumimoji="0" lang="fr-FR" sz="1100" b="1" i="0" u="none" strike="noStrike" cap="none" normalizeH="0" baseline="0" dirty="0">
                <a:ln>
                  <a:noFill/>
                </a:ln>
                <a:solidFill>
                  <a:srgbClr val="E36C0A"/>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fr-FR" b="1" i="0" u="none" strike="noStrike" cap="none" normalizeH="0" baseline="0" dirty="0">
                <a:ln>
                  <a:noFill/>
                </a:ln>
                <a:solidFill>
                  <a:schemeClr val="tx1"/>
                </a:solidFill>
                <a:effectLst/>
                <a:latin typeface="Arial" pitchFamily="34" charset="0"/>
                <a:ea typeface="Times New Roman" pitchFamily="18" charset="0"/>
                <a:cs typeface="Arial" pitchFamily="34" charset="0"/>
              </a:rPr>
              <a:t>La plaque lithosphérique Est un fragment relativement stable, délimitée par des zones instables qui se caractérisent  par une intense activité sismique  et volcanique , on distingue deux types de plaques:</a:t>
            </a: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b="1" i="0" u="none" strike="noStrike" cap="none" normalizeH="0" baseline="0" dirty="0">
                <a:ln>
                  <a:noFill/>
                </a:ln>
                <a:solidFill>
                  <a:srgbClr val="00B050"/>
                </a:solidFill>
                <a:effectLst/>
                <a:latin typeface="Arial" pitchFamily="34" charset="0"/>
                <a:ea typeface="Times New Roman" pitchFamily="18" charset="0"/>
                <a:cs typeface="Arial" pitchFamily="34" charset="0"/>
              </a:rPr>
              <a:t>Plaque océan  - continentale </a:t>
            </a:r>
            <a:r>
              <a:rPr kumimoji="0" lang="fr-FR" b="1" i="0" u="none" strike="noStrike" cap="none" normalizeH="0" baseline="0" dirty="0">
                <a:ln>
                  <a:noFill/>
                </a:ln>
                <a:solidFill>
                  <a:srgbClr val="0070C0"/>
                </a:solidFill>
                <a:effectLst/>
                <a:latin typeface="Arial" pitchFamily="34" charset="0"/>
                <a:ea typeface="Times New Roman" pitchFamily="18" charset="0"/>
                <a:cs typeface="Arial" pitchFamily="34" charset="0"/>
              </a:rPr>
              <a:t>: </a:t>
            </a:r>
            <a:r>
              <a:rPr kumimoji="0" lang="fr-FR" b="1" i="0" u="none" strike="noStrike" cap="none" normalizeH="0" baseline="0" dirty="0">
                <a:ln>
                  <a:noFill/>
                </a:ln>
                <a:solidFill>
                  <a:srgbClr val="000000"/>
                </a:solidFill>
                <a:effectLst/>
                <a:latin typeface="Arial" pitchFamily="34" charset="0"/>
                <a:ea typeface="Times New Roman" pitchFamily="18" charset="0"/>
                <a:cs typeface="Arial" pitchFamily="34" charset="0"/>
              </a:rPr>
              <a:t>ex; plaque Africaine, plaque d’Amérique de sud.</a:t>
            </a: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fr-FR" b="1" i="0" u="none" strike="noStrike" cap="none" normalizeH="0" baseline="0" dirty="0">
                <a:ln>
                  <a:noFill/>
                </a:ln>
                <a:solidFill>
                  <a:srgbClr val="00B050"/>
                </a:solidFill>
                <a:effectLst/>
                <a:latin typeface="Arial" pitchFamily="34" charset="0"/>
                <a:ea typeface="Times New Roman" pitchFamily="18" charset="0"/>
                <a:cs typeface="Arial" pitchFamily="34" charset="0"/>
              </a:rPr>
              <a:t>Plaque océanique </a:t>
            </a:r>
            <a:r>
              <a:rPr kumimoji="0" lang="fr-FR" b="1" i="0" u="none" strike="noStrike" cap="none" normalizeH="0" baseline="0" dirty="0">
                <a:ln>
                  <a:noFill/>
                </a:ln>
                <a:solidFill>
                  <a:srgbClr val="0070C0"/>
                </a:solidFill>
                <a:effectLst/>
                <a:latin typeface="Arial" pitchFamily="34" charset="0"/>
                <a:ea typeface="Times New Roman" pitchFamily="18" charset="0"/>
                <a:cs typeface="Arial" pitchFamily="34" charset="0"/>
              </a:rPr>
              <a:t>: </a:t>
            </a:r>
            <a:r>
              <a:rPr kumimoji="0" lang="fr-FR" b="1" i="0" u="none" strike="noStrike" cap="none" normalizeH="0" baseline="0" dirty="0">
                <a:ln>
                  <a:noFill/>
                </a:ln>
                <a:solidFill>
                  <a:srgbClr val="000000"/>
                </a:solidFill>
                <a:effectLst/>
                <a:latin typeface="Arial" pitchFamily="34" charset="0"/>
                <a:ea typeface="Times New Roman" pitchFamily="18" charset="0"/>
                <a:cs typeface="Arial" pitchFamily="34" charset="0"/>
              </a:rPr>
              <a:t> , plaque Nazca, plaque pacifique</a:t>
            </a:r>
            <a:r>
              <a:rPr kumimoji="0" lang="fr-FR" sz="1600" b="1"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fr-FR" sz="11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156673" name="Picture 1"/>
          <p:cNvPicPr>
            <a:picLocks noChangeAspect="1" noChangeArrowheads="1"/>
          </p:cNvPicPr>
          <p:nvPr/>
        </p:nvPicPr>
        <p:blipFill>
          <a:blip r:embed="rId2"/>
          <a:srcRect/>
          <a:stretch>
            <a:fillRect/>
          </a:stretch>
        </p:blipFill>
        <p:spPr bwMode="auto">
          <a:xfrm>
            <a:off x="642910" y="3000372"/>
            <a:ext cx="7718450" cy="3000396"/>
          </a:xfrm>
          <a:prstGeom prst="rect">
            <a:avLst/>
          </a:prstGeom>
          <a:noFill/>
        </p:spPr>
      </p:pic>
      <p:sp>
        <p:nvSpPr>
          <p:cNvPr id="5" name="Rectangle 4"/>
          <p:cNvSpPr/>
          <p:nvPr/>
        </p:nvSpPr>
        <p:spPr>
          <a:xfrm>
            <a:off x="1714480" y="5929330"/>
            <a:ext cx="5857916" cy="584775"/>
          </a:xfrm>
          <a:prstGeom prst="rect">
            <a:avLst/>
          </a:prstGeom>
        </p:spPr>
        <p:txBody>
          <a:bodyPr wrap="square">
            <a:spAutoFit/>
          </a:bodyPr>
          <a:lstStyle/>
          <a:p>
            <a:pPr lvl="0" fontAlgn="base">
              <a:spcBef>
                <a:spcPct val="0"/>
              </a:spcBef>
              <a:spcAft>
                <a:spcPct val="0"/>
              </a:spcAft>
            </a:pPr>
            <a:r>
              <a:rPr lang="fr-FR" sz="1600" b="1" u="sng" dirty="0">
                <a:latin typeface="Arial" pitchFamily="34" charset="0"/>
                <a:ea typeface="Times New Roman" pitchFamily="18" charset="0"/>
                <a:cs typeface="Arial" pitchFamily="34" charset="0"/>
              </a:rPr>
              <a:t>Document 7 : Les principales plaques lithosphériques </a:t>
            </a:r>
            <a:r>
              <a:rPr lang="fr-FR" sz="1600" b="1" dirty="0">
                <a:latin typeface="Arial" pitchFamily="34" charset="0"/>
                <a:ea typeface="Times New Roman" pitchFamily="18" charset="0"/>
                <a:cs typeface="Arial" pitchFamily="34" charset="0"/>
              </a:rPr>
              <a:t>sur la surface du globe terrestre </a:t>
            </a:r>
            <a:endParaRPr lang="fr-FR" sz="2800" dirty="0">
              <a:latin typeface="Arial" pitchFamily="34" charset="0"/>
              <a:cs typeface="Arial" pitchFamily="34" charset="0"/>
            </a:endParaRPr>
          </a:p>
        </p:txBody>
      </p:sp>
      <p:sp>
        <p:nvSpPr>
          <p:cNvPr id="6" name="Rectangle 5"/>
          <p:cNvSpPr/>
          <p:nvPr/>
        </p:nvSpPr>
        <p:spPr>
          <a:xfrm>
            <a:off x="214282" y="214290"/>
            <a:ext cx="8715436" cy="63579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3" name="Rectangle 7"/>
          <p:cNvSpPr>
            <a:spLocks noChangeArrowheads="1"/>
          </p:cNvSpPr>
          <p:nvPr/>
        </p:nvSpPr>
        <p:spPr bwMode="auto">
          <a:xfrm>
            <a:off x="642910" y="357166"/>
            <a:ext cx="8072494"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901700" algn="l"/>
              </a:tabLst>
            </a:pPr>
            <a:r>
              <a:rPr kumimoji="0" lang="fr-FR"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2-</a:t>
            </a:r>
            <a:r>
              <a:rPr lang="fr-FR" b="1" dirty="0">
                <a:latin typeface="Arial" pitchFamily="34" charset="0"/>
                <a:ea typeface="Times New Roman" pitchFamily="18" charset="0"/>
                <a:cs typeface="Arial" pitchFamily="34" charset="0"/>
              </a:rPr>
              <a:t>  </a:t>
            </a:r>
            <a:r>
              <a:rPr kumimoji="0" lang="fr-FR"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Des</a:t>
            </a:r>
            <a:r>
              <a:rPr kumimoji="0" lang="fr-FR" sz="2400" b="1" i="0" u="none" strike="noStrike" cap="none" normalizeH="0" dirty="0">
                <a:ln>
                  <a:noFill/>
                </a:ln>
                <a:solidFill>
                  <a:srgbClr val="00B050"/>
                </a:solidFill>
                <a:effectLst/>
                <a:latin typeface="Arial" pitchFamily="34" charset="0"/>
                <a:ea typeface="Times New Roman" pitchFamily="18" charset="0"/>
                <a:cs typeface="Arial" pitchFamily="34" charset="0"/>
              </a:rPr>
              <a:t> </a:t>
            </a:r>
            <a:r>
              <a:rPr kumimoji="0" lang="fr-FR"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plaques</a:t>
            </a:r>
            <a:r>
              <a:rPr kumimoji="0" lang="fr-FR" sz="2400" b="1" i="0" u="none" strike="noStrike" cap="none" normalizeH="0" dirty="0">
                <a:ln>
                  <a:noFill/>
                </a:ln>
                <a:solidFill>
                  <a:srgbClr val="00B050"/>
                </a:solidFill>
                <a:effectLst/>
                <a:latin typeface="Arial" pitchFamily="34" charset="0"/>
                <a:ea typeface="Times New Roman" pitchFamily="18" charset="0"/>
                <a:cs typeface="Arial" pitchFamily="34" charset="0"/>
              </a:rPr>
              <a:t> </a:t>
            </a:r>
            <a:r>
              <a:rPr kumimoji="0" lang="fr-FR"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convergentes et des plaques                   divergentes     </a:t>
            </a:r>
          </a:p>
          <a:p>
            <a:pPr marL="0" marR="0" lvl="0" indent="0" algn="justLow" defTabSz="914400" rtl="0" eaLnBrk="1" fontAlgn="base" latinLnBrk="0" hangingPunct="1">
              <a:lnSpc>
                <a:spcPct val="100000"/>
              </a:lnSpc>
              <a:spcBef>
                <a:spcPct val="0"/>
              </a:spcBef>
              <a:spcAft>
                <a:spcPct val="0"/>
              </a:spcAft>
              <a:buClrTx/>
              <a:buSzTx/>
              <a:buFontTx/>
              <a:buNone/>
              <a:tabLst>
                <a:tab pos="901700" algn="l"/>
              </a:tabLst>
            </a:pPr>
            <a:endParaRPr kumimoji="0" lang="fr-FR" sz="2400" b="1" i="0" u="none" strike="noStrike" cap="none" normalizeH="0" baseline="0" dirty="0">
              <a:ln>
                <a:noFill/>
              </a:ln>
              <a:solidFill>
                <a:srgbClr val="00B050"/>
              </a:solidFill>
              <a:effectLst/>
              <a:latin typeface="Arial" pitchFamily="34"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tab pos="901700" algn="l"/>
              </a:tabLst>
            </a:pPr>
            <a:r>
              <a:rPr kumimoji="0" lang="fr-FR" sz="2000" b="1" i="0" u="none" strike="noStrike" cap="none" normalizeH="0" baseline="0" dirty="0">
                <a:ln>
                  <a:noFill/>
                </a:ln>
                <a:effectLst/>
                <a:latin typeface="Arial" pitchFamily="34" charset="0"/>
                <a:ea typeface="Times New Roman" pitchFamily="18" charset="0"/>
                <a:cs typeface="Arial" pitchFamily="34" charset="0"/>
              </a:rPr>
              <a:t>Les</a:t>
            </a:r>
            <a:r>
              <a:rPr kumimoji="0" lang="fr-FR" sz="2000" b="1" i="0" u="none" strike="noStrike" cap="none" normalizeH="0" dirty="0">
                <a:ln>
                  <a:noFill/>
                </a:ln>
                <a:effectLst/>
                <a:latin typeface="Arial" pitchFamily="34" charset="0"/>
                <a:ea typeface="Times New Roman" pitchFamily="18" charset="0"/>
                <a:cs typeface="Arial" pitchFamily="34" charset="0"/>
              </a:rPr>
              <a:t> plaques lithosphériques se déplacent les unes par rapport aux autres  à une vitesse déterminée , ainsi on a pu mettre en évidence grâce aux satellites GPS des zones de </a:t>
            </a:r>
            <a:r>
              <a:rPr kumimoji="0" lang="fr-FR" sz="2000" b="1" i="0" u="none" strike="noStrike" cap="none" normalizeH="0" dirty="0">
                <a:ln>
                  <a:noFill/>
                </a:ln>
                <a:solidFill>
                  <a:srgbClr val="00B050"/>
                </a:solidFill>
                <a:effectLst/>
                <a:latin typeface="Arial" pitchFamily="34" charset="0"/>
                <a:ea typeface="Times New Roman" pitchFamily="18" charset="0"/>
                <a:cs typeface="Arial" pitchFamily="34" charset="0"/>
              </a:rPr>
              <a:t>divergence</a:t>
            </a:r>
            <a:r>
              <a:rPr kumimoji="0" lang="fr-FR" sz="2000" b="1" i="0" u="none" strike="noStrike" cap="none" normalizeH="0" dirty="0">
                <a:ln>
                  <a:noFill/>
                </a:ln>
                <a:effectLst/>
                <a:latin typeface="Arial" pitchFamily="34" charset="0"/>
                <a:ea typeface="Times New Roman" pitchFamily="18" charset="0"/>
                <a:cs typeface="Arial" pitchFamily="34" charset="0"/>
              </a:rPr>
              <a:t> où les plaques s’éloignent les unes des autres ,et des zones de </a:t>
            </a:r>
            <a:r>
              <a:rPr kumimoji="0" lang="fr-FR" sz="2000" b="1" i="0" u="none" strike="noStrike" cap="none" normalizeH="0" dirty="0">
                <a:ln>
                  <a:noFill/>
                </a:ln>
                <a:solidFill>
                  <a:srgbClr val="00B050"/>
                </a:solidFill>
                <a:effectLst/>
                <a:latin typeface="Arial" pitchFamily="34" charset="0"/>
                <a:ea typeface="Times New Roman" pitchFamily="18" charset="0"/>
                <a:cs typeface="Arial" pitchFamily="34" charset="0"/>
              </a:rPr>
              <a:t>convergence</a:t>
            </a:r>
            <a:r>
              <a:rPr kumimoji="0" lang="fr-FR" sz="2000" b="1" i="0" u="none" strike="noStrike" cap="none" normalizeH="0" dirty="0">
                <a:ln>
                  <a:noFill/>
                </a:ln>
                <a:effectLst/>
                <a:latin typeface="Arial" pitchFamily="34" charset="0"/>
                <a:ea typeface="Times New Roman" pitchFamily="18" charset="0"/>
                <a:cs typeface="Arial" pitchFamily="34" charset="0"/>
              </a:rPr>
              <a:t> où les plaques se rapprochent les unes des autres</a:t>
            </a:r>
            <a:r>
              <a:rPr kumimoji="0" lang="fr-FR" sz="2400" b="1" i="0" u="none" strike="noStrike" cap="none" normalizeH="0" dirty="0">
                <a:ln>
                  <a:noFill/>
                </a:ln>
                <a:effectLst/>
                <a:latin typeface="Arial" pitchFamily="34" charset="0"/>
                <a:ea typeface="Times New Roman" pitchFamily="18" charset="0"/>
                <a:cs typeface="Arial" pitchFamily="34" charset="0"/>
              </a:rPr>
              <a:t>. </a:t>
            </a:r>
            <a:endParaRPr kumimoji="0" lang="fr-FR" sz="2400" b="1" i="0" u="none" strike="noStrike" cap="none" normalizeH="0" baseline="0" dirty="0">
              <a:ln>
                <a:noFill/>
              </a:ln>
              <a:effectLst/>
              <a:latin typeface="Arial" pitchFamily="34"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tab pos="901700" algn="l"/>
              </a:tabLst>
            </a:pPr>
            <a:r>
              <a:rPr kumimoji="0" lang="fr-FR" sz="2400" b="1" i="0" u="none" strike="noStrike" cap="none" normalizeH="0" baseline="0" dirty="0">
                <a:ln>
                  <a:noFill/>
                </a:ln>
                <a:effectLst/>
                <a:latin typeface="Arial" pitchFamily="34" charset="0"/>
                <a:ea typeface="Times New Roman" pitchFamily="18" charset="0"/>
                <a:cs typeface="Arial" pitchFamily="34" charset="0"/>
              </a:rPr>
              <a:t> </a:t>
            </a:r>
            <a:r>
              <a:rPr kumimoji="0" lang="fr-FR" sz="2400" b="1" i="0" u="none" strike="noStrike" cap="none" normalizeH="0" dirty="0">
                <a:ln>
                  <a:noFill/>
                </a:ln>
                <a:effectLst/>
                <a:latin typeface="Arial" pitchFamily="34" charset="0"/>
                <a:ea typeface="Times New Roman" pitchFamily="18" charset="0"/>
                <a:cs typeface="Arial" pitchFamily="34" charset="0"/>
              </a:rPr>
              <a:t> </a:t>
            </a:r>
            <a:endParaRPr kumimoji="0" lang="fr-FR" sz="2000" b="1" i="0" u="none" strike="noStrike" cap="none" normalizeH="0" baseline="0" dirty="0">
              <a:ln>
                <a:noFill/>
              </a:ln>
              <a:effectLst/>
              <a:latin typeface="Arial" pitchFamily="34"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tab pos="901700" algn="l"/>
              </a:tabLst>
            </a:pPr>
            <a:r>
              <a:rPr kumimoji="0" lang="fr-FR" sz="2000" b="0" i="0" u="none" strike="noStrike" cap="none" normalizeH="0" baseline="0" dirty="0">
                <a:ln>
                  <a:noFill/>
                </a:ln>
                <a:solidFill>
                  <a:schemeClr val="tx1"/>
                </a:solidFill>
                <a:effectLst/>
                <a:latin typeface="Arial" pitchFamily="34" charset="0"/>
                <a:cs typeface="Arial" pitchFamily="34" charset="0"/>
              </a:rPr>
              <a:t> </a:t>
            </a:r>
          </a:p>
        </p:txBody>
      </p:sp>
      <p:pic>
        <p:nvPicPr>
          <p:cNvPr id="157704" name="Picture 8"/>
          <p:cNvPicPr>
            <a:picLocks noChangeAspect="1" noChangeArrowheads="1"/>
          </p:cNvPicPr>
          <p:nvPr/>
        </p:nvPicPr>
        <p:blipFill>
          <a:blip r:embed="rId3"/>
          <a:srcRect/>
          <a:stretch>
            <a:fillRect/>
          </a:stretch>
        </p:blipFill>
        <p:spPr bwMode="auto">
          <a:xfrm>
            <a:off x="1500166" y="3214686"/>
            <a:ext cx="7358114" cy="3209925"/>
          </a:xfrm>
          <a:prstGeom prst="rect">
            <a:avLst/>
          </a:prstGeom>
          <a:noFill/>
        </p:spPr>
      </p:pic>
      <p:sp>
        <p:nvSpPr>
          <p:cNvPr id="157705" name="Rectangle 9"/>
          <p:cNvSpPr>
            <a:spLocks noChangeArrowheads="1"/>
          </p:cNvSpPr>
          <p:nvPr/>
        </p:nvSpPr>
        <p:spPr bwMode="auto">
          <a:xfrm>
            <a:off x="0" y="0"/>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2" name="ZoneTexte 11"/>
          <p:cNvSpPr txBox="1"/>
          <p:nvPr/>
        </p:nvSpPr>
        <p:spPr>
          <a:xfrm>
            <a:off x="285720" y="4786322"/>
            <a:ext cx="1214446" cy="830997"/>
          </a:xfrm>
          <a:prstGeom prst="rect">
            <a:avLst/>
          </a:prstGeom>
          <a:noFill/>
        </p:spPr>
        <p:txBody>
          <a:bodyPr wrap="square" rtlCol="0">
            <a:spAutoFit/>
          </a:bodyPr>
          <a:lstStyle/>
          <a:p>
            <a:r>
              <a:rPr lang="fr-FR" sz="1200" b="1" dirty="0"/>
              <a:t>Les mouvements des plaques lithosphériques</a:t>
            </a:r>
          </a:p>
        </p:txBody>
      </p:sp>
      <p:sp>
        <p:nvSpPr>
          <p:cNvPr id="6" name="Rectangle 5"/>
          <p:cNvSpPr/>
          <p:nvPr/>
        </p:nvSpPr>
        <p:spPr>
          <a:xfrm>
            <a:off x="214282" y="214290"/>
            <a:ext cx="8715436" cy="63579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000240"/>
            <a:ext cx="8329642" cy="1857388"/>
          </a:xfrm>
        </p:spPr>
        <p:txBody>
          <a:bodyPr>
            <a:normAutofit/>
          </a:bodyPr>
          <a:lstStyle/>
          <a:p>
            <a:pPr algn="ctr"/>
            <a:r>
              <a:rPr lang="fr-FR" b="1" u="sng" dirty="0">
                <a:solidFill>
                  <a:srgbClr val="FF0000"/>
                </a:solidFill>
                <a:latin typeface="+mn-lt"/>
              </a:rPr>
              <a:t>LES PHENOMENES GEOLOGIQUES INTERNES</a:t>
            </a:r>
          </a:p>
        </p:txBody>
      </p:sp>
      <p:sp>
        <p:nvSpPr>
          <p:cNvPr id="3" name="Espace réservé du contenu 2"/>
          <p:cNvSpPr>
            <a:spLocks noGrp="1"/>
          </p:cNvSpPr>
          <p:nvPr>
            <p:ph idx="1"/>
          </p:nvPr>
        </p:nvSpPr>
        <p:spPr>
          <a:xfrm>
            <a:off x="914400" y="5974080"/>
            <a:ext cx="45719" cy="45719"/>
          </a:xfrm>
        </p:spPr>
        <p:txBody>
          <a:bodyPr>
            <a:normAutofit fontScale="25000" lnSpcReduction="20000"/>
          </a:bodyPr>
          <a:lstStyle/>
          <a:p>
            <a:r>
              <a:rPr lang="fr-FR" dirty="0"/>
              <a:t> </a:t>
            </a:r>
          </a:p>
        </p:txBody>
      </p:sp>
      <p:sp>
        <p:nvSpPr>
          <p:cNvPr id="4" name="Rectangle 3"/>
          <p:cNvSpPr/>
          <p:nvPr/>
        </p:nvSpPr>
        <p:spPr>
          <a:xfrm>
            <a:off x="214282" y="214290"/>
            <a:ext cx="8715436" cy="63579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86" y="928670"/>
            <a:ext cx="8215370" cy="3139321"/>
          </a:xfrm>
          <a:prstGeom prst="rect">
            <a:avLst/>
          </a:prstGeom>
          <a:noFill/>
        </p:spPr>
        <p:txBody>
          <a:bodyPr wrap="square" rtlCol="0">
            <a:spAutoFit/>
          </a:bodyPr>
          <a:lstStyle/>
          <a:p>
            <a:pPr algn="ctr"/>
            <a:r>
              <a:rPr lang="fr-FR" sz="5400" b="1" u="sng" dirty="0">
                <a:solidFill>
                  <a:srgbClr val="FF0000"/>
                </a:solidFill>
              </a:rPr>
              <a:t>Chapitre I </a:t>
            </a:r>
          </a:p>
          <a:p>
            <a:endParaRPr lang="fr-FR" dirty="0">
              <a:solidFill>
                <a:srgbClr val="FF0000"/>
              </a:solidFill>
            </a:endParaRPr>
          </a:p>
          <a:p>
            <a:endParaRPr lang="fr-FR" dirty="0">
              <a:solidFill>
                <a:srgbClr val="FF0000"/>
              </a:solidFill>
            </a:endParaRPr>
          </a:p>
          <a:p>
            <a:pPr algn="ctr"/>
            <a:r>
              <a:rPr lang="fr-FR" sz="5400" b="1" u="sng" dirty="0">
                <a:solidFill>
                  <a:srgbClr val="FF0000"/>
                </a:solidFill>
              </a:rPr>
              <a:t>La théorie de la tectonique </a:t>
            </a:r>
          </a:p>
          <a:p>
            <a:pPr algn="ctr"/>
            <a:r>
              <a:rPr lang="fr-FR" sz="5400" b="1" u="sng" dirty="0">
                <a:solidFill>
                  <a:srgbClr val="FF0000"/>
                </a:solidFill>
              </a:rPr>
              <a:t>des plaques</a:t>
            </a:r>
          </a:p>
        </p:txBody>
      </p:sp>
      <p:sp>
        <p:nvSpPr>
          <p:cNvPr id="3" name="Rectangle 2"/>
          <p:cNvSpPr/>
          <p:nvPr/>
        </p:nvSpPr>
        <p:spPr>
          <a:xfrm>
            <a:off x="214282" y="214290"/>
            <a:ext cx="8715436" cy="63579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97093"/>
            <a:ext cx="7643866" cy="6222216"/>
          </a:xfrm>
          <a:prstGeom prst="rect">
            <a:avLst/>
          </a:prstGeom>
        </p:spPr>
        <p:txBody>
          <a:bodyPr wrap="square">
            <a:spAutoFit/>
          </a:bodyPr>
          <a:lstStyle/>
          <a:p>
            <a:pPr marL="934719" algn="ctr">
              <a:lnSpc>
                <a:spcPct val="100000"/>
              </a:lnSpc>
              <a:spcBef>
                <a:spcPts val="95"/>
              </a:spcBef>
            </a:pPr>
            <a:r>
              <a:rPr lang="fr-FR" sz="4000" b="1" u="sng" spc="-95" dirty="0">
                <a:solidFill>
                  <a:srgbClr val="FF0000"/>
                </a:solidFill>
                <a:latin typeface="Times New Roman"/>
                <a:cs typeface="Times New Roman"/>
              </a:rPr>
              <a:t>La </a:t>
            </a:r>
            <a:r>
              <a:rPr lang="fr-FR" sz="4000" b="1" u="sng" spc="30" dirty="0">
                <a:solidFill>
                  <a:srgbClr val="FF0000"/>
                </a:solidFill>
                <a:latin typeface="Times New Roman"/>
                <a:cs typeface="Times New Roman"/>
              </a:rPr>
              <a:t>théorie </a:t>
            </a:r>
            <a:r>
              <a:rPr lang="fr-FR" sz="4000" b="1" u="sng" spc="50" dirty="0">
                <a:solidFill>
                  <a:srgbClr val="FF0000"/>
                </a:solidFill>
                <a:latin typeface="Times New Roman"/>
                <a:cs typeface="Times New Roman"/>
              </a:rPr>
              <a:t>de </a:t>
            </a:r>
            <a:r>
              <a:rPr lang="fr-FR" sz="4000" b="1" u="sng" spc="-35" dirty="0">
                <a:solidFill>
                  <a:srgbClr val="FF0000"/>
                </a:solidFill>
                <a:latin typeface="Times New Roman"/>
                <a:cs typeface="Times New Roman"/>
              </a:rPr>
              <a:t>la </a:t>
            </a:r>
            <a:r>
              <a:rPr lang="fr-FR" sz="4000" b="1" u="sng" spc="20" dirty="0">
                <a:solidFill>
                  <a:srgbClr val="FF0000"/>
                </a:solidFill>
                <a:latin typeface="Times New Roman"/>
                <a:cs typeface="Times New Roman"/>
              </a:rPr>
              <a:t>dérive </a:t>
            </a:r>
            <a:r>
              <a:rPr lang="fr-FR" sz="4000" b="1" u="sng" spc="25" dirty="0">
                <a:solidFill>
                  <a:srgbClr val="FF0000"/>
                </a:solidFill>
                <a:latin typeface="Times New Roman"/>
                <a:cs typeface="Times New Roman"/>
              </a:rPr>
              <a:t>des</a:t>
            </a:r>
            <a:r>
              <a:rPr lang="fr-FR" sz="4000" b="1" u="sng" spc="-35" dirty="0">
                <a:solidFill>
                  <a:srgbClr val="FF0000"/>
                </a:solidFill>
                <a:latin typeface="Times New Roman"/>
                <a:cs typeface="Times New Roman"/>
              </a:rPr>
              <a:t> </a:t>
            </a:r>
            <a:r>
              <a:rPr lang="fr-FR" sz="4000" b="1" u="sng" spc="40" dirty="0">
                <a:solidFill>
                  <a:srgbClr val="FF0000"/>
                </a:solidFill>
                <a:latin typeface="Times New Roman"/>
                <a:cs typeface="Times New Roman"/>
              </a:rPr>
              <a:t>continents</a:t>
            </a:r>
            <a:endParaRPr lang="fr-FR" sz="4000" u="sng" dirty="0">
              <a:solidFill>
                <a:srgbClr val="FF0000"/>
              </a:solidFill>
              <a:latin typeface="Times New Roman"/>
              <a:cs typeface="Times New Roman"/>
            </a:endParaRPr>
          </a:p>
          <a:p>
            <a:pPr marR="35560" algn="ctr">
              <a:lnSpc>
                <a:spcPct val="100000"/>
              </a:lnSpc>
              <a:spcBef>
                <a:spcPts val="2155"/>
              </a:spcBef>
            </a:pPr>
            <a:endParaRPr lang="ar-MA" sz="4000" dirty="0">
              <a:latin typeface="Times New Roman"/>
              <a:cs typeface="Times New Roman"/>
            </a:endParaRPr>
          </a:p>
          <a:p>
            <a:pPr marL="47625" algn="ctr">
              <a:lnSpc>
                <a:spcPct val="100000"/>
              </a:lnSpc>
              <a:spcBef>
                <a:spcPts val="5"/>
              </a:spcBef>
            </a:pPr>
            <a:r>
              <a:rPr lang="fr-FR" sz="2800" b="1" u="sng" spc="-5" dirty="0">
                <a:solidFill>
                  <a:srgbClr val="FF0000"/>
                </a:solidFill>
                <a:latin typeface="Times New Roman"/>
                <a:cs typeface="Times New Roman"/>
              </a:rPr>
              <a:t>Introduction </a:t>
            </a:r>
            <a:r>
              <a:rPr lang="fr-FR" sz="2800" b="1" dirty="0">
                <a:solidFill>
                  <a:srgbClr val="FF0000"/>
                </a:solidFill>
                <a:latin typeface="Times New Roman"/>
                <a:cs typeface="Times New Roman"/>
              </a:rPr>
              <a:t>:</a:t>
            </a:r>
            <a:r>
              <a:rPr lang="fr-FR" sz="2800" b="1" spc="-10" dirty="0">
                <a:solidFill>
                  <a:srgbClr val="FF0000"/>
                </a:solidFill>
                <a:latin typeface="Times New Roman"/>
                <a:cs typeface="Times New Roman"/>
              </a:rPr>
              <a:t> </a:t>
            </a:r>
            <a:r>
              <a:rPr lang="fr-FR" sz="2800" b="1" spc="-220" dirty="0">
                <a:solidFill>
                  <a:srgbClr val="FF0000"/>
                </a:solidFill>
                <a:latin typeface="Times New Roman"/>
                <a:cs typeface="Times New Roman"/>
              </a:rPr>
              <a:t> </a:t>
            </a:r>
            <a:endParaRPr lang="ar-MA" sz="2800" dirty="0">
              <a:latin typeface="Times New Roman"/>
              <a:cs typeface="Times New Roman"/>
            </a:endParaRPr>
          </a:p>
          <a:p>
            <a:pPr marL="12700" marR="5080">
              <a:lnSpc>
                <a:spcPct val="110000"/>
              </a:lnSpc>
              <a:spcBef>
                <a:spcPts val="1005"/>
              </a:spcBef>
            </a:pPr>
            <a:r>
              <a:rPr lang="fr-FR" sz="2400" b="1" spc="-5" dirty="0">
                <a:latin typeface="Times New Roman"/>
                <a:cs typeface="Times New Roman"/>
              </a:rPr>
              <a:t>L’Afrique et l’Amérique du sud </a:t>
            </a:r>
            <a:r>
              <a:rPr lang="fr-FR" sz="2400" b="1" dirty="0">
                <a:latin typeface="Times New Roman"/>
                <a:cs typeface="Times New Roman"/>
              </a:rPr>
              <a:t>ont été </a:t>
            </a:r>
            <a:r>
              <a:rPr lang="fr-FR" sz="2400" b="1" spc="-5" dirty="0">
                <a:latin typeface="Times New Roman"/>
                <a:cs typeface="Times New Roman"/>
              </a:rPr>
              <a:t>consolidés sous </a:t>
            </a:r>
            <a:r>
              <a:rPr lang="fr-FR" sz="2400" b="1" dirty="0">
                <a:latin typeface="Times New Roman"/>
                <a:cs typeface="Times New Roman"/>
              </a:rPr>
              <a:t>forme </a:t>
            </a:r>
            <a:r>
              <a:rPr lang="fr-FR" sz="2400" b="1" spc="-5" dirty="0">
                <a:latin typeface="Times New Roman"/>
                <a:cs typeface="Times New Roman"/>
              </a:rPr>
              <a:t>d’un seul bloc continental  lors du Crétacé, </a:t>
            </a:r>
            <a:r>
              <a:rPr lang="fr-FR" sz="2400" b="1" dirty="0">
                <a:latin typeface="Times New Roman"/>
                <a:cs typeface="Times New Roman"/>
              </a:rPr>
              <a:t>ce  bloc a été </a:t>
            </a:r>
            <a:r>
              <a:rPr lang="fr-FR" sz="2400" b="1" spc="-5" dirty="0">
                <a:latin typeface="Times New Roman"/>
                <a:cs typeface="Times New Roman"/>
              </a:rPr>
              <a:t>fragmenté </a:t>
            </a:r>
            <a:r>
              <a:rPr lang="fr-FR" sz="2400" b="1" dirty="0">
                <a:latin typeface="Times New Roman"/>
                <a:cs typeface="Times New Roman"/>
              </a:rPr>
              <a:t>en </a:t>
            </a:r>
            <a:r>
              <a:rPr lang="fr-FR" sz="2400" b="1" spc="-5" dirty="0">
                <a:latin typeface="Times New Roman"/>
                <a:cs typeface="Times New Roman"/>
              </a:rPr>
              <a:t>deux continents qui </a:t>
            </a:r>
            <a:r>
              <a:rPr lang="fr-FR" sz="2400" b="1" spc="-10" dirty="0">
                <a:latin typeface="Times New Roman"/>
                <a:cs typeface="Times New Roman"/>
              </a:rPr>
              <a:t>se </a:t>
            </a:r>
            <a:r>
              <a:rPr lang="fr-FR" sz="2400" b="1" spc="-5" dirty="0">
                <a:latin typeface="Times New Roman"/>
                <a:cs typeface="Times New Roman"/>
              </a:rPr>
              <a:t>sont </a:t>
            </a:r>
            <a:r>
              <a:rPr lang="fr-FR" sz="2400" b="1" dirty="0">
                <a:latin typeface="Times New Roman"/>
                <a:cs typeface="Times New Roman"/>
              </a:rPr>
              <a:t>éloignés l’un </a:t>
            </a:r>
            <a:r>
              <a:rPr lang="fr-FR" sz="2400" b="1" spc="-5" dirty="0">
                <a:latin typeface="Times New Roman"/>
                <a:cs typeface="Times New Roman"/>
              </a:rPr>
              <a:t>de l’autre </a:t>
            </a:r>
            <a:r>
              <a:rPr lang="fr-FR" sz="2400" b="1" dirty="0">
                <a:latin typeface="Times New Roman"/>
                <a:cs typeface="Times New Roman"/>
              </a:rPr>
              <a:t>au cours </a:t>
            </a:r>
            <a:r>
              <a:rPr lang="fr-FR" sz="2400" b="1" spc="-10" dirty="0">
                <a:latin typeface="Times New Roman"/>
                <a:cs typeface="Times New Roman"/>
              </a:rPr>
              <a:t>du </a:t>
            </a:r>
            <a:r>
              <a:rPr lang="fr-FR" sz="2400" b="1" dirty="0">
                <a:latin typeface="Times New Roman"/>
                <a:cs typeface="Times New Roman"/>
              </a:rPr>
              <a:t>temps géologique </a:t>
            </a:r>
            <a:r>
              <a:rPr lang="fr-FR" sz="2400" b="1" spc="-5" dirty="0">
                <a:latin typeface="Times New Roman"/>
                <a:cs typeface="Times New Roman"/>
              </a:rPr>
              <a:t>comme des  blocs </a:t>
            </a:r>
            <a:r>
              <a:rPr lang="fr-FR" sz="2400" b="1" spc="-10" dirty="0">
                <a:latin typeface="Times New Roman"/>
                <a:cs typeface="Times New Roman"/>
              </a:rPr>
              <a:t>de </a:t>
            </a:r>
            <a:r>
              <a:rPr lang="fr-FR" sz="2400" b="1" spc="-5" dirty="0">
                <a:latin typeface="Times New Roman"/>
                <a:cs typeface="Times New Roman"/>
              </a:rPr>
              <a:t>glaces qui dérivent </a:t>
            </a:r>
            <a:r>
              <a:rPr lang="fr-FR" sz="2400" b="1" dirty="0">
                <a:latin typeface="Times New Roman"/>
                <a:cs typeface="Times New Roman"/>
              </a:rPr>
              <a:t>à </a:t>
            </a:r>
            <a:r>
              <a:rPr lang="fr-FR" sz="2400" b="1" spc="-5" dirty="0">
                <a:latin typeface="Times New Roman"/>
                <a:cs typeface="Times New Roman"/>
              </a:rPr>
              <a:t>la surface de</a:t>
            </a:r>
            <a:r>
              <a:rPr lang="fr-FR" sz="2400" b="1" spc="15" dirty="0">
                <a:latin typeface="Times New Roman"/>
                <a:cs typeface="Times New Roman"/>
              </a:rPr>
              <a:t> </a:t>
            </a:r>
            <a:r>
              <a:rPr lang="fr-FR" sz="2400" b="1" spc="-5" dirty="0">
                <a:latin typeface="Times New Roman"/>
                <a:cs typeface="Times New Roman"/>
              </a:rPr>
              <a:t>l’eau.</a:t>
            </a:r>
            <a:endParaRPr lang="fr-FR" sz="2400" dirty="0">
              <a:latin typeface="Times New Roman"/>
              <a:cs typeface="Times New Roman"/>
            </a:endParaRPr>
          </a:p>
          <a:p>
            <a:pPr>
              <a:lnSpc>
                <a:spcPct val="100000"/>
              </a:lnSpc>
              <a:spcBef>
                <a:spcPts val="50"/>
              </a:spcBef>
            </a:pPr>
            <a:endParaRPr lang="fr-FR" dirty="0">
              <a:latin typeface="Times New Roman"/>
              <a:cs typeface="Times New Roman"/>
            </a:endParaRPr>
          </a:p>
          <a:p>
            <a:pPr marL="889000" indent="-228600">
              <a:lnSpc>
                <a:spcPct val="100000"/>
              </a:lnSpc>
              <a:buFont typeface="Wingdings"/>
              <a:buChar char=""/>
              <a:tabLst>
                <a:tab pos="889635" algn="l"/>
              </a:tabLst>
            </a:pPr>
            <a:r>
              <a:rPr lang="fr-FR" sz="2400" spc="-5" dirty="0">
                <a:solidFill>
                  <a:srgbClr val="00B050"/>
                </a:solidFill>
                <a:latin typeface="Times New Roman"/>
                <a:cs typeface="Times New Roman"/>
              </a:rPr>
              <a:t>Quelle est </a:t>
            </a:r>
            <a:r>
              <a:rPr lang="fr-FR" sz="2400" dirty="0">
                <a:solidFill>
                  <a:srgbClr val="00B050"/>
                </a:solidFill>
                <a:latin typeface="Times New Roman"/>
                <a:cs typeface="Times New Roman"/>
              </a:rPr>
              <a:t>la </a:t>
            </a:r>
            <a:r>
              <a:rPr lang="fr-FR" sz="2400" spc="-5" dirty="0">
                <a:solidFill>
                  <a:srgbClr val="00B050"/>
                </a:solidFill>
                <a:latin typeface="Times New Roman"/>
                <a:cs typeface="Times New Roman"/>
              </a:rPr>
              <a:t>théorie </a:t>
            </a:r>
            <a:r>
              <a:rPr lang="fr-FR" sz="2400" dirty="0">
                <a:solidFill>
                  <a:srgbClr val="00B050"/>
                </a:solidFill>
                <a:latin typeface="Times New Roman"/>
                <a:cs typeface="Times New Roman"/>
              </a:rPr>
              <a:t>de la dérive des </a:t>
            </a:r>
            <a:r>
              <a:rPr lang="fr-FR" sz="2400" spc="-5" dirty="0">
                <a:solidFill>
                  <a:srgbClr val="00B050"/>
                </a:solidFill>
                <a:latin typeface="Times New Roman"/>
                <a:cs typeface="Times New Roman"/>
              </a:rPr>
              <a:t>continents</a:t>
            </a:r>
            <a:r>
              <a:rPr lang="fr-FR" sz="2400" spc="-25" dirty="0">
                <a:solidFill>
                  <a:srgbClr val="00B050"/>
                </a:solidFill>
                <a:latin typeface="Times New Roman"/>
                <a:cs typeface="Times New Roman"/>
              </a:rPr>
              <a:t> </a:t>
            </a:r>
            <a:r>
              <a:rPr lang="fr-FR" sz="2400" dirty="0">
                <a:solidFill>
                  <a:srgbClr val="00B050"/>
                </a:solidFill>
                <a:latin typeface="Times New Roman"/>
                <a:cs typeface="Times New Roman"/>
              </a:rPr>
              <a:t>?</a:t>
            </a:r>
          </a:p>
          <a:p>
            <a:pPr marL="889000" indent="-228600">
              <a:lnSpc>
                <a:spcPct val="100000"/>
              </a:lnSpc>
              <a:spcBef>
                <a:spcPts val="130"/>
              </a:spcBef>
              <a:buFont typeface="Wingdings"/>
              <a:buChar char=""/>
              <a:tabLst>
                <a:tab pos="889635" algn="l"/>
              </a:tabLst>
            </a:pPr>
            <a:r>
              <a:rPr lang="fr-FR" sz="2400" spc="-5" dirty="0">
                <a:solidFill>
                  <a:srgbClr val="00B050"/>
                </a:solidFill>
                <a:latin typeface="Times New Roman"/>
                <a:cs typeface="Times New Roman"/>
              </a:rPr>
              <a:t>Quels sont </a:t>
            </a:r>
            <a:r>
              <a:rPr lang="fr-FR" sz="2400" dirty="0">
                <a:solidFill>
                  <a:srgbClr val="00B050"/>
                </a:solidFill>
                <a:latin typeface="Times New Roman"/>
                <a:cs typeface="Times New Roman"/>
              </a:rPr>
              <a:t>les </a:t>
            </a:r>
            <a:r>
              <a:rPr lang="fr-FR" sz="2400" spc="-5" dirty="0">
                <a:solidFill>
                  <a:srgbClr val="00B050"/>
                </a:solidFill>
                <a:latin typeface="Times New Roman"/>
                <a:cs typeface="Times New Roman"/>
              </a:rPr>
              <a:t>arguments </a:t>
            </a:r>
            <a:r>
              <a:rPr lang="fr-FR" sz="2400" dirty="0">
                <a:solidFill>
                  <a:srgbClr val="00B050"/>
                </a:solidFill>
                <a:latin typeface="Times New Roman"/>
                <a:cs typeface="Times New Roman"/>
              </a:rPr>
              <a:t>de la théorie </a:t>
            </a:r>
            <a:r>
              <a:rPr lang="fr-FR" sz="2400" spc="-10" dirty="0">
                <a:solidFill>
                  <a:srgbClr val="00B050"/>
                </a:solidFill>
                <a:latin typeface="Times New Roman"/>
                <a:cs typeface="Times New Roman"/>
              </a:rPr>
              <a:t>de </a:t>
            </a:r>
            <a:r>
              <a:rPr lang="fr-FR" sz="2400" dirty="0">
                <a:solidFill>
                  <a:srgbClr val="00B050"/>
                </a:solidFill>
                <a:latin typeface="Times New Roman"/>
                <a:cs typeface="Times New Roman"/>
              </a:rPr>
              <a:t>la dérive des continents</a:t>
            </a:r>
            <a:r>
              <a:rPr lang="fr-FR" sz="2400" spc="-45" dirty="0">
                <a:solidFill>
                  <a:srgbClr val="00B050"/>
                </a:solidFill>
                <a:latin typeface="Times New Roman"/>
                <a:cs typeface="Times New Roman"/>
              </a:rPr>
              <a:t> </a:t>
            </a:r>
            <a:r>
              <a:rPr lang="fr-FR" sz="2400" dirty="0">
                <a:solidFill>
                  <a:srgbClr val="00B050"/>
                </a:solidFill>
                <a:latin typeface="Times New Roman"/>
                <a:cs typeface="Times New Roman"/>
              </a:rPr>
              <a:t>?</a:t>
            </a:r>
          </a:p>
        </p:txBody>
      </p:sp>
      <p:sp>
        <p:nvSpPr>
          <p:cNvPr id="3" name="Rectangle 2"/>
          <p:cNvSpPr/>
          <p:nvPr/>
        </p:nvSpPr>
        <p:spPr>
          <a:xfrm>
            <a:off x="214282" y="0"/>
            <a:ext cx="8715436" cy="657227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00100" y="357166"/>
            <a:ext cx="81439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Lst>
            </a:pPr>
            <a:r>
              <a:rPr kumimoji="0" lang="fr-FR" sz="2800" b="1" i="0" u="sng" strike="noStrike" cap="none" normalizeH="0" baseline="0" dirty="0">
                <a:ln>
                  <a:noFill/>
                </a:ln>
                <a:solidFill>
                  <a:srgbClr val="FF0000"/>
                </a:solidFill>
                <a:effectLst/>
                <a:latin typeface="Arial" pitchFamily="34" charset="0"/>
                <a:ea typeface="Times New Roman" pitchFamily="18" charset="0"/>
                <a:cs typeface="Arial" pitchFamily="34" charset="0"/>
              </a:rPr>
              <a:t>I-</a:t>
            </a:r>
            <a:r>
              <a:rPr lang="fr-FR" sz="2400" u="sng" dirty="0">
                <a:latin typeface="Arial" pitchFamily="34" charset="0"/>
                <a:ea typeface="Times New Roman" pitchFamily="18" charset="0"/>
                <a:cs typeface="Arial" pitchFamily="34" charset="0"/>
              </a:rPr>
              <a:t>  </a:t>
            </a:r>
            <a:r>
              <a:rPr kumimoji="0" lang="fr-FR" sz="3200" b="1" i="0" u="sng" strike="noStrike" cap="none" normalizeH="0" baseline="0" dirty="0">
                <a:ln>
                  <a:noFill/>
                </a:ln>
                <a:solidFill>
                  <a:srgbClr val="FF0000"/>
                </a:solidFill>
                <a:effectLst/>
                <a:latin typeface="Arial" pitchFamily="34" charset="0"/>
                <a:ea typeface="Times New Roman" pitchFamily="18" charset="0"/>
                <a:cs typeface="Arial" pitchFamily="34" charset="0"/>
              </a:rPr>
              <a:t>La théorie de la dérive des continents </a:t>
            </a:r>
            <a:endParaRPr kumimoji="0" lang="fr-FR" sz="2000" b="0" i="0" u="sng"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fr-FR" sz="3200" b="1" i="0" u="none" strike="noStrike" cap="none" normalizeH="0" baseline="0" dirty="0">
                <a:ln>
                  <a:noFill/>
                </a:ln>
                <a:solidFill>
                  <a:srgbClr val="00B050"/>
                </a:solidFill>
                <a:effectLst/>
                <a:latin typeface="Arial" pitchFamily="34" charset="0"/>
                <a:ea typeface="Times New Roman" pitchFamily="18" charset="0"/>
                <a:cs typeface="Arial" pitchFamily="34" charset="0"/>
              </a:rPr>
              <a:t>Définition : </a:t>
            </a: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fr-FR" sz="3200" b="1" i="0" u="none" strike="noStrike" cap="none" normalizeH="0" baseline="0" dirty="0">
                <a:ln>
                  <a:noFill/>
                </a:ln>
                <a:solidFill>
                  <a:srgbClr val="00B050"/>
                </a:solidFill>
                <a:effectLst/>
                <a:latin typeface="Arial" pitchFamily="34" charset="0"/>
                <a:ea typeface="Microsoft Sans Serif" pitchFamily="34" charset="0"/>
                <a:cs typeface="Arial" pitchFamily="34" charset="0"/>
              </a:rPr>
              <a:t> </a:t>
            </a:r>
            <a:endParaRPr kumimoji="0" lang="fr-FR" sz="4800" b="0" i="0" u="none" strike="noStrike" cap="none" normalizeH="0" baseline="0" dirty="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428596" y="1571612"/>
            <a:ext cx="871540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622300" algn="l"/>
                <a:tab pos="1320800" algn="l"/>
                <a:tab pos="2108200" algn="l"/>
                <a:tab pos="2374900" algn="l"/>
              </a:tabLst>
            </a:pP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En </a:t>
            </a:r>
            <a:r>
              <a:rPr kumimoji="0" lang="fr-FR" sz="2000" b="1" i="0" u="none" strike="noStrike" cap="none" normalizeH="0" baseline="0" dirty="0">
                <a:ln>
                  <a:noFill/>
                </a:ln>
                <a:solidFill>
                  <a:srgbClr val="00B050"/>
                </a:solidFill>
                <a:effectLst/>
                <a:latin typeface="Arial" pitchFamily="34" charset="0"/>
                <a:ea typeface="Times New Roman" pitchFamily="18" charset="0"/>
                <a:cs typeface="Arial" pitchFamily="34" charset="0"/>
              </a:rPr>
              <a:t>1912</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le</a:t>
            </a:r>
            <a:r>
              <a:rPr kumimoji="0" lang="fr-FR" sz="2000" b="1"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physicien-météorologue </a:t>
            </a:r>
            <a:r>
              <a:rPr kumimoji="0" lang="fr-FR" sz="2000" b="1" i="1" u="none" strike="noStrike" cap="none" normalizeH="0" baseline="0" dirty="0">
                <a:ln>
                  <a:noFill/>
                </a:ln>
                <a:solidFill>
                  <a:srgbClr val="00B050"/>
                </a:solidFill>
                <a:effectLst/>
                <a:latin typeface="Arial" pitchFamily="34" charset="0"/>
                <a:ea typeface="Times New Roman" pitchFamily="18" charset="0"/>
                <a:cs typeface="Arial" pitchFamily="34" charset="0"/>
              </a:rPr>
              <a:t>Alfred</a:t>
            </a:r>
            <a:r>
              <a:rPr kumimoji="0" lang="fr-FR" sz="2000" b="1"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2000" b="1" i="1" u="none" strike="noStrike" cap="none" normalizeH="0" baseline="0" dirty="0">
                <a:ln>
                  <a:noFill/>
                </a:ln>
                <a:solidFill>
                  <a:srgbClr val="00B050"/>
                </a:solidFill>
                <a:effectLst/>
                <a:latin typeface="Arial" pitchFamily="34" charset="0"/>
                <a:ea typeface="Times New Roman" pitchFamily="18" charset="0"/>
                <a:cs typeface="Arial" pitchFamily="34" charset="0"/>
              </a:rPr>
              <a:t>Wegener</a:t>
            </a:r>
            <a:r>
              <a:rPr kumimoji="0" lang="fr-FR" sz="2000" b="1"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propose   sa  théorie :  </a:t>
            </a:r>
            <a:r>
              <a:rPr kumimoji="0" lang="fr-FR" sz="2000" b="1" i="0" u="none" strike="noStrike" cap="none" normalizeH="0" baseline="0" dirty="0">
                <a:ln>
                  <a:noFill/>
                </a:ln>
                <a:solidFill>
                  <a:srgbClr val="00B050"/>
                </a:solidFill>
                <a:effectLst/>
                <a:latin typeface="Arial" pitchFamily="34" charset="0"/>
                <a:ea typeface="Times New Roman" pitchFamily="18" charset="0"/>
                <a:cs typeface="Arial" pitchFamily="34" charset="0"/>
              </a:rPr>
              <a:t>La  dérive  des continents</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pour</a:t>
            </a:r>
            <a:r>
              <a:rPr lang="fr-FR" sz="2000" b="1" dirty="0">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tenter d’expliquer</a:t>
            </a:r>
            <a:r>
              <a:rPr lang="fr-FR" sz="2000" b="1" dirty="0">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que</a:t>
            </a:r>
            <a:r>
              <a:rPr lang="fr-FR" sz="2000" b="1" dirty="0">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les continents  constituaient  un supercontinent : </a:t>
            </a:r>
            <a:r>
              <a:rPr kumimoji="0" lang="fr-FR" sz="2000" b="1" i="1" u="none" strike="noStrike" cap="none" normalizeH="0" baseline="0" dirty="0">
                <a:ln>
                  <a:noFill/>
                </a:ln>
                <a:solidFill>
                  <a:srgbClr val="00B050"/>
                </a:solidFill>
                <a:effectLst/>
                <a:latin typeface="Arial" pitchFamily="34" charset="0"/>
                <a:ea typeface="Times New Roman" pitchFamily="18" charset="0"/>
                <a:cs typeface="Arial" pitchFamily="34" charset="0"/>
              </a:rPr>
              <a:t>La Pangée</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 puis ce</a:t>
            </a:r>
            <a:r>
              <a:rPr lang="fr-FR" sz="2000" b="1" dirty="0">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méga continent	fracturé donnant plusieurs continents actuellement. (Document 1).</a:t>
            </a: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pic>
        <p:nvPicPr>
          <p:cNvPr id="1030" name="Picture 6" descr="RÃ©sultat de recherche d'images pour &quot;dÃ©rive des continents wegener&quot;"/>
          <p:cNvPicPr>
            <a:picLocks noChangeAspect="1" noChangeArrowheads="1"/>
          </p:cNvPicPr>
          <p:nvPr/>
        </p:nvPicPr>
        <p:blipFill>
          <a:blip r:embed="rId2"/>
          <a:srcRect/>
          <a:stretch>
            <a:fillRect/>
          </a:stretch>
        </p:blipFill>
        <p:spPr bwMode="auto">
          <a:xfrm>
            <a:off x="1500166" y="3071810"/>
            <a:ext cx="6215106" cy="2928958"/>
          </a:xfrm>
          <a:prstGeom prst="rect">
            <a:avLst/>
          </a:prstGeom>
          <a:noFill/>
        </p:spPr>
      </p:pic>
      <p:sp>
        <p:nvSpPr>
          <p:cNvPr id="5" name="Rectangle 4"/>
          <p:cNvSpPr/>
          <p:nvPr/>
        </p:nvSpPr>
        <p:spPr>
          <a:xfrm>
            <a:off x="285720" y="6357958"/>
            <a:ext cx="8143932" cy="400110"/>
          </a:xfrm>
          <a:prstGeom prst="rect">
            <a:avLst/>
          </a:prstGeom>
        </p:spPr>
        <p:txBody>
          <a:bodyPr wrap="square">
            <a:spAutoFit/>
          </a:bodyPr>
          <a:lstStyle/>
          <a:p>
            <a:r>
              <a:rPr lang="fr-FR" sz="2000" b="1" dirty="0">
                <a:solidFill>
                  <a:srgbClr val="00B050"/>
                </a:solidFill>
              </a:rPr>
              <a:t>Quelles sont les arguments de la théorie de la dérive des continents </a:t>
            </a:r>
            <a:r>
              <a:rPr lang="fr-FR" b="1" dirty="0">
                <a:solidFill>
                  <a:srgbClr val="FF0000"/>
                </a:solidFill>
              </a:rPr>
              <a:t>?</a:t>
            </a:r>
            <a:r>
              <a:rPr lang="fr-FR" dirty="0"/>
              <a:t>	</a:t>
            </a:r>
          </a:p>
        </p:txBody>
      </p:sp>
      <p:sp>
        <p:nvSpPr>
          <p:cNvPr id="7" name="ZoneTexte 6"/>
          <p:cNvSpPr txBox="1"/>
          <p:nvPr/>
        </p:nvSpPr>
        <p:spPr>
          <a:xfrm>
            <a:off x="2786050" y="6000768"/>
            <a:ext cx="2571768" cy="369332"/>
          </a:xfrm>
          <a:prstGeom prst="rect">
            <a:avLst/>
          </a:prstGeom>
          <a:noFill/>
        </p:spPr>
        <p:txBody>
          <a:bodyPr wrap="square" rtlCol="0">
            <a:spAutoFit/>
          </a:bodyPr>
          <a:lstStyle/>
          <a:p>
            <a:r>
              <a:rPr lang="fr-FR" b="1" u="sng" dirty="0"/>
              <a:t>Document</a:t>
            </a:r>
            <a:r>
              <a:rPr lang="fr-FR" b="1" dirty="0"/>
              <a:t> 1</a:t>
            </a:r>
          </a:p>
        </p:txBody>
      </p:sp>
      <p:sp>
        <p:nvSpPr>
          <p:cNvPr id="8" name="Rectangle 7"/>
          <p:cNvSpPr/>
          <p:nvPr/>
        </p:nvSpPr>
        <p:spPr>
          <a:xfrm>
            <a:off x="214282" y="357166"/>
            <a:ext cx="8715436" cy="63579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928662" y="523218"/>
            <a:ext cx="821533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73100" algn="l"/>
              </a:tabLst>
            </a:pPr>
            <a:r>
              <a:rPr kumimoji="0" lang="fr-FR" sz="2400" b="1" i="0" u="none" strike="noStrike" cap="none" normalizeH="0" baseline="0" dirty="0">
                <a:ln>
                  <a:noFill/>
                </a:ln>
                <a:solidFill>
                  <a:srgbClr val="FF0000"/>
                </a:solidFill>
                <a:effectLst/>
                <a:latin typeface="Arial" pitchFamily="34" charset="0"/>
                <a:ea typeface="Times New Roman" pitchFamily="18" charset="0"/>
                <a:cs typeface="Arial" pitchFamily="34" charset="0"/>
              </a:rPr>
              <a:t>II-</a:t>
            </a:r>
            <a:r>
              <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2000" b="1" i="0" u="none" strike="noStrike" cap="none" normalizeH="0" baseline="0" dirty="0">
                <a:ln>
                  <a:noFill/>
                </a:ln>
                <a:solidFill>
                  <a:srgbClr val="FF0000"/>
                </a:solidFill>
                <a:effectLst/>
                <a:latin typeface="Arial" pitchFamily="34" charset="0"/>
                <a:ea typeface="Times New Roman" pitchFamily="18" charset="0"/>
                <a:cs typeface="Arial" pitchFamily="34" charset="0"/>
              </a:rPr>
              <a:t>Les arguments de la théorie de la dérive des continents </a:t>
            </a:r>
          </a:p>
          <a:p>
            <a:pPr marL="0" marR="0" lvl="0" indent="0" algn="l" defTabSz="914400" rtl="0" eaLnBrk="1" fontAlgn="base" latinLnBrk="0" hangingPunct="1">
              <a:lnSpc>
                <a:spcPct val="100000"/>
              </a:lnSpc>
              <a:spcBef>
                <a:spcPct val="0"/>
              </a:spcBef>
              <a:spcAft>
                <a:spcPct val="0"/>
              </a:spcAft>
              <a:buClrTx/>
              <a:buSzTx/>
              <a:buFontTx/>
              <a:buNone/>
              <a:tabLst>
                <a:tab pos="673100" algn="l"/>
              </a:tabLst>
            </a:pPr>
            <a:r>
              <a:rPr kumimoji="0" lang="fr-FR" b="1" i="0" u="none" strike="noStrike" cap="none" normalizeH="0" baseline="0" dirty="0">
                <a:ln>
                  <a:noFill/>
                </a:ln>
                <a:solidFill>
                  <a:srgbClr val="FF0000"/>
                </a:solidFill>
                <a:effectLst/>
                <a:latin typeface="Arial" pitchFamily="34" charset="0"/>
                <a:ea typeface="Times New Roman" pitchFamily="18" charset="0"/>
                <a:cs typeface="Arial" pitchFamily="34" charset="0"/>
              </a:rPr>
              <a:t> </a:t>
            </a:r>
            <a:endParaRPr kumimoji="0" lang="fr-FR" sz="40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1928795" y="1000108"/>
            <a:ext cx="3929090" cy="400110"/>
          </a:xfrm>
          <a:prstGeom prst="rect">
            <a:avLst/>
          </a:prstGeom>
        </p:spPr>
        <p:txBody>
          <a:bodyPr wrap="square">
            <a:spAutoFit/>
          </a:bodyPr>
          <a:lstStyle/>
          <a:p>
            <a:r>
              <a:rPr lang="fr-FR" sz="2000" b="1" dirty="0">
                <a:solidFill>
                  <a:srgbClr val="00B050"/>
                </a:solidFill>
              </a:rPr>
              <a:t>1-Argument morphologique</a:t>
            </a:r>
            <a:endParaRPr lang="fr-FR" sz="2000" dirty="0">
              <a:solidFill>
                <a:srgbClr val="00B050"/>
              </a:solidFill>
            </a:endParaRPr>
          </a:p>
        </p:txBody>
      </p:sp>
      <p:sp>
        <p:nvSpPr>
          <p:cNvPr id="20482" name="Rectangle 2"/>
          <p:cNvSpPr>
            <a:spLocks noChangeArrowheads="1"/>
          </p:cNvSpPr>
          <p:nvPr/>
        </p:nvSpPr>
        <p:spPr bwMode="auto">
          <a:xfrm>
            <a:off x="928662" y="1500174"/>
            <a:ext cx="771530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54100" algn="l"/>
              </a:tabLst>
            </a:pP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L’observation des images satellitaires montre une complémentarité</a:t>
            </a:r>
            <a:r>
              <a:rPr lang="fr-FR" sz="2000" dirty="0">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géométrique entre les côtes africaines et sud-américaines,  Alors Amérique et Afrique constituaient</a:t>
            </a:r>
            <a:r>
              <a:rPr lang="fr-FR" sz="2000" dirty="0">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dans le passé  un seul bloc. (Document 2)</a:t>
            </a:r>
            <a:endParaRPr kumimoji="0" lang="fr-FR" sz="2000" b="0" i="0" u="none" strike="noStrike" cap="none" normalizeH="0" baseline="0" dirty="0">
              <a:ln>
                <a:noFill/>
              </a:ln>
              <a:solidFill>
                <a:schemeClr val="tx1"/>
              </a:solidFill>
              <a:effectLst/>
              <a:latin typeface="Arial" pitchFamily="34" charset="0"/>
              <a:cs typeface="Arial" pitchFamily="34" charset="0"/>
            </a:endParaRPr>
          </a:p>
        </p:txBody>
      </p:sp>
      <p:pic>
        <p:nvPicPr>
          <p:cNvPr id="20485" name="Picture 5" descr="RÃ©sultat de recherche d'images pour &quot;dÃ©rive des continents&quot;"/>
          <p:cNvPicPr>
            <a:picLocks noChangeAspect="1" noChangeArrowheads="1"/>
          </p:cNvPicPr>
          <p:nvPr/>
        </p:nvPicPr>
        <p:blipFill>
          <a:blip r:embed="rId2"/>
          <a:srcRect/>
          <a:stretch>
            <a:fillRect/>
          </a:stretch>
        </p:blipFill>
        <p:spPr bwMode="auto">
          <a:xfrm>
            <a:off x="2643174" y="3286124"/>
            <a:ext cx="3357586" cy="2714643"/>
          </a:xfrm>
          <a:prstGeom prst="rect">
            <a:avLst/>
          </a:prstGeom>
          <a:noFill/>
        </p:spPr>
      </p:pic>
      <p:sp>
        <p:nvSpPr>
          <p:cNvPr id="20486" name="Rectangle 6"/>
          <p:cNvSpPr>
            <a:spLocks noChangeArrowheads="1"/>
          </p:cNvSpPr>
          <p:nvPr/>
        </p:nvSpPr>
        <p:spPr bwMode="auto">
          <a:xfrm>
            <a:off x="2571736" y="6072206"/>
            <a:ext cx="428628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Document 2 : Argument morphologique</a:t>
            </a:r>
            <a:endParaRPr kumimoji="0" lang="fr-FR" sz="24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214282" y="214290"/>
            <a:ext cx="8715436" cy="63579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357166"/>
            <a:ext cx="4357718" cy="400110"/>
          </a:xfrm>
          <a:prstGeom prst="rect">
            <a:avLst/>
          </a:prstGeom>
        </p:spPr>
        <p:txBody>
          <a:bodyPr wrap="square">
            <a:spAutoFit/>
          </a:bodyPr>
          <a:lstStyle/>
          <a:p>
            <a:r>
              <a:rPr lang="fr-FR" b="1" dirty="0">
                <a:solidFill>
                  <a:srgbClr val="00B050"/>
                </a:solidFill>
              </a:rPr>
              <a:t>2-  </a:t>
            </a:r>
            <a:r>
              <a:rPr lang="fr-FR" sz="2000" b="1" dirty="0">
                <a:solidFill>
                  <a:srgbClr val="00B050"/>
                </a:solidFill>
              </a:rPr>
              <a:t>Argument Géologique </a:t>
            </a:r>
            <a:endParaRPr lang="fr-FR" dirty="0">
              <a:solidFill>
                <a:srgbClr val="00B050"/>
              </a:solidFill>
            </a:endParaRPr>
          </a:p>
        </p:txBody>
      </p:sp>
      <p:sp>
        <p:nvSpPr>
          <p:cNvPr id="3" name="Rectangle 2"/>
          <p:cNvSpPr/>
          <p:nvPr/>
        </p:nvSpPr>
        <p:spPr>
          <a:xfrm>
            <a:off x="1142976" y="928670"/>
            <a:ext cx="6357982" cy="1754326"/>
          </a:xfrm>
          <a:prstGeom prst="rect">
            <a:avLst/>
          </a:prstGeom>
        </p:spPr>
        <p:txBody>
          <a:bodyPr wrap="square">
            <a:spAutoFit/>
          </a:bodyPr>
          <a:lstStyle/>
          <a:p>
            <a:r>
              <a:rPr lang="fr-FR" b="1" dirty="0"/>
              <a:t>En rapprochant les parties des deux continents on remarque que il y a </a:t>
            </a:r>
            <a:r>
              <a:rPr lang="fr-FR" b="1" dirty="0">
                <a:solidFill>
                  <a:srgbClr val="00B050"/>
                </a:solidFill>
              </a:rPr>
              <a:t>une continuité des formations géologiques</a:t>
            </a:r>
            <a:r>
              <a:rPr lang="fr-FR" b="1" dirty="0"/>
              <a:t>, dont l’âge dépasse des milliards d’années réparties de part et d’autre de l’atlantique.(document 3)</a:t>
            </a:r>
          </a:p>
          <a:p>
            <a:endParaRPr lang="fr-FR" b="1" dirty="0"/>
          </a:p>
          <a:p>
            <a:endParaRPr lang="fr-FR" dirty="0"/>
          </a:p>
        </p:txBody>
      </p:sp>
      <p:pic>
        <p:nvPicPr>
          <p:cNvPr id="22531" name="Picture 3"/>
          <p:cNvPicPr>
            <a:picLocks noChangeAspect="1" noChangeArrowheads="1"/>
          </p:cNvPicPr>
          <p:nvPr/>
        </p:nvPicPr>
        <p:blipFill>
          <a:blip r:embed="rId2"/>
          <a:srcRect/>
          <a:stretch>
            <a:fillRect/>
          </a:stretch>
        </p:blipFill>
        <p:spPr bwMode="auto">
          <a:xfrm>
            <a:off x="971550" y="2857496"/>
            <a:ext cx="6243656" cy="2571768"/>
          </a:xfrm>
          <a:prstGeom prst="rect">
            <a:avLst/>
          </a:prstGeom>
          <a:noFill/>
        </p:spPr>
      </p:pic>
      <p:sp>
        <p:nvSpPr>
          <p:cNvPr id="2253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2534" name="Rectangle 6"/>
          <p:cNvSpPr>
            <a:spLocks noChangeArrowheads="1"/>
          </p:cNvSpPr>
          <p:nvPr/>
        </p:nvSpPr>
        <p:spPr bwMode="auto">
          <a:xfrm>
            <a:off x="3071802" y="5684962"/>
            <a:ext cx="400052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sng"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1400" b="1" i="0" u="sng" strike="noStrike" cap="none" normalizeH="0" baseline="0" dirty="0">
                <a:ln>
                  <a:noFill/>
                </a:ln>
                <a:solidFill>
                  <a:schemeClr val="tx1"/>
                </a:solidFill>
                <a:effectLst/>
                <a:latin typeface="Arial" pitchFamily="34" charset="0"/>
                <a:ea typeface="Times New Roman" pitchFamily="18" charset="0"/>
                <a:cs typeface="Arial" pitchFamily="34" charset="0"/>
              </a:rPr>
              <a:t>Document 3 : Argument géologique</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214282" y="214290"/>
            <a:ext cx="8715436" cy="63579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71472" y="411480"/>
            <a:ext cx="8572528"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0" algn="l"/>
              </a:tabLst>
            </a:pPr>
            <a:r>
              <a:rPr kumimoji="0" lang="fr-FR" sz="2400" b="1" i="0" u="none" strike="noStrike" cap="none" normalizeH="0" baseline="0" dirty="0">
                <a:ln>
                  <a:noFill/>
                </a:ln>
                <a:solidFill>
                  <a:srgbClr val="00B050"/>
                </a:solidFill>
                <a:effectLst/>
                <a:latin typeface="Arial" pitchFamily="34" charset="0"/>
                <a:ea typeface="Times New Roman" pitchFamily="18" charset="0"/>
                <a:cs typeface="Arial" pitchFamily="34" charset="0"/>
              </a:rPr>
              <a:t>3-</a:t>
            </a:r>
            <a:r>
              <a:rPr lang="fr-FR" dirty="0">
                <a:latin typeface="Arial" pitchFamily="34" charset="0"/>
                <a:ea typeface="Times New Roman" pitchFamily="18" charset="0"/>
                <a:cs typeface="Arial" pitchFamily="34" charset="0"/>
              </a:rPr>
              <a:t>   </a:t>
            </a:r>
            <a:r>
              <a:rPr kumimoji="0" lang="fr-FR" sz="2000" b="1" i="0" u="none" strike="noStrike" cap="none" normalizeH="0" baseline="0" dirty="0">
                <a:ln>
                  <a:noFill/>
                </a:ln>
                <a:solidFill>
                  <a:srgbClr val="00B050"/>
                </a:solidFill>
                <a:effectLst/>
                <a:latin typeface="Arial" pitchFamily="34" charset="0"/>
                <a:ea typeface="Times New Roman" pitchFamily="18" charset="0"/>
                <a:cs typeface="Arial" pitchFamily="34" charset="0"/>
              </a:rPr>
              <a:t>Argument paléontologique </a:t>
            </a:r>
            <a:r>
              <a:rPr kumimoji="0" lang="fr-FR" sz="1600" b="1" i="0" u="none" strike="noStrike" cap="none" normalizeH="0" baseline="0" dirty="0">
                <a:ln>
                  <a:noFill/>
                </a:ln>
                <a:solidFill>
                  <a:srgbClr val="00B050"/>
                </a:solidFill>
                <a:effectLst/>
                <a:latin typeface="Arial" pitchFamily="34" charset="0"/>
                <a:ea typeface="Times New Roman" pitchFamily="18" charset="0"/>
                <a:cs typeface="Arial" pitchFamily="34" charset="0"/>
              </a:rPr>
              <a:t>: </a:t>
            </a:r>
            <a:endParaRPr kumimoji="0" lang="fr-FR"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143000" algn="l"/>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23553" name="Picture 1"/>
          <p:cNvPicPr>
            <a:picLocks noChangeAspect="1" noChangeArrowheads="1"/>
          </p:cNvPicPr>
          <p:nvPr/>
        </p:nvPicPr>
        <p:blipFill>
          <a:blip r:embed="rId2"/>
          <a:srcRect/>
          <a:stretch>
            <a:fillRect/>
          </a:stretch>
        </p:blipFill>
        <p:spPr bwMode="auto">
          <a:xfrm>
            <a:off x="1928795" y="2714620"/>
            <a:ext cx="4929222" cy="2786082"/>
          </a:xfrm>
          <a:prstGeom prst="rect">
            <a:avLst/>
          </a:prstGeom>
          <a:noFill/>
        </p:spPr>
      </p:pic>
      <p:sp>
        <p:nvSpPr>
          <p:cNvPr id="23555" name="Rectangle 3"/>
          <p:cNvSpPr>
            <a:spLocks noChangeArrowheads="1"/>
          </p:cNvSpPr>
          <p:nvPr/>
        </p:nvSpPr>
        <p:spPr bwMode="auto">
          <a:xfrm>
            <a:off x="1142976" y="1226640"/>
            <a:ext cx="800102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74700" algn="l"/>
                <a:tab pos="1041400" algn="l"/>
                <a:tab pos="1358900" algn="l"/>
                <a:tab pos="1905000" algn="l"/>
                <a:tab pos="2171700" algn="l"/>
              </a:tabLst>
            </a:pP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La comparaison  de la répartition des fossiles entre des continents tels que l’Afrique et l’Amérique</a:t>
            </a:r>
            <a:r>
              <a:rPr lang="fr-FR" sz="2000" b="1" dirty="0">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du</a:t>
            </a:r>
            <a:r>
              <a:rPr kumimoji="0" lang="fr-FR" sz="2000" b="1"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sud</a:t>
            </a:r>
            <a:r>
              <a:rPr lang="fr-FR" sz="2000" b="1" dirty="0">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montre</a:t>
            </a:r>
            <a:r>
              <a:rPr lang="fr-FR" sz="2000" b="1" dirty="0">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une</a:t>
            </a:r>
            <a:r>
              <a:rPr kumimoji="0" lang="fr-FR" sz="2000" b="1"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ressemblance</a:t>
            </a:r>
            <a:r>
              <a:rPr lang="fr-FR" sz="1400" dirty="0">
                <a:latin typeface="Arial" pitchFamily="34" charset="0"/>
                <a:ea typeface="Times New Roman" pitchFamily="18" charset="0"/>
                <a:cs typeface="Arial" pitchFamily="34" charset="0"/>
              </a:rPr>
              <a:t> </a:t>
            </a:r>
            <a:r>
              <a:rPr kumimoji="0" lang="fr-FR" sz="2000" b="1" i="0" u="none" strike="noStrike" cap="none" normalizeH="0" baseline="0" dirty="0">
                <a:ln>
                  <a:noFill/>
                </a:ln>
                <a:solidFill>
                  <a:schemeClr val="tx1"/>
                </a:solidFill>
                <a:effectLst/>
                <a:latin typeface="Arial" pitchFamily="34" charset="0"/>
                <a:ea typeface="Times New Roman" pitchFamily="18" charset="0"/>
                <a:cs typeface="Arial" pitchFamily="34" charset="0"/>
              </a:rPr>
              <a:t>de ces fossiles . (Document 4)</a:t>
            </a:r>
            <a:endParaRPr kumimoji="0" lang="fr-FR" sz="36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2071670" y="5715017"/>
            <a:ext cx="5929354" cy="369332"/>
          </a:xfrm>
          <a:prstGeom prst="rect">
            <a:avLst/>
          </a:prstGeom>
        </p:spPr>
        <p:txBody>
          <a:bodyPr wrap="square">
            <a:spAutoFit/>
          </a:bodyPr>
          <a:lstStyle/>
          <a:p>
            <a:r>
              <a:rPr lang="fr-FR" b="1" dirty="0">
                <a:latin typeface="Arial" pitchFamily="34" charset="0"/>
                <a:ea typeface="Times New Roman" pitchFamily="18" charset="0"/>
                <a:cs typeface="Arial" pitchFamily="34" charset="0"/>
              </a:rPr>
              <a:t>Document 4):     argument paléontologique</a:t>
            </a:r>
            <a:endParaRPr lang="fr-FR" dirty="0"/>
          </a:p>
        </p:txBody>
      </p:sp>
      <p:sp>
        <p:nvSpPr>
          <p:cNvPr id="6" name="Rectangle 5"/>
          <p:cNvSpPr/>
          <p:nvPr/>
        </p:nvSpPr>
        <p:spPr>
          <a:xfrm>
            <a:off x="214282" y="214290"/>
            <a:ext cx="8715436" cy="63579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57158" y="785794"/>
            <a:ext cx="842968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a:ln>
                  <a:noFill/>
                </a:ln>
                <a:solidFill>
                  <a:srgbClr val="FF0000"/>
                </a:solidFill>
                <a:effectLst/>
                <a:latin typeface="Arial" pitchFamily="34" charset="0"/>
                <a:ea typeface="Copperplate Gothic Bold" pitchFamily="34" charset="0"/>
                <a:cs typeface="Arial" pitchFamily="34" charset="0"/>
              </a:rPr>
              <a:t>Conclusion </a:t>
            </a:r>
            <a:r>
              <a:rPr kumimoji="0" lang="fr-FR" sz="2400" b="1" i="0" u="none" strike="noStrike" cap="none" normalizeH="0" baseline="0" dirty="0">
                <a:ln>
                  <a:noFill/>
                </a:ln>
                <a:solidFill>
                  <a:srgbClr val="FF0000"/>
                </a:solidFill>
                <a:effectLst/>
                <a:latin typeface="Arial" pitchFamily="34" charset="0"/>
                <a:ea typeface="Copperplate Gothic Bold" pitchFamily="34"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2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Les trois arguments : morphologique, géologique et paléontologique montre que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l’Afrique et l’Amérique du sud ainsi que les autres continents constituaient</a:t>
            </a:r>
            <a:r>
              <a:rPr kumimoji="0" lang="fr-FR" sz="3200" b="1"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dans le passé  un seul continent appelée:</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fr-FR" sz="3200" b="1" i="0" u="none" strike="noStrike" cap="none" normalizeH="0" baseline="0" dirty="0">
                <a:ln>
                  <a:noFill/>
                </a:ln>
                <a:solidFill>
                  <a:srgbClr val="00B050"/>
                </a:solidFill>
                <a:effectLst/>
                <a:latin typeface="Arial" pitchFamily="34" charset="0"/>
                <a:ea typeface="Times New Roman" pitchFamily="18" charset="0"/>
                <a:cs typeface="Arial" pitchFamily="34" charset="0"/>
              </a:rPr>
              <a:t>la Pangée</a:t>
            </a:r>
            <a:endParaRPr kumimoji="0" lang="fr-FR" sz="4800" b="0" i="0" u="none" strike="noStrike" cap="none" normalizeH="0" baseline="0" dirty="0">
              <a:ln>
                <a:noFill/>
              </a:ln>
              <a:solidFill>
                <a:srgbClr val="00B050"/>
              </a:solidFill>
              <a:effectLst/>
              <a:latin typeface="Arial" pitchFamily="34" charset="0"/>
              <a:cs typeface="Arial" pitchFamily="34" charset="0"/>
            </a:endParaRPr>
          </a:p>
        </p:txBody>
      </p:sp>
      <p:sp>
        <p:nvSpPr>
          <p:cNvPr id="3" name="Rectangle 2"/>
          <p:cNvSpPr/>
          <p:nvPr/>
        </p:nvSpPr>
        <p:spPr>
          <a:xfrm>
            <a:off x="214282" y="214290"/>
            <a:ext cx="8715436" cy="6357982"/>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transition spd="slow">
    <p:split orient="vert"/>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TotalTime>
  <Words>739</Words>
  <Application>Microsoft Office PowerPoint</Application>
  <PresentationFormat>Affichage à l'écran (4:3)</PresentationFormat>
  <Paragraphs>90</Paragraphs>
  <Slides>15</Slides>
  <Notes>4</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Deuxième année du  cycle secondaire  collégial</vt:lpstr>
      <vt:lpstr>LES PHENOMENES GEOLOGIQUES INTERNES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Deuxième année du  cycle secondaire  collégial</dc:title>
  <dc:creator>user</dc:creator>
  <cp:lastModifiedBy>Utilisateur inconnu</cp:lastModifiedBy>
  <cp:revision>75</cp:revision>
  <dcterms:created xsi:type="dcterms:W3CDTF">2019-06-25T23:33:24Z</dcterms:created>
  <dcterms:modified xsi:type="dcterms:W3CDTF">2019-09-12T16:07:15Z</dcterms:modified>
</cp:coreProperties>
</file>