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Props.xml" ContentType="application/vnd.openxmlformats-officedocument.presentationml.presProps+xml"/>
  <Override PartName="/ppt/presentation.xml" ContentType="application/vnd.openxmlformats-officedocument.presentationml.presentation.main+xml"/>
  <Override PartName="/docProps/app.xml" ContentType="application/vnd.openxmlformats-officedocument.extended-propertie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officeDocument/2006/relationships/officeDocument" Target="ppt/presentation.xml"></Relationship><Relationship Id="rId2" Type="http://schemas.openxmlformats.org/package/2006/relationships/metadata/core-properties" Target="docProps/core.xml"></Relationship><Relationship Id="rId3" Type="http://schemas.openxmlformats.org/officeDocument/2006/relationships/extended-properties" Target="docProps/app.xml"></Relationship><Relationship Id="rId4" Type="http://schemas.openxmlformats.org/package/2006/relationships/metadata/thumbnail" Target="docProps/thumbnail.jpeg"></Relationship></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3"/>
  </p:sldMasterIdLst>
  <p:sldIdLst>
    <p:sldId id="256" r:id="rId15"/>
    <p:sldId id="257" r:id="rId16"/>
    <p:sldId id="258" r:id="rId17"/>
    <p:sldId id="259" r:id="rId18"/>
    <p:sldId id="260" r:id="rId19"/>
    <p:sldId id="261" r:id="rId20"/>
    <p:sldId id="262" r:id="rId21"/>
    <p:sldId id="263" r:id="rId22"/>
    <p:sldId id="264" r:id="rId23"/>
  </p:sldIdLst>
  <p:sldSz cx="9144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0" orient="horz" pos="2159" userDrawn="1">
          <p15:clr>
            <a:srgbClr val="A4A3A4"/>
          </p15:clr>
        </p15:guide>
        <p15:guide id="1" pos="287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EC167BDD-8182-4AB7-AECC-EB403E3ABB37}">
        <p14:laserClr xmlns:p14="http://schemas.microsoft.com/office/powerpoint/2010/main">
          <a:srgbClr val="FF0000"/>
        </p14:laserClr>
      </p:ext>
    </p:extLst>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View">
  <p:normalViewPr showOutlineIcons="0">
    <p:restoredLeft sz="15620"/>
    <p:restoredTop sz="94660"/>
  </p:normalViewPr>
  <p:slideViewPr>
    <p:cSldViewPr snapToGrid="1">
      <p:cViewPr varScale="1">
        <p:scale>
          <a:sx n="68" d="100"/>
          <a:sy n="68" d="100"/>
        </p:scale>
        <p:origin x="-1446" y="-96"/>
      </p:cViewPr>
      <p:guideLst>
        <p:guide orient="horz" pos="2159"/>
        <p:guide pos="2879"/>
      </p:guideLst>
    </p:cSldViewPr>
  </p:slideViewPr>
  <p:notesTextViewPr>
    <p:cViewPr>
      <p:scale>
        <a:sx n="100" d="100"/>
        <a:sy n="100" d="100"/>
      </p:scale>
      <p:origin x="0" y="0"/>
    </p:cViewPr>
  </p:notesTextViewPr>
  <p:gridSpacing cx="73736200" cy="73736200"/>
</p:viewPr>
</file>

<file path=ppt/_rels/presentation.xml.rels><?xml version="1.0" encoding="UTF-8"?>
<Relationships xmlns="http://schemas.openxmlformats.org/package/2006/relationships"><Relationship Id="rId1" Type="http://schemas.openxmlformats.org/officeDocument/2006/relationships/tableStyles" Target="tableStyles.xml"></Relationship><Relationship Id="rId13" Type="http://schemas.openxmlformats.org/officeDocument/2006/relationships/slideMaster" Target="slideMasters/slideMaster1.xml"></Relationship><Relationship Id="rId14" Type="http://schemas.openxmlformats.org/officeDocument/2006/relationships/theme" Target="theme/theme1.xml"></Relationship><Relationship Id="rId15" Type="http://schemas.openxmlformats.org/officeDocument/2006/relationships/slide" Target="slides/slide1.xml"></Relationship><Relationship Id="rId16" Type="http://schemas.openxmlformats.org/officeDocument/2006/relationships/slide" Target="slides/slide2.xml"></Relationship><Relationship Id="rId17" Type="http://schemas.openxmlformats.org/officeDocument/2006/relationships/slide" Target="slides/slide3.xml"></Relationship><Relationship Id="rId18" Type="http://schemas.openxmlformats.org/officeDocument/2006/relationships/slide" Target="slides/slide4.xml"></Relationship><Relationship Id="rId19" Type="http://schemas.openxmlformats.org/officeDocument/2006/relationships/slide" Target="slides/slide5.xml"></Relationship><Relationship Id="rId20" Type="http://schemas.openxmlformats.org/officeDocument/2006/relationships/slide" Target="slides/slide6.xml"></Relationship><Relationship Id="rId21" Type="http://schemas.openxmlformats.org/officeDocument/2006/relationships/slide" Target="slides/slide7.xml"></Relationship><Relationship Id="rId22" Type="http://schemas.openxmlformats.org/officeDocument/2006/relationships/slide" Target="slides/slide8.xml"></Relationship><Relationship Id="rId23" Type="http://schemas.openxmlformats.org/officeDocument/2006/relationships/slide" Target="slides/slide9.xml"></Relationship><Relationship Id="rId24" Type="http://schemas.openxmlformats.org/officeDocument/2006/relationships/viewProps" Target="viewProps.xml"></Relationship><Relationship Id="rId25" Type="http://schemas.openxmlformats.org/officeDocument/2006/relationships/presProps" Target="presProps.xml"></Relationship></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Ref idx="1001">
        <a:schemeClr val="bg1"/>
      </p:bgRef>
    </p:bg>
    <p:spTree>
      <p:nvGrpSpPr>
        <p:cNvPr id="1" name=""/>
        <p:cNvGrpSpPr/>
        <p:nvPr/>
      </p:nvGrpSpPr>
      <p:grpSpPr>
        <a:xfrm>
          <a:off x="0" y="0"/>
          <a:ext cx="0" cy="0"/>
          <a:chOff x="0" y="0"/>
          <a:chExt cx="0" cy="0"/>
        </a:xfrm>
      </p:grpSpPr>
      <p:sp>
        <p:nvSpPr>
          <p:cNvPr id="8" name="Titre 7"/>
          <p:cNvSpPr>
            <a:spLocks noGrp="1"/>
          </p:cNvSpPr>
          <p:nvPr>
            <p:ph type="ctrTitle"/>
          </p:nvPr>
        </p:nvSpPr>
        <p:spPr>
          <a:xfrm>
            <a:off x="2286000" y="3124200"/>
            <a:ext cx="6172200" cy="1894362"/>
          </a:xfrm>
        </p:spPr>
        <p:txBody>
          <a:bodyPr/>
          <a:lstStyle>
            <a:lvl1pPr>
              <a:defRPr b="1"/>
            </a:lvl1pPr>
          </a:lstStyle>
          <a:p>
            <a:r>
              <a:rPr kumimoji="0" lang="fr-FR" smtClean="0"/>
              <a:t>Cliquez pour modifier le style du titre</a:t>
            </a:r>
            <a:endParaRPr kumimoji="0" lang="en-US"/>
          </a:p>
        </p:txBody>
      </p:sp>
      <p:sp>
        <p:nvSpPr>
          <p:cNvPr id="9" name="Sous-titr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28" name="Espace réservé de la date 27"/>
          <p:cNvSpPr>
            <a:spLocks noGrp="1"/>
          </p:cNvSpPr>
          <p:nvPr>
            <p:ph type="dt" sz="half" idx="10"/>
          </p:nvPr>
        </p:nvSpPr>
        <p:spPr bwMode="auto">
          <a:xfrm rot="5400000">
            <a:off x="7764621" y="1174097"/>
            <a:ext cx="2286000" cy="381000"/>
          </a:xfrm>
        </p:spPr>
        <p:txBody>
          <a:bodyPr/>
          <a:lstStyle/>
          <a:p>
            <a:fld id="{B27BF19B-97F5-4A47-A4AF-1E9154CD6B58}" type="datetimeFigureOut">
              <a:rPr lang="fr-FR" smtClean="0"/>
              <a:pPr/>
              <a:t>16/09/2018</a:t>
            </a:fld>
            <a:endParaRPr lang="fr-FR"/>
          </a:p>
        </p:txBody>
      </p:sp>
      <p:sp>
        <p:nvSpPr>
          <p:cNvPr id="17" name="Espace réservé du pied de page 16"/>
          <p:cNvSpPr>
            <a:spLocks noGrp="1"/>
          </p:cNvSpPr>
          <p:nvPr>
            <p:ph type="ftr" sz="quarter" idx="11"/>
          </p:nvPr>
        </p:nvSpPr>
        <p:spPr bwMode="auto">
          <a:xfrm rot="5400000">
            <a:off x="7077269" y="4181669"/>
            <a:ext cx="3657600" cy="384048"/>
          </a:xfrm>
        </p:spPr>
        <p:txBody>
          <a:bodyPr/>
          <a:lstStyle/>
          <a:p>
            <a:endParaRPr lang="fr-FR"/>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Connecteur droit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Connecteur droit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Connecteur droit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Ellipse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Ellipse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Ellipse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Espace réservé du numéro de diapositive 28"/>
          <p:cNvSpPr>
            <a:spLocks noGrp="1"/>
          </p:cNvSpPr>
          <p:nvPr>
            <p:ph type="sldNum" sz="quarter" idx="12"/>
          </p:nvPr>
        </p:nvSpPr>
        <p:spPr bwMode="auto">
          <a:xfrm>
            <a:off x="1325544" y="4928702"/>
            <a:ext cx="609600" cy="517524"/>
          </a:xfrm>
        </p:spPr>
        <p:txBody>
          <a:bodyPr/>
          <a:lstStyle/>
          <a:p>
            <a:fld id="{07E8FB8A-BFBF-42DD-BC12-A9D4068EC4A9}" type="slidenum">
              <a:rPr lang="fr-FR" smtClean="0"/>
              <a:pPr/>
              <a:t>‹N°›</a:t>
            </a:fld>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27BF19B-97F5-4A47-A4AF-1E9154CD6B58}" type="datetimeFigureOut">
              <a:rPr lang="fr-FR" smtClean="0"/>
              <a:pPr/>
              <a:t>16/09/2018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7E8FB8A-BFBF-42DD-BC12-A9D4068EC4A9}"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9"/>
            <a:ext cx="16764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B27BF19B-97F5-4A47-A4AF-1E9154CD6B58}" type="datetimeFigureOut">
              <a:rPr lang="fr-FR" smtClean="0"/>
              <a:pPr/>
              <a:t>16/09/2018</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07E8FB8A-BFBF-42DD-BC12-A9D4068EC4A9}"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8" name="Espace réservé du contenu 7"/>
          <p:cNvSpPr>
            <a:spLocks noGrp="1"/>
          </p:cNvSpPr>
          <p:nvPr>
            <p:ph sz="quarter" idx="1"/>
          </p:nvPr>
        </p:nvSpPr>
        <p:spPr>
          <a:xfrm>
            <a:off x="457200" y="1600200"/>
            <a:ext cx="7467600" cy="4873752"/>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4"/>
          </p:nvPr>
        </p:nvSpPr>
        <p:spPr/>
        <p:txBody>
          <a:bodyPr rtlCol="0"/>
          <a:lstStyle/>
          <a:p>
            <a:fld id="{B27BF19B-97F5-4A47-A4AF-1E9154CD6B58}" type="datetimeFigureOut">
              <a:rPr lang="fr-FR" smtClean="0"/>
              <a:pPr/>
              <a:t>16/09/2018</a:t>
            </a:fld>
            <a:endParaRPr lang="fr-FR"/>
          </a:p>
        </p:txBody>
      </p:sp>
      <p:sp>
        <p:nvSpPr>
          <p:cNvPr id="9" name="Espace réservé du numéro de diapositive 8"/>
          <p:cNvSpPr>
            <a:spLocks noGrp="1"/>
          </p:cNvSpPr>
          <p:nvPr>
            <p:ph type="sldNum" sz="quarter" idx="15"/>
          </p:nvPr>
        </p:nvSpPr>
        <p:spPr/>
        <p:txBody>
          <a:bodyPr rtlCol="0"/>
          <a:lstStyle/>
          <a:p>
            <a:fld id="{07E8FB8A-BFBF-42DD-BC12-A9D4068EC4A9}" type="slidenum">
              <a:rPr lang="fr-FR" smtClean="0"/>
              <a:pPr/>
              <a:t>‹N°›</a:t>
            </a:fld>
            <a:endParaRPr lang="fr-FR"/>
          </a:p>
        </p:txBody>
      </p:sp>
      <p:sp>
        <p:nvSpPr>
          <p:cNvPr id="10" name="Espace réservé du pied de page 9"/>
          <p:cNvSpPr>
            <a:spLocks noGrp="1"/>
          </p:cNvSpPr>
          <p:nvPr>
            <p:ph type="ftr" sz="quarter" idx="16"/>
          </p:nvPr>
        </p:nvSpPr>
        <p:spPr/>
        <p:txBody>
          <a:bodyPr rtlCol="0"/>
          <a:lstStyle/>
          <a:p>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1">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2286000" y="2895600"/>
            <a:ext cx="6172200" cy="2053590"/>
          </a:xfrm>
        </p:spPr>
        <p:txBody>
          <a:bodyPr/>
          <a:lstStyle>
            <a:lvl1pPr algn="l">
              <a:buNone/>
              <a:defRPr sz="3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bwMode="auto">
          <a:xfrm rot="5400000">
            <a:off x="7763256" y="1170432"/>
            <a:ext cx="2286000" cy="381000"/>
          </a:xfrm>
        </p:spPr>
        <p:txBody>
          <a:bodyPr/>
          <a:lstStyle/>
          <a:p>
            <a:fld id="{B27BF19B-97F5-4A47-A4AF-1E9154CD6B58}" type="datetimeFigureOut">
              <a:rPr lang="fr-FR" smtClean="0"/>
              <a:pPr/>
              <a:t>16/09/2018</a:t>
            </a:fld>
            <a:endParaRPr lang="fr-FR"/>
          </a:p>
        </p:txBody>
      </p:sp>
      <p:sp>
        <p:nvSpPr>
          <p:cNvPr id="5" name="Espace réservé du pied de page 4"/>
          <p:cNvSpPr>
            <a:spLocks noGrp="1"/>
          </p:cNvSpPr>
          <p:nvPr>
            <p:ph type="ftr" sz="quarter" idx="11"/>
          </p:nvPr>
        </p:nvSpPr>
        <p:spPr bwMode="auto">
          <a:xfrm rot="5400000">
            <a:off x="7077456" y="4178808"/>
            <a:ext cx="3657600" cy="384048"/>
          </a:xfrm>
        </p:spPr>
        <p:txBody>
          <a:bodyPr/>
          <a:lstStyle/>
          <a:p>
            <a:endParaRPr lang="fr-FR"/>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Connecteur droit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Connecteur droit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Connecteur droit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Connecteur droit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Ellipse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Ellipse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Ellipse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Ellipse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llipse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Connecteur droit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numéro de diapositive 5"/>
          <p:cNvSpPr>
            <a:spLocks noGrp="1"/>
          </p:cNvSpPr>
          <p:nvPr>
            <p:ph type="sldNum" sz="quarter" idx="12"/>
          </p:nvPr>
        </p:nvSpPr>
        <p:spPr bwMode="auto">
          <a:xfrm>
            <a:off x="1340616" y="4928702"/>
            <a:ext cx="609600" cy="517524"/>
          </a:xfrm>
        </p:spPr>
        <p:txBody>
          <a:bodyPr/>
          <a:lstStyle/>
          <a:p>
            <a:fld id="{07E8FB8A-BFBF-42DD-BC12-A9D4068EC4A9}" type="slidenum">
              <a:rPr lang="fr-FR" smtClean="0"/>
              <a:pPr/>
              <a:t>‹N°›</a:t>
            </a:fld>
            <a:endParaRPr lang="fr-F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5" name="Espace réservé de la date 4"/>
          <p:cNvSpPr>
            <a:spLocks noGrp="1"/>
          </p:cNvSpPr>
          <p:nvPr>
            <p:ph type="dt" sz="half" idx="10"/>
          </p:nvPr>
        </p:nvSpPr>
        <p:spPr/>
        <p:txBody>
          <a:bodyPr/>
          <a:lstStyle/>
          <a:p>
            <a:fld id="{B27BF19B-97F5-4A47-A4AF-1E9154CD6B58}" type="datetimeFigureOut">
              <a:rPr lang="fr-FR" smtClean="0"/>
              <a:pPr/>
              <a:t>16/09/2018</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07E8FB8A-BFBF-42DD-BC12-A9D4068EC4A9}" type="slidenum">
              <a:rPr lang="fr-FR" smtClean="0"/>
              <a:pPr/>
              <a:t>‹N°›</a:t>
            </a:fld>
            <a:endParaRPr lang="fr-FR"/>
          </a:p>
        </p:txBody>
      </p:sp>
      <p:sp>
        <p:nvSpPr>
          <p:cNvPr id="9" name="Espace réservé du contenu 8"/>
          <p:cNvSpPr>
            <a:spLocks noGrp="1"/>
          </p:cNvSpPr>
          <p:nvPr>
            <p:ph sz="quarter" idx="1"/>
          </p:nvPr>
        </p:nvSpPr>
        <p:spPr>
          <a:xfrm>
            <a:off x="457200"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1" name="Espace réservé du contenu 10"/>
          <p:cNvSpPr>
            <a:spLocks noGrp="1"/>
          </p:cNvSpPr>
          <p:nvPr>
            <p:ph sz="quarter" idx="2"/>
          </p:nvPr>
        </p:nvSpPr>
        <p:spPr>
          <a:xfrm>
            <a:off x="4270248" y="1600200"/>
            <a:ext cx="3657600" cy="45720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7543800" cy="1143000"/>
          </a:xfrm>
        </p:spPr>
        <p:txBody>
          <a:bodyPr anchor="b"/>
          <a:lstStyle>
            <a:lvl1pPr>
              <a:defRPr/>
            </a:lvl1pPr>
          </a:lstStyle>
          <a:p>
            <a:r>
              <a:rPr kumimoji="0" lang="fr-FR" smtClean="0"/>
              <a:t>Cliquez pour modifier le style du titre</a:t>
            </a:r>
            <a:endParaRPr kumimoji="0" lang="en-US"/>
          </a:p>
        </p:txBody>
      </p:sp>
      <p:sp>
        <p:nvSpPr>
          <p:cNvPr id="7" name="Espace réservé de la date 6"/>
          <p:cNvSpPr>
            <a:spLocks noGrp="1"/>
          </p:cNvSpPr>
          <p:nvPr>
            <p:ph type="dt" sz="half" idx="10"/>
          </p:nvPr>
        </p:nvSpPr>
        <p:spPr/>
        <p:txBody>
          <a:bodyPr/>
          <a:lstStyle/>
          <a:p>
            <a:fld id="{B27BF19B-97F5-4A47-A4AF-1E9154CD6B58}" type="datetimeFigureOut">
              <a:rPr lang="fr-FR" smtClean="0"/>
              <a:pPr/>
              <a:t>16/09/2018</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07E8FB8A-BFBF-42DD-BC12-A9D4068EC4A9}" type="slidenum">
              <a:rPr lang="fr-FR" smtClean="0"/>
              <a:pPr/>
              <a:t>‹N°›</a:t>
            </a:fld>
            <a:endParaRPr lang="fr-FR"/>
          </a:p>
        </p:txBody>
      </p:sp>
      <p:sp>
        <p:nvSpPr>
          <p:cNvPr id="11" name="Espace réservé du contenu 10"/>
          <p:cNvSpPr>
            <a:spLocks noGrp="1"/>
          </p:cNvSpPr>
          <p:nvPr>
            <p:ph sz="quarter" idx="2"/>
          </p:nvPr>
        </p:nvSpPr>
        <p:spPr>
          <a:xfrm>
            <a:off x="457200"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quarter" idx="4"/>
          </p:nvPr>
        </p:nvSpPr>
        <p:spPr>
          <a:xfrm>
            <a:off x="4371975" y="2362200"/>
            <a:ext cx="3657600" cy="3886200"/>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2" name="Espace réservé du texte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
        <p:nvSpPr>
          <p:cNvPr id="14" name="Espace réservé du texte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fr-FR" smtClean="0"/>
              <a:t>Cliquez pour modifier les styles du texte du masque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6" name="Espace réservé de la date 5"/>
          <p:cNvSpPr>
            <a:spLocks noGrp="1"/>
          </p:cNvSpPr>
          <p:nvPr>
            <p:ph type="dt" sz="half" idx="10"/>
          </p:nvPr>
        </p:nvSpPr>
        <p:spPr/>
        <p:txBody>
          <a:bodyPr rtlCol="0"/>
          <a:lstStyle/>
          <a:p>
            <a:fld id="{B27BF19B-97F5-4A47-A4AF-1E9154CD6B58}" type="datetimeFigureOut">
              <a:rPr lang="fr-FR" smtClean="0"/>
              <a:pPr/>
              <a:t>16/09/2018</a:t>
            </a:fld>
            <a:endParaRPr lang="fr-FR"/>
          </a:p>
        </p:txBody>
      </p:sp>
      <p:sp>
        <p:nvSpPr>
          <p:cNvPr id="7" name="Espace réservé du numéro de diapositive 6"/>
          <p:cNvSpPr>
            <a:spLocks noGrp="1"/>
          </p:cNvSpPr>
          <p:nvPr>
            <p:ph type="sldNum" sz="quarter" idx="11"/>
          </p:nvPr>
        </p:nvSpPr>
        <p:spPr/>
        <p:txBody>
          <a:bodyPr rtlCol="0"/>
          <a:lstStyle/>
          <a:p>
            <a:fld id="{07E8FB8A-BFBF-42DD-BC12-A9D4068EC4A9}" type="slidenum">
              <a:rPr lang="fr-FR" smtClean="0"/>
              <a:pPr/>
              <a:t>‹N°›</a:t>
            </a:fld>
            <a:endParaRPr lang="fr-FR"/>
          </a:p>
        </p:txBody>
      </p:sp>
      <p:sp>
        <p:nvSpPr>
          <p:cNvPr id="8" name="Espace réservé du pied de page 7"/>
          <p:cNvSpPr>
            <a:spLocks noGrp="1"/>
          </p:cNvSpPr>
          <p:nvPr>
            <p:ph type="ftr" sz="quarter" idx="12"/>
          </p:nvPr>
        </p:nvSpPr>
        <p:spPr/>
        <p:txBody>
          <a:bodyPr rtlCol="0"/>
          <a:lstStyle/>
          <a:p>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27BF19B-97F5-4A47-A4AF-1E9154CD6B58}" type="datetimeFigureOut">
              <a:rPr lang="fr-FR" smtClean="0"/>
              <a:pPr/>
              <a:t>16/09/2018</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07E8FB8A-BFBF-42DD-BC12-A9D4068EC4A9}"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1"/>
      </p:bgRef>
    </p:bg>
    <p:spTree>
      <p:nvGrpSpPr>
        <p:cNvPr id="1" name=""/>
        <p:cNvGrpSpPr/>
        <p:nvPr/>
      </p:nvGrpSpPr>
      <p:grpSpPr>
        <a:xfrm>
          <a:off x="0" y="0"/>
          <a:ext cx="0" cy="0"/>
          <a:chOff x="0" y="0"/>
          <a:chExt cx="0" cy="0"/>
        </a:xfrm>
      </p:grpSpPr>
      <p:sp>
        <p:nvSpPr>
          <p:cNvPr id="10" name="Connecteur droit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r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8" name="Connecteur droit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Connecteur droit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Connecteur droit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Connecteur droit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Ellipse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Espace réservé du contenu 17"/>
          <p:cNvSpPr>
            <a:spLocks noGrp="1"/>
          </p:cNvSpPr>
          <p:nvPr>
            <p:ph sz="quarter" idx="1"/>
          </p:nvPr>
        </p:nvSpPr>
        <p:spPr>
          <a:xfrm>
            <a:off x="304800" y="274320"/>
            <a:ext cx="5638800" cy="6327648"/>
          </a:xfrm>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4"/>
          </p:nvPr>
        </p:nvSpPr>
        <p:spPr/>
        <p:txBody>
          <a:bodyPr rtlCol="0"/>
          <a:lstStyle/>
          <a:p>
            <a:fld id="{B27BF19B-97F5-4A47-A4AF-1E9154CD6B58}" type="datetimeFigureOut">
              <a:rPr lang="fr-FR" smtClean="0"/>
              <a:pPr/>
              <a:t>16/09/2018</a:t>
            </a:fld>
            <a:endParaRPr lang="fr-FR"/>
          </a:p>
        </p:txBody>
      </p:sp>
      <p:sp>
        <p:nvSpPr>
          <p:cNvPr id="22" name="Espace réservé du numéro de diapositive 21"/>
          <p:cNvSpPr>
            <a:spLocks noGrp="1"/>
          </p:cNvSpPr>
          <p:nvPr>
            <p:ph type="sldNum" sz="quarter" idx="15"/>
          </p:nvPr>
        </p:nvSpPr>
        <p:spPr/>
        <p:txBody>
          <a:bodyPr rtlCol="0"/>
          <a:lstStyle/>
          <a:p>
            <a:fld id="{07E8FB8A-BFBF-42DD-BC12-A9D4068EC4A9}" type="slidenum">
              <a:rPr lang="fr-FR" smtClean="0"/>
              <a:pPr/>
              <a:t>‹N°›</a:t>
            </a:fld>
            <a:endParaRPr lang="fr-FR"/>
          </a:p>
        </p:txBody>
      </p:sp>
      <p:sp>
        <p:nvSpPr>
          <p:cNvPr id="23" name="Espace réservé du pied de page 22"/>
          <p:cNvSpPr>
            <a:spLocks noGrp="1"/>
          </p:cNvSpPr>
          <p:nvPr>
            <p:ph type="ftr" sz="quarter" idx="16"/>
          </p:nvPr>
        </p:nvSpPr>
        <p:spPr/>
        <p:txBody>
          <a:bodyPr rtlCol="0"/>
          <a:lstStyle/>
          <a:p>
            <a:endParaRPr lang="fr-F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Connecteur droit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Ellipse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re 1"/>
          <p:cNvSpPr>
            <a:spLocks noGrp="1"/>
          </p:cNvSpPr>
          <p:nvPr>
            <p:ph type="title"/>
          </p:nvPr>
        </p:nvSpPr>
        <p:spPr>
          <a:xfrm rot="5400000">
            <a:off x="3350133" y="3200400"/>
            <a:ext cx="6309360" cy="457200"/>
          </a:xfrm>
        </p:spPr>
        <p:txBody>
          <a:bodyPr anchor="b"/>
          <a:lstStyle>
            <a:lvl1pPr algn="l">
              <a:buNone/>
              <a:defRPr sz="2000" b="1"/>
            </a:lvl1pPr>
          </a:lstStyle>
          <a:p>
            <a:r>
              <a:rPr kumimoji="0" lang="fr-FR" smtClean="0"/>
              <a:t>Cliquez pour modifier le style du titre</a:t>
            </a:r>
            <a:endParaRPr kumimoji="0" lang="en-US"/>
          </a:p>
        </p:txBody>
      </p:sp>
      <p:sp>
        <p:nvSpPr>
          <p:cNvPr id="3" name="Espace réservé pour une image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fr-FR" smtClean="0"/>
              <a:t>Cliquez sur l'icône pour ajouter une image</a:t>
            </a:r>
            <a:endParaRPr kumimoji="0" lang="en-US" dirty="0"/>
          </a:p>
        </p:txBody>
      </p:sp>
      <p:sp>
        <p:nvSpPr>
          <p:cNvPr id="4" name="Espace réservé du texte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10" name="Connecteur droit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necteur droit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Connecteur droit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Connecteur droit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Espace réservé de la date 16"/>
          <p:cNvSpPr>
            <a:spLocks noGrp="1"/>
          </p:cNvSpPr>
          <p:nvPr>
            <p:ph type="dt" sz="half" idx="10"/>
          </p:nvPr>
        </p:nvSpPr>
        <p:spPr/>
        <p:txBody>
          <a:bodyPr rtlCol="0"/>
          <a:lstStyle/>
          <a:p>
            <a:fld id="{B27BF19B-97F5-4A47-A4AF-1E9154CD6B58}" type="datetimeFigureOut">
              <a:rPr lang="fr-FR" smtClean="0"/>
              <a:pPr/>
              <a:t>16/09/2018</a:t>
            </a:fld>
            <a:endParaRPr lang="fr-FR"/>
          </a:p>
        </p:txBody>
      </p:sp>
      <p:sp>
        <p:nvSpPr>
          <p:cNvPr id="18" name="Espace réservé du numéro de diapositive 17"/>
          <p:cNvSpPr>
            <a:spLocks noGrp="1"/>
          </p:cNvSpPr>
          <p:nvPr>
            <p:ph type="sldNum" sz="quarter" idx="11"/>
          </p:nvPr>
        </p:nvSpPr>
        <p:spPr/>
        <p:txBody>
          <a:bodyPr rtlCol="0"/>
          <a:lstStyle/>
          <a:p>
            <a:fld id="{07E8FB8A-BFBF-42DD-BC12-A9D4068EC4A9}" type="slidenum">
              <a:rPr lang="fr-FR" smtClean="0"/>
              <a:pPr/>
              <a:t>‹N°›</a:t>
            </a:fld>
            <a:endParaRPr lang="fr-FR"/>
          </a:p>
        </p:txBody>
      </p:sp>
      <p:sp>
        <p:nvSpPr>
          <p:cNvPr id="21" name="Espace réservé du pied de page 20"/>
          <p:cNvSpPr>
            <a:spLocks noGrp="1"/>
          </p:cNvSpPr>
          <p:nvPr>
            <p:ph type="ftr" sz="quarter" idx="12"/>
          </p:nvPr>
        </p:nvSpPr>
        <p:spPr/>
        <p:txBody>
          <a:bodyPr rtlCol="0"/>
          <a:lstStyle/>
          <a:p>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Connecteur droi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Espace réservé du titre 21"/>
          <p:cNvSpPr>
            <a:spLocks noGrp="1"/>
          </p:cNvSpPr>
          <p:nvPr>
            <p:ph type="title"/>
          </p:nvPr>
        </p:nvSpPr>
        <p:spPr>
          <a:xfrm>
            <a:off x="457200" y="274638"/>
            <a:ext cx="7467600" cy="1143000"/>
          </a:xfrm>
          <a:prstGeom prst="rect">
            <a:avLst/>
          </a:prstGeom>
        </p:spPr>
        <p:txBody>
          <a:bodyPr vert="horz" anchor="b">
            <a:normAutofit/>
          </a:body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4" name="Espace réservé de la date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27BF19B-97F5-4A47-A4AF-1E9154CD6B58}" type="datetimeFigureOut">
              <a:rPr lang="fr-FR" smtClean="0"/>
              <a:pPr/>
              <a:t>16/09/2018</a:t>
            </a:fld>
            <a:endParaRPr lang="fr-FR"/>
          </a:p>
        </p:txBody>
      </p:sp>
      <p:sp>
        <p:nvSpPr>
          <p:cNvPr id="3" name="Espace réservé du pied de page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fr-FR"/>
          </a:p>
        </p:txBody>
      </p:sp>
      <p:sp>
        <p:nvSpPr>
          <p:cNvPr id="7" name="Connecteur droi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Connecteur droit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Connecteur droit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Ellipse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Espace réservé du numéro de diapositive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7E8FB8A-BFBF-42DD-BC12-A9D4068EC4A9}"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Relationships>
</file>

<file path=ppt/slides/_rels/slide6.xml.rels><?xml version="1.0" encoding="UTF-8"?>
<Relationships xmlns="http://schemas.openxmlformats.org/package/2006/relationships"><Relationship Id="rId3" Type="http://schemas.openxmlformats.org/officeDocument/2006/relationships/image" Target="../media/image3.png"></Relationship><Relationship Id="rId2" Type="http://schemas.openxmlformats.org/officeDocument/2006/relationships/image" Target="../media/image2.png"></Relationship><Relationship Id="rId1" Type="http://schemas.openxmlformats.org/officeDocument/2006/relationships/slideLayout" Target="../slideLayouts/slideLayout2.xml"></Relationship></Relationships>
</file>

<file path=ppt/slides/_rels/slide7.xml.rels><?xml version="1.0" encoding="UTF-8"?>
<Relationships xmlns="http://schemas.openxmlformats.org/package/2006/relationships"><Relationship Id="rId3" Type="http://schemas.openxmlformats.org/officeDocument/2006/relationships/image" Target="../media/image5.png"></Relationship><Relationship Id="rId2" Type="http://schemas.openxmlformats.org/officeDocument/2006/relationships/image" Target="../media/image4.png"></Relationship><Relationship Id="rId1" Type="http://schemas.openxmlformats.org/officeDocument/2006/relationships/slideLayout" Target="../slideLayouts/slideLayout2.xml"></Relationship></Relationships>
</file>

<file path=ppt/slides/_rels/slide8.xml.rels><?xml version="1.0" encoding="UTF-8"?>
<Relationships xmlns="http://schemas.openxmlformats.org/package/2006/relationships"><Relationship Id="rId8" Type="http://schemas.openxmlformats.org/officeDocument/2006/relationships/image" Target="../media/image12.jpeg"></Relationship><Relationship Id="rId3" Type="http://schemas.openxmlformats.org/officeDocument/2006/relationships/image" Target="../media/image7.png"></Relationship><Relationship Id="rId7" Type="http://schemas.openxmlformats.org/officeDocument/2006/relationships/image" Target="../media/image11.jpeg"></Relationship><Relationship Id="rId2" Type="http://schemas.openxmlformats.org/officeDocument/2006/relationships/image" Target="../media/image6.png"></Relationship><Relationship Id="rId1" Type="http://schemas.openxmlformats.org/officeDocument/2006/relationships/slideLayout" Target="../slideLayouts/slideLayout2.xml"></Relationship><Relationship Id="rId6" Type="http://schemas.openxmlformats.org/officeDocument/2006/relationships/image" Target="../media/image10.jpeg"></Relationship><Relationship Id="rId5" Type="http://schemas.openxmlformats.org/officeDocument/2006/relationships/image" Target="../media/image9.jpeg"></Relationship><Relationship Id="rId4" Type="http://schemas.openxmlformats.org/officeDocument/2006/relationships/image" Target="../media/image8.jpeg"></Relationship></Relationships>
</file>

<file path=ppt/slides/_rels/slide9.xml.rels><?xml version="1.0" encoding="UTF-8"?>
<Relationships xmlns="http://schemas.openxmlformats.org/package/2006/relationships"><Relationship Id="rId2" Type="http://schemas.openxmlformats.org/officeDocument/2006/relationships/image" Target="../media/image13.png"></Relationship><Relationship Id="rId1" Type="http://schemas.openxmlformats.org/officeDocument/2006/relationships/slideLayout" Target="../slideLayouts/slideLayout7.xml"></Relationshi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571472" y="1142984"/>
            <a:ext cx="7772400" cy="1000132"/>
          </a:xfrm>
        </p:spPr>
        <p:txBody>
          <a:bodyPr>
            <a:normAutofit fontScale="90000"/>
          </a:bodyPr>
          <a:lstStyle/>
          <a:p>
            <a:r>
              <a:rPr lang="fr-FR" sz="6600" dirty="0" smtClean="0">
                <a:solidFill>
                  <a:srgbClr val="FF0000"/>
                </a:solidFill>
              </a:rPr>
              <a:t>Chapitre 1 </a:t>
            </a:r>
            <a:br>
              <a:rPr lang="fr-FR" sz="6600" dirty="0" smtClean="0">
                <a:solidFill>
                  <a:srgbClr val="FF0000"/>
                </a:solidFill>
              </a:rPr>
            </a:br>
            <a:r>
              <a:rPr lang="fr-FR" dirty="0" smtClean="0">
                <a:solidFill>
                  <a:srgbClr val="FF0000"/>
                </a:solidFill>
              </a:rPr>
              <a:t/>
            </a:r>
            <a:br>
              <a:rPr lang="fr-FR" dirty="0" smtClean="0">
                <a:solidFill>
                  <a:srgbClr val="FF0000"/>
                </a:solidFill>
              </a:rPr>
            </a:br>
            <a:endParaRPr lang="fr-FR" dirty="0">
              <a:solidFill>
                <a:srgbClr val="00B050"/>
              </a:solidFill>
            </a:endParaRPr>
          </a:p>
        </p:txBody>
      </p:sp>
      <p:sp>
        <p:nvSpPr>
          <p:cNvPr id="3" name="Sous-titre 2"/>
          <p:cNvSpPr>
            <a:spLocks noGrp="1"/>
          </p:cNvSpPr>
          <p:nvPr>
            <p:ph type="subTitle" idx="1"/>
          </p:nvPr>
        </p:nvSpPr>
        <p:spPr>
          <a:xfrm>
            <a:off x="428596" y="4857760"/>
            <a:ext cx="8501122" cy="1752600"/>
          </a:xfrm>
        </p:spPr>
        <p:txBody>
          <a:bodyPr>
            <a:normAutofit/>
          </a:bodyPr>
          <a:lstStyle/>
          <a:p>
            <a:endParaRPr lang="fr-FR" dirty="0"/>
          </a:p>
          <a:p>
            <a:endParaRPr lang="fr-FR" dirty="0" smtClean="0"/>
          </a:p>
          <a:p>
            <a:r>
              <a:rPr lang="fr-FR" dirty="0" smtClean="0">
                <a:solidFill>
                  <a:schemeClr val="tx1"/>
                </a:solidFill>
              </a:rPr>
              <a:t>                                                               </a:t>
            </a:r>
            <a:endParaRPr lang="fr-FR" dirty="0">
              <a:solidFill>
                <a:schemeClr val="tx1"/>
              </a:solidFill>
            </a:endParaRPr>
          </a:p>
        </p:txBody>
      </p:sp>
      <p:sp>
        <p:nvSpPr>
          <p:cNvPr id="4" name="Ellipse 3"/>
          <p:cNvSpPr/>
          <p:nvPr/>
        </p:nvSpPr>
        <p:spPr>
          <a:xfrm>
            <a:off x="500002" y="1428736"/>
            <a:ext cx="8643998" cy="24288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4800" dirty="0" smtClean="0">
                <a:solidFill>
                  <a:schemeClr val="bg1"/>
                </a:solidFill>
              </a:rPr>
              <a:t>la théorie de la tectonique des plaques </a:t>
            </a:r>
            <a:endParaRPr lang="fr-FR" sz="4800" dirty="0">
              <a:solidFill>
                <a:schemeClr val="bg1"/>
              </a:solidFill>
            </a:endParaRPr>
          </a:p>
        </p:txBody>
      </p:sp>
      <p:sp>
        <p:nvSpPr>
          <p:cNvPr id="8" name="Ellipse 7"/>
          <p:cNvSpPr/>
          <p:nvPr/>
        </p:nvSpPr>
        <p:spPr>
          <a:xfrm>
            <a:off x="2714612" y="4286256"/>
            <a:ext cx="5214974" cy="7858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smtClean="0"/>
              <a:t>2éme année du cycle secondaire collégial</a:t>
            </a:r>
            <a:endParaRPr lang="fr-FR" dirty="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7467600" cy="439718"/>
          </a:xfrm>
        </p:spPr>
        <p:txBody>
          <a:bodyPr>
            <a:normAutofit fontScale="90000"/>
          </a:bodyPr>
          <a:lstStyle/>
          <a:p>
            <a:r>
              <a:rPr lang="fr-FR" dirty="0" smtClean="0">
                <a:solidFill>
                  <a:srgbClr val="FF0000"/>
                </a:solidFill>
              </a:rPr>
              <a:t>                     </a:t>
            </a:r>
            <a:r>
              <a:rPr lang="fr-FR" sz="3600" dirty="0" smtClean="0">
                <a:solidFill>
                  <a:srgbClr val="FF0000"/>
                </a:solidFill>
              </a:rPr>
              <a:t> introduction</a:t>
            </a:r>
            <a:endParaRPr lang="fr-FR" sz="3600" dirty="0">
              <a:solidFill>
                <a:srgbClr val="FF0000"/>
              </a:solidFill>
            </a:endParaRPr>
          </a:p>
        </p:txBody>
      </p:sp>
      <p:sp>
        <p:nvSpPr>
          <p:cNvPr id="3" name="Espace réservé du contenu 2"/>
          <p:cNvSpPr>
            <a:spLocks noGrp="1"/>
          </p:cNvSpPr>
          <p:nvPr>
            <p:ph sz="quarter" idx="1"/>
          </p:nvPr>
        </p:nvSpPr>
        <p:spPr>
          <a:xfrm>
            <a:off x="428596" y="1000108"/>
            <a:ext cx="8215370" cy="4873752"/>
          </a:xfrm>
        </p:spPr>
        <p:txBody>
          <a:bodyPr>
            <a:noAutofit/>
          </a:bodyPr>
          <a:lstStyle/>
          <a:p>
            <a:pPr>
              <a:buNone/>
            </a:pPr>
            <a:r>
              <a:rPr lang="fr-FR" sz="3200" dirty="0" smtClean="0">
                <a:latin typeface="Arial" pitchFamily="34" charset="0"/>
                <a:cs typeface="Arial" pitchFamily="34" charset="0"/>
              </a:rPr>
              <a:t>La théorie de la tectonique (ou cinétique) des plaquettes est une vue scientifique expliquant les causes et les facteurs responsables des séismes, des volcans, des déformations tectoniques et de la formation de chaînes de montagnes, </a:t>
            </a:r>
            <a:r>
              <a:rPr lang="fr-FR" sz="3200" u="sng" dirty="0" smtClean="0">
                <a:latin typeface="Arial" pitchFamily="34" charset="0"/>
                <a:cs typeface="Arial" pitchFamily="34" charset="0"/>
              </a:rPr>
              <a:t>à savoir </a:t>
            </a:r>
            <a:r>
              <a:rPr lang="fr-FR" sz="3200" dirty="0" smtClean="0">
                <a:latin typeface="Arial" pitchFamily="34" charset="0"/>
                <a:cs typeface="Arial" pitchFamily="34" charset="0"/>
              </a:rPr>
              <a:t>des phénomènes.</a:t>
            </a:r>
            <a:br>
              <a:rPr lang="fr-FR" sz="3200" dirty="0" smtClean="0">
                <a:latin typeface="Arial" pitchFamily="34" charset="0"/>
                <a:cs typeface="Arial" pitchFamily="34" charset="0"/>
              </a:rPr>
            </a:br>
            <a:r>
              <a:rPr lang="fr-FR" sz="3200" dirty="0" smtClean="0">
                <a:latin typeface="Arial" pitchFamily="34" charset="0"/>
                <a:cs typeface="Arial" pitchFamily="34" charset="0"/>
              </a:rPr>
              <a:t>Géologie interne. Cette théorie repose sur plusieurs principes tels que la théorie du déplacement et d’autres observations.</a:t>
            </a:r>
            <a:endParaRPr lang="fr-FR" sz="3200" dirty="0">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357158" y="0"/>
            <a:ext cx="8229600" cy="6286520"/>
          </a:xfrm>
        </p:spPr>
        <p:txBody>
          <a:bodyPr>
            <a:noAutofit/>
          </a:bodyPr>
          <a:lstStyle/>
          <a:p>
            <a:pPr>
              <a:buNone/>
            </a:pPr>
            <a:r>
              <a:rPr lang="fr-FR" sz="3200" dirty="0" smtClean="0">
                <a:latin typeface="Arial" pitchFamily="34" charset="0"/>
                <a:cs typeface="Arial" pitchFamily="34" charset="0"/>
              </a:rPr>
              <a:t>   En </a:t>
            </a:r>
            <a:r>
              <a:rPr lang="fr-FR" sz="3200" dirty="0">
                <a:latin typeface="Arial" pitchFamily="34" charset="0"/>
                <a:cs typeface="Arial" pitchFamily="34" charset="0"/>
              </a:rPr>
              <a:t>1912, le météorologue allemand Alfred Wegener (1880-1930), propose la théorie de la dérive des continents. Il avait trouvé une similitude entre les côtes de l'Afrique et celles de l'Amérique du Sud et en avait déduit que ces deux continents avaient dus être imbriqués auparavant. Il émit l'hypothèse de l'existence d'un continent originel unique, il y a plusieurs centaines de millions d'années, la Pangée, qui se serait scindé en plusieurs plaques puis auraient dérivé</a:t>
            </a:r>
          </a:p>
          <a:p>
            <a:endParaRPr lang="fr-FR" sz="3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214290"/>
            <a:ext cx="8229600" cy="785818"/>
          </a:xfrm>
        </p:spPr>
        <p:txBody>
          <a:bodyPr>
            <a:normAutofit fontScale="90000"/>
          </a:bodyPr>
          <a:lstStyle/>
          <a:p>
            <a:pPr lvl="0"/>
            <a:r>
              <a:rPr lang="fr-FR" dirty="0" smtClean="0">
                <a:solidFill>
                  <a:srgbClr val="FF0000"/>
                </a:solidFill>
                <a:latin typeface="Calibri" pitchFamily="34" charset="0"/>
                <a:ea typeface="Times New Roman" pitchFamily="18" charset="0"/>
                <a:cs typeface="Calibri" pitchFamily="34" charset="0"/>
              </a:rPr>
              <a:t>               </a:t>
            </a:r>
            <a:r>
              <a:rPr lang="fr-FR" sz="3600" u="sng" dirty="0" smtClean="0">
                <a:solidFill>
                  <a:srgbClr val="FF0000"/>
                </a:solidFill>
                <a:latin typeface="Calibri" pitchFamily="34" charset="0"/>
                <a:ea typeface="Times New Roman" pitchFamily="18" charset="0"/>
                <a:cs typeface="Calibri" pitchFamily="34" charset="0"/>
              </a:rPr>
              <a:t>« Théorie de la dérive des continents »</a:t>
            </a:r>
            <a:r>
              <a:rPr lang="fr-FR" u="sng" dirty="0" smtClean="0">
                <a:solidFill>
                  <a:srgbClr val="FF0000"/>
                </a:solidFill>
                <a:latin typeface="Calibri" pitchFamily="34" charset="0"/>
                <a:ea typeface="Times New Roman" pitchFamily="18" charset="0"/>
                <a:cs typeface="Calibri" pitchFamily="34" charset="0"/>
              </a:rPr>
              <a:t/>
            </a:r>
            <a:br>
              <a:rPr lang="fr-FR" u="sng" dirty="0" smtClean="0">
                <a:solidFill>
                  <a:srgbClr val="FF0000"/>
                </a:solidFill>
                <a:latin typeface="Calibri" pitchFamily="34" charset="0"/>
                <a:ea typeface="Times New Roman" pitchFamily="18" charset="0"/>
                <a:cs typeface="Calibri" pitchFamily="34" charset="0"/>
              </a:rPr>
            </a:br>
            <a:endParaRPr lang="fr-FR" dirty="0"/>
          </a:p>
        </p:txBody>
      </p:sp>
      <p:sp>
        <p:nvSpPr>
          <p:cNvPr id="3" name="Espace réservé du contenu 2"/>
          <p:cNvSpPr>
            <a:spLocks noGrp="1"/>
          </p:cNvSpPr>
          <p:nvPr>
            <p:ph sz="quarter" idx="1"/>
          </p:nvPr>
        </p:nvSpPr>
        <p:spPr>
          <a:xfrm>
            <a:off x="457200" y="1000108"/>
            <a:ext cx="8229600" cy="5126055"/>
          </a:xfrm>
        </p:spPr>
        <p:txBody>
          <a:bodyPr>
            <a:normAutofit fontScale="62500" lnSpcReduction="20000"/>
          </a:bodyPr>
          <a:lstStyle/>
          <a:p>
            <a:pPr marL="0" lvl="0" indent="0" algn="justLow" fontAlgn="base">
              <a:spcBef>
                <a:spcPct val="0"/>
              </a:spcBef>
              <a:spcAft>
                <a:spcPct val="0"/>
              </a:spcAft>
              <a:buNone/>
            </a:pPr>
            <a:r>
              <a:rPr kumimoji="0" lang="fr-FR" sz="4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les continents étaient réunis en un supercontinent : La Pangée, il y a plus de 200 millions d’années. Il explique qu’il y a eu ensuite une dislocation de la Pangée que les différents continents ont dérivé.</a:t>
            </a:r>
            <a:endParaRPr kumimoji="0" lang="fr-FR" sz="4100" b="0" i="0" u="none" strike="noStrike" cap="none" normalizeH="0" baseline="0" dirty="0" smtClean="0">
              <a:ln>
                <a:noFill/>
              </a:ln>
              <a:solidFill>
                <a:schemeClr val="tx1"/>
              </a:solidFill>
              <a:effectLst/>
              <a:latin typeface="Arial" pitchFamily="34" charset="0"/>
              <a:cs typeface="Arial" pitchFamily="34" charset="0"/>
            </a:endParaRPr>
          </a:p>
          <a:p>
            <a:pPr marL="0" lvl="0" indent="0" algn="justLow" eaLnBrk="0" fontAlgn="base" hangingPunct="0">
              <a:spcBef>
                <a:spcPct val="0"/>
              </a:spcBef>
              <a:spcAft>
                <a:spcPct val="0"/>
              </a:spcAft>
              <a:buNone/>
            </a:pPr>
            <a:r>
              <a:rPr kumimoji="0" lang="fr-FR" sz="4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Mais à son époque, Wegener ne disposait pas d’arguments et de preuves suffisantes pour que sa théorie soit validée par la communauté scientifique.</a:t>
            </a:r>
            <a:endParaRPr kumimoji="0" lang="fr-FR" sz="4100" b="0" i="0" u="none" strike="noStrike" cap="none" normalizeH="0" baseline="0" dirty="0" smtClean="0">
              <a:ln>
                <a:noFill/>
              </a:ln>
              <a:solidFill>
                <a:schemeClr val="tx1"/>
              </a:solidFill>
              <a:effectLst/>
              <a:latin typeface="Arial" pitchFamily="34" charset="0"/>
              <a:cs typeface="Arial" pitchFamily="34" charset="0"/>
            </a:endParaRPr>
          </a:p>
          <a:p>
            <a:pPr marL="0" lvl="0" indent="0" algn="justLow" eaLnBrk="0" fontAlgn="base" hangingPunct="0">
              <a:spcBef>
                <a:spcPct val="0"/>
              </a:spcBef>
              <a:spcAft>
                <a:spcPct val="0"/>
              </a:spcAft>
              <a:buNone/>
            </a:pPr>
            <a:r>
              <a:rPr kumimoji="0" lang="fr-FR" sz="4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  1967 les connaissances concernant la structure interne du globe leur permettent alors d’émettre des hypothèses concernant les mécanismes intervenant dans le déplacement des plaques: les scientifiques proposent « La théorie de la tectonique des plaques ».</a:t>
            </a:r>
            <a:endParaRPr kumimoji="0" lang="fr-FR" sz="4100" b="0" i="0" u="none" strike="noStrike" cap="none" normalizeH="0" baseline="0" dirty="0" smtClean="0">
              <a:ln>
                <a:noFill/>
              </a:ln>
              <a:solidFill>
                <a:schemeClr val="tx1"/>
              </a:solidFill>
              <a:effectLst/>
              <a:latin typeface="Arial" pitchFamily="34" charset="0"/>
              <a:cs typeface="Arial" pitchFamily="34" charset="0"/>
            </a:endParaRPr>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57200" y="428604"/>
            <a:ext cx="8229600" cy="5697559"/>
          </a:xfrm>
        </p:spPr>
        <p:txBody>
          <a:bodyPr>
            <a:normAutofit lnSpcReduction="10000"/>
          </a:bodyPr>
          <a:lstStyle/>
          <a:p>
            <a:pPr>
              <a:buNone/>
            </a:pPr>
            <a:r>
              <a:rPr lang="fr-FR" sz="3200" dirty="0">
                <a:latin typeface="Arial" pitchFamily="34" charset="0"/>
                <a:cs typeface="Arial" pitchFamily="34" charset="0"/>
              </a:rPr>
              <a:t>Selon la théorie de la dérive des continent la surface du globe terrestre a connu , a travers les temps géologiques , de grandes modifications qui consistent en une variation des position  relatives des continent  , accompagnées soit de la naissance de nouveaux océans , soit de la disparition d’anciens océans </a:t>
            </a:r>
          </a:p>
          <a:p>
            <a:pPr>
              <a:buNone/>
            </a:pPr>
            <a:r>
              <a:rPr lang="fr-FR" sz="3200" b="1" dirty="0">
                <a:solidFill>
                  <a:srgbClr val="C00000"/>
                </a:solidFill>
                <a:latin typeface="Arial" pitchFamily="34" charset="0"/>
                <a:cs typeface="Arial" pitchFamily="34" charset="0"/>
              </a:rPr>
              <a:t>Quels sont les arguments qui soutiennent la théorie de la dérive des continents </a:t>
            </a:r>
          </a:p>
          <a:p>
            <a:pPr>
              <a:buNone/>
            </a:pPr>
            <a:r>
              <a:rPr lang="fr-FR" b="1" dirty="0">
                <a:solidFill>
                  <a:srgbClr val="C00000"/>
                </a:solidFill>
              </a:rPr>
              <a:t> </a:t>
            </a:r>
          </a:p>
          <a:p>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28596" y="0"/>
            <a:ext cx="8229600" cy="3071810"/>
          </a:xfrm>
        </p:spPr>
        <p:txBody>
          <a:bodyPr>
            <a:normAutofit fontScale="90000"/>
          </a:bodyPr>
          <a:lstStyle/>
          <a:p>
            <a:r>
              <a:rPr lang="fr-FR" dirty="0" smtClean="0">
                <a:solidFill>
                  <a:srgbClr val="FF0000"/>
                </a:solidFill>
                <a:latin typeface="Arial" pitchFamily="34" charset="0"/>
                <a:cs typeface="Arial" pitchFamily="34" charset="0"/>
              </a:rPr>
              <a:t>               </a:t>
            </a:r>
            <a:r>
              <a:rPr lang="fr-FR" u="sng" dirty="0" smtClean="0">
                <a:solidFill>
                  <a:srgbClr val="FF0000"/>
                </a:solidFill>
                <a:latin typeface="Arial" pitchFamily="34" charset="0"/>
                <a:cs typeface="Arial" pitchFamily="34" charset="0"/>
              </a:rPr>
              <a:t>Argument morphologique</a:t>
            </a:r>
            <a:br>
              <a:rPr lang="fr-FR" u="sng" dirty="0" smtClean="0">
                <a:solidFill>
                  <a:srgbClr val="FF0000"/>
                </a:solidFill>
                <a:latin typeface="Arial" pitchFamily="34" charset="0"/>
                <a:cs typeface="Arial" pitchFamily="34" charset="0"/>
              </a:rPr>
            </a:br>
            <a:r>
              <a:rPr lang="fr-FR" dirty="0" smtClean="0">
                <a:latin typeface="Arial" pitchFamily="34" charset="0"/>
                <a:cs typeface="Arial" pitchFamily="34" charset="0"/>
              </a:rPr>
              <a:t/>
            </a:r>
            <a:br>
              <a:rPr lang="fr-FR" dirty="0" smtClean="0">
                <a:latin typeface="Arial" pitchFamily="34" charset="0"/>
                <a:cs typeface="Arial" pitchFamily="34" charset="0"/>
              </a:rPr>
            </a:br>
            <a:r>
              <a:rPr lang="fr-FR" sz="3600" dirty="0" smtClean="0">
                <a:latin typeface="Arial" pitchFamily="34" charset="0"/>
                <a:cs typeface="Arial" pitchFamily="34" charset="0"/>
              </a:rPr>
              <a:t>On constate une complémentarité géométrique des lignes côtières de l’</a:t>
            </a:r>
            <a:r>
              <a:rPr lang="fr-FR" sz="3600" dirty="0" err="1" smtClean="0">
                <a:latin typeface="Arial" pitchFamily="34" charset="0"/>
                <a:cs typeface="Arial" pitchFamily="34" charset="0"/>
              </a:rPr>
              <a:t>afrique</a:t>
            </a:r>
            <a:r>
              <a:rPr lang="fr-FR" sz="3600" dirty="0" smtClean="0">
                <a:latin typeface="Arial" pitchFamily="34" charset="0"/>
                <a:cs typeface="Arial" pitchFamily="34" charset="0"/>
              </a:rPr>
              <a:t>.</a:t>
            </a:r>
            <a:r>
              <a:rPr lang="fr-FR" dirty="0" smtClean="0"/>
              <a:t/>
            </a:r>
            <a:br>
              <a:rPr lang="fr-FR" dirty="0" smtClean="0"/>
            </a:br>
            <a:endParaRPr lang="fr-FR" dirty="0"/>
          </a:p>
        </p:txBody>
      </p:sp>
      <p:pic>
        <p:nvPicPr>
          <p:cNvPr id="2050" name="Picture 2"/>
          <p:cNvPicPr>
            <a:picLocks noGrp="1" noChangeAspect="1" noChangeArrowheads="1"/>
          </p:cNvPicPr>
          <p:nvPr>
            <p:ph sz="quarter" idx="1"/>
          </p:nvPr>
        </p:nvPicPr>
        <p:blipFill>
          <a:blip r:embed="rId2"/>
          <a:srcRect/>
          <a:stretch>
            <a:fillRect/>
          </a:stretch>
        </p:blipFill>
        <p:spPr bwMode="auto">
          <a:xfrm>
            <a:off x="214282" y="3000372"/>
            <a:ext cx="3929090" cy="2857520"/>
          </a:xfrm>
          <a:prstGeom prst="rect">
            <a:avLst/>
          </a:prstGeom>
          <a:noFill/>
          <a:ln w="9525">
            <a:noFill/>
            <a:miter lim="800000"/>
            <a:headEnd/>
            <a:tailEnd/>
          </a:ln>
          <a:effectLst/>
        </p:spPr>
      </p:pic>
      <p:pic>
        <p:nvPicPr>
          <p:cNvPr id="2052" name="Picture 4"/>
          <p:cNvPicPr>
            <a:picLocks noChangeAspect="1" noChangeArrowheads="1"/>
          </p:cNvPicPr>
          <p:nvPr/>
        </p:nvPicPr>
        <p:blipFill>
          <a:blip r:embed="rId3"/>
          <a:srcRect/>
          <a:stretch>
            <a:fillRect/>
          </a:stretch>
        </p:blipFill>
        <p:spPr bwMode="auto">
          <a:xfrm>
            <a:off x="4429124" y="2928934"/>
            <a:ext cx="4286280" cy="2857520"/>
          </a:xfrm>
          <a:prstGeom prst="rect">
            <a:avLst/>
          </a:prstGeom>
          <a:noFill/>
          <a:ln w="9525">
            <a:noFill/>
            <a:miter lim="800000"/>
            <a:headEnd/>
            <a:tailEnd/>
          </a:ln>
          <a:effectLst/>
        </p:spPr>
      </p:pic>
      <p:sp>
        <p:nvSpPr>
          <p:cNvPr id="7" name="Rectangle 6"/>
          <p:cNvSpPr/>
          <p:nvPr/>
        </p:nvSpPr>
        <p:spPr>
          <a:xfrm>
            <a:off x="357158" y="6000768"/>
            <a:ext cx="3571900" cy="646331"/>
          </a:xfrm>
          <a:prstGeom prst="rect">
            <a:avLst/>
          </a:prstGeom>
        </p:spPr>
        <p:txBody>
          <a:bodyPr wrap="square">
            <a:spAutoFit/>
          </a:bodyPr>
          <a:lstStyle/>
          <a:p>
            <a:r>
              <a:rPr lang="fr-FR" dirty="0" smtClean="0">
                <a:latin typeface="Arial" pitchFamily="34" charset="0"/>
                <a:cs typeface="Arial" pitchFamily="34" charset="0"/>
              </a:rPr>
              <a:t>Situation d’Afrique et l’Amérique au passé</a:t>
            </a:r>
            <a:r>
              <a:rPr lang="fr-FR" dirty="0" smtClean="0"/>
              <a:t>.</a:t>
            </a:r>
            <a:endParaRPr lang="fr-FR" dirty="0"/>
          </a:p>
        </p:txBody>
      </p:sp>
      <p:sp>
        <p:nvSpPr>
          <p:cNvPr id="8" name="Rectangle 7"/>
          <p:cNvSpPr/>
          <p:nvPr/>
        </p:nvSpPr>
        <p:spPr>
          <a:xfrm>
            <a:off x="4357686" y="6000768"/>
            <a:ext cx="4572000" cy="646331"/>
          </a:xfrm>
          <a:prstGeom prst="rect">
            <a:avLst/>
          </a:prstGeom>
        </p:spPr>
        <p:txBody>
          <a:bodyPr wrap="square">
            <a:spAutoFit/>
          </a:bodyPr>
          <a:lstStyle/>
          <a:p>
            <a:r>
              <a:rPr lang="fr-FR" dirty="0" smtClean="0">
                <a:latin typeface="Arial" pitchFamily="34" charset="0"/>
                <a:cs typeface="Arial" pitchFamily="34" charset="0"/>
              </a:rPr>
              <a:t>Situation d’Afrique et l’Amérique à l’époque actuelle.</a:t>
            </a:r>
            <a:endParaRPr lang="fr-FR" dirty="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7158" y="1285860"/>
            <a:ext cx="8229600" cy="1785950"/>
          </a:xfrm>
        </p:spPr>
        <p:txBody>
          <a:bodyPr>
            <a:normAutofit fontScale="90000"/>
          </a:bodyPr>
          <a:lstStyle/>
          <a:p>
            <a:pPr algn="l"/>
            <a:r>
              <a:rPr lang="fr-FR" sz="3600" dirty="0" smtClean="0">
                <a:solidFill>
                  <a:srgbClr val="FF0000"/>
                </a:solidFill>
              </a:rPr>
              <a:t>               </a:t>
            </a:r>
            <a:br>
              <a:rPr lang="fr-FR" sz="3600" dirty="0" smtClean="0">
                <a:solidFill>
                  <a:srgbClr val="FF0000"/>
                </a:solidFill>
              </a:rPr>
            </a:br>
            <a:r>
              <a:rPr lang="fr-FR" sz="3600" dirty="0" smtClean="0">
                <a:solidFill>
                  <a:srgbClr val="FF0000"/>
                </a:solidFill>
              </a:rPr>
              <a:t/>
            </a:r>
            <a:br>
              <a:rPr lang="fr-FR" sz="3600" dirty="0" smtClean="0">
                <a:solidFill>
                  <a:srgbClr val="FF0000"/>
                </a:solidFill>
              </a:rPr>
            </a:br>
            <a:r>
              <a:rPr lang="fr-FR" sz="3600" dirty="0" smtClean="0">
                <a:solidFill>
                  <a:srgbClr val="FF0000"/>
                </a:solidFill>
              </a:rPr>
              <a:t/>
            </a:r>
            <a:br>
              <a:rPr lang="fr-FR" sz="3600" dirty="0" smtClean="0">
                <a:solidFill>
                  <a:srgbClr val="FF0000"/>
                </a:solidFill>
              </a:rPr>
            </a:br>
            <a:r>
              <a:rPr lang="fr-FR" sz="3600" dirty="0" smtClean="0">
                <a:solidFill>
                  <a:srgbClr val="FF0000"/>
                </a:solidFill>
              </a:rPr>
              <a:t>           </a:t>
            </a:r>
            <a:r>
              <a:rPr lang="fr-FR" dirty="0" smtClean="0">
                <a:solidFill>
                  <a:srgbClr val="FF0000"/>
                </a:solidFill>
              </a:rPr>
              <a:t> </a:t>
            </a:r>
            <a:r>
              <a:rPr lang="fr-FR" u="sng" dirty="0" smtClean="0">
                <a:solidFill>
                  <a:srgbClr val="FF0000"/>
                </a:solidFill>
              </a:rPr>
              <a:t>Argument pétrographique</a:t>
            </a:r>
            <a:r>
              <a:rPr lang="fr-FR" sz="3600" u="sng" dirty="0" smtClean="0">
                <a:solidFill>
                  <a:srgbClr val="FF0000"/>
                </a:solidFill>
              </a:rPr>
              <a:t/>
            </a:r>
            <a:br>
              <a:rPr lang="fr-FR" sz="3600" u="sng" dirty="0" smtClean="0">
                <a:solidFill>
                  <a:srgbClr val="FF0000"/>
                </a:solidFill>
              </a:rPr>
            </a:br>
            <a:r>
              <a:rPr lang="fr-FR" sz="3600" dirty="0" smtClean="0"/>
              <a:t/>
            </a:r>
            <a:br>
              <a:rPr lang="fr-FR" sz="3600" dirty="0" smtClean="0"/>
            </a:br>
            <a:r>
              <a:rPr lang="fr-FR" sz="3100" dirty="0" smtClean="0">
                <a:latin typeface="Arial" pitchFamily="34" charset="0"/>
                <a:cs typeface="Arial" pitchFamily="34" charset="0"/>
              </a:rPr>
              <a:t>Les même roches anciennes se retrouvent à l’ouest de l’</a:t>
            </a:r>
            <a:r>
              <a:rPr lang="fr-FR" sz="3100" dirty="0" err="1" smtClean="0">
                <a:latin typeface="Arial" pitchFamily="34" charset="0"/>
                <a:cs typeface="Arial" pitchFamily="34" charset="0"/>
              </a:rPr>
              <a:t>afrique</a:t>
            </a:r>
            <a:r>
              <a:rPr lang="fr-FR" sz="3100" dirty="0" smtClean="0">
                <a:latin typeface="Arial" pitchFamily="34" charset="0"/>
                <a:cs typeface="Arial" pitchFamily="34" charset="0"/>
              </a:rPr>
              <a:t> et au sud-est de l’</a:t>
            </a:r>
            <a:r>
              <a:rPr lang="fr-FR" sz="3100" dirty="0" err="1" smtClean="0">
                <a:latin typeface="Arial" pitchFamily="34" charset="0"/>
                <a:cs typeface="Arial" pitchFamily="34" charset="0"/>
              </a:rPr>
              <a:t>amérique</a:t>
            </a:r>
            <a:r>
              <a:rPr lang="fr-FR" sz="3100" dirty="0" smtClean="0">
                <a:latin typeface="Arial" pitchFamily="34" charset="0"/>
                <a:cs typeface="Arial" pitchFamily="34" charset="0"/>
              </a:rPr>
              <a:t> du sud.</a:t>
            </a:r>
            <a:r>
              <a:rPr lang="fr-FR" dirty="0" smtClean="0"/>
              <a:t/>
            </a:r>
            <a:br>
              <a:rPr lang="fr-FR" dirty="0" smtClean="0"/>
            </a:br>
            <a:endParaRPr lang="fr-FR" dirty="0"/>
          </a:p>
        </p:txBody>
      </p:sp>
      <p:pic>
        <p:nvPicPr>
          <p:cNvPr id="19459" name="Picture 3"/>
          <p:cNvPicPr>
            <a:picLocks noChangeAspect="1" noChangeArrowheads="1"/>
          </p:cNvPicPr>
          <p:nvPr/>
        </p:nvPicPr>
        <p:blipFill>
          <a:blip r:embed="rId2"/>
          <a:srcRect/>
          <a:stretch>
            <a:fillRect/>
          </a:stretch>
        </p:blipFill>
        <p:spPr bwMode="auto">
          <a:xfrm>
            <a:off x="642910" y="2857496"/>
            <a:ext cx="3500462" cy="3000396"/>
          </a:xfrm>
          <a:prstGeom prst="rect">
            <a:avLst/>
          </a:prstGeom>
          <a:noFill/>
          <a:ln w="9525">
            <a:noFill/>
            <a:miter lim="800000"/>
            <a:headEnd/>
            <a:tailEnd/>
          </a:ln>
          <a:effectLst/>
        </p:spPr>
      </p:pic>
      <p:sp>
        <p:nvSpPr>
          <p:cNvPr id="6" name="Rectangle 5"/>
          <p:cNvSpPr/>
          <p:nvPr/>
        </p:nvSpPr>
        <p:spPr>
          <a:xfrm>
            <a:off x="357158" y="6000768"/>
            <a:ext cx="8143932" cy="646331"/>
          </a:xfrm>
          <a:prstGeom prst="rect">
            <a:avLst/>
          </a:prstGeom>
        </p:spPr>
        <p:txBody>
          <a:bodyPr wrap="square">
            <a:spAutoFit/>
          </a:bodyPr>
          <a:lstStyle/>
          <a:p>
            <a:r>
              <a:rPr lang="fr-FR" dirty="0" smtClean="0"/>
              <a:t>Situation de l’ensemble des continents aux temps géologiques</a:t>
            </a:r>
          </a:p>
          <a:p>
            <a:r>
              <a:rPr lang="fr-FR" dirty="0" smtClean="0"/>
              <a:t>anciens.</a:t>
            </a:r>
            <a:endParaRPr lang="fr-FR" dirty="0"/>
          </a:p>
        </p:txBody>
      </p:sp>
      <p:pic>
        <p:nvPicPr>
          <p:cNvPr id="8" name="Picture 2"/>
          <p:cNvPicPr>
            <a:picLocks noChangeAspect="1" noChangeArrowheads="1"/>
          </p:cNvPicPr>
          <p:nvPr/>
        </p:nvPicPr>
        <p:blipFill>
          <a:blip r:embed="rId3"/>
          <a:srcRect/>
          <a:stretch>
            <a:fillRect/>
          </a:stretch>
        </p:blipFill>
        <p:spPr bwMode="auto">
          <a:xfrm>
            <a:off x="5000628" y="2857497"/>
            <a:ext cx="3786214" cy="2928957"/>
          </a:xfrm>
          <a:prstGeom prst="rect">
            <a:avLst/>
          </a:prstGeom>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sz="quarter" idx="1"/>
          </p:nvPr>
        </p:nvSpPr>
        <p:spPr>
          <a:xfrm>
            <a:off x="428596" y="214290"/>
            <a:ext cx="8715404" cy="2643206"/>
          </a:xfrm>
        </p:spPr>
        <p:txBody>
          <a:bodyPr/>
          <a:lstStyle/>
          <a:p>
            <a:pPr>
              <a:buNone/>
            </a:pPr>
            <a:r>
              <a:rPr lang="fr-FR" dirty="0" smtClean="0">
                <a:solidFill>
                  <a:srgbClr val="FF0000"/>
                </a:solidFill>
              </a:rPr>
              <a:t>                    </a:t>
            </a:r>
            <a:r>
              <a:rPr lang="fr-FR" u="sng" dirty="0" smtClean="0">
                <a:solidFill>
                  <a:srgbClr val="FF0000"/>
                </a:solidFill>
              </a:rPr>
              <a:t>Argument paléontologique </a:t>
            </a:r>
          </a:p>
          <a:p>
            <a:pPr>
              <a:buNone/>
            </a:pPr>
            <a:r>
              <a:rPr lang="fr-FR" dirty="0" smtClean="0">
                <a:latin typeface="Arial" pitchFamily="34" charset="0"/>
                <a:cs typeface="Arial" pitchFamily="34" charset="0"/>
              </a:rPr>
              <a:t>On observe une ressemblance entre les fossiles de l’Ere paléozoïque (primaire)  rencontrés en Afrique et en Amérique de sud .</a:t>
            </a:r>
          </a:p>
          <a:p>
            <a:endParaRPr lang="fr-FR" dirty="0"/>
          </a:p>
        </p:txBody>
      </p:sp>
      <p:grpSp>
        <p:nvGrpSpPr>
          <p:cNvPr id="18" name="Groupe 17"/>
          <p:cNvGrpSpPr/>
          <p:nvPr/>
        </p:nvGrpSpPr>
        <p:grpSpPr>
          <a:xfrm>
            <a:off x="357158" y="2500306"/>
            <a:ext cx="5581651" cy="4046529"/>
            <a:chOff x="1489042" y="846117"/>
            <a:chExt cx="5295898" cy="5189537"/>
          </a:xfrm>
        </p:grpSpPr>
        <p:grpSp>
          <p:nvGrpSpPr>
            <p:cNvPr id="19" name="Groupe 18"/>
            <p:cNvGrpSpPr>
              <a:grpSpLocks/>
            </p:cNvGrpSpPr>
            <p:nvPr/>
          </p:nvGrpSpPr>
          <p:grpSpPr bwMode="auto">
            <a:xfrm>
              <a:off x="1495391" y="846117"/>
              <a:ext cx="5289549" cy="5189537"/>
              <a:chOff x="1457712" y="871248"/>
              <a:chExt cx="5898697" cy="5798654"/>
            </a:xfrm>
          </p:grpSpPr>
          <p:pic>
            <p:nvPicPr>
              <p:cNvPr id="28" name="Picture 17" descr="C:\Documents and Settings\Assistant\سطح المكتب\1 copy.png"/>
              <p:cNvPicPr>
                <a:picLocks noChangeAspect="1" noChangeArrowheads="1"/>
              </p:cNvPicPr>
              <p:nvPr/>
            </p:nvPicPr>
            <p:blipFill>
              <a:blip r:embed="rId2"/>
              <a:srcRect/>
              <a:stretch>
                <a:fillRect/>
              </a:stretch>
            </p:blipFill>
            <p:spPr bwMode="auto">
              <a:xfrm rot="-1310110">
                <a:off x="1457712" y="871248"/>
                <a:ext cx="3733800" cy="5690455"/>
              </a:xfrm>
              <a:prstGeom prst="rect">
                <a:avLst/>
              </a:prstGeom>
              <a:noFill/>
              <a:ln w="9525">
                <a:noFill/>
                <a:miter lim="800000"/>
                <a:headEnd/>
                <a:tailEnd/>
              </a:ln>
            </p:spPr>
          </p:pic>
          <p:pic>
            <p:nvPicPr>
              <p:cNvPr id="29" name="Picture 18" descr="C:\Documents and Settings\Assistant\سطح المكتب\2 copy.png"/>
              <p:cNvPicPr>
                <a:picLocks noChangeAspect="1" noChangeArrowheads="1"/>
              </p:cNvPicPr>
              <p:nvPr/>
            </p:nvPicPr>
            <p:blipFill>
              <a:blip r:embed="rId3"/>
              <a:srcRect/>
              <a:stretch>
                <a:fillRect/>
              </a:stretch>
            </p:blipFill>
            <p:spPr bwMode="auto">
              <a:xfrm rot="333993">
                <a:off x="3026031" y="1107302"/>
                <a:ext cx="4330378" cy="5562600"/>
              </a:xfrm>
              <a:prstGeom prst="rect">
                <a:avLst/>
              </a:prstGeom>
              <a:noFill/>
              <a:ln w="9525">
                <a:noFill/>
                <a:miter lim="800000"/>
                <a:headEnd/>
                <a:tailEnd/>
              </a:ln>
            </p:spPr>
          </p:pic>
        </p:grpSp>
        <p:pic>
          <p:nvPicPr>
            <p:cNvPr id="20" name="Picture 12" descr="C:\Documents and Settings\Assistant\سطح المكتب\20117740.jpg"/>
            <p:cNvPicPr>
              <a:picLocks noChangeAspect="1" noChangeArrowheads="1"/>
            </p:cNvPicPr>
            <p:nvPr/>
          </p:nvPicPr>
          <p:blipFill>
            <a:blip r:embed="rId4">
              <a:lum contrast="34000"/>
            </a:blip>
            <a:srcRect/>
            <a:stretch>
              <a:fillRect/>
            </a:stretch>
          </p:blipFill>
          <p:spPr bwMode="auto">
            <a:xfrm rot="2604074">
              <a:off x="2849529" y="4024292"/>
              <a:ext cx="960437" cy="460375"/>
            </a:xfrm>
            <a:prstGeom prst="rect">
              <a:avLst/>
            </a:prstGeom>
            <a:noFill/>
            <a:ln w="9525">
              <a:noFill/>
              <a:miter lim="800000"/>
              <a:headEnd/>
              <a:tailEnd/>
            </a:ln>
          </p:spPr>
        </p:pic>
        <p:pic>
          <p:nvPicPr>
            <p:cNvPr id="21" name="Picture 13" descr="C:\Documents and Settings\Assistant\سطح المكتب\Mesosaurus.jpg"/>
            <p:cNvPicPr>
              <a:picLocks noChangeAspect="1" noChangeArrowheads="1"/>
            </p:cNvPicPr>
            <p:nvPr/>
          </p:nvPicPr>
          <p:blipFill>
            <a:blip r:embed="rId5"/>
            <a:srcRect/>
            <a:stretch>
              <a:fillRect/>
            </a:stretch>
          </p:blipFill>
          <p:spPr bwMode="auto">
            <a:xfrm>
              <a:off x="3247991" y="2882879"/>
              <a:ext cx="922338" cy="473075"/>
            </a:xfrm>
            <a:prstGeom prst="rect">
              <a:avLst/>
            </a:prstGeom>
            <a:noFill/>
            <a:ln w="9525">
              <a:noFill/>
              <a:miter lim="800000"/>
              <a:headEnd/>
              <a:tailEnd/>
            </a:ln>
          </p:spPr>
        </p:pic>
        <p:pic>
          <p:nvPicPr>
            <p:cNvPr id="22" name="Picture 14" descr="C:\Documents and Settings\Assistant\سطح المكتب\cynogna4.jpg"/>
            <p:cNvPicPr>
              <a:picLocks noChangeAspect="1" noChangeArrowheads="1"/>
            </p:cNvPicPr>
            <p:nvPr/>
          </p:nvPicPr>
          <p:blipFill>
            <a:blip r:embed="rId6"/>
            <a:srcRect/>
            <a:stretch>
              <a:fillRect/>
            </a:stretch>
          </p:blipFill>
          <p:spPr bwMode="auto">
            <a:xfrm>
              <a:off x="4346541" y="1947842"/>
              <a:ext cx="979488" cy="461962"/>
            </a:xfrm>
            <a:prstGeom prst="rect">
              <a:avLst/>
            </a:prstGeom>
            <a:noFill/>
            <a:ln w="9525">
              <a:noFill/>
              <a:miter lim="800000"/>
              <a:headEnd/>
              <a:tailEnd/>
            </a:ln>
          </p:spPr>
        </p:pic>
        <p:sp>
          <p:nvSpPr>
            <p:cNvPr id="23" name="ZoneTexte 19"/>
            <p:cNvSpPr txBox="1">
              <a:spLocks noChangeArrowheads="1"/>
            </p:cNvSpPr>
            <p:nvPr/>
          </p:nvSpPr>
          <p:spPr bwMode="auto">
            <a:xfrm>
              <a:off x="3489306" y="1487435"/>
              <a:ext cx="1000132" cy="513128"/>
            </a:xfrm>
            <a:prstGeom prst="rect">
              <a:avLst/>
            </a:prstGeom>
            <a:noFill/>
            <a:ln w="9525">
              <a:noFill/>
              <a:miter lim="800000"/>
              <a:headEnd/>
              <a:tailEnd/>
            </a:ln>
          </p:spPr>
          <p:txBody>
            <a:bodyPr wrap="square">
              <a:spAutoFit/>
            </a:bodyPr>
            <a:lstStyle/>
            <a:p>
              <a:pPr algn="r" rtl="1"/>
              <a:r>
                <a:rPr lang="fr-FR" sz="2000" dirty="0" smtClean="0"/>
                <a:t>Afrique</a:t>
              </a:r>
              <a:endParaRPr lang="fr-FR" sz="2000" dirty="0"/>
            </a:p>
          </p:txBody>
        </p:sp>
        <p:sp>
          <p:nvSpPr>
            <p:cNvPr id="24" name="ZoneTexte 20"/>
            <p:cNvSpPr txBox="1">
              <a:spLocks noChangeArrowheads="1"/>
            </p:cNvSpPr>
            <p:nvPr/>
          </p:nvSpPr>
          <p:spPr bwMode="auto">
            <a:xfrm>
              <a:off x="1489042" y="2403603"/>
              <a:ext cx="2071702" cy="513128"/>
            </a:xfrm>
            <a:prstGeom prst="rect">
              <a:avLst/>
            </a:prstGeom>
            <a:noFill/>
            <a:ln w="9525">
              <a:noFill/>
              <a:miter lim="800000"/>
              <a:headEnd/>
              <a:tailEnd/>
            </a:ln>
          </p:spPr>
          <p:txBody>
            <a:bodyPr wrap="square">
              <a:spAutoFit/>
            </a:bodyPr>
            <a:lstStyle/>
            <a:p>
              <a:pPr algn="r" rtl="1"/>
              <a:r>
                <a:rPr lang="fr-FR" sz="2000" dirty="0" smtClean="0"/>
                <a:t>Amérique de sud</a:t>
              </a:r>
              <a:r>
                <a:rPr lang="ar-SA" sz="2000" dirty="0" smtClean="0"/>
                <a:t> </a:t>
              </a:r>
              <a:endParaRPr lang="ar-SA" sz="2000" dirty="0"/>
            </a:p>
          </p:txBody>
        </p:sp>
        <p:pic>
          <p:nvPicPr>
            <p:cNvPr id="25" name="Picture 12" descr="C:\Documents and Settings\Assistant\سطح المكتب\20117740.jpg"/>
            <p:cNvPicPr>
              <a:picLocks noChangeAspect="1" noChangeArrowheads="1"/>
            </p:cNvPicPr>
            <p:nvPr/>
          </p:nvPicPr>
          <p:blipFill>
            <a:blip r:embed="rId7">
              <a:lum contrast="34000"/>
            </a:blip>
            <a:srcRect/>
            <a:stretch>
              <a:fillRect/>
            </a:stretch>
          </p:blipFill>
          <p:spPr bwMode="auto">
            <a:xfrm>
              <a:off x="4527516" y="3836967"/>
              <a:ext cx="884238" cy="461962"/>
            </a:xfrm>
            <a:prstGeom prst="rect">
              <a:avLst/>
            </a:prstGeom>
            <a:noFill/>
            <a:ln w="9525">
              <a:noFill/>
              <a:miter lim="800000"/>
              <a:headEnd/>
              <a:tailEnd/>
            </a:ln>
          </p:spPr>
        </p:pic>
        <p:pic>
          <p:nvPicPr>
            <p:cNvPr id="26" name="Picture 13" descr="C:\Documents and Settings\Assistant\سطح المكتب\Mesosaurus.jpg"/>
            <p:cNvPicPr>
              <a:picLocks noChangeAspect="1" noChangeArrowheads="1"/>
            </p:cNvPicPr>
            <p:nvPr/>
          </p:nvPicPr>
          <p:blipFill>
            <a:blip r:embed="rId5"/>
            <a:srcRect/>
            <a:stretch>
              <a:fillRect/>
            </a:stretch>
          </p:blipFill>
          <p:spPr bwMode="auto">
            <a:xfrm>
              <a:off x="4603716" y="3103542"/>
              <a:ext cx="922338" cy="473075"/>
            </a:xfrm>
            <a:prstGeom prst="rect">
              <a:avLst/>
            </a:prstGeom>
            <a:noFill/>
            <a:ln w="9525">
              <a:noFill/>
              <a:miter lim="800000"/>
              <a:headEnd/>
              <a:tailEnd/>
            </a:ln>
          </p:spPr>
        </p:pic>
        <p:pic>
          <p:nvPicPr>
            <p:cNvPr id="27" name="Picture 14" descr="C:\Documents and Settings\Assistant\سطح المكتب\cynogna4.jpg"/>
            <p:cNvPicPr>
              <a:picLocks noChangeAspect="1" noChangeArrowheads="1"/>
            </p:cNvPicPr>
            <p:nvPr/>
          </p:nvPicPr>
          <p:blipFill>
            <a:blip r:embed="rId6"/>
            <a:srcRect/>
            <a:stretch>
              <a:fillRect/>
            </a:stretch>
          </p:blipFill>
          <p:spPr bwMode="auto">
            <a:xfrm>
              <a:off x="2365341" y="3324204"/>
              <a:ext cx="979488" cy="461963"/>
            </a:xfrm>
            <a:prstGeom prst="rect">
              <a:avLst/>
            </a:prstGeom>
            <a:noFill/>
            <a:ln w="9525">
              <a:noFill/>
              <a:miter lim="800000"/>
              <a:headEnd/>
              <a:tailEnd/>
            </a:ln>
          </p:spPr>
        </p:pic>
      </p:grpSp>
      <p:grpSp>
        <p:nvGrpSpPr>
          <p:cNvPr id="30" name="Groupe 29"/>
          <p:cNvGrpSpPr/>
          <p:nvPr/>
        </p:nvGrpSpPr>
        <p:grpSpPr>
          <a:xfrm>
            <a:off x="6286512" y="3143248"/>
            <a:ext cx="2493962" cy="1736725"/>
            <a:chOff x="6103904" y="3429000"/>
            <a:chExt cx="2493962" cy="1736725"/>
          </a:xfrm>
        </p:grpSpPr>
        <p:pic>
          <p:nvPicPr>
            <p:cNvPr id="31" name="Picture 14" descr="C:\Documents and Settings\Assistant\سطح المكتب\cynogna4.jpg"/>
            <p:cNvPicPr>
              <a:picLocks noChangeAspect="1" noChangeArrowheads="1"/>
            </p:cNvPicPr>
            <p:nvPr/>
          </p:nvPicPr>
          <p:blipFill>
            <a:blip r:embed="rId6"/>
            <a:srcRect/>
            <a:stretch>
              <a:fillRect/>
            </a:stretch>
          </p:blipFill>
          <p:spPr bwMode="auto">
            <a:xfrm>
              <a:off x="7618379" y="4703763"/>
              <a:ext cx="979487" cy="461962"/>
            </a:xfrm>
            <a:prstGeom prst="rect">
              <a:avLst/>
            </a:prstGeom>
            <a:noFill/>
            <a:ln w="9525">
              <a:noFill/>
              <a:miter lim="800000"/>
              <a:headEnd/>
              <a:tailEnd/>
            </a:ln>
          </p:spPr>
        </p:pic>
        <p:pic>
          <p:nvPicPr>
            <p:cNvPr id="32" name="Picture 12" descr="C:\Documents and Settings\Assistant\سطح المكتب\20117740.jpg"/>
            <p:cNvPicPr>
              <a:picLocks noChangeAspect="1" noChangeArrowheads="1"/>
            </p:cNvPicPr>
            <p:nvPr/>
          </p:nvPicPr>
          <p:blipFill>
            <a:blip r:embed="rId4">
              <a:lum contrast="34000"/>
            </a:blip>
            <a:srcRect/>
            <a:stretch>
              <a:fillRect/>
            </a:stretch>
          </p:blipFill>
          <p:spPr bwMode="auto">
            <a:xfrm>
              <a:off x="7637429" y="3429000"/>
              <a:ext cx="960437" cy="461963"/>
            </a:xfrm>
            <a:prstGeom prst="rect">
              <a:avLst/>
            </a:prstGeom>
            <a:noFill/>
            <a:ln w="9525">
              <a:noFill/>
              <a:miter lim="800000"/>
              <a:headEnd/>
              <a:tailEnd/>
            </a:ln>
          </p:spPr>
        </p:pic>
        <p:pic>
          <p:nvPicPr>
            <p:cNvPr id="33" name="Picture 13" descr="C:\Documents and Settings\Assistant\سطح المكتب\Mesosaurus.jpg"/>
            <p:cNvPicPr>
              <a:picLocks noChangeAspect="1" noChangeArrowheads="1"/>
            </p:cNvPicPr>
            <p:nvPr/>
          </p:nvPicPr>
          <p:blipFill>
            <a:blip r:embed="rId8"/>
            <a:srcRect/>
            <a:stretch>
              <a:fillRect/>
            </a:stretch>
          </p:blipFill>
          <p:spPr bwMode="auto">
            <a:xfrm>
              <a:off x="7567579" y="4051300"/>
              <a:ext cx="922337" cy="471488"/>
            </a:xfrm>
            <a:prstGeom prst="rect">
              <a:avLst/>
            </a:prstGeom>
            <a:noFill/>
            <a:ln w="9525">
              <a:noFill/>
              <a:miter lim="800000"/>
              <a:headEnd/>
              <a:tailEnd/>
            </a:ln>
          </p:spPr>
        </p:pic>
        <p:sp>
          <p:nvSpPr>
            <p:cNvPr id="34" name="ZoneTexte 33"/>
            <p:cNvSpPr txBox="1">
              <a:spLocks noChangeArrowheads="1"/>
            </p:cNvSpPr>
            <p:nvPr/>
          </p:nvSpPr>
          <p:spPr bwMode="auto">
            <a:xfrm>
              <a:off x="6183279" y="3505200"/>
              <a:ext cx="1524000" cy="369888"/>
            </a:xfrm>
            <a:prstGeom prst="rect">
              <a:avLst/>
            </a:prstGeom>
            <a:noFill/>
            <a:ln w="9525">
              <a:noFill/>
              <a:miter lim="800000"/>
              <a:headEnd/>
              <a:tailEnd/>
            </a:ln>
          </p:spPr>
          <p:txBody>
            <a:bodyPr>
              <a:spAutoFit/>
            </a:bodyPr>
            <a:lstStyle/>
            <a:p>
              <a:r>
                <a:rPr lang="fr-FR" dirty="0" err="1"/>
                <a:t>Glossopteris</a:t>
              </a:r>
              <a:endParaRPr lang="fr-FR" dirty="0"/>
            </a:p>
          </p:txBody>
        </p:sp>
        <p:sp>
          <p:nvSpPr>
            <p:cNvPr id="35" name="ZoneTexte 34"/>
            <p:cNvSpPr txBox="1">
              <a:spLocks noChangeArrowheads="1"/>
            </p:cNvSpPr>
            <p:nvPr/>
          </p:nvSpPr>
          <p:spPr bwMode="auto">
            <a:xfrm>
              <a:off x="6103904" y="4033838"/>
              <a:ext cx="1600200" cy="369887"/>
            </a:xfrm>
            <a:prstGeom prst="rect">
              <a:avLst/>
            </a:prstGeom>
            <a:noFill/>
            <a:ln w="9525">
              <a:noFill/>
              <a:miter lim="800000"/>
              <a:headEnd/>
              <a:tailEnd/>
            </a:ln>
          </p:spPr>
          <p:txBody>
            <a:bodyPr>
              <a:spAutoFit/>
            </a:bodyPr>
            <a:lstStyle/>
            <a:p>
              <a:r>
                <a:rPr lang="en-US" dirty="0" smtClean="0"/>
                <a:t>Mésosaurus</a:t>
              </a:r>
              <a:endParaRPr lang="fr-FR" dirty="0"/>
            </a:p>
          </p:txBody>
        </p:sp>
        <p:sp>
          <p:nvSpPr>
            <p:cNvPr id="36" name="ZoneTexte 35"/>
            <p:cNvSpPr txBox="1">
              <a:spLocks noChangeArrowheads="1"/>
            </p:cNvSpPr>
            <p:nvPr/>
          </p:nvSpPr>
          <p:spPr bwMode="auto">
            <a:xfrm>
              <a:off x="6111841" y="4719638"/>
              <a:ext cx="1600200" cy="369887"/>
            </a:xfrm>
            <a:prstGeom prst="rect">
              <a:avLst/>
            </a:prstGeom>
            <a:noFill/>
            <a:ln w="9525">
              <a:noFill/>
              <a:miter lim="800000"/>
              <a:headEnd/>
              <a:tailEnd/>
            </a:ln>
          </p:spPr>
          <p:txBody>
            <a:bodyPr>
              <a:spAutoFit/>
            </a:bodyPr>
            <a:lstStyle/>
            <a:p>
              <a:r>
                <a:rPr lang="en-US" dirty="0"/>
                <a:t>Cynognathus</a:t>
              </a:r>
              <a:endParaRPr lang="fr-FR" dirty="0"/>
            </a:p>
          </p:txBody>
        </p:sp>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57158" y="642918"/>
            <a:ext cx="7786742" cy="646331"/>
          </a:xfrm>
          <a:prstGeom prst="rect">
            <a:avLst/>
          </a:prstGeom>
        </p:spPr>
        <p:txBody>
          <a:bodyPr wrap="square">
            <a:spAutoFit/>
          </a:bodyPr>
          <a:lstStyle/>
          <a:p>
            <a:r>
              <a:rPr lang="fr-FR" b="1" dirty="0" smtClean="0"/>
              <a:t>1 - Volcans et séismes se manifestent aux frontières</a:t>
            </a:r>
          </a:p>
          <a:p>
            <a:r>
              <a:rPr lang="fr-FR" b="1" dirty="0" smtClean="0"/>
              <a:t>de plaques</a:t>
            </a:r>
            <a:endParaRPr lang="fr-FR" dirty="0"/>
          </a:p>
        </p:txBody>
      </p:sp>
      <p:sp>
        <p:nvSpPr>
          <p:cNvPr id="4" name="Rectangle 3"/>
          <p:cNvSpPr/>
          <p:nvPr/>
        </p:nvSpPr>
        <p:spPr>
          <a:xfrm>
            <a:off x="428596" y="1428736"/>
            <a:ext cx="7786742" cy="1200329"/>
          </a:xfrm>
          <a:prstGeom prst="rect">
            <a:avLst/>
          </a:prstGeom>
        </p:spPr>
        <p:txBody>
          <a:bodyPr wrap="square">
            <a:spAutoFit/>
          </a:bodyPr>
          <a:lstStyle/>
          <a:p>
            <a:r>
              <a:rPr lang="fr-FR" dirty="0" smtClean="0"/>
              <a:t>L'emplacement des volcans actifs et des séismes sur le</a:t>
            </a:r>
          </a:p>
          <a:p>
            <a:r>
              <a:rPr lang="fr-FR" dirty="0" smtClean="0"/>
              <a:t>globe dessine les frontières de 12 </a:t>
            </a:r>
            <a:r>
              <a:rPr lang="fr-FR" b="1" dirty="0" smtClean="0"/>
              <a:t>grandes zones dans</a:t>
            </a:r>
          </a:p>
          <a:p>
            <a:r>
              <a:rPr lang="fr-FR" b="1" dirty="0" smtClean="0"/>
              <a:t>lesquelles séismes et volcans sont très rares. Ces</a:t>
            </a:r>
          </a:p>
          <a:p>
            <a:r>
              <a:rPr lang="fr-FR" b="1" dirty="0" smtClean="0"/>
              <a:t>zones sont des plaques tectoniques.</a:t>
            </a:r>
            <a:endParaRPr lang="fr-FR" dirty="0"/>
          </a:p>
        </p:txBody>
      </p:sp>
      <p:pic>
        <p:nvPicPr>
          <p:cNvPr id="1026" name="Picture 2"/>
          <p:cNvPicPr>
            <a:picLocks noChangeAspect="1" noChangeArrowheads="1"/>
          </p:cNvPicPr>
          <p:nvPr/>
        </p:nvPicPr>
        <p:blipFill>
          <a:blip r:embed="rId2"/>
          <a:srcRect/>
          <a:stretch>
            <a:fillRect/>
          </a:stretch>
        </p:blipFill>
        <p:spPr bwMode="auto">
          <a:xfrm>
            <a:off x="1214414" y="2928934"/>
            <a:ext cx="5800725" cy="3028950"/>
          </a:xfrm>
          <a:prstGeom prst="rect">
            <a:avLst/>
          </a:prstGeom>
          <a:noFill/>
          <a:ln w="9525">
            <a:noFill/>
            <a:miter lim="800000"/>
            <a:headEnd/>
            <a:tailEnd/>
          </a:ln>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AppVersion>12.000</AppVersion>
  <Characters>0</Characters>
  <CharactersWithSpaces>0</CharactersWithSpaces>
  <DocSecurity>0</DocSecurity>
  <HyperlinksChanged>false</HyperlinksChanged>
  <Lines>0</Lines>
  <LinksUpToDate>false</LinksUpToDate>
  <Pages>9</Pages>
  <Paragraphs>37</Paragraphs>
  <Words>324</Words>
  <TotalTime>0</TotalTime>
  <MMClips>0</MMClips>
  <ScaleCrop>false</ScaleCrop>
  <HeadingPairs>
    <vt:vector size="2" baseType="variant">
      <vt:variant>
        <vt:lpstr>제목</vt:lpstr>
      </vt:variant>
      <vt:variant>
        <vt:i4>1</vt:i4>
      </vt:variant>
    </vt:vector>
  </HeadingPairs>
  <TitlesOfParts>
    <vt:vector size="1" baseType="lpstr">
      <vt:lpstr>Title text</vt:lpstr>
    </vt:vector>
  </TitlesOfParts>
  <SharedDoc>false</SharedDoc>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revision>3</cp:revision>
  <dc:creator>BM</dc:creator>
  <cp:lastModifiedBy>Polaris Office</cp:lastModifiedBy>
  <dc:title>Chapitre 1   la théorie de la tectonique des plaques </dc:title>
  <dcterms:modified xsi:type="dcterms:W3CDTF">2018-09-16T20:51:10Z</dcterms:modified>
</cp:coreProperties>
</file>