
<file path=[Content_Types].xml><?xml version="1.0" encoding="utf-8"?>
<Types xmlns="http://schemas.openxmlformats.org/package/2006/content-types">
  <Default Extension="jpg" ContentType="image/jpeg"/>
  <Default Extension="gif" ContentType="image/gif"/>
  <Default Extension="png" ContentType="image/png"/>
  <Default Extension="fntdata" ContentType="application/x-fontdata"/>
  <Default Extension="xml" ContentType="application/xml"/>
  <Default Extension="font" ContentType="application/x-fontdata"/>
  <Default Extension="rels" ContentType="application/vnd.openxmlformats-package.relationships+xml"/>
  <Default Extension="jpeg" ContentType="image/jpeg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embedTrueTypeFonts="1">
  <p:sldMasterIdLst>
    <p:sldMasterId r:id="rId1" id="2147483648"/>
    <p:sldMasterId r:id="rId2" id="2147483660"/>
  </p:sldMasterIdLst>
  <p:notesMasterIdLst>
    <p:notesMasterId r:id="rId18"/>
  </p:notesMasterIdLst>
  <p:sldIdLst>
    <p:sldId r:id="rId3" id="263"/>
    <p:sldId r:id="rId4" id="256"/>
    <p:sldId r:id="rId5" id="268"/>
    <p:sldId r:id="rId6" id="257"/>
    <p:sldId r:id="rId7" id="258"/>
    <p:sldId r:id="rId8" id="259"/>
    <p:sldId r:id="rId9" id="260"/>
    <p:sldId r:id="rId10" id="261"/>
    <p:sldId r:id="rId11" id="269"/>
    <p:sldId r:id="rId12" id="264"/>
    <p:sldId r:id="rId13" id="270"/>
    <p:sldId r:id="rId14" id="271"/>
    <p:sldId r:id="rId15" id="272"/>
    <p:sldId r:id="rId16" id="273"/>
    <p:sldId r:id="rId17" id="274"/>
  </p:sldIdLst>
  <p:sldSz cx="12192000" cy="6858000"/>
  <p:notesSz cx="6858000" cy="9144000"/>
  <p:embeddedFontLst>
    <p:embeddedFont>
      <p:font typeface="WPS Special 1"/>
      <p:regular r:id="rId23"/>
    </p:embeddedFont>
  </p:embeddedFontLst>
  <p:defaultTextStyle>
    <a:defPPr>
      <a:defRPr lang="fr-FR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1507" autoAdjust="0"/>
  </p:normalViewPr>
  <p:slideViewPr>
    <p:cSldViewPr snapToGrid="0">
      <p:cViewPr varScale="1">
        <p:scale>
          <a:sx n="49" d="100"/>
          <a:sy n="49" d="100"/>
        </p:scale>
        <p:origin x="648" y="36"/>
      </p:cViewPr>
      <p:guideLst/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8" Type="http://schemas.openxmlformats.org/officeDocument/2006/relationships/notesMaster" Target="notesMasters/notesMaster1.xml" /><Relationship Id="rId21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19" Type="http://schemas.openxmlformats.org/officeDocument/2006/relationships/presProps" Target="presProps.xml" /><Relationship Id="rId22" Type="http://schemas.openxmlformats.org/officeDocument/2006/relationships/tableStyles" Target="tableStyles.xml" /><Relationship Id="rId5" Type="http://schemas.openxmlformats.org/officeDocument/2006/relationships/slide" Target="slides/slide3.xml" /><Relationship Id="rId12" Type="http://schemas.openxmlformats.org/officeDocument/2006/relationships/slide" Target="slides/slide10.xml" /><Relationship Id="rId16" Type="http://schemas.openxmlformats.org/officeDocument/2006/relationships/slide" Target="slides/slide14.xml" /><Relationship Id="rId15" Type="http://schemas.openxmlformats.org/officeDocument/2006/relationships/slide" Target="slides/slide13.xml" /><Relationship Id="rId11" Type="http://schemas.openxmlformats.org/officeDocument/2006/relationships/slide" Target="slides/slide9.xml" /><Relationship Id="rId14" Type="http://schemas.openxmlformats.org/officeDocument/2006/relationships/slide" Target="slides/slide12.xml" /><Relationship Id="rId7" Type="http://schemas.openxmlformats.org/officeDocument/2006/relationships/slide" Target="slides/slide5.xml" /><Relationship Id="rId10" Type="http://schemas.openxmlformats.org/officeDocument/2006/relationships/slide" Target="slides/slide8.xml" /><Relationship Id="rId13" Type="http://schemas.openxmlformats.org/officeDocument/2006/relationships/slide" Target="slides/slide11.xml" /><Relationship Id="rId8" Type="http://schemas.openxmlformats.org/officeDocument/2006/relationships/slide" Target="slides/slide6.xml" /><Relationship Id="rId17" Type="http://schemas.openxmlformats.org/officeDocument/2006/relationships/slide" Target="slides/slide15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3" Type="http://schemas.openxmlformats.org/officeDocument/2006/relationships/slide" Target="slides/slide1.xml" /><Relationship Id="rId6" Type="http://schemas.openxmlformats.org/officeDocument/2006/relationships/slide" Target="slides/slide4.xml" /><Relationship Id="rId23" Type="http://schemas.openxmlformats.org/officeDocument/2006/relationships/font" Target="fonts/WPS_Specail_1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3001-414B-4F23-98F1-F9007BA66514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9602-E329-4CBE-B892-38430B376D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96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9602-E329-4CBE-B892-38430B376D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21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b="1" dirty="0" smtClean="0"/>
              <a:t>-La répartition mondiale des volcans coïncide exactement avec celle des séismes.</a:t>
            </a:r>
          </a:p>
          <a:p>
            <a:pPr algn="just"/>
            <a:r>
              <a:rPr lang="fr-FR" sz="1200" b="1" dirty="0" smtClean="0"/>
              <a:t>-les séismes et les volcans se localisent au niveau des limites des plaques.</a:t>
            </a:r>
          </a:p>
          <a:p>
            <a:pPr algn="just"/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9602-E329-4CBE-B892-38430B376DE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49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58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84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29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4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B4B680-B535-4C93-B27B-93DC1AD1B829}" type="datetimeFigureOut">
              <a:rPr lang="fr-FR" smtClean="0">
                <a:solidFill>
                  <a:srgbClr val="323232"/>
                </a:solidFill>
              </a:rPr>
              <a:pPr/>
              <a:t>07/09/2019</a:t>
            </a:fld>
            <a:endParaRPr lang="fr-FR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15955-B141-4838-9EFE-3A062606021C}" type="slidenum">
              <a:rPr lang="fr-FR" smtClean="0">
                <a:solidFill>
                  <a:srgbClr val="323232"/>
                </a:solidFill>
              </a:rPr>
              <a:pPr/>
              <a:t>‹N°›</a:t>
            </a:fld>
            <a:endParaRPr lang="fr-FR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5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9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24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0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8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05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5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39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5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8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4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1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82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88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24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83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54A0-F483-48A8-AE61-2F3E7A173A10}" type="datetimeFigureOut">
              <a:rPr lang="fr-FR" smtClean="0"/>
              <a:t>07/09/2019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31AA-7C56-4518-822A-08696BCD8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67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07/09/2019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9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58246" y="194553"/>
            <a:ext cx="4682247" cy="13813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800" b="1" dirty="0" smtClean="0"/>
              <a:t>Première unité</a:t>
            </a:r>
            <a:br>
              <a:rPr lang="fr-FR" sz="4800" b="1" dirty="0" smtClean="0"/>
            </a:br>
            <a:r>
              <a:rPr lang="ar-MA" sz="4800" b="1" dirty="0" smtClean="0"/>
              <a:t>الوحدة الاولى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640" y="2551452"/>
            <a:ext cx="11828834" cy="1923273"/>
          </a:xfr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Les phénomènes géologiques internes</a:t>
            </a:r>
          </a:p>
          <a:p>
            <a:r>
              <a:rPr lang="ar-MA" sz="4400" b="1" dirty="0" smtClean="0">
                <a:solidFill>
                  <a:srgbClr val="FF0000"/>
                </a:solidFill>
              </a:rPr>
              <a:t>الظواهر الجيولوجية الباطنية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124542" y="5875507"/>
            <a:ext cx="285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Pr. Med. FERRAH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5621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9144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1182" y="1272961"/>
            <a:ext cx="7949635" cy="57085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3455" y="486383"/>
            <a:ext cx="7756187" cy="58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11819569" cy="129344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r-FR" sz="4900" b="1" u="sng" cap="none" dirty="0" smtClean="0">
                <a:solidFill>
                  <a:srgbClr val="FF0000"/>
                </a:solidFill>
              </a:rPr>
              <a:t>Activité 2 : La notion de plaque lithosphérique </a:t>
            </a:r>
            <a:r>
              <a:rPr lang="fr-FR" sz="5400" b="1" u="sng" cap="none" dirty="0" smtClean="0">
                <a:solidFill>
                  <a:srgbClr val="FF0000"/>
                </a:solidFill>
              </a:rPr>
              <a:t/>
            </a:r>
            <a:br>
              <a:rPr lang="fr-FR" sz="5400" b="1" u="sng" cap="none" dirty="0" smtClean="0">
                <a:solidFill>
                  <a:srgbClr val="FF0000"/>
                </a:solidFill>
              </a:rPr>
            </a:br>
            <a:r>
              <a:rPr lang="ar-MA" sz="3600" b="1" u="sng" cap="none" dirty="0" smtClean="0">
                <a:solidFill>
                  <a:srgbClr val="FF0000"/>
                </a:solidFill>
              </a:rPr>
              <a:t>نشاط2</a:t>
            </a:r>
            <a:r>
              <a:rPr lang="fr-FR" sz="3600" b="1" u="sng" cap="none" dirty="0" smtClean="0">
                <a:solidFill>
                  <a:srgbClr val="FF0000"/>
                </a:solidFill>
              </a:rPr>
              <a:t> : </a:t>
            </a:r>
            <a:r>
              <a:rPr lang="ar-MA" sz="3600" b="1" u="sng" cap="none" dirty="0" smtClean="0">
                <a:solidFill>
                  <a:srgbClr val="FF0000"/>
                </a:solidFill>
              </a:rPr>
              <a:t>مفهوم الصفيحة الصخرية</a:t>
            </a:r>
            <a:r>
              <a:rPr lang="fr-FR" sz="3600" b="1" cap="none" dirty="0" smtClean="0">
                <a:solidFill>
                  <a:srgbClr val="FF0000"/>
                </a:solidFill>
              </a:rPr>
              <a:t>                  </a:t>
            </a:r>
            <a:r>
              <a:rPr lang="ar-MA" sz="3600" b="1" cap="none" dirty="0" smtClean="0">
                <a:solidFill>
                  <a:srgbClr val="FF0000"/>
                </a:solidFill>
              </a:rPr>
              <a:t>  </a:t>
            </a:r>
            <a:r>
              <a:rPr lang="fr-FR" sz="3600" b="1" cap="none" dirty="0" smtClean="0">
                <a:solidFill>
                  <a:srgbClr val="FF0000"/>
                </a:solidFill>
              </a:rPr>
              <a:t>                                         </a:t>
            </a:r>
            <a:endParaRPr lang="fr-FR" sz="4400" cap="none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02815"/>
            <a:ext cx="12003932" cy="99257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514350" marR="252095" indent="-514350">
              <a:spcBef>
                <a:spcPts val="300"/>
              </a:spcBef>
              <a:buFont typeface="+mj-lt"/>
              <a:buAutoNum type="arabicParenR"/>
            </a:pPr>
            <a:r>
              <a:rPr lang="fr-FR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DOC1-2 P16-Comparer la répartition mondiale des séismes et des volcans?</a:t>
            </a:r>
          </a:p>
          <a:p>
            <a:pPr marR="252095">
              <a:spcBef>
                <a:spcPts val="300"/>
              </a:spcBef>
            </a:pPr>
            <a:r>
              <a:rPr lang="fr-FR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-Etablir la relation avec les limites des plaques?</a:t>
            </a:r>
            <a:endParaRPr lang="fr-FR" sz="16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093" y="2504769"/>
            <a:ext cx="1186774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2800" b="1" dirty="0" smtClean="0"/>
              <a:t>-La répartition mondiale </a:t>
            </a:r>
            <a:r>
              <a:rPr lang="fr-FR" sz="2800" b="1" dirty="0"/>
              <a:t>des volcans coïncide exactement avec celle des séismes</a:t>
            </a:r>
            <a:r>
              <a:rPr lang="fr-FR" sz="2800" b="1" dirty="0" smtClean="0"/>
              <a:t>.</a:t>
            </a:r>
          </a:p>
          <a:p>
            <a:pPr algn="just"/>
            <a:r>
              <a:rPr lang="fr-FR" sz="2800" b="1" dirty="0" smtClean="0"/>
              <a:t>-les séismes et les volcans se localisent au niveau des limites des plaques.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758237"/>
            <a:ext cx="603396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Répartition des séismes </a:t>
            </a:r>
            <a:r>
              <a:rPr lang="ar-MA" sz="2000" b="1" dirty="0" smtClean="0"/>
              <a:t>توزيع الزلازل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327536" y="5747657"/>
            <a:ext cx="5642350" cy="4722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Répartition des volcans</a:t>
            </a:r>
            <a:r>
              <a:rPr lang="ar-MA" sz="2000" b="1" dirty="0" smtClean="0"/>
              <a:t>توزيع البراكين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448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068" y="372898"/>
            <a:ext cx="11796409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>
              <a:spcBef>
                <a:spcPts val="300"/>
              </a:spcBef>
            </a:pPr>
            <a:r>
              <a:rPr lang="fr-FR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2) Docs 4 P19 / Compléter le tableau ci-dessous </a:t>
            </a:r>
            <a:endParaRPr lang="fr-FR" sz="16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04371"/>
              </p:ext>
            </p:extLst>
          </p:nvPr>
        </p:nvGraphicFramePr>
        <p:xfrm>
          <a:off x="1658026" y="1657884"/>
          <a:ext cx="8419830" cy="2554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4404"/>
                <a:gridCol w="5125426"/>
              </a:tblGrid>
              <a:tr h="75646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Plaques océaniques 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Plaques </a:t>
                      </a:r>
                      <a:r>
                        <a:rPr lang="fr-FR" sz="2800" b="1" dirty="0" err="1" smtClean="0"/>
                        <a:t>océano</a:t>
                      </a:r>
                      <a:r>
                        <a:rPr lang="fr-FR" sz="2800" b="1" dirty="0" smtClean="0"/>
                        <a:t>-continentales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399480"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Plaque des cocos </a:t>
                      </a:r>
                    </a:p>
                    <a:p>
                      <a:r>
                        <a:rPr lang="fr-FR" sz="2800" b="1" dirty="0" smtClean="0"/>
                        <a:t>Plaque pacifique </a:t>
                      </a:r>
                    </a:p>
                    <a:p>
                      <a:r>
                        <a:rPr lang="fr-FR" sz="2800" b="1" dirty="0" smtClean="0"/>
                        <a:t>Plaque nazca </a:t>
                      </a:r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Plaque africaine</a:t>
                      </a:r>
                    </a:p>
                    <a:p>
                      <a:r>
                        <a:rPr lang="fr-FR" sz="2800" b="1" dirty="0" smtClean="0"/>
                        <a:t>Plaque nord-américaine</a:t>
                      </a:r>
                    </a:p>
                    <a:p>
                      <a:r>
                        <a:rPr lang="fr-FR" sz="2800" b="1" dirty="0" smtClean="0"/>
                        <a:t>Plaque sud-américaine</a:t>
                      </a:r>
                    </a:p>
                    <a:p>
                      <a:r>
                        <a:rPr lang="fr-FR" sz="2800" b="1" dirty="0" smtClean="0"/>
                        <a:t>Plaque Eurasienne</a:t>
                      </a:r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5933874"/>
            <a:ext cx="12192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Plaque océanique:</a:t>
            </a:r>
            <a:r>
              <a:rPr lang="ar-MA" b="1" dirty="0" smtClean="0">
                <a:solidFill>
                  <a:schemeClr val="bg1"/>
                </a:solidFill>
              </a:rPr>
              <a:t>صفيحة محيطية </a:t>
            </a:r>
            <a:r>
              <a:rPr lang="fr-FR" b="1" dirty="0" smtClean="0">
                <a:solidFill>
                  <a:schemeClr val="bg1"/>
                </a:solidFill>
              </a:rPr>
              <a:t>                  Plaque </a:t>
            </a:r>
            <a:r>
              <a:rPr lang="fr-FR" b="1" dirty="0" err="1" smtClean="0">
                <a:solidFill>
                  <a:schemeClr val="bg1"/>
                </a:solidFill>
              </a:rPr>
              <a:t>océano</a:t>
            </a:r>
            <a:r>
              <a:rPr lang="fr-FR" b="1" dirty="0" smtClean="0">
                <a:solidFill>
                  <a:schemeClr val="bg1"/>
                </a:solidFill>
              </a:rPr>
              <a:t>-continentale:</a:t>
            </a:r>
            <a:r>
              <a:rPr lang="ar-MA" b="1" dirty="0" smtClean="0">
                <a:solidFill>
                  <a:schemeClr val="bg1"/>
                </a:solidFill>
              </a:rPr>
              <a:t> صفيحة قارية محيطية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ar-MA" b="1" dirty="0" smtClean="0">
                <a:solidFill>
                  <a:schemeClr val="bg1"/>
                </a:solidFill>
              </a:rPr>
              <a:t> </a:t>
            </a:r>
          </a:p>
          <a:p>
            <a:endParaRPr lang="ar-MA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6228" y="2548647"/>
            <a:ext cx="3832697" cy="1595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50979" y="2470827"/>
            <a:ext cx="2821021" cy="1595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14" y="960562"/>
            <a:ext cx="8424152" cy="49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68" y="372898"/>
            <a:ext cx="11796409" cy="5232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>
              <a:spcBef>
                <a:spcPts val="300"/>
              </a:spcBef>
            </a:pPr>
            <a:r>
              <a:rPr lang="fr-FR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3) Docs 4 P19 / Compléter le tableau ci-dessous </a:t>
            </a:r>
            <a:endParaRPr lang="fr-FR" sz="1600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29816"/>
              </p:ext>
            </p:extLst>
          </p:nvPr>
        </p:nvGraphicFramePr>
        <p:xfrm>
          <a:off x="188068" y="1657883"/>
          <a:ext cx="11796409" cy="3024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0706"/>
                <a:gridCol w="6225703"/>
              </a:tblGrid>
              <a:tr h="79949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Plaques convergentes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Plaques divergentes 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900616"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Plaque pacifique / plaque Eurasienne</a:t>
                      </a:r>
                    </a:p>
                    <a:p>
                      <a:r>
                        <a:rPr lang="fr-FR" sz="2800" b="1" dirty="0" smtClean="0"/>
                        <a:t>Plaque</a:t>
                      </a:r>
                      <a:r>
                        <a:rPr lang="fr-FR" sz="2800" b="1" baseline="0" dirty="0" smtClean="0"/>
                        <a:t> pacifique / plaque Indo-australienne</a:t>
                      </a:r>
                    </a:p>
                    <a:p>
                      <a:r>
                        <a:rPr lang="fr-FR" sz="2800" b="1" baseline="0" dirty="0" smtClean="0"/>
                        <a:t>Africaine / Eurasienne</a:t>
                      </a:r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Pacifique</a:t>
                      </a:r>
                      <a:r>
                        <a:rPr lang="fr-FR" sz="2800" b="1" baseline="0" dirty="0" smtClean="0"/>
                        <a:t> / nazca </a:t>
                      </a:r>
                    </a:p>
                    <a:p>
                      <a:r>
                        <a:rPr lang="fr-FR" sz="2800" b="1" baseline="0" dirty="0" smtClean="0"/>
                        <a:t>Africaine / sud américaine </a:t>
                      </a:r>
                    </a:p>
                    <a:p>
                      <a:r>
                        <a:rPr lang="fr-FR" sz="2800" b="1" baseline="0" dirty="0" smtClean="0"/>
                        <a:t>Africaine / Indienne</a:t>
                      </a:r>
                      <a:endParaRPr lang="fr-FR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774986" y="2529190"/>
            <a:ext cx="4380691" cy="1653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88068" y="2529189"/>
            <a:ext cx="5064868" cy="2062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9" y="271039"/>
            <a:ext cx="9744713" cy="56628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5933874"/>
            <a:ext cx="12192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Plaques convergentes : </a:t>
            </a:r>
            <a:r>
              <a:rPr lang="ar-MA" b="1" dirty="0" smtClean="0">
                <a:solidFill>
                  <a:schemeClr val="bg1"/>
                </a:solidFill>
              </a:rPr>
              <a:t>                     صفائح متقاربة </a:t>
            </a:r>
            <a:r>
              <a:rPr lang="fr-FR" b="1" dirty="0" smtClean="0">
                <a:solidFill>
                  <a:schemeClr val="bg1"/>
                </a:solidFill>
              </a:rPr>
              <a:t>Plaques divergentes :</a:t>
            </a:r>
            <a:r>
              <a:rPr lang="ar-MA" b="1" dirty="0" smtClean="0">
                <a:solidFill>
                  <a:schemeClr val="bg1"/>
                </a:solidFill>
              </a:rPr>
              <a:t> صفائح متباعدة </a:t>
            </a:r>
          </a:p>
          <a:p>
            <a:endParaRPr lang="ar-MA" b="1" dirty="0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311285"/>
            <a:ext cx="12192000" cy="129344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r-FR" sz="4400" b="1" u="sng" cap="none" dirty="0" smtClean="0">
                <a:solidFill>
                  <a:srgbClr val="FF0000"/>
                </a:solidFill>
              </a:rPr>
              <a:t>Activité 3 : La mobilité des plaques  lithosphériques</a:t>
            </a:r>
            <a:r>
              <a:rPr lang="fr-FR" sz="5300" b="1" u="sng" cap="none" dirty="0" smtClean="0">
                <a:solidFill>
                  <a:srgbClr val="FF0000"/>
                </a:solidFill>
              </a:rPr>
              <a:t/>
            </a:r>
            <a:br>
              <a:rPr lang="fr-FR" sz="5300" b="1" u="sng" cap="none" dirty="0" smtClean="0">
                <a:solidFill>
                  <a:srgbClr val="FF0000"/>
                </a:solidFill>
              </a:rPr>
            </a:br>
            <a:r>
              <a:rPr lang="ar-MA" sz="3100" b="1" u="sng" cap="none" dirty="0" smtClean="0">
                <a:solidFill>
                  <a:srgbClr val="FF0000"/>
                </a:solidFill>
              </a:rPr>
              <a:t>نشاط3</a:t>
            </a:r>
            <a:r>
              <a:rPr lang="fr-FR" sz="3100" b="1" u="sng" cap="none" dirty="0" smtClean="0">
                <a:solidFill>
                  <a:srgbClr val="FF0000"/>
                </a:solidFill>
              </a:rPr>
              <a:t> : </a:t>
            </a:r>
            <a:r>
              <a:rPr lang="ar-MA" sz="3100" b="1" u="sng" cap="none" dirty="0" smtClean="0">
                <a:solidFill>
                  <a:srgbClr val="FF0000"/>
                </a:solidFill>
              </a:rPr>
              <a:t>حرك</a:t>
            </a:r>
            <a:r>
              <a:rPr lang="ar-MA" sz="3100" b="1" u="sng" cap="none" dirty="0">
                <a:solidFill>
                  <a:srgbClr val="FF0000"/>
                </a:solidFill>
              </a:rPr>
              <a:t>ي</a:t>
            </a:r>
            <a:r>
              <a:rPr lang="ar-MA" sz="3100" b="1" u="sng" cap="none" dirty="0" smtClean="0">
                <a:solidFill>
                  <a:srgbClr val="FF0000"/>
                </a:solidFill>
              </a:rPr>
              <a:t>ة الصفائح  الصخرية</a:t>
            </a:r>
            <a:r>
              <a:rPr lang="fr-FR" sz="3100" b="1" cap="none" dirty="0" smtClean="0">
                <a:solidFill>
                  <a:srgbClr val="FF0000"/>
                </a:solidFill>
              </a:rPr>
              <a:t>                  </a:t>
            </a:r>
            <a:r>
              <a:rPr lang="ar-MA" sz="3100" b="1" cap="none" dirty="0" smtClean="0">
                <a:solidFill>
                  <a:srgbClr val="FF0000"/>
                </a:solidFill>
              </a:rPr>
              <a:t>  </a:t>
            </a:r>
            <a:r>
              <a:rPr lang="fr-FR" sz="3100" b="1" cap="none" dirty="0" smtClean="0">
                <a:solidFill>
                  <a:srgbClr val="FF0000"/>
                </a:solidFill>
              </a:rPr>
              <a:t>                                         </a:t>
            </a:r>
            <a:endParaRPr lang="fr-FR" sz="4400" cap="non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444"/>
            <a:ext cx="5880987" cy="54575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77838" y="6457890"/>
            <a:ext cx="711416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Désintégration des éléments radioactifs:</a:t>
            </a:r>
            <a:r>
              <a:rPr lang="ar-MA" b="1" dirty="0" smtClean="0">
                <a:solidFill>
                  <a:schemeClr val="bg1"/>
                </a:solidFill>
              </a:rPr>
              <a:t>تحلل العناصر الاشعاعية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1583" y="2435506"/>
            <a:ext cx="11828834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chemeClr val="bg1"/>
                </a:solidFill>
              </a:rPr>
              <a:t>La désintégration des éléments radioactifs au niveau de …………………………….. constitue une source de chaleur qui crée des……………………, ces courants est le moteur de la tectonique des……………………………...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583" y="1786453"/>
            <a:ext cx="111997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l’asthénosphère - </a:t>
            </a:r>
            <a:r>
              <a:rPr lang="fr-FR" sz="2800" b="1" dirty="0"/>
              <a:t>courants de </a:t>
            </a:r>
            <a:r>
              <a:rPr lang="fr-FR" sz="2800" b="1" dirty="0" smtClean="0"/>
              <a:t>convections - </a:t>
            </a:r>
            <a:r>
              <a:rPr lang="fr-FR" sz="2800" b="1" dirty="0"/>
              <a:t>plaques lithosphériques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27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b="1" dirty="0" smtClean="0"/>
              <a:t>LEXIQUE</a:t>
            </a:r>
            <a:endParaRPr lang="fr-FR" sz="60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353"/>
            <a:ext cx="12146729" cy="25212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1" y="3117718"/>
            <a:ext cx="12146729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-Lithosphère: 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Enveloppe terrestre rigide divisée en plusieurs plaques tectoniques.</a:t>
            </a:r>
          </a:p>
          <a:p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-Asthénosphère: 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Enveloppe ductile situé sous la lithosphère.</a:t>
            </a:r>
          </a:p>
          <a:p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-plaque lithosphérique </a:t>
            </a:r>
            <a:r>
              <a:rPr lang="fr-F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Fragment de la lithosphère rigide, qui constitue une zone stable et limitée par des zones actives (Séismes, Volcans).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46328"/>
            <a:ext cx="12168447" cy="2753036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r>
              <a:rPr lang="fr-FR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1 : La théorie de la tectonique des plaques</a:t>
            </a:r>
            <a:br>
              <a:rPr lang="fr-FR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تكتونية الصفائح</a:t>
            </a:r>
            <a:r>
              <a:rPr lang="fr-FR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3553" y="1014276"/>
            <a:ext cx="3000894" cy="365125"/>
          </a:xfrm>
        </p:spPr>
        <p:txBody>
          <a:bodyPr/>
          <a:lstStyle/>
          <a:p>
            <a:fld id="{74F1A91F-1693-46AD-89EB-7B6404DF069C}" type="datetime1">
              <a:rPr lang="fr-FR" sz="2800" b="1" u="sng" smtClean="0">
                <a:solidFill>
                  <a:prstClr val="white"/>
                </a:solidFill>
              </a:rPr>
              <a:t>07/09/2019</a:t>
            </a:fld>
            <a:endParaRPr lang="fr-FR" sz="2800" b="1" u="sn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5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" y="306726"/>
            <a:ext cx="6005568" cy="33703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97" y="326181"/>
            <a:ext cx="5898078" cy="337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0"/>
          <a:stretch/>
        </p:blipFill>
        <p:spPr>
          <a:xfrm>
            <a:off x="1007207" y="3816689"/>
            <a:ext cx="6553200" cy="29440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116836" y="4765487"/>
            <a:ext cx="285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continent: </a:t>
            </a:r>
            <a:r>
              <a:rPr lang="ar-MA" sz="2800" b="1" dirty="0" smtClean="0"/>
              <a:t>القارة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7041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086" y="185164"/>
            <a:ext cx="11819569" cy="1739347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rtl="1"/>
            <a:r>
              <a:rPr lang="fr-FR" sz="5400" b="1" u="sng" cap="none" dirty="0" smtClean="0">
                <a:solidFill>
                  <a:srgbClr val="FF0000"/>
                </a:solidFill>
              </a:rPr>
              <a:t>Activité 1 : Les arguments de la dérive des continents</a:t>
            </a:r>
            <a:br>
              <a:rPr lang="fr-FR" sz="5400" b="1" u="sng" cap="none" dirty="0" smtClean="0">
                <a:solidFill>
                  <a:srgbClr val="FF0000"/>
                </a:solidFill>
              </a:rPr>
            </a:br>
            <a:r>
              <a:rPr lang="ar-MA" sz="3600" b="1" u="sng" cap="none" dirty="0" smtClean="0">
                <a:solidFill>
                  <a:srgbClr val="FF0000"/>
                </a:solidFill>
              </a:rPr>
              <a:t>نشاط</a:t>
            </a:r>
            <a:r>
              <a:rPr lang="ar-MA" sz="3600" b="1" u="sng" cap="none" dirty="0">
                <a:solidFill>
                  <a:srgbClr val="FF0000"/>
                </a:solidFill>
              </a:rPr>
              <a:t>1</a:t>
            </a:r>
            <a:r>
              <a:rPr lang="fr-FR" sz="3600" b="1" u="sng" cap="none" dirty="0" smtClean="0">
                <a:solidFill>
                  <a:srgbClr val="FF0000"/>
                </a:solidFill>
              </a:rPr>
              <a:t>:</a:t>
            </a:r>
            <a:r>
              <a:rPr lang="fr-FR" sz="3600" b="1" u="sng" cap="none" dirty="0">
                <a:solidFill>
                  <a:srgbClr val="FF0000"/>
                </a:solidFill>
              </a:rPr>
              <a:t> </a:t>
            </a:r>
            <a:r>
              <a:rPr lang="ar-MA" sz="3600" b="1" u="sng" cap="none" dirty="0" smtClean="0">
                <a:solidFill>
                  <a:srgbClr val="FF0000"/>
                </a:solidFill>
              </a:rPr>
              <a:t>براهين زحزحة القارات</a:t>
            </a:r>
            <a:endParaRPr lang="fr-FR" sz="4400" u="sng" cap="none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310" y="2080154"/>
            <a:ext cx="12192000" cy="23852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252095" lvl="1" algn="justLow">
              <a:spcBef>
                <a:spcPts val="300"/>
              </a:spcBef>
            </a:pPr>
            <a:r>
              <a:rPr lang="fr-FR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Introduction </a:t>
            </a:r>
          </a:p>
          <a:p>
            <a:pPr marR="252095" lvl="1" algn="justLow">
              <a:spcBef>
                <a:spcPts val="300"/>
              </a:spcBef>
            </a:pPr>
            <a:r>
              <a:rPr lang="fr-F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dérive des continents a été proposée par Alfred Wegener (météorologiste allemand) en 1912. Wegener émit l’hypothèse que tous les continents actuels furent partie d’un seul super continent appelé </a:t>
            </a:r>
            <a:r>
              <a:rPr lang="fr-FR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Pangée.</a:t>
            </a:r>
            <a:endParaRPr lang="fr-FR" sz="16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252095" lvl="1" algn="justLow">
              <a:spcBef>
                <a:spcPts val="300"/>
              </a:spcBef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Quels sont les arguments de la dérive des continents?</a:t>
            </a: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37"/>
            <a:ext cx="12191999" cy="107721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2">
              <a:spcBef>
                <a:spcPts val="300"/>
              </a:spcBef>
            </a:pPr>
            <a:r>
              <a:rPr lang="fr-FR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Doc4 et 5 P11- </a:t>
            </a:r>
            <a:r>
              <a:rPr lang="fr-F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Comparer géométriquement les côtes de l'Afrique et de l’ Amérique du sud?</a:t>
            </a:r>
            <a:endParaRPr lang="fr-FR" dirty="0">
              <a:solidFill>
                <a:srgbClr val="FFFF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399214"/>
            <a:ext cx="1219200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252095" lvl="1" algn="justLow">
              <a:spcBef>
                <a:spcPts val="300"/>
              </a:spcBef>
            </a:pPr>
            <a:r>
              <a:rPr lang="fr-F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L’observation des photos par satellite montre une complémentarité géométrique entre les côtes africaines et sud-américaines.</a:t>
            </a: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" y="1204664"/>
            <a:ext cx="11453775" cy="4495745"/>
          </a:xfrm>
          <a:prstGeom prst="rect">
            <a:avLst/>
          </a:prstGeom>
        </p:spPr>
      </p:pic>
      <p:pic>
        <p:nvPicPr>
          <p:cNvPr id="22" name="Image 21" descr="C:\Users\AA\Desktop\DOC 1AC\t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1" y="1204664"/>
            <a:ext cx="11453775" cy="4923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82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9342"/>
            <a:ext cx="12191999" cy="107721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2">
              <a:spcBef>
                <a:spcPts val="300"/>
              </a:spcBef>
            </a:pPr>
            <a:r>
              <a:rPr lang="fr-FR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Doc3 et 4 P13 </a:t>
            </a:r>
            <a:r>
              <a:rPr lang="fr-F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Rapprocher les deux côtes. Que peut-on déduire?</a:t>
            </a:r>
            <a:endParaRPr lang="fr-FR" dirty="0">
              <a:solidFill>
                <a:srgbClr val="FFFF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1392150"/>
            <a:ext cx="1219200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252095" lvl="1" algn="justLow">
              <a:spcBef>
                <a:spcPts val="300"/>
              </a:spcBef>
            </a:pPr>
            <a:r>
              <a:rPr lang="fr-F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note la continuité des formations géologiques dont l’âge dépasse deux milliard d’années , réparties de part et d’autre de l’atlantique.</a:t>
            </a: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73" y="2269595"/>
            <a:ext cx="6689651" cy="4354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1532" y="1238236"/>
            <a:ext cx="10604185" cy="107721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MA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Roches anciennes dans l’âge dépasse 2 milliard d’années</a:t>
            </a:r>
          </a:p>
          <a:p>
            <a:r>
              <a:rPr lang="ar-M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صخور قديمة لها نفس العمر ويقدر ب2 مليار سنة       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21532" y="1348806"/>
            <a:ext cx="471893" cy="363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107721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2">
              <a:spcBef>
                <a:spcPts val="300"/>
              </a:spcBef>
            </a:pPr>
            <a:r>
              <a:rPr lang="fr-FR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  Doc1 p12- </a:t>
            </a:r>
            <a:r>
              <a:rPr lang="fr-F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Décrire la répartition des espèces fossiles de part et d’autres de l’océan atlantique?</a:t>
            </a:r>
            <a:endParaRPr lang="fr-FR" dirty="0">
              <a:solidFill>
                <a:srgbClr val="FFFF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04664"/>
            <a:ext cx="1219200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252095" lvl="1" algn="justLow">
              <a:spcBef>
                <a:spcPts val="300"/>
              </a:spcBef>
            </a:pPr>
            <a:r>
              <a:rPr lang="fr-F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Chacune des espèces fossiles continentales a été découverte sur plusieurs continents séparés par des milieux océaniques, par exemple le </a:t>
            </a:r>
            <a:r>
              <a:rPr lang="fr-FR" sz="28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Mesosaurus</a:t>
            </a:r>
            <a:r>
              <a:rPr lang="fr-F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664"/>
            <a:ext cx="8188917" cy="48070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17" y="1204664"/>
            <a:ext cx="4003083" cy="41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3804"/>
            <a:ext cx="11692646" cy="107721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spcBef>
                <a:spcPts val="300"/>
              </a:spcBef>
            </a:pPr>
            <a:r>
              <a:rPr lang="fr-FR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Quels sont les arguments qui confirment l’hypothèse de Wegener sur la dérive des continents?</a:t>
            </a:r>
            <a:endParaRPr lang="fr-FR" dirty="0">
              <a:solidFill>
                <a:srgbClr val="FFFF0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919" y="1442474"/>
            <a:ext cx="11439728" cy="322395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R="252095" lvl="1" algn="justLow">
              <a:spcBef>
                <a:spcPts val="300"/>
              </a:spcBef>
            </a:pPr>
            <a:r>
              <a:rPr lang="fr-FR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arguments qui confirment l’hypothèse de Wegener sont:</a:t>
            </a:r>
          </a:p>
          <a:p>
            <a:pPr marR="252095" lvl="1">
              <a:spcBef>
                <a:spcPts val="300"/>
              </a:spcBef>
            </a:pPr>
            <a:r>
              <a:rPr lang="fr-FR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-Argument morphologique:</a:t>
            </a:r>
            <a:r>
              <a:rPr lang="fr-FR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MA" sz="2800" b="1" i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البرهان </a:t>
            </a:r>
            <a:r>
              <a:rPr lang="ar-MA" sz="2800" b="1" i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المورفولوجي</a:t>
            </a:r>
            <a:r>
              <a:rPr lang="ar-MA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fr-FR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Complémentarité géométrique des côtes.</a:t>
            </a:r>
          </a:p>
          <a:p>
            <a:pPr marR="252095" lvl="1" algn="justLow">
              <a:spcBef>
                <a:spcPts val="300"/>
              </a:spcBef>
            </a:pPr>
            <a:r>
              <a:rPr lang="fr-FR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-Argument pétrographique:</a:t>
            </a:r>
            <a:r>
              <a:rPr lang="ar-MA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البرهان الصخري </a:t>
            </a:r>
            <a:r>
              <a:rPr lang="fr-FR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Continuité des formations rocheuses anciennes de part et d’autre de l’atlantique.</a:t>
            </a:r>
          </a:p>
          <a:p>
            <a:pPr marR="252095" lvl="1" algn="justLow">
              <a:spcBef>
                <a:spcPts val="300"/>
              </a:spcBef>
            </a:pPr>
            <a:r>
              <a:rPr lang="fr-FR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-Argument paléontologique: </a:t>
            </a:r>
            <a:r>
              <a:rPr lang="ar-MA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البرهان </a:t>
            </a:r>
            <a:r>
              <a:rPr lang="ar-MA" sz="2800" b="1" i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المستحاثي</a:t>
            </a:r>
            <a:r>
              <a:rPr lang="fr-FR" sz="2800" b="1" i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8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Découverte des mêmes espèces de fossiles sur différents continents.</a:t>
            </a:r>
            <a:endParaRPr lang="fr-FR" sz="16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918" y="4637951"/>
            <a:ext cx="11692647" cy="1451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/>
              <a:t>Les arguments précédents montrent que les continents actuels étaient réunies en un seul méga-continent appelé </a:t>
            </a:r>
            <a:r>
              <a:rPr lang="fr-FR" sz="2800" b="1" dirty="0">
                <a:solidFill>
                  <a:srgbClr val="00B0F0"/>
                </a:solidFill>
              </a:rPr>
              <a:t>P</a:t>
            </a:r>
            <a:r>
              <a:rPr lang="fr-FR" sz="2800" b="1" dirty="0" smtClean="0">
                <a:solidFill>
                  <a:srgbClr val="00B0F0"/>
                </a:solidFill>
              </a:rPr>
              <a:t>angée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4804" y="4279595"/>
            <a:ext cx="3263630" cy="5847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Bilan</a:t>
            </a:r>
          </a:p>
        </p:txBody>
      </p:sp>
    </p:spTree>
    <p:extLst>
      <p:ext uri="{BB962C8B-B14F-4D97-AF65-F5344CB8AC3E}">
        <p14:creationId xmlns:p14="http://schemas.microsoft.com/office/powerpoint/2010/main" val="35523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8" y="1595645"/>
            <a:ext cx="9895564" cy="4240956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25294" y="1031135"/>
            <a:ext cx="11284085" cy="48638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38908" y="693380"/>
            <a:ext cx="10659186" cy="58477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MyriadPro-Bold"/>
              </a:rPr>
              <a:t>Schéma de synthèse 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À bandes">
  <a:themeElements>
    <a:clrScheme name="À bande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517</Words>
  <Application>Microsoft Office PowerPoint</Application>
  <PresentationFormat>Grand écran</PresentationFormat>
  <Paragraphs>67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Helvetica</vt:lpstr>
      <vt:lpstr>MyriadPro-Bold</vt:lpstr>
      <vt:lpstr>Tahoma</vt:lpstr>
      <vt:lpstr>Times New Roman</vt:lpstr>
      <vt:lpstr>Wingdings</vt:lpstr>
      <vt:lpstr>Thème Office</vt:lpstr>
      <vt:lpstr>À bandes</vt:lpstr>
      <vt:lpstr>Première unité الوحدة الاولى</vt:lpstr>
      <vt:lpstr>Chapitre 1 : La théorie de la tectonique des plaques نظرية تكتونية الصفائح </vt:lpstr>
      <vt:lpstr>Présentation PowerPoint</vt:lpstr>
      <vt:lpstr>Activité 1 : Les arguments de la dérive des continents نشاط1: براهين زحزحة القارات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LEXIQUE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 : La tectonique des plaques زحزحة القارات </dc:title>
  <dc:creator>FERRAH</dc:creator>
  <cp:lastModifiedBy>admin</cp:lastModifiedBy>
  <cp:revision>70</cp:revision>
  <dcterms:created xsi:type="dcterms:W3CDTF">2018-09-24T15:54:14Z</dcterms:created>
  <dcterms:modified xsi:type="dcterms:W3CDTF">2019-09-07T22:24:39Z</dcterms:modified>
</cp:coreProperties>
</file>