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2" r:id="rId26"/>
    <p:sldId id="281" r:id="rId27"/>
    <p:sldId id="284" r:id="rId28"/>
    <p:sldId id="285" r:id="rId29"/>
    <p:sldId id="286" r:id="rId30"/>
    <p:sldId id="283" r:id="rId31"/>
    <p:sldId id="28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6C6"/>
    <a:srgbClr val="A7CD78"/>
    <a:srgbClr val="FFC62F"/>
    <a:srgbClr val="F6FCFC"/>
    <a:srgbClr val="DDF7F8"/>
    <a:srgbClr val="F4D783"/>
    <a:srgbClr val="FBCDC7"/>
    <a:srgbClr val="FBF2D6"/>
    <a:srgbClr val="F8C9A0"/>
    <a:srgbClr val="DC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3699" autoAdjust="0"/>
  </p:normalViewPr>
  <p:slideViewPr>
    <p:cSldViewPr snapToGrid="0">
      <p:cViewPr varScale="1">
        <p:scale>
          <a:sx n="49" d="100"/>
          <a:sy n="49" d="100"/>
        </p:scale>
        <p:origin x="6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2789C-6C93-4C4A-928B-2ACAE0D98AEA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DC59A-B0A9-43FC-AA0C-D8158F86C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3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94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0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D’énergie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0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besoins énergétiques de la femme allaitante sont plus importants</a:t>
            </a:r>
            <a:b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(10 500kj) que ceux de la femme enceinte (9 500kj) qui sont supérieurs à</a:t>
            </a:r>
            <a:b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ceux de la femme normale</a:t>
            </a:r>
            <a:endParaRPr lang="fr-FR" sz="1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87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Inférieure – supérieure </a:t>
            </a:r>
            <a:r>
              <a:rPr lang="fr-FR" baseline="0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C59A-B0A9-43FC-AA0C-D8158F86C747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05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07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21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931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90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5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079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4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6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0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6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9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7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5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0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6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7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1978-CA22-4C27-B4FF-BA2371EBC07B}" type="datetimeFigureOut">
              <a:rPr lang="fr-FR" smtClean="0"/>
              <a:t>09/10/2020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62D8-91FA-46C1-B80A-E8674DD44D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4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7" Type="http://schemas.microsoft.com/office/2007/relationships/hdphoto" Target="../media/hdphoto2.wdp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5" Type="http://schemas.microsoft.com/office/2007/relationships/hdphoto" Target="../media/hdphoto1.wdp" /><Relationship Id="rId4" Type="http://schemas.openxmlformats.org/officeDocument/2006/relationships/image" Target="../media/image16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7" Type="http://schemas.microsoft.com/office/2007/relationships/hdphoto" Target="../media/hdphoto1.wdp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5" Type="http://schemas.microsoft.com/office/2007/relationships/hdphoto" Target="../media/hdphoto2.wdp" /><Relationship Id="rId4" Type="http://schemas.openxmlformats.org/officeDocument/2006/relationships/image" Target="../media/image17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 /><Relationship Id="rId7" Type="http://schemas.microsoft.com/office/2007/relationships/hdphoto" Target="../media/hdphoto1.wdp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6.png" /><Relationship Id="rId5" Type="http://schemas.microsoft.com/office/2007/relationships/hdphoto" Target="../media/hdphoto2.wdp" /><Relationship Id="rId4" Type="http://schemas.openxmlformats.org/officeDocument/2006/relationships/image" Target="../media/image17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7.xml" /><Relationship Id="rId1" Type="http://schemas.openxmlformats.org/officeDocument/2006/relationships/video" Target="file:///C:/Users/admin/Desktop/reactifs.swf" TargetMode="Externa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6314" y="1611085"/>
            <a:ext cx="11179629" cy="25037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fr-F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Unité</a:t>
            </a:r>
            <a:r>
              <a:rPr lang="fr-FR" sz="9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fr-F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: Les fonctions de nutrition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47281" y="4333783"/>
            <a:ext cx="2910840" cy="374642"/>
          </a:xfrm>
        </p:spPr>
        <p:txBody>
          <a:bodyPr/>
          <a:lstStyle/>
          <a:p>
            <a:pPr algn="ctr"/>
            <a:fld id="{7F437F2F-1DD6-415E-8034-D81F83C0BC5F}" type="datetime1">
              <a:rPr lang="fr-FR" sz="2000" b="1" i="1" u="sng" smtClean="0">
                <a:solidFill>
                  <a:schemeClr val="tx1"/>
                </a:solidFill>
              </a:rPr>
              <a:pPr algn="ctr"/>
              <a:t>09/10/2020</a:t>
            </a:fld>
            <a:endParaRPr lang="fr-FR" sz="2000" b="1" i="1" u="sng" dirty="0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62656" y="5525311"/>
            <a:ext cx="2840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Réalisé par:</a:t>
            </a:r>
          </a:p>
          <a:p>
            <a:pPr algn="ctr"/>
            <a:r>
              <a:rPr lang="fr-FR" b="1" dirty="0"/>
              <a:t> Pr. Med. FERRAH</a:t>
            </a:r>
          </a:p>
        </p:txBody>
      </p:sp>
    </p:spTree>
    <p:extLst>
      <p:ext uri="{BB962C8B-B14F-4D97-AF65-F5344CB8AC3E}">
        <p14:creationId xmlns:p14="http://schemas.microsoft.com/office/powerpoint/2010/main" val="357616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9275"/>
            <a:ext cx="12208730" cy="446915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010" y="3926944"/>
            <a:ext cx="2608260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17726" y="4836003"/>
            <a:ext cx="3472775" cy="58477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86857" y="5397576"/>
            <a:ext cx="4332052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99844" y="4046706"/>
            <a:ext cx="2470825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85062" y="4890621"/>
            <a:ext cx="3273729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35256" y="5452595"/>
            <a:ext cx="4164182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951627"/>
            <a:ext cx="18093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4/</a:t>
            </a:r>
          </a:p>
        </p:txBody>
      </p:sp>
      <p:sp>
        <p:nvSpPr>
          <p:cNvPr id="10" name="ZoneTexte 9"/>
          <p:cNvSpPr txBox="1"/>
          <p:nvPr/>
        </p:nvSpPr>
        <p:spPr>
          <a:xfrm flipV="1">
            <a:off x="5027750" y="4723576"/>
            <a:ext cx="575382" cy="14759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flipV="1">
            <a:off x="5027750" y="4837040"/>
            <a:ext cx="575382" cy="14759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flipV="1">
            <a:off x="11254435" y="4757702"/>
            <a:ext cx="575382" cy="14759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 flipV="1">
            <a:off x="11254435" y="4871166"/>
            <a:ext cx="575382" cy="14759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8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314"/>
            <a:ext cx="6077817" cy="41801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7" y="839314"/>
            <a:ext cx="6172045" cy="41801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4554" y="2351063"/>
            <a:ext cx="2608260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/>
              <a:t>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66803" y="3925811"/>
            <a:ext cx="4060037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45765" y="4458339"/>
            <a:ext cx="4332052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93014" y="2283062"/>
            <a:ext cx="2470825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/>
              <a:t>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657590" y="3935119"/>
            <a:ext cx="3665406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027818" y="4496252"/>
            <a:ext cx="4164182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F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449" y="328985"/>
            <a:ext cx="18093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5/</a:t>
            </a:r>
          </a:p>
        </p:txBody>
      </p:sp>
    </p:spTree>
    <p:extLst>
      <p:ext uri="{BB962C8B-B14F-4D97-AF65-F5344CB8AC3E}">
        <p14:creationId xmlns:p14="http://schemas.microsoft.com/office/powerpoint/2010/main" val="41465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528" y="1800823"/>
            <a:ext cx="11251660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En analysant les compositions du</a:t>
            </a:r>
            <a:r>
              <a:rPr lang="fr-FR" sz="28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pain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du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lait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nous concluons qu’ils sont composés d'un groupe </a:t>
            </a:r>
            <a:r>
              <a:rPr lang="fr-FR" sz="3200" b="1" i="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d'ali</a:t>
            </a:r>
            <a:br>
              <a:rPr lang="fr-F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 aliments, tels que le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pain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lait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légumes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fruits</a:t>
            </a:r>
            <a:r>
              <a:rPr lang="fr-FR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les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viandes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sont des </a:t>
            </a:r>
            <a:r>
              <a:rPr lang="fr-FR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aliments composés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 ils contiennent des aliments simples.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622" y="4287993"/>
            <a:ext cx="1125166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-Aliment simple </a:t>
            </a:r>
            <a:r>
              <a:rPr lang="fr-FR" sz="3200" b="1" i="0" dirty="0">
                <a:solidFill>
                  <a:srgbClr val="98480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Composé essentiellement d'une seule catégorie de nutriments (ex. : </a:t>
            </a:r>
            <a:r>
              <a:rPr lang="fr-FR" sz="2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protides, vitamines, sels minéraux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</a:t>
            </a:r>
            <a:r>
              <a:rPr lang="fr-FR" sz="32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Aliment composé : 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Composé au-moins de deux aliments simples au plus (ex. : </a:t>
            </a:r>
            <a:r>
              <a:rPr lang="fr-FR" sz="28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pain, lait, poisson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246432" y="1439692"/>
            <a:ext cx="11524037" cy="48514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43592" y="1026598"/>
            <a:ext cx="538912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Conclusion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9823" y="2292845"/>
            <a:ext cx="2937752" cy="52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………………..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13888" y="3334862"/>
            <a:ext cx="3223101" cy="436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………………..</a:t>
            </a:r>
          </a:p>
        </p:txBody>
      </p:sp>
      <p:sp>
        <p:nvSpPr>
          <p:cNvPr id="9" name="Rectangle 8"/>
          <p:cNvSpPr/>
          <p:nvPr/>
        </p:nvSpPr>
        <p:spPr>
          <a:xfrm>
            <a:off x="8664102" y="5257489"/>
            <a:ext cx="2467586" cy="528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…………..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05711" y="6323144"/>
            <a:ext cx="100648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aliments simples, aliments composés  </a:t>
            </a:r>
          </a:p>
        </p:txBody>
      </p:sp>
    </p:spTree>
    <p:extLst>
      <p:ext uri="{BB962C8B-B14F-4D97-AF65-F5344CB8AC3E}">
        <p14:creationId xmlns:p14="http://schemas.microsoft.com/office/powerpoint/2010/main" val="220593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30740"/>
            <a:ext cx="119779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</a:rPr>
              <a:t>   </a:t>
            </a:r>
            <a:r>
              <a:rPr lang="fr-FR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2- La diversité et le rôle des aliments</a:t>
            </a:r>
            <a:r>
              <a:rPr lang="ar-MA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تنوع ودور الأغذية </a:t>
            </a:r>
            <a:r>
              <a:rPr lang="fr-FR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841" y="1251524"/>
            <a:ext cx="113651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rgbClr val="00B050"/>
                </a:solidFill>
              </a:rPr>
              <a:t>* Selon sa composition chimique, </a:t>
            </a:r>
            <a:r>
              <a:rPr lang="fr-FR" sz="3200" b="1" dirty="0">
                <a:solidFill>
                  <a:srgbClr val="00B050"/>
                </a:solidFill>
              </a:rPr>
              <a:t>notre alimentation peut être classifiée en :</a:t>
            </a:r>
            <a:br>
              <a:rPr lang="fr-FR" sz="3200" b="1" dirty="0">
                <a:solidFill>
                  <a:srgbClr val="000000"/>
                </a:solidFill>
              </a:rPr>
            </a:br>
            <a:r>
              <a:rPr lang="fr-FR" sz="3200" b="1" i="1" dirty="0">
                <a:solidFill>
                  <a:srgbClr val="00B0F0"/>
                </a:solidFill>
              </a:rPr>
              <a:t>- Aliments riches en ………........ </a:t>
            </a:r>
            <a:r>
              <a:rPr lang="fr-FR" sz="3200" b="1" dirty="0">
                <a:solidFill>
                  <a:srgbClr val="000000"/>
                </a:solidFill>
              </a:rPr>
              <a:t>: sardines, viande…</a:t>
            </a:r>
            <a:br>
              <a:rPr lang="fr-FR" sz="3200" b="1" dirty="0">
                <a:solidFill>
                  <a:srgbClr val="000000"/>
                </a:solidFill>
              </a:rPr>
            </a:br>
            <a:r>
              <a:rPr lang="fr-FR" sz="3200" b="1" i="1" dirty="0">
                <a:solidFill>
                  <a:srgbClr val="00B0F0"/>
                </a:solidFill>
              </a:rPr>
              <a:t>- Aliments riches en ………….… </a:t>
            </a:r>
            <a:r>
              <a:rPr lang="fr-FR" sz="3200" b="1" dirty="0">
                <a:solidFill>
                  <a:srgbClr val="000000"/>
                </a:solidFill>
              </a:rPr>
              <a:t>: pain, pommes de terre, miel...</a:t>
            </a:r>
            <a:br>
              <a:rPr lang="fr-FR" sz="3200" b="1" dirty="0">
                <a:solidFill>
                  <a:srgbClr val="000000"/>
                </a:solidFill>
              </a:rPr>
            </a:br>
            <a:r>
              <a:rPr lang="fr-FR" sz="3200" b="1" i="1" dirty="0">
                <a:solidFill>
                  <a:srgbClr val="00B0F0"/>
                </a:solidFill>
              </a:rPr>
              <a:t>- Aliments riches en ………….… </a:t>
            </a:r>
            <a:r>
              <a:rPr lang="fr-FR" sz="3200" b="1" dirty="0">
                <a:solidFill>
                  <a:srgbClr val="000000"/>
                </a:solidFill>
              </a:rPr>
              <a:t>: huile, viande de mouton, beurre...</a:t>
            </a:r>
            <a:br>
              <a:rPr lang="fr-FR" sz="3200" b="1" dirty="0">
                <a:solidFill>
                  <a:srgbClr val="000000"/>
                </a:solidFill>
              </a:rPr>
            </a:br>
            <a:r>
              <a:rPr lang="fr-FR" sz="3200" b="1" i="1" dirty="0">
                <a:solidFill>
                  <a:srgbClr val="00B0F0"/>
                </a:solidFill>
              </a:rPr>
              <a:t>- Aliments riches en ……………..</a:t>
            </a:r>
            <a:r>
              <a:rPr lang="fr-FR" sz="3200" b="1" dirty="0">
                <a:solidFill>
                  <a:srgbClr val="000000"/>
                </a:solidFill>
              </a:rPr>
              <a:t>: légumes et fruits.</a:t>
            </a:r>
            <a:br>
              <a:rPr lang="fr-FR" sz="3200" b="1" dirty="0">
                <a:solidFill>
                  <a:srgbClr val="000000"/>
                </a:solidFill>
              </a:rPr>
            </a:br>
            <a:r>
              <a:rPr lang="fr-FR" sz="3200" b="1" i="1" dirty="0">
                <a:solidFill>
                  <a:srgbClr val="00B0F0"/>
                </a:solidFill>
              </a:rPr>
              <a:t>- Aliments riches en ……………..</a:t>
            </a:r>
            <a:r>
              <a:rPr lang="fr-FR" sz="3200" b="1" dirty="0">
                <a:solidFill>
                  <a:srgbClr val="000000"/>
                </a:solidFill>
              </a:rPr>
              <a:t>: lait et ses dérivés.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-291832" y="5988737"/>
            <a:ext cx="1272215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Protides, Glucides, Sels minéraux, Lipides, Vitamines</a:t>
            </a:r>
          </a:p>
        </p:txBody>
      </p:sp>
    </p:spTree>
    <p:extLst>
      <p:ext uri="{BB962C8B-B14F-4D97-AF65-F5344CB8AC3E}">
        <p14:creationId xmlns:p14="http://schemas.microsoft.com/office/powerpoint/2010/main" val="332910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075" y="1083440"/>
            <a:ext cx="11290572" cy="46166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0B050"/>
                </a:solidFill>
              </a:rPr>
              <a:t>-Aliments ………………......: </a:t>
            </a:r>
            <a:r>
              <a:rPr lang="fr-FR" sz="2800" b="1" dirty="0">
                <a:solidFill>
                  <a:srgbClr val="000000"/>
                </a:solidFill>
              </a:rPr>
              <a:t>Ce sont des aliments qui servent à construire et à développer le corps tels que </a:t>
            </a:r>
            <a:r>
              <a:rPr lang="fr-FR" sz="2800" b="1" dirty="0">
                <a:solidFill>
                  <a:srgbClr val="FF0000"/>
                </a:solidFill>
              </a:rPr>
              <a:t>les protides et les sels minéraux</a:t>
            </a:r>
            <a:r>
              <a:rPr lang="fr-FR" sz="2800" b="1" dirty="0">
                <a:solidFill>
                  <a:srgbClr val="000000"/>
                </a:solidFill>
              </a:rPr>
              <a:t>.</a:t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00B050"/>
                </a:solidFill>
              </a:rPr>
              <a:t>-Aliments …………………. : </a:t>
            </a:r>
            <a:r>
              <a:rPr lang="fr-FR" sz="2800" b="1" dirty="0">
                <a:solidFill>
                  <a:srgbClr val="000000"/>
                </a:solidFill>
              </a:rPr>
              <a:t>Aliments qui fournissent au corps l’énergie nécessaire tels que </a:t>
            </a:r>
            <a:r>
              <a:rPr lang="fr-FR" sz="2800" b="1" dirty="0">
                <a:solidFill>
                  <a:srgbClr val="FF0000"/>
                </a:solidFill>
              </a:rPr>
              <a:t>les glucides et les lipides</a:t>
            </a:r>
            <a:r>
              <a:rPr lang="fr-FR" sz="2800" b="1" dirty="0">
                <a:solidFill>
                  <a:srgbClr val="000000"/>
                </a:solidFill>
              </a:rPr>
              <a:t>.</a:t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>
                <a:solidFill>
                  <a:srgbClr val="00B050"/>
                </a:solidFill>
              </a:rPr>
              <a:t>-Aliments …………………. : </a:t>
            </a:r>
            <a:r>
              <a:rPr lang="fr-FR" sz="2800" b="1" dirty="0">
                <a:solidFill>
                  <a:srgbClr val="000000"/>
                </a:solidFill>
              </a:rPr>
              <a:t>Aliments qui protègent le corps contre des maladies, à savoir </a:t>
            </a:r>
            <a:r>
              <a:rPr lang="fr-FR" sz="2800" b="1" dirty="0">
                <a:solidFill>
                  <a:srgbClr val="FF0000"/>
                </a:solidFill>
              </a:rPr>
              <a:t>les vitamines et les sels minéraux</a:t>
            </a:r>
            <a:r>
              <a:rPr lang="fr-FR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0220"/>
            <a:ext cx="1130353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00B050"/>
                </a:solidFill>
              </a:rPr>
              <a:t>     * Selon sa fonction, notre alimentation peut être classifiée en :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32944" y="5961698"/>
            <a:ext cx="118288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B050"/>
                </a:solidFill>
              </a:rPr>
              <a:t>énergétiques, protecteurs, constructeurs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313717" y="5900142"/>
            <a:ext cx="1272215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24775"/>
            <a:ext cx="1203960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Activité2 Les carences alimentaires</a:t>
            </a:r>
            <a:endParaRPr lang="ar-MA" sz="4400" b="1" u="sng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MA" sz="4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الفاقات الغذائية</a:t>
            </a:r>
            <a:r>
              <a:rPr lang="ar-MA" sz="4400" b="1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48" y="2046423"/>
            <a:ext cx="12188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</a:rPr>
              <a:t>   </a:t>
            </a:r>
            <a:r>
              <a:rPr lang="ar-MA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1</a:t>
            </a:r>
            <a:r>
              <a:rPr lang="fr-FR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- Notion de carence alimentaire. </a:t>
            </a:r>
            <a:endParaRPr lang="fr-FR" sz="2800" b="1" u="sng" dirty="0">
              <a:ln w="6350">
                <a:solidFill>
                  <a:schemeClr val="tx1">
                    <a:alpha val="44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0021" y="2754309"/>
            <a:ext cx="9416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a) Exercice intégré (Ex5 P26) </a:t>
            </a:r>
          </a:p>
        </p:txBody>
      </p:sp>
    </p:spTree>
    <p:extLst>
      <p:ext uri="{BB962C8B-B14F-4D97-AF65-F5344CB8AC3E}">
        <p14:creationId xmlns:p14="http://schemas.microsoft.com/office/powerpoint/2010/main" val="333732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15" y="-51310"/>
            <a:ext cx="8696528" cy="6889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7515" y="4733144"/>
            <a:ext cx="908563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Déformation de la boite crânienne et de la cage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thoracique, jambes arquées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)( ou en ( ) …</a:t>
            </a:r>
            <a:endParaRPr lang="fr-FR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3310" y="5931364"/>
            <a:ext cx="1021404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faut se nourrir d’aliments riches en sels de calcium indispensables à la dureté des os, et en vitamine D qui permet la fixation des sels minéraux sur les os.</a:t>
            </a:r>
          </a:p>
        </p:txBody>
      </p:sp>
    </p:spTree>
    <p:extLst>
      <p:ext uri="{BB962C8B-B14F-4D97-AF65-F5344CB8AC3E}">
        <p14:creationId xmlns:p14="http://schemas.microsoft.com/office/powerpoint/2010/main" val="2669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66" y="0"/>
            <a:ext cx="1081233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294" y="2225721"/>
            <a:ext cx="11498093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cellules de la peau contiennent des molécules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adipeuses</a:t>
            </a:r>
            <a:r>
              <a:rPr lang="ar-MA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جزيئات دهنية</a:t>
            </a:r>
            <a:r>
              <a:rPr lang="fr-FR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qui, sous l’effet des rayons (Ultra Violet), se</a:t>
            </a:r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transforment en molécules de vitamines D.</a:t>
            </a:r>
            <a:endParaRPr lang="fr-FR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661" y="5024045"/>
            <a:ext cx="1149809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africains en général ont une malnutrition et par conséquent le manque de sels minéraux qui favorisent la dureté des os, malgré l’ensoleillement.</a:t>
            </a:r>
            <a:endParaRPr lang="fr-FR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76" y="1820906"/>
            <a:ext cx="11264035" cy="224676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endParaRPr lang="fr-FR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fr-FR" sz="28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carence alimentaire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une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……………………............…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liée au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……..…. 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ou partiel d’un ou de plusieurs aliments. </a:t>
            </a:r>
          </a:p>
          <a:p>
            <a:pPr algn="just"/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un bon développement et une bonne santé, une alimentation</a:t>
            </a:r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…………………………………………………..</a:t>
            </a:r>
            <a:r>
              <a:rPr lang="fr-FR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 nécessaire.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04427" y="4936948"/>
            <a:ext cx="13046842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manque, diversifiée et équilibrée, maladie nutritionnelle </a:t>
            </a:r>
            <a:endParaRPr lang="fr-FR" sz="3200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2026" y="1556426"/>
            <a:ext cx="3151761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b- Définition </a:t>
            </a:r>
          </a:p>
        </p:txBody>
      </p:sp>
    </p:spTree>
    <p:extLst>
      <p:ext uri="{BB962C8B-B14F-4D97-AF65-F5344CB8AC3E}">
        <p14:creationId xmlns:p14="http://schemas.microsoft.com/office/powerpoint/2010/main" val="314738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48" y="175098"/>
            <a:ext cx="12188752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   </a:t>
            </a:r>
            <a:r>
              <a:rPr lang="fr-FR" sz="28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2- Causes et symptômes de quelque carences alimentaires</a:t>
            </a:r>
          </a:p>
          <a:p>
            <a:pPr algn="ctr">
              <a:lnSpc>
                <a:spcPct val="150000"/>
              </a:lnSpc>
            </a:pPr>
            <a:r>
              <a:rPr lang="ar-MA" sz="28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أسباب وأعراض بعض الفاقات الغذائية </a:t>
            </a:r>
            <a:endParaRPr lang="fr-FR" sz="2800" b="1" u="sng" dirty="0">
              <a:ln w="6350">
                <a:solidFill>
                  <a:schemeClr val="tx1">
                    <a:alpha val="44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9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6250" y="1887165"/>
            <a:ext cx="11295873" cy="2830286"/>
          </a:xfr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l’éducation nutritionnelle</a:t>
            </a:r>
            <a:br>
              <a:rPr lang="fr-FR" sz="6000" b="1" dirty="0">
                <a:solidFill>
                  <a:srgbClr val="FF0000"/>
                </a:solidFill>
              </a:rPr>
            </a:br>
            <a:r>
              <a:rPr lang="ar-MA" sz="6000" b="1" dirty="0">
                <a:solidFill>
                  <a:srgbClr val="FF0000"/>
                </a:solidFill>
              </a:rPr>
              <a:t>التربية الغذائية </a:t>
            </a:r>
            <a:r>
              <a:rPr lang="fr-FR" sz="6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30739" y="1534210"/>
            <a:ext cx="1926077" cy="294590"/>
          </a:xfrm>
        </p:spPr>
        <p:txBody>
          <a:bodyPr/>
          <a:lstStyle/>
          <a:p>
            <a:pPr algn="ctr"/>
            <a:fld id="{F8B0F79E-335B-4140-84D8-44B669AB1D45}" type="datetime1">
              <a:rPr lang="fr-FR" sz="2000" b="1" i="1" u="sng" smtClean="0">
                <a:solidFill>
                  <a:schemeClr val="tx1"/>
                </a:solidFill>
              </a:rPr>
              <a:pPr algn="ctr"/>
              <a:t>09/10/2020</a:t>
            </a:fld>
            <a:endParaRPr lang="fr-FR" sz="2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5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65239"/>
              </p:ext>
            </p:extLst>
          </p:nvPr>
        </p:nvGraphicFramePr>
        <p:xfrm>
          <a:off x="77823" y="58358"/>
          <a:ext cx="11965022" cy="66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4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54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Carences</a:t>
                      </a:r>
                      <a:r>
                        <a:rPr lang="ar-MA" sz="32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الفاقات</a:t>
                      </a:r>
                      <a:endParaRPr lang="fr-FR" sz="3200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Symptômes</a:t>
                      </a:r>
                      <a:r>
                        <a:rPr lang="ar-MA" sz="32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أعراضها </a:t>
                      </a:r>
                      <a:r>
                        <a:rPr lang="fr-FR" sz="32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3200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Causes </a:t>
                      </a:r>
                      <a:r>
                        <a:rPr lang="ar-MA" sz="3200" b="1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أسبابها</a:t>
                      </a:r>
                      <a:r>
                        <a:rPr lang="ar-MA" sz="32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fr-FR" sz="3200" b="1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440"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</a:t>
                      </a:r>
                      <a:r>
                        <a:rPr lang="ar-MA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Kwashiorkor</a:t>
                      </a:r>
                      <a:endParaRPr lang="fr-FR" sz="3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Développement anormal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carence en protides, notamment animale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5440"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Goitre</a:t>
                      </a:r>
                      <a:endParaRPr lang="fr-FR" sz="3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Hypertrophie de la glande thyroïdienne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Manque de l’iode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5440"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 scorbut</a:t>
                      </a:r>
                      <a:endParaRPr lang="fr-FR" sz="3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Gonflement et saignement</a:t>
                      </a:r>
                      <a:r>
                        <a:rPr lang="fr-FR" sz="2400" b="1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 la gencive, chute des dents…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Forte carence en vitamine C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440"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sclérose de</a:t>
                      </a:r>
                      <a:b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l’œil</a:t>
                      </a:r>
                      <a:endParaRPr lang="fr-FR" sz="3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Œil déshydraté, cornée opaque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Manque ou insuffisance de</a:t>
                      </a:r>
                      <a:b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vitamine A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440"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Anémie</a:t>
                      </a:r>
                      <a:endParaRPr lang="fr-FR" sz="3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Insuffisance musculaire, fatigue générale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Insuffisance en fer.</a:t>
                      </a:r>
                      <a:endParaRPr lang="fr-FR" sz="3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15966" y="1420238"/>
            <a:ext cx="3618689" cy="719847"/>
          </a:xfrm>
          <a:prstGeom prst="rect">
            <a:avLst/>
          </a:prstGeom>
          <a:solidFill>
            <a:srgbClr val="DC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401456" y="1420237"/>
            <a:ext cx="3330101" cy="719847"/>
          </a:xfrm>
          <a:prstGeom prst="rect">
            <a:avLst/>
          </a:prstGeom>
          <a:solidFill>
            <a:srgbClr val="DC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56105" y="2435153"/>
            <a:ext cx="5037306" cy="719847"/>
          </a:xfrm>
          <a:prstGeom prst="rect">
            <a:avLst/>
          </a:prstGeom>
          <a:solidFill>
            <a:srgbClr val="F8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748409" y="2545402"/>
            <a:ext cx="2983148" cy="719847"/>
          </a:xfrm>
          <a:prstGeom prst="rect">
            <a:avLst/>
          </a:prstGeom>
          <a:solidFill>
            <a:srgbClr val="F8C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66935" y="3430625"/>
            <a:ext cx="5126476" cy="979254"/>
          </a:xfrm>
          <a:prstGeom prst="rect">
            <a:avLst/>
          </a:prstGeom>
          <a:solidFill>
            <a:srgbClr val="FBF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8401456" y="3430625"/>
            <a:ext cx="3521412" cy="979254"/>
          </a:xfrm>
          <a:prstGeom prst="rect">
            <a:avLst/>
          </a:prstGeom>
          <a:solidFill>
            <a:srgbClr val="FBF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28025" y="4669278"/>
            <a:ext cx="4873557" cy="979254"/>
          </a:xfrm>
          <a:prstGeom prst="rect">
            <a:avLst/>
          </a:prstGeom>
          <a:solidFill>
            <a:srgbClr val="FBC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401457" y="4669278"/>
            <a:ext cx="3521412" cy="979254"/>
          </a:xfrm>
          <a:prstGeom prst="rect">
            <a:avLst/>
          </a:prstGeom>
          <a:solidFill>
            <a:srgbClr val="FBC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966934" y="5843086"/>
            <a:ext cx="5126477" cy="868999"/>
          </a:xfrm>
          <a:prstGeom prst="rect">
            <a:avLst/>
          </a:prstGeom>
          <a:solidFill>
            <a:srgbClr val="F4D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748409" y="5907931"/>
            <a:ext cx="3174459" cy="609601"/>
          </a:xfrm>
          <a:prstGeom prst="rect">
            <a:avLst/>
          </a:prstGeom>
          <a:solidFill>
            <a:srgbClr val="F4D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2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51601"/>
            <a:ext cx="12192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Activité3: les rations alimentaires </a:t>
            </a:r>
            <a:r>
              <a:rPr lang="ar-MA" sz="48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الكلتات الغذائية</a:t>
            </a:r>
            <a:endParaRPr lang="ar-MA" sz="4800" b="1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53442" y="1497478"/>
            <a:ext cx="84014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fr-FR" sz="4000" dirty="0">
                <a:solidFill>
                  <a:srgbClr val="00B050"/>
                </a:solidFill>
              </a:rPr>
              <a:t>   </a:t>
            </a:r>
            <a:r>
              <a:rPr lang="ar-MA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1</a:t>
            </a:r>
            <a:r>
              <a:rPr lang="fr-FR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- Notion de ration alimentaire</a:t>
            </a:r>
            <a:endParaRPr lang="fr-FR" sz="2800" b="1" u="sng" dirty="0">
              <a:ln w="6350">
                <a:solidFill>
                  <a:schemeClr val="tx1">
                    <a:alpha val="44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00722" y="2317522"/>
            <a:ext cx="555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a) Exercice intégré (P</a:t>
            </a:r>
            <a:r>
              <a:rPr lang="ar-MA" sz="2400" b="1" u="sng" dirty="0"/>
              <a:t>34</a:t>
            </a:r>
            <a:r>
              <a:rPr lang="fr-FR" sz="2400" b="1" u="sng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7987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" y="0"/>
            <a:ext cx="11945566" cy="56413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02347" y="3112851"/>
            <a:ext cx="1887167" cy="353943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r>
              <a:rPr lang="fr-FR" sz="1700" b="1" dirty="0"/>
              <a:t>…………………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85615" y="3602981"/>
            <a:ext cx="1945533" cy="400110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……………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43981" y="4178450"/>
            <a:ext cx="1945533" cy="400110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143980" y="4753919"/>
            <a:ext cx="1945533" cy="400110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……………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860601" y="3092026"/>
            <a:ext cx="1945533" cy="400110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……………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058399" y="3606728"/>
            <a:ext cx="1747736" cy="396363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………….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899510" y="4093522"/>
            <a:ext cx="1945533" cy="400110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/>
              <a:t>………….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860601" y="4649564"/>
            <a:ext cx="1945533" cy="400110"/>
          </a:xfrm>
          <a:prstGeom prst="rect">
            <a:avLst/>
          </a:prstGeom>
          <a:solidFill>
            <a:srgbClr val="DDF7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………….</a:t>
            </a:r>
          </a:p>
        </p:txBody>
      </p:sp>
    </p:spTree>
    <p:extLst>
      <p:ext uri="{BB962C8B-B14F-4D97-AF65-F5344CB8AC3E}">
        <p14:creationId xmlns:p14="http://schemas.microsoft.com/office/powerpoint/2010/main" val="4170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5" y="0"/>
            <a:ext cx="8791677" cy="66278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8314" y="1264595"/>
            <a:ext cx="8791678" cy="1556426"/>
          </a:xfrm>
          <a:prstGeom prst="rect">
            <a:avLst/>
          </a:prstGeom>
          <a:solidFill>
            <a:srgbClr val="F6FCFC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638162" y="389105"/>
            <a:ext cx="3553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Apport énergétique</a:t>
            </a:r>
            <a:endParaRPr lang="ar-MA" sz="2400" b="1" dirty="0"/>
          </a:p>
          <a:p>
            <a:pPr algn="ctr"/>
            <a:r>
              <a:rPr lang="ar-MA" sz="2400" b="1" dirty="0"/>
              <a:t>امداد طاقي </a:t>
            </a:r>
          </a:p>
          <a:p>
            <a:pPr algn="ctr"/>
            <a:r>
              <a:rPr lang="fr-FR" sz="2400" b="1" dirty="0"/>
              <a:t> besoins énergétiques</a:t>
            </a:r>
            <a:r>
              <a:rPr lang="ar-MA" sz="2400" b="1" dirty="0"/>
              <a:t> </a:t>
            </a:r>
          </a:p>
          <a:p>
            <a:pPr algn="ctr"/>
            <a:r>
              <a:rPr lang="ar-MA" sz="2400" b="1" dirty="0"/>
              <a:t>حاجيات غذائية </a:t>
            </a:r>
          </a:p>
          <a:p>
            <a:pPr algn="ctr"/>
            <a:r>
              <a:rPr lang="fr-FR" sz="2400" b="1" dirty="0"/>
              <a:t>Suffisante </a:t>
            </a:r>
            <a:r>
              <a:rPr lang="ar-MA" sz="2400" b="1" dirty="0"/>
              <a:t>كافية</a:t>
            </a:r>
          </a:p>
          <a:p>
            <a:pPr algn="ctr"/>
            <a:r>
              <a:rPr lang="fr-FR" sz="2400" b="1" dirty="0"/>
              <a:t>Insuffisante </a:t>
            </a:r>
            <a:r>
              <a:rPr lang="ar-MA" sz="2400" b="1" dirty="0"/>
              <a:t>غير كافية</a:t>
            </a:r>
          </a:p>
          <a:p>
            <a:pPr algn="ctr"/>
            <a:r>
              <a:rPr lang="fr-FR" sz="2400" b="1" dirty="0"/>
              <a:t>Equilibrée </a:t>
            </a:r>
            <a:r>
              <a:rPr lang="ar-MA" sz="2400" b="1" dirty="0"/>
              <a:t>متوازنة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8314" y="3754876"/>
            <a:ext cx="8791678" cy="933855"/>
          </a:xfrm>
          <a:prstGeom prst="rect">
            <a:avLst/>
          </a:prstGeom>
          <a:solidFill>
            <a:srgbClr val="F6FCFC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852153" y="3376371"/>
            <a:ext cx="5077840" cy="320140"/>
          </a:xfrm>
          <a:prstGeom prst="rect">
            <a:avLst/>
          </a:prstGeom>
          <a:solidFill>
            <a:srgbClr val="F6FCFC"/>
          </a:solidFill>
        </p:spPr>
        <p:txBody>
          <a:bodyPr wrap="square" rtlCol="0">
            <a:spAutoFit/>
          </a:bodyPr>
          <a:lstStyle/>
          <a:p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140741" y="5224624"/>
            <a:ext cx="4633608" cy="397962"/>
          </a:xfrm>
          <a:prstGeom prst="rect">
            <a:avLst/>
          </a:prstGeom>
          <a:solidFill>
            <a:srgbClr val="F6FCFC"/>
          </a:solidFill>
        </p:spPr>
        <p:txBody>
          <a:bodyPr wrap="square" rtlCol="0">
            <a:spAutoFit/>
          </a:bodyPr>
          <a:lstStyle/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9332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1" y="56861"/>
            <a:ext cx="11863405" cy="5857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9412" y="1328464"/>
            <a:ext cx="5432304" cy="954107"/>
          </a:xfrm>
          <a:prstGeom prst="rect">
            <a:avLst/>
          </a:prstGeom>
          <a:solidFill>
            <a:srgbClr val="F6FCFC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Il faudrait rajouter plus de glucides et de lipides</a:t>
            </a:r>
            <a:r>
              <a:rPr lang="fr-FR" sz="2800" b="1" dirty="0">
                <a:solidFill>
                  <a:srgbClr val="FF0000"/>
                </a:solidFill>
                <a:latin typeface="Arial-BoldMT"/>
              </a:rPr>
              <a:t>.</a:t>
            </a:r>
            <a:endParaRPr lang="fr-F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569412" y="3144386"/>
            <a:ext cx="5432304" cy="954107"/>
          </a:xfrm>
          <a:prstGeom prst="rect">
            <a:avLst/>
          </a:prstGeom>
          <a:solidFill>
            <a:srgbClr val="F6FCFC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FF0000"/>
                </a:solidFill>
              </a:rPr>
              <a:t>Le déséquilibre alimentaire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b="1" dirty="0">
                <a:solidFill>
                  <a:srgbClr val="FF0000"/>
                </a:solidFill>
              </a:rPr>
              <a:t>entraine des maladies.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75443" y="6114492"/>
            <a:ext cx="1038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Suffisante </a:t>
            </a:r>
            <a:r>
              <a:rPr lang="ar-MA" sz="2400" b="1" dirty="0"/>
              <a:t>كافية</a:t>
            </a:r>
            <a:r>
              <a:rPr lang="fr-FR" sz="2400" b="1" dirty="0"/>
              <a:t>           Insuffisante </a:t>
            </a:r>
            <a:r>
              <a:rPr lang="ar-MA" sz="2400" b="1" dirty="0"/>
              <a:t>غير كافية</a:t>
            </a:r>
            <a:r>
              <a:rPr lang="fr-FR" sz="2400" b="1" dirty="0"/>
              <a:t>        Equilibrée </a:t>
            </a:r>
            <a:r>
              <a:rPr lang="ar-MA" sz="2400" b="1" dirty="0"/>
              <a:t>متوازنة</a:t>
            </a:r>
          </a:p>
        </p:txBody>
      </p:sp>
    </p:spTree>
    <p:extLst>
      <p:ext uri="{BB962C8B-B14F-4D97-AF65-F5344CB8AC3E}">
        <p14:creationId xmlns:p14="http://schemas.microsoft.com/office/powerpoint/2010/main" val="3168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5294" y="1201288"/>
            <a:ext cx="2821021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b/ Définition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294" y="1724508"/>
            <a:ext cx="11128443" cy="230832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ration alimentaire est </a:t>
            </a:r>
            <a:r>
              <a:rPr lang="fr-FR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quantité d’aliments </a:t>
            </a:r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qu’une personne doit consommer en </a:t>
            </a:r>
            <a:r>
              <a:rPr lang="fr-FR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jour (24h) </a:t>
            </a:r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afin de subvenir aux </a:t>
            </a:r>
            <a:r>
              <a:rPr lang="fr-FR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besoins</a:t>
            </a:r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son corps. Cette quantité doit être </a:t>
            </a:r>
            <a:r>
              <a:rPr lang="fr-FR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suffisante et diversifiée</a:t>
            </a:r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80953" y="1870421"/>
            <a:ext cx="45525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……………………………………………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690" y="5520607"/>
            <a:ext cx="11035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Besoins - un jour (24h) - la quantité d’aliments – suffisante et diversifiée </a:t>
            </a:r>
            <a:endParaRPr lang="fr-FR" sz="2800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84460" y="2414253"/>
            <a:ext cx="29961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…………………………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49039" y="2963589"/>
            <a:ext cx="17143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………………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488815" y="3483463"/>
            <a:ext cx="4464513" cy="4034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B050"/>
                </a:solidFill>
              </a:rPr>
              <a:t>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0848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008" y="204681"/>
            <a:ext cx="1173155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2- Les facteurs qui influencent la ration alimentaire</a:t>
            </a:r>
          </a:p>
          <a:p>
            <a:r>
              <a:rPr lang="ar-MA" sz="3200" b="1" u="sng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العوامل المتدخلة في تغير الكلتة الغذائية</a:t>
            </a:r>
            <a:r>
              <a:rPr lang="ar-MA" sz="3200" b="1" dirty="0">
                <a:ln w="6350">
                  <a:solidFill>
                    <a:schemeClr val="tx1">
                      <a:alpha val="44000"/>
                    </a:schemeClr>
                  </a:solidFill>
                </a:ln>
                <a:solidFill>
                  <a:srgbClr val="00B050"/>
                </a:solidFill>
              </a:rPr>
              <a:t>                                                      </a:t>
            </a:r>
            <a:endParaRPr lang="fr-FR" sz="3200" b="1" dirty="0">
              <a:ln w="6350">
                <a:solidFill>
                  <a:schemeClr val="tx1">
                    <a:alpha val="44000"/>
                  </a:schemeClr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63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369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21795" y="1479432"/>
            <a:ext cx="9465012" cy="1200329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>
                <a:solidFill>
                  <a:srgbClr val="00B050"/>
                </a:solidFill>
              </a:rPr>
              <a:t>-Doc1 P36: </a:t>
            </a:r>
            <a:r>
              <a:rPr lang="fr-FR" sz="3600" b="1" dirty="0"/>
              <a:t>Pendant les efforts physiques, le corps a besoin plus </a:t>
            </a:r>
            <a:r>
              <a:rPr lang="fr-FR" sz="3600" b="1" dirty="0">
                <a:solidFill>
                  <a:srgbClr val="00B050"/>
                </a:solidFill>
              </a:rPr>
              <a:t>d’……….........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273" y1="15278" x2="67273" y2="15278"/>
                        <a14:backgroundMark x1="52727" y1="60556" x2="52727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9" r="20690"/>
          <a:stretch/>
        </p:blipFill>
        <p:spPr>
          <a:xfrm flipH="1">
            <a:off x="0" y="653976"/>
            <a:ext cx="1828801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92" b="97462" l="10000" r="97923">
                        <a14:foregroundMark x1="74385" y1="54769" x2="74385" y2="54769"/>
                        <a14:foregroundMark x1="74846" y1="33692" x2="74846" y2="33692"/>
                        <a14:foregroundMark x1="74846" y1="27308" x2="74846" y2="27308"/>
                        <a14:foregroundMark x1="74385" y1="56769" x2="79308" y2="86231"/>
                        <a14:foregroundMark x1="73923" y1="55308" x2="60154" y2="87231"/>
                        <a14:foregroundMark x1="67000" y1="67538" x2="67000" y2="67538"/>
                        <a14:foregroundMark x1="74385" y1="35154" x2="74385" y2="22846"/>
                        <a14:foregroundMark x1="74385" y1="28308" x2="76385" y2="21923"/>
                        <a14:foregroundMark x1="76385" y1="23385" x2="76385" y2="23385"/>
                        <a14:foregroundMark x1="76385" y1="24846" x2="77308" y2="13077"/>
                        <a14:foregroundMark x1="72385" y1="22846" x2="72923" y2="19923"/>
                        <a14:foregroundMark x1="79769" y1="23385" x2="81769" y2="16462"/>
                        <a14:foregroundMark x1="33615" y1="72462" x2="33615" y2="72462"/>
                        <a14:backgroundMark x1="77846" y1="17231" x2="77846" y2="17231"/>
                        <a14:backgroundMark x1="75385" y1="18231" x2="86692" y2="22692"/>
                        <a14:backgroundMark x1="72385" y1="16769" x2="87154" y2="2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7833" r="9895" b="9755"/>
          <a:stretch/>
        </p:blipFill>
        <p:spPr>
          <a:xfrm>
            <a:off x="10817158" y="69659"/>
            <a:ext cx="1226420" cy="12815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14400" y="4854522"/>
            <a:ext cx="9396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-Quel est le facteur</a:t>
            </a:r>
            <a:r>
              <a:rPr lang="ar-MA" sz="4000" b="1" dirty="0">
                <a:solidFill>
                  <a:srgbClr val="FF0000"/>
                </a:solidFill>
              </a:rPr>
              <a:t>  العامل </a:t>
            </a:r>
            <a:r>
              <a:rPr lang="fr-FR" sz="4000" b="1" dirty="0">
                <a:solidFill>
                  <a:srgbClr val="FF0000"/>
                </a:solidFill>
              </a:rPr>
              <a:t>impliqué?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4400" y="5562408"/>
            <a:ext cx="9396920" cy="707886"/>
          </a:xfrm>
          <a:prstGeom prst="rect">
            <a:avLst/>
          </a:prstGeom>
          <a:solidFill>
            <a:schemeClr val="bg1"/>
          </a:solidFill>
          <a:ln>
            <a:solidFill>
              <a:srgbClr val="C6C6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L’activité physique</a:t>
            </a:r>
            <a:r>
              <a:rPr lang="ar-MA" sz="4000" b="1" dirty="0">
                <a:solidFill>
                  <a:srgbClr val="FF0000"/>
                </a:solidFill>
              </a:rPr>
              <a:t>النشاط الجسماني</a:t>
            </a:r>
            <a:r>
              <a:rPr lang="fr-FR" sz="4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29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67" cy="52140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2" b="97462" l="10000" r="97923">
                        <a14:foregroundMark x1="74385" y1="54769" x2="74385" y2="54769"/>
                        <a14:foregroundMark x1="74846" y1="33692" x2="74846" y2="33692"/>
                        <a14:foregroundMark x1="74846" y1="27308" x2="74846" y2="27308"/>
                        <a14:foregroundMark x1="74385" y1="56769" x2="79308" y2="86231"/>
                        <a14:foregroundMark x1="73923" y1="55308" x2="60154" y2="87231"/>
                        <a14:foregroundMark x1="67000" y1="67538" x2="67000" y2="67538"/>
                        <a14:foregroundMark x1="74385" y1="35154" x2="74385" y2="22846"/>
                        <a14:foregroundMark x1="74385" y1="28308" x2="76385" y2="21923"/>
                        <a14:foregroundMark x1="76385" y1="23385" x2="76385" y2="23385"/>
                        <a14:foregroundMark x1="76385" y1="24846" x2="77308" y2="13077"/>
                        <a14:foregroundMark x1="72385" y1="22846" x2="72923" y2="19923"/>
                        <a14:foregroundMark x1="79769" y1="23385" x2="81769" y2="16462"/>
                        <a14:foregroundMark x1="33615" y1="72462" x2="33615" y2="72462"/>
                        <a14:backgroundMark x1="77846" y1="17231" x2="77846" y2="17231"/>
                        <a14:backgroundMark x1="75385" y1="18231" x2="86692" y2="22692"/>
                        <a14:backgroundMark x1="72385" y1="16769" x2="87154" y2="2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7833" r="9895" b="9755"/>
          <a:stretch/>
        </p:blipFill>
        <p:spPr>
          <a:xfrm>
            <a:off x="10817158" y="69659"/>
            <a:ext cx="1226420" cy="1281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03506" y="1351198"/>
            <a:ext cx="1478605" cy="82145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6158" y="2300218"/>
            <a:ext cx="1045716" cy="7414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158" y="3247069"/>
            <a:ext cx="1045716" cy="741469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16158" y="4165604"/>
            <a:ext cx="1045716" cy="7414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80551" y="3044014"/>
            <a:ext cx="9597074" cy="1815882"/>
          </a:xfrm>
          <a:prstGeom prst="rect">
            <a:avLst/>
          </a:prstGeom>
          <a:solidFill>
            <a:schemeClr val="bg1"/>
          </a:solidFill>
          <a:ln w="76200">
            <a:solidFill>
              <a:srgbClr val="A7CD78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B050"/>
                </a:solidFill>
              </a:rPr>
              <a:t>-Doc2 P36: </a:t>
            </a:r>
          </a:p>
          <a:p>
            <a:r>
              <a:rPr lang="fr-FR" sz="2800" b="1" dirty="0"/>
              <a:t>1. Les besoins énergétiques de </a:t>
            </a:r>
            <a:r>
              <a:rPr lang="ar-MA" sz="2800" b="1" dirty="0">
                <a:solidFill>
                  <a:srgbClr val="00B050"/>
                </a:solidFill>
              </a:rPr>
              <a:t>............................</a:t>
            </a:r>
            <a:r>
              <a:rPr lang="fr-FR" sz="2800" b="1" dirty="0"/>
              <a:t>sont plus importants (</a:t>
            </a:r>
            <a:r>
              <a:rPr lang="ar-MA" sz="2800" b="1" dirty="0"/>
              <a:t>........</a:t>
            </a:r>
            <a:r>
              <a:rPr lang="fr-FR" sz="2800" b="1" dirty="0" err="1"/>
              <a:t>kj</a:t>
            </a:r>
            <a:r>
              <a:rPr lang="fr-FR" sz="2800" b="1" dirty="0"/>
              <a:t>) que ceux de</a:t>
            </a:r>
            <a:r>
              <a:rPr lang="ar-MA" sz="2800" b="1" dirty="0">
                <a:solidFill>
                  <a:srgbClr val="00B050"/>
                </a:solidFill>
              </a:rPr>
              <a:t>.......</a:t>
            </a:r>
            <a:r>
              <a:rPr lang="fr-FR" sz="2800" b="1" dirty="0">
                <a:solidFill>
                  <a:srgbClr val="00B050"/>
                </a:solidFill>
              </a:rPr>
              <a:t>..</a:t>
            </a:r>
            <a:r>
              <a:rPr lang="ar-MA" sz="2800" b="1" dirty="0">
                <a:solidFill>
                  <a:srgbClr val="00B050"/>
                </a:solidFill>
              </a:rPr>
              <a:t>..........</a:t>
            </a:r>
            <a:r>
              <a:rPr lang="fr-FR" sz="2800" b="1" dirty="0"/>
              <a:t>(</a:t>
            </a:r>
            <a:r>
              <a:rPr lang="ar-MA" sz="2800" b="1" dirty="0"/>
              <a:t>......</a:t>
            </a:r>
            <a:r>
              <a:rPr lang="fr-FR" sz="2800" b="1" dirty="0" err="1"/>
              <a:t>kj</a:t>
            </a:r>
            <a:r>
              <a:rPr lang="fr-FR" sz="2800" b="1" dirty="0"/>
              <a:t>) qui sont supérieurs à ceux de </a:t>
            </a:r>
            <a:r>
              <a:rPr lang="ar-MA" sz="2800" b="1" dirty="0">
                <a:solidFill>
                  <a:srgbClr val="00B050"/>
                </a:solidFill>
              </a:rPr>
              <a:t>..........................</a:t>
            </a:r>
            <a:r>
              <a:rPr lang="fr-FR" sz="2800" b="1" dirty="0"/>
              <a:t> (……..</a:t>
            </a:r>
            <a:r>
              <a:rPr lang="fr-FR" sz="2800" b="1" dirty="0" err="1"/>
              <a:t>kj</a:t>
            </a:r>
            <a:r>
              <a:rPr lang="fr-FR" sz="2800" b="1" dirty="0"/>
              <a:t>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7273" y1="15278" x2="67273" y2="15278"/>
                        <a14:backgroundMark x1="52727" y1="60556" x2="52727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9" r="20690"/>
          <a:stretch/>
        </p:blipFill>
        <p:spPr>
          <a:xfrm flipH="1">
            <a:off x="1162452" y="3845072"/>
            <a:ext cx="1400783" cy="26264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80551" y="4879347"/>
            <a:ext cx="9597074" cy="1799176"/>
          </a:xfrm>
          <a:prstGeom prst="rect">
            <a:avLst/>
          </a:prstGeom>
          <a:solidFill>
            <a:schemeClr val="bg1"/>
          </a:solidFill>
          <a:ln w="76200">
            <a:solidFill>
              <a:srgbClr val="A7CD78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2. </a:t>
            </a:r>
            <a:r>
              <a:rPr lang="fr-FR" sz="2800" b="1" dirty="0">
                <a:solidFill>
                  <a:srgbClr val="00B050"/>
                </a:solidFill>
              </a:rPr>
              <a:t>La femme allaitante</a:t>
            </a:r>
            <a:r>
              <a:rPr lang="ar-MA" sz="2800" b="1" dirty="0">
                <a:solidFill>
                  <a:srgbClr val="00B050"/>
                </a:solidFill>
              </a:rPr>
              <a:t> المرضعة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r>
              <a:rPr lang="fr-FR" sz="2800" b="1" dirty="0"/>
              <a:t>a besoin de beaucoup plus énergie pour nourrir</a:t>
            </a:r>
            <a:r>
              <a:rPr lang="fr-FR" sz="2800" b="1" dirty="0">
                <a:solidFill>
                  <a:srgbClr val="00B050"/>
                </a:solidFill>
              </a:rPr>
              <a:t> son bébé</a:t>
            </a:r>
            <a:r>
              <a:rPr lang="fr-FR" sz="2800" b="1" dirty="0"/>
              <a:t>.</a:t>
            </a:r>
            <a:br>
              <a:rPr lang="fr-FR" sz="2800" b="1" dirty="0"/>
            </a:br>
            <a:r>
              <a:rPr lang="fr-FR" sz="2800" b="1" dirty="0">
                <a:solidFill>
                  <a:srgbClr val="00B050"/>
                </a:solidFill>
              </a:rPr>
              <a:t>La femme enceinte</a:t>
            </a:r>
            <a:r>
              <a:rPr lang="ar-MA" sz="2800" b="1" dirty="0">
                <a:solidFill>
                  <a:srgbClr val="00B050"/>
                </a:solidFill>
              </a:rPr>
              <a:t>الحاملة</a:t>
            </a:r>
            <a:r>
              <a:rPr lang="fr-FR" sz="2800" b="1" dirty="0">
                <a:solidFill>
                  <a:srgbClr val="00B050"/>
                </a:solidFill>
              </a:rPr>
              <a:t> </a:t>
            </a:r>
            <a:r>
              <a:rPr lang="fr-FR" sz="2800" b="1" dirty="0"/>
              <a:t>a besoin de plus d’énergie pour nourrir son </a:t>
            </a:r>
            <a:r>
              <a:rPr lang="fr-FR" sz="2800" b="1" dirty="0">
                <a:solidFill>
                  <a:srgbClr val="00B050"/>
                </a:solidFill>
              </a:rPr>
              <a:t>fœtus (embryon</a:t>
            </a:r>
            <a:r>
              <a:rPr lang="ar-MA" sz="2800" b="1" dirty="0">
                <a:solidFill>
                  <a:srgbClr val="00B050"/>
                </a:solidFill>
              </a:rPr>
              <a:t>جنين</a:t>
            </a:r>
            <a:r>
              <a:rPr lang="fr-FR" sz="2800" b="1" dirty="0">
                <a:solidFill>
                  <a:srgbClr val="00B050"/>
                </a:solidFill>
              </a:rPr>
              <a:t>).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77619" y="964803"/>
            <a:ext cx="9396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-Quel est le facteur</a:t>
            </a:r>
            <a:r>
              <a:rPr lang="ar-MA" sz="4000" b="1" dirty="0">
                <a:solidFill>
                  <a:srgbClr val="FF0000"/>
                </a:solidFill>
              </a:rPr>
              <a:t>  العامل </a:t>
            </a:r>
            <a:r>
              <a:rPr lang="fr-FR" sz="4000" b="1" dirty="0">
                <a:solidFill>
                  <a:srgbClr val="FF0000"/>
                </a:solidFill>
              </a:rPr>
              <a:t>impliqué?  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977619" y="1672689"/>
            <a:ext cx="9396920" cy="707886"/>
          </a:xfrm>
          <a:prstGeom prst="rect">
            <a:avLst/>
          </a:prstGeom>
          <a:solidFill>
            <a:schemeClr val="bg1"/>
          </a:solidFill>
          <a:ln>
            <a:solidFill>
              <a:srgbClr val="C6C6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L’état physiologique</a:t>
            </a:r>
            <a:r>
              <a:rPr lang="ar-MA" sz="4000" b="1" dirty="0">
                <a:solidFill>
                  <a:srgbClr val="FF0000"/>
                </a:solidFill>
              </a:rPr>
              <a:t>الحالة الفيزيولوجية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" grpId="0" animBg="1"/>
      <p:bldP spid="6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813"/>
            <a:ext cx="12166701" cy="47081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92" b="97462" l="10000" r="97923">
                        <a14:foregroundMark x1="74385" y1="54769" x2="74385" y2="54769"/>
                        <a14:foregroundMark x1="74846" y1="33692" x2="74846" y2="33692"/>
                        <a14:foregroundMark x1="74846" y1="27308" x2="74846" y2="27308"/>
                        <a14:foregroundMark x1="74385" y1="56769" x2="79308" y2="86231"/>
                        <a14:foregroundMark x1="73923" y1="55308" x2="60154" y2="87231"/>
                        <a14:foregroundMark x1="67000" y1="67538" x2="67000" y2="67538"/>
                        <a14:foregroundMark x1="74385" y1="35154" x2="74385" y2="22846"/>
                        <a14:foregroundMark x1="74385" y1="28308" x2="76385" y2="21923"/>
                        <a14:foregroundMark x1="76385" y1="23385" x2="76385" y2="23385"/>
                        <a14:foregroundMark x1="76385" y1="24846" x2="77308" y2="13077"/>
                        <a14:foregroundMark x1="72385" y1="22846" x2="72923" y2="19923"/>
                        <a14:foregroundMark x1="79769" y1="23385" x2="81769" y2="16462"/>
                        <a14:foregroundMark x1="33615" y1="72462" x2="33615" y2="72462"/>
                        <a14:backgroundMark x1="77846" y1="17231" x2="77846" y2="17231"/>
                        <a14:backgroundMark x1="75385" y1="18231" x2="86692" y2="22692"/>
                        <a14:backgroundMark x1="72385" y1="16769" x2="87154" y2="22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7833" r="9895" b="9755"/>
          <a:stretch/>
        </p:blipFill>
        <p:spPr>
          <a:xfrm>
            <a:off x="10940281" y="-99499"/>
            <a:ext cx="1226420" cy="12815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54202" y="397210"/>
            <a:ext cx="9658295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C6C6C6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-Doc2 P36: </a:t>
            </a:r>
          </a:p>
          <a:p>
            <a:pPr algn="just"/>
            <a:r>
              <a:rPr lang="fr-FR" sz="2400" b="1" dirty="0"/>
              <a:t>1. Une personne adulte a besoin d’énergie </a:t>
            </a:r>
            <a:r>
              <a:rPr lang="fr-FR" sz="2400" b="1" dirty="0">
                <a:solidFill>
                  <a:srgbClr val="00B050"/>
                </a:solidFill>
              </a:rPr>
              <a:t>……………</a:t>
            </a:r>
            <a:r>
              <a:rPr lang="fr-FR" sz="2400" b="1" dirty="0"/>
              <a:t> à celle de l’adolescent. L’adolescent a besoin d’énergie </a:t>
            </a:r>
            <a:r>
              <a:rPr lang="fr-FR" sz="2400" b="1" dirty="0">
                <a:solidFill>
                  <a:srgbClr val="00B050"/>
                </a:solidFill>
              </a:rPr>
              <a:t>………...</a:t>
            </a:r>
            <a:r>
              <a:rPr lang="fr-FR" sz="2400" b="1" dirty="0"/>
              <a:t> à celle d’un enfant.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7273" y1="15278" x2="67273" y2="15278"/>
                        <a14:backgroundMark x1="52727" y1="60556" x2="52727" y2="60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19" r="20690"/>
          <a:stretch/>
        </p:blipFill>
        <p:spPr>
          <a:xfrm flipH="1">
            <a:off x="175832" y="171069"/>
            <a:ext cx="1078370" cy="20219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97668" y="3945614"/>
            <a:ext cx="9396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-Quel est le facteur</a:t>
            </a:r>
            <a:r>
              <a:rPr lang="ar-MA" sz="4000" b="1" dirty="0">
                <a:solidFill>
                  <a:srgbClr val="FF0000"/>
                </a:solidFill>
              </a:rPr>
              <a:t>  العامل </a:t>
            </a:r>
            <a:r>
              <a:rPr lang="fr-FR" sz="4000" b="1" dirty="0">
                <a:solidFill>
                  <a:srgbClr val="FF0000"/>
                </a:solidFill>
              </a:rPr>
              <a:t>impliqué?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7668" y="4653500"/>
            <a:ext cx="9396920" cy="1323439"/>
          </a:xfrm>
          <a:prstGeom prst="rect">
            <a:avLst/>
          </a:prstGeom>
          <a:solidFill>
            <a:schemeClr val="bg1"/>
          </a:solidFill>
          <a:ln>
            <a:solidFill>
              <a:srgbClr val="C6C6C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L’âge</a:t>
            </a:r>
            <a:r>
              <a:rPr lang="ar-MA" sz="4000" b="1" dirty="0">
                <a:solidFill>
                  <a:srgbClr val="FF0000"/>
                </a:solidFill>
              </a:rPr>
              <a:t>السن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Le sexe </a:t>
            </a:r>
            <a:r>
              <a:rPr lang="ar-MA" sz="4000" b="1" dirty="0">
                <a:solidFill>
                  <a:srgbClr val="FF0000"/>
                </a:solidFill>
              </a:rPr>
              <a:t>الجنس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83650"/>
            <a:ext cx="7674428" cy="12930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sz="66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Introduction</a:t>
            </a:r>
            <a:r>
              <a:rPr lang="fr-FR" sz="6000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313" y="1715588"/>
            <a:ext cx="11157857" cy="18113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b="1" dirty="0"/>
              <a:t>Pour maintenir l’activité de notre organisme, nous consommons des aliments d’origine animale et d’origine végétale.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313" y="3526970"/>
            <a:ext cx="11571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fr-FR" sz="36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Quelles sont les composants des aliments que nous consommons ?</a:t>
            </a:r>
            <a:br>
              <a:rPr lang="fr-FR" sz="36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3200" b="1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-</a:t>
            </a:r>
            <a:r>
              <a:rPr lang="fr-FR" sz="3600" b="1" i="0" dirty="0">
                <a:solidFill>
                  <a:srgbClr val="00B05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Quels sont les rôles des aliments ?</a:t>
            </a:r>
            <a:endParaRPr lang="fr-FR" sz="36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72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77" y="399233"/>
            <a:ext cx="112905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3600" b="1" dirty="0">
                <a:latin typeface="Calibri" panose="020F0502020204030204" pitchFamily="34" charset="0"/>
              </a:rPr>
              <a:t>Les besoins énergétiques quotidiens</a:t>
            </a:r>
            <a:r>
              <a:rPr lang="ar-MA" sz="3600" b="1" dirty="0">
                <a:latin typeface="Calibri" panose="020F0502020204030204" pitchFamily="34" charset="0"/>
              </a:rPr>
              <a:t>اليومية</a:t>
            </a:r>
            <a:r>
              <a:rPr lang="fr-FR" sz="3600" b="1" dirty="0">
                <a:latin typeface="Calibri" panose="020F0502020204030204" pitchFamily="34" charset="0"/>
              </a:rPr>
              <a:t> varient selon différents facteurs</a:t>
            </a:r>
            <a:r>
              <a:rPr lang="ar-MA" sz="3600" b="1" dirty="0">
                <a:latin typeface="Calibri" panose="020F0502020204030204" pitchFamily="34" charset="0"/>
              </a:rPr>
              <a:t>عوامل</a:t>
            </a:r>
            <a:r>
              <a:rPr lang="fr-FR" sz="3600" b="1" dirty="0">
                <a:latin typeface="Calibri" panose="020F0502020204030204" pitchFamily="34" charset="0"/>
              </a:rPr>
              <a:t>:</a:t>
            </a:r>
            <a:endParaRPr lang="fr-FR" sz="3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89107" y="1807532"/>
            <a:ext cx="939692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B050"/>
                </a:solidFill>
              </a:rPr>
              <a:t>L’activité physique</a:t>
            </a:r>
            <a:r>
              <a:rPr lang="ar-MA" sz="4000" b="1" dirty="0">
                <a:solidFill>
                  <a:srgbClr val="00B050"/>
                </a:solidFill>
              </a:rPr>
              <a:t>النشاط الجسماني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9107" y="3250015"/>
            <a:ext cx="939692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B050"/>
                </a:solidFill>
              </a:rPr>
              <a:t>L’âge</a:t>
            </a:r>
            <a:r>
              <a:rPr lang="ar-MA" sz="4000" b="1" dirty="0">
                <a:solidFill>
                  <a:srgbClr val="00B050"/>
                </a:solidFill>
              </a:rPr>
              <a:t>السن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107" y="3965157"/>
            <a:ext cx="939692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B050"/>
                </a:solidFill>
              </a:rPr>
              <a:t>Le sexe </a:t>
            </a:r>
            <a:r>
              <a:rPr lang="ar-MA" sz="4000" b="1" dirty="0">
                <a:solidFill>
                  <a:srgbClr val="00B050"/>
                </a:solidFill>
              </a:rPr>
              <a:t>الجنس</a:t>
            </a:r>
            <a:endParaRPr lang="fr-FR" sz="4000" b="1" dirty="0">
              <a:solidFill>
                <a:srgbClr val="00B05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>
          <a:xfrm>
            <a:off x="7821038" y="2936885"/>
            <a:ext cx="3910519" cy="38138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89107" y="2515418"/>
            <a:ext cx="939692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B050"/>
                </a:solidFill>
              </a:rPr>
              <a:t>L’état physiologique</a:t>
            </a:r>
            <a:r>
              <a:rPr lang="ar-MA" sz="4000" b="1" dirty="0">
                <a:solidFill>
                  <a:srgbClr val="00B050"/>
                </a:solidFill>
              </a:rPr>
              <a:t>الحالة الفيزيولوجية</a:t>
            </a:r>
            <a:endParaRPr lang="fr-FR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7167" y="1245140"/>
            <a:ext cx="824905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Schéma de synthèse </a:t>
            </a:r>
          </a:p>
        </p:txBody>
      </p:sp>
    </p:spTree>
    <p:extLst>
      <p:ext uri="{BB962C8B-B14F-4D97-AF65-F5344CB8AC3E}">
        <p14:creationId xmlns:p14="http://schemas.microsoft.com/office/powerpoint/2010/main" val="410997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0631" y="152400"/>
            <a:ext cx="11908971" cy="14369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Activité1: mise en évidence de la composition des aliments </a:t>
            </a:r>
            <a:r>
              <a:rPr lang="ar-MA" sz="4400" b="1" u="sng" dirty="0">
                <a:ln>
                  <a:solidFill>
                    <a:schemeClr val="tx1">
                      <a:alpha val="47000"/>
                    </a:schemeClr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مكونات الأغذية </a:t>
            </a:r>
            <a:endParaRPr lang="fr-FR" sz="4400" b="1" u="sng" dirty="0">
              <a:ln>
                <a:solidFill>
                  <a:schemeClr val="tx1">
                    <a:alpha val="47000"/>
                  </a:schemeClr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361" y="2526152"/>
            <a:ext cx="107875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tableau ci-dessous représente les manipulations</a:t>
            </a:r>
            <a:r>
              <a:rPr lang="ar-MA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ال</a:t>
            </a:r>
            <a:r>
              <a:rPr lang="ar-MA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مناولات </a:t>
            </a:r>
            <a:r>
              <a:rPr lang="fr-FR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permettent de mettre en évidence les compositions minérales et organiques de l’aliment, cela par utilisation de </a:t>
            </a:r>
            <a:r>
              <a:rPr lang="fr-FR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techniques </a:t>
            </a:r>
            <a:r>
              <a:rPr lang="fr-FR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de </a:t>
            </a:r>
            <a:r>
              <a:rPr lang="fr-FR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réactifs</a:t>
            </a:r>
            <a:r>
              <a:rPr lang="ar-MA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الكواشف </a:t>
            </a:r>
            <a:r>
              <a:rPr lang="fr-FR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(indicateurs colorés) </a:t>
            </a:r>
            <a:r>
              <a:rPr lang="fr-FR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spécifiques :</a:t>
            </a: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6383" y="1589314"/>
            <a:ext cx="6945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</a:rPr>
              <a:t>1- Manipulations</a:t>
            </a:r>
            <a:r>
              <a:rPr lang="ar-MA" sz="2400" b="1" dirty="0">
                <a:solidFill>
                  <a:srgbClr val="00B050"/>
                </a:solidFill>
              </a:rPr>
              <a:t> مناولات 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7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9002"/>
              </p:ext>
            </p:extLst>
          </p:nvPr>
        </p:nvGraphicFramePr>
        <p:xfrm>
          <a:off x="0" y="-38909"/>
          <a:ext cx="12192000" cy="6899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6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1927">
                <a:tc gridSpan="3"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Constituants</a:t>
                      </a:r>
                      <a:endParaRPr lang="fr-FR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Mise en évidence (tests)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Résultats</a:t>
                      </a:r>
                      <a:r>
                        <a:rPr lang="fr-FR" sz="24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3636">
                <a:tc rowSpan="3">
                  <a:txBody>
                    <a:bodyPr/>
                    <a:lstStyle/>
                    <a:p>
                      <a:pPr algn="ctr"/>
                      <a:r>
                        <a:rPr lang="fr-FR" sz="3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Constituants</a:t>
                      </a:r>
                      <a:br>
                        <a:rPr lang="fr-FR" sz="3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3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minéraux</a:t>
                      </a:r>
                      <a:br>
                        <a:rPr lang="fr-FR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dirty="0"/>
                    </a:p>
                  </a:txBody>
                  <a:tcPr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Eau</a:t>
                      </a:r>
                      <a:r>
                        <a:rPr lang="fr-FR" sz="2800" b="1" baseline="0" dirty="0"/>
                        <a:t> </a:t>
                      </a:r>
                      <a:endParaRPr lang="fr-FR" sz="28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chauffage</a:t>
                      </a:r>
                      <a:b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Vapeur d’eau (buée) et gouttelettes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d’eau sur la paroi du tube à essai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2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Sels de chlorures 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ajout du nitrate d’argent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de précipité blanc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 noircit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lumière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6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Sels de calcium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ajout de l’oxalate d’ammonium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de précipité blanc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636">
                <a:tc rowSpan="4">
                  <a:txBody>
                    <a:bodyPr/>
                    <a:lstStyle/>
                    <a:p>
                      <a:pPr algn="ctr"/>
                      <a:r>
                        <a:rPr lang="fr-FR" sz="3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Constituants</a:t>
                      </a:r>
                      <a:br>
                        <a:rPr lang="fr-FR" sz="32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3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organiques</a:t>
                      </a:r>
                      <a:br>
                        <a:rPr lang="fr-FR" sz="2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fr-FR" sz="2400" dirty="0"/>
                    </a:p>
                  </a:txBody>
                  <a:tcPr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3200" b="1" dirty="0"/>
                        <a:t>Glucides </a:t>
                      </a:r>
                    </a:p>
                  </a:txBody>
                  <a:tcPr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Glucose (sucre réducteur)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ajout de la liqueur de Fehling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filtrat avec chauffage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Formation de précipité rouge brique</a:t>
                      </a:r>
                      <a:endParaRPr lang="fr-FR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8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Amidon (sucre complexe)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ajout de gouttes d’eau iodée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Tâche bleu-violet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5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Protides 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Ajout de l’acide nitrique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Tâche jaune</a:t>
                      </a:r>
                      <a:endParaRPr lang="fr-FR" sz="2000" b="1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25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Lipides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Frotter l’aliment sur une feuille de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papier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Tâche de translucide qui ne disparaît pas</a:t>
                      </a:r>
                      <a:r>
                        <a:rPr lang="fr-FR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la chaleur</a:t>
                      </a:r>
                      <a:endParaRPr lang="fr-FR" sz="2000" b="1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71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actif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75098"/>
            <a:ext cx="1303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ANIMATION</a:t>
            </a:r>
          </a:p>
          <a:p>
            <a:pPr algn="ctr"/>
            <a:r>
              <a:rPr lang="fr-FR" sz="1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FLACH </a:t>
            </a:r>
          </a:p>
        </p:txBody>
      </p:sp>
    </p:spTree>
    <p:extLst>
      <p:ext uri="{BB962C8B-B14F-4D97-AF65-F5344CB8AC3E}">
        <p14:creationId xmlns:p14="http://schemas.microsoft.com/office/powerpoint/2010/main" val="32772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979"/>
            <a:ext cx="12178196" cy="49027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653702" y="5428034"/>
            <a:ext cx="3381984" cy="544749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020111" y="5972783"/>
            <a:ext cx="3291191" cy="544749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64876" y="5428033"/>
            <a:ext cx="3381984" cy="544749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872918" y="6138151"/>
            <a:ext cx="3381984" cy="544749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804" y="47444"/>
            <a:ext cx="12178196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fr-FR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 se basant sur le tableau précèdent, interprétez les résultats et donnez les conclusions appropriées aux manipulations </a:t>
            </a:r>
            <a:r>
              <a:rPr lang="fr-FR" sz="280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suivantes </a:t>
            </a:r>
            <a:r>
              <a:rPr lang="fr-FR" sz="28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(Doc2)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5428" y="1083877"/>
            <a:ext cx="18093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1/</a:t>
            </a:r>
          </a:p>
        </p:txBody>
      </p:sp>
    </p:spTree>
    <p:extLst>
      <p:ext uri="{BB962C8B-B14F-4D97-AF65-F5344CB8AC3E}">
        <p14:creationId xmlns:p14="http://schemas.microsoft.com/office/powerpoint/2010/main" val="12837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/>
          <a:stretch/>
        </p:blipFill>
        <p:spPr>
          <a:xfrm>
            <a:off x="0" y="1489749"/>
            <a:ext cx="12149105" cy="459976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5643" y="3949430"/>
            <a:ext cx="2470825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10510" y="5009905"/>
            <a:ext cx="3784060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42500" y="5491665"/>
            <a:ext cx="4332052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49649" y="3789631"/>
            <a:ext cx="2470825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23973" y="5009906"/>
            <a:ext cx="3784060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17052" y="5491665"/>
            <a:ext cx="4164182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837658"/>
            <a:ext cx="18093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2/</a:t>
            </a:r>
          </a:p>
        </p:txBody>
      </p:sp>
    </p:spTree>
    <p:extLst>
      <p:ext uri="{BB962C8B-B14F-4D97-AF65-F5344CB8AC3E}">
        <p14:creationId xmlns:p14="http://schemas.microsoft.com/office/powerpoint/2010/main" val="30113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753"/>
            <a:ext cx="12191234" cy="43476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5643" y="3949430"/>
            <a:ext cx="2470825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91055" y="4595761"/>
            <a:ext cx="3472775" cy="58477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3200" b="1" dirty="0"/>
              <a:t>B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42500" y="5300299"/>
            <a:ext cx="4332052" cy="461665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55487" y="3949429"/>
            <a:ext cx="2470825" cy="646331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40705" y="4734979"/>
            <a:ext cx="3273729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90899" y="5296953"/>
            <a:ext cx="4164182" cy="523220"/>
          </a:xfrm>
          <a:prstGeom prst="rect">
            <a:avLst/>
          </a:prstGeom>
          <a:solidFill>
            <a:srgbClr val="F3F9F9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767978"/>
            <a:ext cx="18093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3/</a:t>
            </a:r>
          </a:p>
        </p:txBody>
      </p:sp>
    </p:spTree>
    <p:extLst>
      <p:ext uri="{BB962C8B-B14F-4D97-AF65-F5344CB8AC3E}">
        <p14:creationId xmlns:p14="http://schemas.microsoft.com/office/powerpoint/2010/main" val="18911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1258</TotalTime>
  <Words>974</Words>
  <Application>Microsoft Office PowerPoint</Application>
  <PresentationFormat>Grand écran</PresentationFormat>
  <Paragraphs>174</Paragraphs>
  <Slides>31</Slides>
  <Notes>5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Traînée de condensation</vt:lpstr>
      <vt:lpstr>Unité5: Les fonctions de nutrition </vt:lpstr>
      <vt:lpstr>l’éducation nutritionnelle التربية الغذائية  </vt:lpstr>
      <vt:lpstr>Introduction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Utilisateur inconnu</cp:lastModifiedBy>
  <cp:revision>366</cp:revision>
  <dcterms:created xsi:type="dcterms:W3CDTF">2019-09-29T19:18:53Z</dcterms:created>
  <dcterms:modified xsi:type="dcterms:W3CDTF">2020-10-09T21:33:32Z</dcterms:modified>
</cp:coreProperties>
</file>