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4" r:id="rId3"/>
    <p:sldId id="285" r:id="rId4"/>
    <p:sldId id="257" r:id="rId5"/>
    <p:sldId id="262" r:id="rId6"/>
    <p:sldId id="261" r:id="rId7"/>
    <p:sldId id="332" r:id="rId8"/>
    <p:sldId id="268" r:id="rId9"/>
    <p:sldId id="337" r:id="rId10"/>
    <p:sldId id="339" r:id="rId11"/>
    <p:sldId id="289" r:id="rId12"/>
    <p:sldId id="338" r:id="rId13"/>
    <p:sldId id="335" r:id="rId14"/>
    <p:sldId id="340" r:id="rId15"/>
    <p:sldId id="321" r:id="rId16"/>
    <p:sldId id="322" r:id="rId17"/>
    <p:sldId id="323" r:id="rId18"/>
    <p:sldId id="325" r:id="rId19"/>
    <p:sldId id="326" r:id="rId20"/>
    <p:sldId id="341" r:id="rId21"/>
    <p:sldId id="327" r:id="rId22"/>
    <p:sldId id="328" r:id="rId23"/>
    <p:sldId id="329" r:id="rId24"/>
    <p:sldId id="330" r:id="rId25"/>
    <p:sldId id="331" r:id="rId26"/>
    <p:sldId id="305" r:id="rId27"/>
    <p:sldId id="280" r:id="rId28"/>
    <p:sldId id="333" r:id="rId29"/>
    <p:sldId id="304" r:id="rId30"/>
    <p:sldId id="303" r:id="rId31"/>
    <p:sldId id="334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38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7185E-BEEC-46E3-81D9-D21A4189C713}" type="datetimeFigureOut">
              <a:rPr lang="fr-FR" smtClean="0"/>
              <a:t>01/02/2020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D0194-654D-4ED9-949B-D50F6E36C7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62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0194-654D-4ED9-949B-D50F6E36C7B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96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4ABA-C568-45C0-A780-33E03E6BC762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029-CCF6-4DA8-A7DE-17D900A277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4ABA-C568-45C0-A780-33E03E6BC762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029-CCF6-4DA8-A7DE-17D900A277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4ABA-C568-45C0-A780-33E03E6BC762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029-CCF6-4DA8-A7DE-17D900A277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4ABA-C568-45C0-A780-33E03E6BC762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029-CCF6-4DA8-A7DE-17D900A277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4ABA-C568-45C0-A780-33E03E6BC762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029-CCF6-4DA8-A7DE-17D900A277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4ABA-C568-45C0-A780-33E03E6BC762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029-CCF6-4DA8-A7DE-17D900A277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4ABA-C568-45C0-A780-33E03E6BC762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029-CCF6-4DA8-A7DE-17D900A277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4ABA-C568-45C0-A780-33E03E6BC762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029-CCF6-4DA8-A7DE-17D900A277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4ABA-C568-45C0-A780-33E03E6BC762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029-CCF6-4DA8-A7DE-17D900A277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4ABA-C568-45C0-A780-33E03E6BC762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029-CCF6-4DA8-A7DE-17D900A277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4ABA-C568-45C0-A780-33E03E6BC762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1029-CCF6-4DA8-A7DE-17D900A277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4ABA-C568-45C0-A780-33E03E6BC762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A1029-CCF6-4DA8-A7DE-17D900A277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158" y="2285992"/>
            <a:ext cx="8143900" cy="3429024"/>
          </a:xfrm>
        </p:spPr>
        <p:txBody>
          <a:bodyPr>
            <a:noAutofit/>
          </a:bodyPr>
          <a:lstStyle/>
          <a:p>
            <a:r>
              <a:rPr lang="fr-MA" sz="6000" b="1" dirty="0" smtClean="0">
                <a:solidFill>
                  <a:srgbClr val="FF0000"/>
                </a:solidFill>
              </a:rPr>
              <a:t>Les déformations et  leur relation avec la tectonique des plaques</a:t>
            </a:r>
            <a:endParaRPr lang="fr-F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324528" cy="710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9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MA" b="1" dirty="0" smtClean="0">
                <a:solidFill>
                  <a:srgbClr val="00B050"/>
                </a:solidFill>
              </a:rPr>
              <a:t>2 – Eléments du Pli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-19578" y="1988840"/>
            <a:ext cx="9144000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0000"/>
                </a:solidFill>
                <a:latin typeface="Calibri-Bold"/>
              </a:rPr>
              <a:t>La </a:t>
            </a:r>
            <a:r>
              <a:rPr lang="fr-FR" sz="3200" b="1" dirty="0" smtClean="0">
                <a:solidFill>
                  <a:srgbClr val="FF0000"/>
                </a:solidFill>
                <a:latin typeface="Calibri-Bold"/>
              </a:rPr>
              <a:t>charnière</a:t>
            </a:r>
            <a:r>
              <a:rPr lang="fr-FR" sz="3200" dirty="0" smtClean="0">
                <a:solidFill>
                  <a:srgbClr val="FF0000"/>
                </a:solidFill>
                <a:latin typeface="Calibri-Bold"/>
              </a:rPr>
              <a:t> : </a:t>
            </a:r>
            <a:r>
              <a:rPr lang="ar-MA" sz="3200" dirty="0" smtClean="0">
                <a:solidFill>
                  <a:srgbClr val="FF0000"/>
                </a:solidFill>
                <a:latin typeface="Arial-BoldMT"/>
              </a:rPr>
              <a:t>المفصلة</a:t>
            </a:r>
            <a:r>
              <a:rPr lang="fr-MA" sz="3200" dirty="0" smtClean="0">
                <a:solidFill>
                  <a:srgbClr val="FF0000"/>
                </a:solidFill>
                <a:latin typeface="Arial-BoldMT"/>
              </a:rPr>
              <a:t> </a:t>
            </a:r>
            <a:r>
              <a:rPr lang="fr-FR" sz="3200" dirty="0" smtClean="0">
                <a:solidFill>
                  <a:srgbClr val="000000"/>
                </a:solidFill>
                <a:latin typeface="Calibri-Bold"/>
              </a:rPr>
              <a:t>c’est la zone de courbure maximale.</a:t>
            </a:r>
          </a:p>
          <a:p>
            <a:pPr marL="342900" lvl="0" indent="-342900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3200" dirty="0">
                <a:solidFill>
                  <a:srgbClr val="FF0000"/>
                </a:solidFill>
                <a:latin typeface="Calibri-Bold"/>
              </a:rPr>
              <a:t>Le </a:t>
            </a:r>
            <a:r>
              <a:rPr lang="fr-FR" sz="3200" b="1" dirty="0">
                <a:solidFill>
                  <a:srgbClr val="FF0000"/>
                </a:solidFill>
                <a:latin typeface="Calibri-Bold"/>
              </a:rPr>
              <a:t>flanc du pli </a:t>
            </a:r>
            <a:r>
              <a:rPr lang="fr-FR" sz="3200" dirty="0">
                <a:solidFill>
                  <a:srgbClr val="FF0000"/>
                </a:solidFill>
                <a:latin typeface="Calibri-Bold"/>
              </a:rPr>
              <a:t>: </a:t>
            </a:r>
            <a:r>
              <a:rPr lang="ar-MA" sz="3200" dirty="0">
                <a:solidFill>
                  <a:srgbClr val="FF0000"/>
                </a:solidFill>
                <a:latin typeface="Arial-BoldMT"/>
              </a:rPr>
              <a:t>جانب الطية</a:t>
            </a:r>
            <a:r>
              <a:rPr lang="fr-MA" sz="3200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fr-FR" sz="3200" dirty="0" smtClean="0">
                <a:solidFill>
                  <a:srgbClr val="000000"/>
                </a:solidFill>
                <a:latin typeface="Calibri-Bold"/>
              </a:rPr>
              <a:t>zones latérales du pli</a:t>
            </a:r>
          </a:p>
          <a:p>
            <a:pPr lvl="0">
              <a:lnSpc>
                <a:spcPct val="160000"/>
              </a:lnSpc>
              <a:spcBef>
                <a:spcPct val="20000"/>
              </a:spcBef>
            </a:pPr>
            <a:r>
              <a:rPr lang="fr-FR" sz="3200" dirty="0" smtClean="0">
                <a:solidFill>
                  <a:srgbClr val="000000"/>
                </a:solidFill>
                <a:latin typeface="Calibri-Bold"/>
              </a:rPr>
              <a:t>     Sur les deux cotes de la charnière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3600" dirty="0">
                <a:solidFill>
                  <a:srgbClr val="FF0000"/>
                </a:solidFill>
                <a:latin typeface="Calibri-Bold"/>
              </a:rPr>
              <a:t>La </a:t>
            </a:r>
            <a:r>
              <a:rPr lang="fr-FR" sz="3600" b="1" dirty="0">
                <a:solidFill>
                  <a:srgbClr val="FF0000"/>
                </a:solidFill>
                <a:latin typeface="Calibri-Bold"/>
              </a:rPr>
              <a:t>surface axiale </a:t>
            </a:r>
            <a:r>
              <a:rPr lang="fr-FR" sz="3600" dirty="0">
                <a:solidFill>
                  <a:srgbClr val="FF0000"/>
                </a:solidFill>
                <a:latin typeface="Calibri-Bold"/>
              </a:rPr>
              <a:t>: </a:t>
            </a:r>
            <a:r>
              <a:rPr lang="ar-MA" sz="3600" dirty="0">
                <a:solidFill>
                  <a:srgbClr val="FF0000"/>
                </a:solidFill>
                <a:latin typeface="Calibri-Bold"/>
              </a:rPr>
              <a:t>المساحة المحورية</a:t>
            </a:r>
            <a:r>
              <a:rPr lang="fr-MA" sz="3600" dirty="0">
                <a:solidFill>
                  <a:srgbClr val="FF0000"/>
                </a:solidFill>
                <a:latin typeface="Calibri-Bold"/>
              </a:rPr>
              <a:t> </a:t>
            </a:r>
            <a:r>
              <a:rPr lang="fr-FR" sz="3600" dirty="0">
                <a:solidFill>
                  <a:srgbClr val="000000"/>
                </a:solidFill>
                <a:latin typeface="Calibri-Bold"/>
              </a:rPr>
              <a:t>c’est une surface imaginaire reliant les charnières des couches constituant le pli.</a:t>
            </a:r>
          </a:p>
          <a:p>
            <a:pPr marL="0" lvl="0" indent="0">
              <a:buNone/>
            </a:pPr>
            <a:r>
              <a:rPr lang="fr-FR" sz="3600" b="1" dirty="0">
                <a:solidFill>
                  <a:srgbClr val="FF0000"/>
                </a:solidFill>
                <a:latin typeface="Calibri-Bold"/>
              </a:rPr>
              <a:t>L’axe du pli </a:t>
            </a:r>
            <a:r>
              <a:rPr lang="fr-FR" sz="3600" dirty="0">
                <a:solidFill>
                  <a:srgbClr val="FF0000"/>
                </a:solidFill>
                <a:latin typeface="Calibri-Bold"/>
              </a:rPr>
              <a:t>: </a:t>
            </a:r>
            <a:r>
              <a:rPr lang="ar-MA" sz="3600" dirty="0">
                <a:solidFill>
                  <a:srgbClr val="FF0000"/>
                </a:solidFill>
                <a:latin typeface="Arial-BoldMT"/>
              </a:rPr>
              <a:t>محور الطية</a:t>
            </a:r>
            <a:r>
              <a:rPr lang="fr-MA" sz="3600" dirty="0">
                <a:solidFill>
                  <a:srgbClr val="FF0000"/>
                </a:solidFill>
                <a:latin typeface="Arial-BoldMT"/>
              </a:rPr>
              <a:t> </a:t>
            </a:r>
            <a:r>
              <a:rPr lang="fr-FR" sz="3600" dirty="0">
                <a:solidFill>
                  <a:srgbClr val="000000"/>
                </a:solidFill>
                <a:latin typeface="Calibri-Bold"/>
              </a:rPr>
              <a:t>c’est la ligne qui relie</a:t>
            </a:r>
            <a:r>
              <a:rPr lang="ar-MA" sz="3600" dirty="0">
                <a:solidFill>
                  <a:srgbClr val="000000"/>
                </a:solidFill>
                <a:latin typeface="Calibri-Bold"/>
              </a:rPr>
              <a:t> </a:t>
            </a:r>
            <a:r>
              <a:rPr lang="fr-FR" sz="3600" dirty="0">
                <a:solidFill>
                  <a:srgbClr val="000000"/>
                </a:solidFill>
                <a:latin typeface="Calibri-Bold"/>
              </a:rPr>
              <a:t>les points les plus hauts du pli anticlinal ou les plus</a:t>
            </a:r>
            <a:r>
              <a:rPr lang="ar-MA" sz="3600" dirty="0">
                <a:solidFill>
                  <a:srgbClr val="000000"/>
                </a:solidFill>
                <a:latin typeface="Calibri-Bold"/>
              </a:rPr>
              <a:t> </a:t>
            </a:r>
            <a:r>
              <a:rPr lang="fr-FR" sz="3600" dirty="0">
                <a:solidFill>
                  <a:srgbClr val="000000"/>
                </a:solidFill>
                <a:latin typeface="Calibri-Bold"/>
              </a:rPr>
              <a:t>bas du pli </a:t>
            </a:r>
            <a:r>
              <a:rPr lang="ar-MA" sz="3600" dirty="0">
                <a:solidFill>
                  <a:srgbClr val="000000"/>
                </a:solidFill>
                <a:latin typeface="Calibri-Bold"/>
              </a:rPr>
              <a:t> </a:t>
            </a:r>
            <a:r>
              <a:rPr lang="fr-FR" sz="3600" dirty="0">
                <a:solidFill>
                  <a:srgbClr val="000000"/>
                </a:solidFill>
                <a:latin typeface="Calibri-Bold"/>
              </a:rPr>
              <a:t>synclinal.</a:t>
            </a:r>
            <a:endParaRPr lang="fr-FR" sz="3600" dirty="0"/>
          </a:p>
          <a:p>
            <a:pPr marL="0" indent="0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256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MA" b="1" dirty="0" smtClean="0">
                <a:solidFill>
                  <a:srgbClr val="00B050"/>
                </a:solidFill>
              </a:rPr>
              <a:t>3 </a:t>
            </a:r>
            <a:r>
              <a:rPr lang="fr-MA" b="1" dirty="0">
                <a:solidFill>
                  <a:srgbClr val="00B050"/>
                </a:solidFill>
              </a:rPr>
              <a:t>– </a:t>
            </a:r>
            <a:r>
              <a:rPr lang="fr-MA" b="1" dirty="0" smtClean="0">
                <a:solidFill>
                  <a:srgbClr val="00B050"/>
                </a:solidFill>
              </a:rPr>
              <a:t>Types des plis(doc3)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364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8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8136904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725602"/>
          </a:xfrm>
        </p:spPr>
        <p:txBody>
          <a:bodyPr>
            <a:normAutofit fontScale="90000"/>
          </a:bodyPr>
          <a:lstStyle/>
          <a:p>
            <a:pPr algn="l"/>
            <a:r>
              <a:rPr lang="fr-MA" b="1" dirty="0" smtClean="0">
                <a:solidFill>
                  <a:srgbClr val="FF0000"/>
                </a:solidFill>
              </a:rPr>
              <a:t>III- Les déformations tectoniques cassantes : les failles</a:t>
            </a:r>
            <a:br>
              <a:rPr lang="fr-MA" b="1" dirty="0" smtClean="0">
                <a:solidFill>
                  <a:srgbClr val="FF0000"/>
                </a:solidFill>
              </a:rPr>
            </a:br>
            <a:r>
              <a:rPr lang="fr-MA" b="1" dirty="0" smtClean="0"/>
              <a:t> 1- Définition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46309"/>
            <a:ext cx="8229600" cy="395445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Picture 2" descr="C:\Users\Aicha ELFRIHMATE\Desktop\13-failleN_valanginien-luminy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6072198" cy="4554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725602"/>
          </a:xfrm>
        </p:spPr>
        <p:txBody>
          <a:bodyPr>
            <a:normAutofit fontScale="90000"/>
          </a:bodyPr>
          <a:lstStyle/>
          <a:p>
            <a:pPr algn="l"/>
            <a:r>
              <a:rPr lang="fr-MA" b="1" dirty="0" smtClean="0">
                <a:solidFill>
                  <a:srgbClr val="FF0000"/>
                </a:solidFill>
              </a:rPr>
              <a:t>III- Les déformations tectoniques cassantes : les failles</a:t>
            </a:r>
            <a:br>
              <a:rPr lang="fr-MA" b="1" dirty="0" smtClean="0">
                <a:solidFill>
                  <a:srgbClr val="FF0000"/>
                </a:solidFill>
              </a:rPr>
            </a:br>
            <a:r>
              <a:rPr lang="fr-MA" b="1" dirty="0" smtClean="0">
                <a:solidFill>
                  <a:srgbClr val="00B050"/>
                </a:solidFill>
              </a:rPr>
              <a:t> 1- Définition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0076" y="2189185"/>
            <a:ext cx="8186766" cy="374014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MA" dirty="0" smtClean="0"/>
              <a:t>La </a:t>
            </a:r>
            <a:r>
              <a:rPr lang="fr-MA" b="1" dirty="0" smtClean="0"/>
              <a:t>faille</a:t>
            </a:r>
            <a:r>
              <a:rPr lang="fr-MA" dirty="0" smtClean="0"/>
              <a:t> est une déformation tectonique</a:t>
            </a:r>
            <a:br>
              <a:rPr lang="fr-MA" dirty="0" smtClean="0"/>
            </a:br>
            <a:r>
              <a:rPr lang="fr-MA" u="sng" dirty="0" smtClean="0"/>
              <a:t>discontinue</a:t>
            </a:r>
            <a:r>
              <a:rPr lang="fr-MA" dirty="0" smtClean="0"/>
              <a:t>. C’est une </a:t>
            </a:r>
            <a:r>
              <a:rPr lang="fr-MA" b="1" dirty="0" smtClean="0"/>
              <a:t>cassure</a:t>
            </a:r>
            <a:r>
              <a:rPr lang="fr-MA" dirty="0" smtClean="0"/>
              <a:t> affectant les couches rigides </a:t>
            </a:r>
            <a:r>
              <a:rPr lang="fr-MA" u="sng" dirty="0" smtClean="0"/>
              <a:t>accompagnée</a:t>
            </a:r>
            <a:r>
              <a:rPr lang="fr-MA" dirty="0" smtClean="0"/>
              <a:t> d’un </a:t>
            </a:r>
            <a:r>
              <a:rPr lang="fr-MA" u="sng" dirty="0" smtClean="0"/>
              <a:t>déplacement</a:t>
            </a:r>
            <a:r>
              <a:rPr lang="fr-MA" dirty="0" smtClean="0"/>
              <a:t> relatif des deux compartiments ainsi créés.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Aicha ELFRIHMATE\Desktop\Sans tit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12088" cy="607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algn="l"/>
            <a:r>
              <a:rPr lang="fr-MA" b="1" dirty="0">
                <a:solidFill>
                  <a:srgbClr val="00B050"/>
                </a:solidFill>
              </a:rPr>
              <a:t>3</a:t>
            </a:r>
            <a:r>
              <a:rPr lang="fr-MA" b="1" dirty="0" smtClean="0">
                <a:solidFill>
                  <a:srgbClr val="00B050"/>
                </a:solidFill>
              </a:rPr>
              <a:t> – Types de Failles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214422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fr-MA" sz="3200" dirty="0" smtClean="0">
                <a:solidFill>
                  <a:prstClr val="black"/>
                </a:solidFill>
                <a:sym typeface="Wingdings" pitchFamily="2" charset="2"/>
              </a:rPr>
              <a:t> Selon l’inclinaison du plan et le déplacement des compartiments, on distingue différents types de failles (doc 6)</a:t>
            </a:r>
            <a:endParaRPr lang="ar-MA" sz="32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8" y="1000108"/>
            <a:ext cx="8215338" cy="5715016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4"/>
            <a:ext cx="9091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icha ELFRIHMATE\Desktop\88344807.9MKGWFhR.stratessdimentai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8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68751"/>
          <a:stretch>
            <a:fillRect/>
          </a:stretch>
        </p:blipFill>
        <p:spPr bwMode="auto">
          <a:xfrm>
            <a:off x="-1" y="24"/>
            <a:ext cx="9091987" cy="21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icha ELFRIHMATE\Desktop\13-faille-luminy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571744"/>
            <a:ext cx="5476913" cy="4107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8" y="1000108"/>
            <a:ext cx="8215338" cy="5715016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28125" b="46875"/>
          <a:stretch>
            <a:fillRect/>
          </a:stretch>
        </p:blipFill>
        <p:spPr bwMode="auto">
          <a:xfrm>
            <a:off x="-1" y="142852"/>
            <a:ext cx="90919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Aicha ELFRIHMATE\Desktop\13-failleN_valanginien-luminy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71678"/>
            <a:ext cx="6215074" cy="4661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51041" b="23959"/>
          <a:stretch>
            <a:fillRect/>
          </a:stretch>
        </p:blipFill>
        <p:spPr bwMode="auto">
          <a:xfrm>
            <a:off x="-1" y="71414"/>
            <a:ext cx="909198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Users\Aicha ELFRIHMATE\Desktop\199-faille-inverse-soubes02.jpg"/>
          <p:cNvPicPr>
            <a:picLocks noChangeAspect="1" noChangeArrowheads="1"/>
          </p:cNvPicPr>
          <p:nvPr/>
        </p:nvPicPr>
        <p:blipFill>
          <a:blip r:embed="rId3"/>
          <a:srcRect l="7169" r="16363" b="20488"/>
          <a:stretch>
            <a:fillRect/>
          </a:stretch>
        </p:blipFill>
        <p:spPr bwMode="auto">
          <a:xfrm>
            <a:off x="1285852" y="2143116"/>
            <a:ext cx="7017502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73958"/>
          <a:stretch>
            <a:fillRect/>
          </a:stretch>
        </p:blipFill>
        <p:spPr bwMode="auto">
          <a:xfrm>
            <a:off x="-1" y="-24"/>
            <a:ext cx="909198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Aicha ELFRIHMATE\Desktop\Faille-1.jpg"/>
          <p:cNvPicPr>
            <a:picLocks noChangeAspect="1" noChangeArrowheads="1"/>
          </p:cNvPicPr>
          <p:nvPr/>
        </p:nvPicPr>
        <p:blipFill>
          <a:blip r:embed="rId3"/>
          <a:srcRect l="9138" t="10444" r="11226" b="14708"/>
          <a:stretch>
            <a:fillRect/>
          </a:stretch>
        </p:blipFill>
        <p:spPr bwMode="auto">
          <a:xfrm>
            <a:off x="1139687" y="2071678"/>
            <a:ext cx="6789899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9" name="Picture 3" descr="C:\Users\Aicha ELFRIHMATE\Desktop\dc3a9croch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902" y="2000240"/>
            <a:ext cx="8883384" cy="4214842"/>
          </a:xfrm>
          <a:prstGeom prst="rect">
            <a:avLst/>
          </a:prstGeom>
          <a:noFill/>
        </p:spPr>
      </p:pic>
      <p:grpSp>
        <p:nvGrpSpPr>
          <p:cNvPr id="7" name="Groupe 6"/>
          <p:cNvGrpSpPr/>
          <p:nvPr/>
        </p:nvGrpSpPr>
        <p:grpSpPr>
          <a:xfrm>
            <a:off x="0" y="0"/>
            <a:ext cx="9144000" cy="1497937"/>
            <a:chOff x="0" y="0"/>
            <a:chExt cx="9144000" cy="149793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149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ZoneTexte 5"/>
            <p:cNvSpPr txBox="1"/>
            <p:nvPr/>
          </p:nvSpPr>
          <p:spPr>
            <a:xfrm>
              <a:off x="71406" y="500042"/>
              <a:ext cx="250029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MA" sz="3200" b="1" dirty="0" smtClean="0">
                  <a:solidFill>
                    <a:srgbClr val="00B050"/>
                  </a:solidFill>
                </a:rPr>
                <a:t>senestre </a:t>
              </a:r>
              <a:r>
                <a:rPr lang="ar-MA" sz="3200" b="1" dirty="0" smtClean="0">
                  <a:solidFill>
                    <a:srgbClr val="00B050"/>
                  </a:solidFill>
                </a:rPr>
                <a:t>انقلاع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928926" y="428604"/>
            <a:ext cx="1500198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C:\Users\Aicha ELFRIHMATE\Desktop\Trois+déformations+tectoniques+(pli,+faille+normale,+faille+tectonique)+et+l’érosion+recoupent+des+strates+sédimentai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371" y="0"/>
            <a:ext cx="8010719" cy="6735369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71472" y="905516"/>
            <a:ext cx="27860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MA" sz="2800" b="1" dirty="0" smtClean="0">
                <a:sym typeface="Wingdings"/>
              </a:rPr>
              <a:t></a:t>
            </a:r>
            <a:r>
              <a:rPr lang="fr-MA" sz="2800" b="1" dirty="0" smtClean="0"/>
              <a:t>Sédimentation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286116" y="142852"/>
            <a:ext cx="191930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MA" sz="2800" b="1" dirty="0" smtClean="0">
                <a:sym typeface="Wingdings"/>
              </a:rPr>
              <a:t></a:t>
            </a:r>
          </a:p>
          <a:p>
            <a:r>
              <a:rPr lang="fr-MA" sz="2800" b="1" dirty="0" smtClean="0"/>
              <a:t>Plissement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786182" y="1857364"/>
            <a:ext cx="99060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MA" sz="2800" b="1" dirty="0" smtClean="0">
                <a:sym typeface="Wingdings"/>
              </a:rPr>
              <a:t>Ou</a:t>
            </a:r>
            <a:r>
              <a:rPr lang="fr-FR" sz="2800" b="1" dirty="0" smtClean="0">
                <a:sym typeface="Wingdings"/>
              </a:rPr>
              <a:t> </a:t>
            </a:r>
          </a:p>
          <a:p>
            <a:pPr algn="ctr"/>
            <a:r>
              <a:rPr lang="fr-FR" sz="2800" b="1" dirty="0" smtClean="0">
                <a:sym typeface="Wingdings"/>
              </a:rPr>
              <a:t>Faille</a:t>
            </a:r>
            <a:endParaRPr lang="fr-MA" sz="2800" b="1" dirty="0" smtClean="0">
              <a:sym typeface="Wingding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14546" y="3786190"/>
            <a:ext cx="23574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MA" sz="2800" b="1" dirty="0" smtClean="0">
                <a:sym typeface="Wingdings"/>
              </a:rPr>
              <a:t>Convergence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214546" y="4286256"/>
            <a:ext cx="23574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MA" sz="2800" b="1" dirty="0" smtClean="0">
                <a:sym typeface="Wingdings"/>
              </a:rPr>
              <a:t>Divergence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715008" y="3714752"/>
            <a:ext cx="23574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MA" sz="2800" b="1" dirty="0" smtClean="0">
                <a:sym typeface="Wingdings"/>
              </a:rPr>
              <a:t>Faille inverse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072066" y="5976628"/>
            <a:ext cx="23574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MA" sz="2800" b="1" dirty="0" smtClean="0">
                <a:sym typeface="Wingdings"/>
              </a:rPr>
              <a:t>Faille normale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23872" y="5834738"/>
            <a:ext cx="39195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MA" sz="2800" b="1" u="sng" dirty="0" smtClean="0">
                <a:solidFill>
                  <a:srgbClr val="FF0000"/>
                </a:solidFill>
                <a:sym typeface="Wingdings"/>
              </a:rPr>
              <a:t>Types de déformations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fr-M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 – </a:t>
            </a:r>
            <a:r>
              <a:rPr lang="fr-MA" b="1" dirty="0" smtClean="0">
                <a:solidFill>
                  <a:srgbClr val="FF0000"/>
                </a:solidFill>
              </a:rPr>
              <a:t>Les déformation et la tectonique des plaques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fr-MA" dirty="0" smtClean="0"/>
              <a:t>Les déformations tectoniques résultent des forces de compression ou de distension dont l’origine est la tectonique des plaques.</a:t>
            </a:r>
            <a:br>
              <a:rPr lang="fr-MA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fr-MA" dirty="0" smtClean="0">
                <a:sym typeface="Wingdings" pitchFamily="2" charset="2"/>
              </a:rPr>
              <a:t> L</a:t>
            </a:r>
            <a:r>
              <a:rPr lang="fr-MA" dirty="0" smtClean="0"/>
              <a:t>a </a:t>
            </a:r>
            <a:r>
              <a:rPr lang="fr-MA" u="sng" dirty="0" smtClean="0"/>
              <a:t>divergence</a:t>
            </a:r>
            <a:r>
              <a:rPr lang="fr-MA" dirty="0" smtClean="0"/>
              <a:t> (écartement) des plaques provoque la </a:t>
            </a:r>
            <a:r>
              <a:rPr lang="fr-MA" b="1" dirty="0" smtClean="0"/>
              <a:t>distension</a:t>
            </a:r>
            <a:r>
              <a:rPr lang="fr-MA" dirty="0" smtClean="0"/>
              <a:t> de la croûte et ainsi la formation des </a:t>
            </a:r>
            <a:r>
              <a:rPr lang="fr-MA" b="1" dirty="0" smtClean="0"/>
              <a:t>failles normales </a:t>
            </a:r>
            <a:r>
              <a:rPr lang="fr-MA" dirty="0" smtClean="0"/>
              <a:t>et </a:t>
            </a:r>
            <a:r>
              <a:rPr lang="fr-MA" smtClean="0"/>
              <a:t>de </a:t>
            </a:r>
            <a:r>
              <a:rPr lang="fr-MA" b="1" smtClean="0"/>
              <a:t>décrochements </a:t>
            </a:r>
            <a:r>
              <a:rPr lang="fr-MA" dirty="0" smtClean="0"/>
              <a:t>qu’on trouve dans</a:t>
            </a:r>
            <a:r>
              <a:rPr lang="fr-MA" u="sng" dirty="0" smtClean="0"/>
              <a:t> la dorsale</a:t>
            </a:r>
            <a:r>
              <a:rPr lang="fr-MA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icha ELFRIHMATE\Desktop\600_Pile%20d__Assiettes%20_%20St%20Jean%20de%20luz%20(2%20)%20intelle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89" y="857256"/>
            <a:ext cx="9157590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r-MA" sz="3500" dirty="0" smtClean="0">
                <a:sym typeface="Wingdings" pitchFamily="2" charset="2"/>
              </a:rPr>
              <a:t> </a:t>
            </a:r>
            <a:r>
              <a:rPr lang="fr-MA" sz="3500" dirty="0" smtClean="0"/>
              <a:t>La </a:t>
            </a:r>
            <a:r>
              <a:rPr lang="fr-MA" sz="3500" u="sng" dirty="0" smtClean="0"/>
              <a:t>convergence</a:t>
            </a:r>
            <a:r>
              <a:rPr lang="fr-MA" sz="3500" dirty="0" smtClean="0"/>
              <a:t> (rapprochement) des plaques provoque la </a:t>
            </a:r>
            <a:r>
              <a:rPr lang="fr-MA" sz="3500" b="1" dirty="0" smtClean="0"/>
              <a:t>compression</a:t>
            </a:r>
            <a:r>
              <a:rPr lang="fr-MA" sz="3500" dirty="0" smtClean="0"/>
              <a:t> de la croûte et ainsi la formation des </a:t>
            </a:r>
            <a:r>
              <a:rPr lang="fr-MA" sz="3500" b="1" dirty="0" smtClean="0"/>
              <a:t>plis</a:t>
            </a:r>
            <a:r>
              <a:rPr lang="fr-MA" sz="3500" dirty="0" smtClean="0"/>
              <a:t> et des </a:t>
            </a:r>
            <a:r>
              <a:rPr lang="fr-MA" sz="3500" b="1" dirty="0" smtClean="0"/>
              <a:t>failles inverses </a:t>
            </a:r>
            <a:r>
              <a:rPr lang="fr-MA" sz="3500" dirty="0" smtClean="0"/>
              <a:t>qu’on trouve dans les zones de </a:t>
            </a:r>
            <a:r>
              <a:rPr lang="fr-MA" sz="3500" u="sng" dirty="0" smtClean="0"/>
              <a:t>subduction</a:t>
            </a:r>
            <a:r>
              <a:rPr lang="fr-MA" sz="35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71868" y="1442853"/>
            <a:ext cx="15716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MA" sz="3600" dirty="0" smtClean="0"/>
              <a:t>Forces</a:t>
            </a:r>
            <a:endParaRPr lang="fr-FR" sz="3600" dirty="0"/>
          </a:p>
        </p:txBody>
      </p:sp>
      <p:cxnSp>
        <p:nvCxnSpPr>
          <p:cNvPr id="6" name="Connecteur droit avec flèche 5"/>
          <p:cNvCxnSpPr>
            <a:stCxn id="4" idx="2"/>
          </p:cNvCxnSpPr>
          <p:nvPr/>
        </p:nvCxnSpPr>
        <p:spPr>
          <a:xfrm rot="5400000">
            <a:off x="3473463" y="1544647"/>
            <a:ext cx="339686" cy="1428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4" idx="2"/>
          </p:cNvCxnSpPr>
          <p:nvPr/>
        </p:nvCxnSpPr>
        <p:spPr>
          <a:xfrm rot="16200000" flipH="1">
            <a:off x="5116538" y="1330332"/>
            <a:ext cx="268248" cy="17859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57224" y="2428868"/>
            <a:ext cx="27146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MA" sz="3600" dirty="0" smtClean="0"/>
              <a:t>Compression</a:t>
            </a:r>
            <a:endParaRPr lang="fr-FR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826962" y="2357430"/>
            <a:ext cx="23574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MA" sz="3600" dirty="0" smtClean="0"/>
              <a:t>Distension</a:t>
            </a:r>
            <a:endParaRPr lang="fr-FR" sz="3600" dirty="0"/>
          </a:p>
        </p:txBody>
      </p:sp>
      <p:cxnSp>
        <p:nvCxnSpPr>
          <p:cNvPr id="14" name="Connecteur droit avec flèche 13"/>
          <p:cNvCxnSpPr>
            <a:stCxn id="10" idx="2"/>
          </p:cNvCxnSpPr>
          <p:nvPr/>
        </p:nvCxnSpPr>
        <p:spPr>
          <a:xfrm rot="5400000">
            <a:off x="1857355" y="3432390"/>
            <a:ext cx="71438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>
            <a:off x="6714345" y="3356767"/>
            <a:ext cx="71438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42844" y="3786191"/>
            <a:ext cx="47863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MA" sz="3600" b="1" smtClean="0">
                <a:solidFill>
                  <a:srgbClr val="00B050"/>
                </a:solidFill>
              </a:rPr>
              <a:t>Zone de </a:t>
            </a:r>
            <a:r>
              <a:rPr lang="fr-MA" sz="3600" b="1" dirty="0" smtClean="0">
                <a:solidFill>
                  <a:srgbClr val="00B050"/>
                </a:solidFill>
              </a:rPr>
              <a:t>convergence</a:t>
            </a:r>
          </a:p>
          <a:p>
            <a:r>
              <a:rPr lang="fr-MA" sz="3600" b="1" dirty="0" smtClean="0">
                <a:solidFill>
                  <a:srgbClr val="FF0000"/>
                </a:solidFill>
              </a:rPr>
              <a:t>Zones de subduction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72066" y="3786190"/>
            <a:ext cx="407193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MA" sz="3600" b="1" dirty="0" smtClean="0">
                <a:solidFill>
                  <a:srgbClr val="00B050"/>
                </a:solidFill>
              </a:rPr>
              <a:t>Zones de divergence</a:t>
            </a:r>
          </a:p>
          <a:p>
            <a:pPr algn="ctr"/>
            <a:r>
              <a:rPr lang="fr-MA" sz="3600" b="1" dirty="0" smtClean="0">
                <a:solidFill>
                  <a:srgbClr val="FF0000"/>
                </a:solidFill>
              </a:rPr>
              <a:t>Dorsale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rot="5400000">
            <a:off x="1160836" y="4639704"/>
            <a:ext cx="785818" cy="13930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214546" y="4943315"/>
            <a:ext cx="1357320" cy="64294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2571736" y="5654306"/>
            <a:ext cx="235745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MA" sz="3600" dirty="0" smtClean="0"/>
              <a:t>Failles inverses</a:t>
            </a:r>
            <a:endParaRPr lang="fr-FR" sz="3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6000760" y="5657695"/>
            <a:ext cx="235745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MA" sz="3600" dirty="0" smtClean="0"/>
              <a:t>Failles normales</a:t>
            </a:r>
            <a:endParaRPr lang="fr-FR" sz="3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214282" y="5755601"/>
            <a:ext cx="17859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MA" sz="3600" dirty="0" smtClean="0"/>
              <a:t>Plis</a:t>
            </a:r>
            <a:endParaRPr lang="fr-FR" sz="3600" dirty="0"/>
          </a:p>
        </p:txBody>
      </p:sp>
      <p:cxnSp>
        <p:nvCxnSpPr>
          <p:cNvPr id="29" name="Connecteur droit avec flèche 28"/>
          <p:cNvCxnSpPr/>
          <p:nvPr/>
        </p:nvCxnSpPr>
        <p:spPr>
          <a:xfrm rot="5400000">
            <a:off x="6715933" y="5299710"/>
            <a:ext cx="71438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21"/>
          <p:cNvSpPr>
            <a:spLocks noGrp="1"/>
          </p:cNvSpPr>
          <p:nvPr>
            <p:ph type="title"/>
          </p:nvPr>
        </p:nvSpPr>
        <p:spPr>
          <a:xfrm>
            <a:off x="611560" y="2998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5300" dirty="0" smtClean="0">
                <a:solidFill>
                  <a:srgbClr val="FF0000"/>
                </a:solidFill>
              </a:rPr>
              <a:t>conclusion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366814" y="2203441"/>
            <a:ext cx="500066" cy="1588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0800000" flipV="1">
            <a:off x="2009756" y="2203441"/>
            <a:ext cx="561980" cy="11112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10800000" flipV="1">
            <a:off x="6867540" y="2214554"/>
            <a:ext cx="561980" cy="11112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7643834" y="2214554"/>
            <a:ext cx="500066" cy="1588"/>
          </a:xfrm>
          <a:prstGeom prst="straightConnector1">
            <a:avLst/>
          </a:prstGeom>
          <a:ln w="666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/>
          <a:lstStyle/>
          <a:p>
            <a:pPr algn="l"/>
            <a:r>
              <a:rPr lang="fr-MA" b="1" i="1" u="sng" dirty="0" smtClean="0"/>
              <a:t>Introduction</a:t>
            </a:r>
            <a:endParaRPr lang="fr-FR" b="1" i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5721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fr-MA" dirty="0" smtClean="0"/>
              <a:t>  A l’origine, les couches sédimentaires se déposent horizontalement. Toutefois, certains couches perdent leur aspect horizontal. On dit qu’elles sont </a:t>
            </a:r>
            <a:r>
              <a:rPr lang="fr-MA" b="1" dirty="0" smtClean="0"/>
              <a:t>déformées</a:t>
            </a:r>
            <a:r>
              <a:rPr lang="fr-MA" dirty="0" smtClean="0"/>
              <a:t>, on parle de</a:t>
            </a:r>
            <a:r>
              <a:rPr lang="fr-MA" dirty="0" smtClean="0">
                <a:solidFill>
                  <a:srgbClr val="FF0000"/>
                </a:solidFill>
              </a:rPr>
              <a:t> </a:t>
            </a:r>
            <a:r>
              <a:rPr lang="fr-MA" b="1" u="sng" dirty="0" smtClean="0">
                <a:solidFill>
                  <a:srgbClr val="FF0000"/>
                </a:solidFill>
              </a:rPr>
              <a:t>déformations tectoniques</a:t>
            </a:r>
            <a:r>
              <a:rPr lang="fr-MA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/>
              <a:buChar char="è"/>
            </a:pPr>
            <a:r>
              <a:rPr lang="fr-MA" dirty="0" smtClean="0">
                <a:solidFill>
                  <a:schemeClr val="tx2"/>
                </a:solidFill>
              </a:rPr>
              <a:t>Quels sont les types de déformations tectoniques ?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/>
              <a:buChar char="è"/>
            </a:pPr>
            <a:r>
              <a:rPr lang="fr-MA" dirty="0" smtClean="0">
                <a:solidFill>
                  <a:schemeClr val="tx2"/>
                </a:solidFill>
              </a:rPr>
              <a:t>Quelle est la relation de ces déformations avec la tectonique des plaques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 descr="C:\Users\Aicha ELFRIHMATE\Desktop\13-failleN_valanginien-luminy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3482579"/>
          </a:xfrm>
          <a:prstGeom prst="rect">
            <a:avLst/>
          </a:prstGeom>
          <a:noFill/>
        </p:spPr>
      </p:pic>
      <p:pic>
        <p:nvPicPr>
          <p:cNvPr id="6" name="Picture 2" descr="C:\Users\Aicha ELFRIHMATE\Desktop\600_Pile%20d__Assiettes%20_%20St%20Jean%20de%20luz%20(2%20)%20intelle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479940"/>
            <a:ext cx="6014350" cy="3378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92922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MA" dirty="0" smtClean="0">
                <a:latin typeface="+mj-lt"/>
              </a:rPr>
              <a:t>On distingue deux types de déformations tectoniques :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dirty="0" smtClean="0">
                <a:latin typeface="+mj-lt"/>
                <a:sym typeface="Wingdings" pitchFamily="2" charset="2"/>
              </a:rPr>
              <a:t> </a:t>
            </a:r>
            <a:r>
              <a:rPr lang="fr-FR" dirty="0" smtClean="0">
                <a:latin typeface="+mj-lt"/>
              </a:rPr>
              <a:t>Les déformations tectoniques 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ductiles</a:t>
            </a:r>
            <a:r>
              <a:rPr lang="fr-FR" dirty="0" smtClean="0">
                <a:latin typeface="+mj-lt"/>
              </a:rPr>
              <a:t> </a:t>
            </a:r>
            <a:r>
              <a:rPr lang="ar-MA" b="1" dirty="0" smtClean="0">
                <a:solidFill>
                  <a:srgbClr val="00B050"/>
                </a:solidFill>
                <a:latin typeface="+mj-lt"/>
              </a:rPr>
              <a:t>المرنة</a:t>
            </a:r>
            <a:r>
              <a:rPr lang="fr-MA" dirty="0" smtClean="0">
                <a:latin typeface="+mj-lt"/>
              </a:rPr>
              <a:t> : </a:t>
            </a:r>
            <a:r>
              <a:rPr lang="fr-FR" dirty="0" smtClean="0">
                <a:latin typeface="+mj-lt"/>
              </a:rPr>
              <a:t>les </a:t>
            </a:r>
            <a:r>
              <a:rPr lang="fr-FR" b="1" dirty="0" smtClean="0">
                <a:solidFill>
                  <a:srgbClr val="0707B9"/>
                </a:solidFill>
                <a:latin typeface="+mj-lt"/>
              </a:rPr>
              <a:t>plis </a:t>
            </a:r>
            <a:r>
              <a:rPr lang="ar-MA" b="1" dirty="0" smtClean="0">
                <a:solidFill>
                  <a:srgbClr val="00B050"/>
                </a:solidFill>
                <a:latin typeface="+mj-lt"/>
              </a:rPr>
              <a:t>الطيات</a:t>
            </a:r>
            <a:r>
              <a:rPr lang="fr-MA" dirty="0" smtClean="0">
                <a:latin typeface="+mj-lt"/>
              </a:rPr>
              <a:t>. Elle</a:t>
            </a:r>
            <a:r>
              <a:rPr lang="fr-FR" dirty="0" smtClean="0">
                <a:latin typeface="+mj-lt"/>
              </a:rPr>
              <a:t>s affectent des </a:t>
            </a:r>
            <a:r>
              <a:rPr lang="fr-FR" u="sng" dirty="0" smtClean="0">
                <a:latin typeface="+mj-lt"/>
              </a:rPr>
              <a:t>couches moins rigides</a:t>
            </a:r>
            <a:r>
              <a:rPr lang="fr-FR" dirty="0" smtClean="0"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dirty="0" smtClean="0">
                <a:latin typeface="+mj-lt"/>
                <a:sym typeface="Wingdings" pitchFamily="2" charset="2"/>
              </a:rPr>
              <a:t> </a:t>
            </a:r>
            <a:r>
              <a:rPr lang="fr-FR" dirty="0" smtClean="0">
                <a:latin typeface="+mj-lt"/>
              </a:rPr>
              <a:t>Les déformations tectoniques </a:t>
            </a:r>
            <a:r>
              <a:rPr lang="fr-FR" b="1" dirty="0" smtClean="0">
                <a:solidFill>
                  <a:srgbClr val="FF0000"/>
                </a:solidFill>
                <a:latin typeface="+mj-lt"/>
              </a:rPr>
              <a:t>cassantes</a:t>
            </a:r>
            <a:r>
              <a:rPr lang="fr-FR" dirty="0" smtClean="0">
                <a:latin typeface="+mj-lt"/>
              </a:rPr>
              <a:t> </a:t>
            </a:r>
            <a:r>
              <a:rPr lang="ar-MA" b="1" dirty="0" err="1" smtClean="0">
                <a:solidFill>
                  <a:srgbClr val="00B050"/>
                </a:solidFill>
                <a:latin typeface="+mj-lt"/>
              </a:rPr>
              <a:t>الانكسارية</a:t>
            </a:r>
            <a:r>
              <a:rPr lang="fr-MA" dirty="0" smtClean="0">
                <a:latin typeface="+mj-lt"/>
              </a:rPr>
              <a:t> : </a:t>
            </a:r>
            <a:r>
              <a:rPr lang="fr-FR" dirty="0" smtClean="0">
                <a:latin typeface="+mj-lt"/>
              </a:rPr>
              <a:t>les </a:t>
            </a:r>
            <a:r>
              <a:rPr lang="fr-FR" b="1" dirty="0" smtClean="0">
                <a:solidFill>
                  <a:srgbClr val="0707B9"/>
                </a:solidFill>
                <a:latin typeface="+mj-lt"/>
              </a:rPr>
              <a:t>failles</a:t>
            </a:r>
            <a:r>
              <a:rPr lang="fr-FR" dirty="0" smtClean="0">
                <a:latin typeface="+mj-lt"/>
              </a:rPr>
              <a:t> </a:t>
            </a:r>
            <a:r>
              <a:rPr lang="ar-MA" b="1" dirty="0" smtClean="0">
                <a:solidFill>
                  <a:srgbClr val="00B050"/>
                </a:solidFill>
                <a:latin typeface="+mj-lt"/>
              </a:rPr>
              <a:t>الفوالق</a:t>
            </a:r>
            <a:r>
              <a:rPr lang="fr-MA" dirty="0" smtClean="0">
                <a:latin typeface="+mj-lt"/>
              </a:rPr>
              <a:t> . Elle</a:t>
            </a:r>
            <a:r>
              <a:rPr lang="fr-FR" dirty="0" smtClean="0">
                <a:latin typeface="+mj-lt"/>
              </a:rPr>
              <a:t>s affectent des </a:t>
            </a:r>
            <a:r>
              <a:rPr lang="fr-FR" u="sng" dirty="0" smtClean="0">
                <a:latin typeface="+mj-lt"/>
              </a:rPr>
              <a:t>couches rigides</a:t>
            </a:r>
            <a:r>
              <a:rPr lang="fr-FR" dirty="0" smtClean="0">
                <a:latin typeface="+mj-lt"/>
              </a:rPr>
              <a:t>. </a:t>
            </a:r>
            <a:br>
              <a:rPr lang="fr-FR" dirty="0" smtClean="0">
                <a:latin typeface="+mj-lt"/>
              </a:rPr>
            </a:br>
            <a:endParaRPr lang="fr-MA" b="1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endParaRPr lang="fr-MA" b="1" dirty="0" smtClean="0">
              <a:latin typeface="+mj-lt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36841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M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fr-MA" b="1" dirty="0" smtClean="0">
                <a:solidFill>
                  <a:srgbClr val="FF0000"/>
                </a:solidFill>
              </a:rPr>
              <a:t>Types de déformations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Aicha ELFRIHMATE\Desktop\461312.jpg"/>
          <p:cNvPicPr>
            <a:picLocks noChangeAspect="1" noChangeArrowheads="1"/>
          </p:cNvPicPr>
          <p:nvPr/>
        </p:nvPicPr>
        <p:blipFill>
          <a:blip r:embed="rId2"/>
          <a:srcRect l="6620" t="8588" r="26067"/>
          <a:stretch>
            <a:fillRect/>
          </a:stretch>
        </p:blipFill>
        <p:spPr bwMode="auto">
          <a:xfrm>
            <a:off x="1143008" y="844418"/>
            <a:ext cx="6572264" cy="594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2357430"/>
            <a:ext cx="8786842" cy="392909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MA" dirty="0" smtClean="0"/>
              <a:t>Le </a:t>
            </a:r>
            <a:r>
              <a:rPr lang="fr-MA" b="1" dirty="0" smtClean="0"/>
              <a:t>pli</a:t>
            </a:r>
            <a:r>
              <a:rPr lang="fr-MA" dirty="0" smtClean="0"/>
              <a:t> est une déformation tectonique </a:t>
            </a:r>
            <a:r>
              <a:rPr lang="fr-MA" b="1" dirty="0" smtClean="0"/>
              <a:t>continue</a:t>
            </a:r>
            <a:r>
              <a:rPr lang="fr-MA" dirty="0" smtClean="0"/>
              <a:t> qui résulte de la flexion des couches horizontales. </a:t>
            </a:r>
          </a:p>
          <a:p>
            <a:pPr algn="just">
              <a:lnSpc>
                <a:spcPct val="150000"/>
              </a:lnSpc>
            </a:pPr>
            <a:r>
              <a:rPr lang="fr-MA" dirty="0" smtClean="0"/>
              <a:t>Le pli peut être:</a:t>
            </a:r>
          </a:p>
          <a:p>
            <a:pPr algn="just">
              <a:lnSpc>
                <a:spcPct val="150000"/>
              </a:lnSpc>
              <a:buNone/>
            </a:pPr>
            <a:r>
              <a:rPr lang="fr-MA" dirty="0" smtClean="0">
                <a:sym typeface="Wingdings" pitchFamily="2" charset="2"/>
              </a:rPr>
              <a:t> </a:t>
            </a:r>
            <a:r>
              <a:rPr lang="fr-MA" b="1" dirty="0" smtClean="0">
                <a:solidFill>
                  <a:srgbClr val="FF0000"/>
                </a:solidFill>
              </a:rPr>
              <a:t>Anticlinal</a:t>
            </a:r>
            <a:r>
              <a:rPr lang="fr-MA" dirty="0" smtClean="0"/>
              <a:t> : couches à convexité vers le haut: </a:t>
            </a:r>
          </a:p>
          <a:p>
            <a:pPr algn="just">
              <a:lnSpc>
                <a:spcPct val="150000"/>
              </a:lnSpc>
              <a:buNone/>
            </a:pPr>
            <a:r>
              <a:rPr lang="fr-MA" dirty="0" smtClean="0">
                <a:sym typeface="Wingdings" pitchFamily="2" charset="2"/>
              </a:rPr>
              <a:t> </a:t>
            </a:r>
            <a:r>
              <a:rPr lang="fr-MA" b="1" dirty="0" smtClean="0">
                <a:solidFill>
                  <a:srgbClr val="FF0000"/>
                </a:solidFill>
              </a:rPr>
              <a:t>Synclinal</a:t>
            </a:r>
            <a:r>
              <a:rPr lang="fr-MA" dirty="0" smtClean="0"/>
              <a:t>: couches à convexité vers le bas: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00034" y="0"/>
            <a:ext cx="864396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MA" sz="4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II - </a:t>
            </a:r>
            <a:r>
              <a:rPr lang="fr-MA" sz="4400" b="1" dirty="0" smtClean="0">
                <a:solidFill>
                  <a:srgbClr val="FF0000"/>
                </a:solidFill>
                <a:ea typeface="+mj-ea"/>
                <a:cs typeface="+mj-cs"/>
              </a:rPr>
              <a:t>Les déformations tectoniques ductiles : les plis</a:t>
            </a:r>
          </a:p>
          <a:p>
            <a:r>
              <a:rPr lang="fr-MA" sz="4400" b="1" dirty="0" smtClean="0">
                <a:solidFill>
                  <a:srgbClr val="00B050"/>
                </a:solidFill>
                <a:ea typeface="+mj-ea"/>
                <a:cs typeface="+mj-cs"/>
              </a:rPr>
              <a:t>1 - Définition</a:t>
            </a:r>
            <a:r>
              <a:rPr lang="fr-MA" sz="4400" b="1" dirty="0" smtClean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fr-MA" sz="4400" b="1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fr-MA" sz="4400" b="1" dirty="0" smtClean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fr-MA" sz="4400" b="1" dirty="0" smtClean="0">
                <a:solidFill>
                  <a:srgbClr val="FF0000"/>
                </a:solidFill>
                <a:ea typeface="+mj-ea"/>
                <a:cs typeface="+mj-cs"/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>
            <a:off x="8358214" y="4837386"/>
            <a:ext cx="583324" cy="491359"/>
          </a:xfrm>
          <a:custGeom>
            <a:avLst/>
            <a:gdLst>
              <a:gd name="connsiteX0" fmla="*/ 0 w 583324"/>
              <a:gd name="connsiteY0" fmla="*/ 491359 h 491359"/>
              <a:gd name="connsiteX1" fmla="*/ 268013 w 583324"/>
              <a:gd name="connsiteY1" fmla="*/ 2628 h 491359"/>
              <a:gd name="connsiteX2" fmla="*/ 583324 w 583324"/>
              <a:gd name="connsiteY2" fmla="*/ 475593 h 49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324" h="491359">
                <a:moveTo>
                  <a:pt x="0" y="491359"/>
                </a:moveTo>
                <a:cubicBezTo>
                  <a:pt x="85396" y="248307"/>
                  <a:pt x="170792" y="5256"/>
                  <a:pt x="268013" y="2628"/>
                </a:cubicBezTo>
                <a:cubicBezTo>
                  <a:pt x="365234" y="0"/>
                  <a:pt x="474279" y="237796"/>
                  <a:pt x="583324" y="475593"/>
                </a:cubicBez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 rot="10800000">
            <a:off x="7905446" y="5715016"/>
            <a:ext cx="583324" cy="491359"/>
          </a:xfrm>
          <a:custGeom>
            <a:avLst/>
            <a:gdLst>
              <a:gd name="connsiteX0" fmla="*/ 0 w 583324"/>
              <a:gd name="connsiteY0" fmla="*/ 491359 h 491359"/>
              <a:gd name="connsiteX1" fmla="*/ 268013 w 583324"/>
              <a:gd name="connsiteY1" fmla="*/ 2628 h 491359"/>
              <a:gd name="connsiteX2" fmla="*/ 583324 w 583324"/>
              <a:gd name="connsiteY2" fmla="*/ 475593 h 49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324" h="491359">
                <a:moveTo>
                  <a:pt x="0" y="491359"/>
                </a:moveTo>
                <a:cubicBezTo>
                  <a:pt x="85396" y="248307"/>
                  <a:pt x="170792" y="5256"/>
                  <a:pt x="268013" y="2628"/>
                </a:cubicBezTo>
                <a:cubicBezTo>
                  <a:pt x="365234" y="0"/>
                  <a:pt x="474279" y="237796"/>
                  <a:pt x="583324" y="475593"/>
                </a:cubicBezTo>
              </a:path>
            </a:pathLst>
          </a:custGeom>
          <a:ln w="44450">
            <a:solidFill>
              <a:srgbClr val="0707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59632" y="18864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A" sz="4000" b="1" dirty="0">
                <a:solidFill>
                  <a:srgbClr val="00B050"/>
                </a:solidFill>
              </a:rPr>
              <a:t>2 – Eléments du Pli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1706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434</Words>
  <Application>Microsoft Office PowerPoint</Application>
  <PresentationFormat>Affichage à l'écran (4:3)</PresentationFormat>
  <Paragraphs>55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Présentation PowerPoint</vt:lpstr>
      <vt:lpstr>Présentation PowerPoint</vt:lpstr>
      <vt:lpstr>Présentation PowerPoint</vt:lpstr>
      <vt:lpstr>Introduction</vt:lpstr>
      <vt:lpstr>Présentation PowerPoint</vt:lpstr>
      <vt:lpstr>I – Types de déformations</vt:lpstr>
      <vt:lpstr>Présentation PowerPoint</vt:lpstr>
      <vt:lpstr>Présentation PowerPoint</vt:lpstr>
      <vt:lpstr>Présentation PowerPoint</vt:lpstr>
      <vt:lpstr>Présentation PowerPoint</vt:lpstr>
      <vt:lpstr>2 – Eléments du Pli</vt:lpstr>
      <vt:lpstr>Présentation PowerPoint</vt:lpstr>
      <vt:lpstr>3 – Types des plis(doc3)</vt:lpstr>
      <vt:lpstr>Présentation PowerPoint</vt:lpstr>
      <vt:lpstr>III- Les déformations tectoniques cassantes : les failles  1- Définition</vt:lpstr>
      <vt:lpstr>III- Les déformations tectoniques cassantes : les failles  1- Définition</vt:lpstr>
      <vt:lpstr>Présentation PowerPoint</vt:lpstr>
      <vt:lpstr>3 – Types de Failles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IV – Les déformation et la tectonique des plaques</vt:lpstr>
      <vt:lpstr>Présentation PowerPoint</vt:lpstr>
      <vt:lpstr>Présentation PowerPoint</vt:lpstr>
      <vt:lpstr>Présentation PowerPoint</vt:lpstr>
      <vt:lpstr>conclusion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3</dc:title>
  <dc:creator>Aicha ELFRIHMATE</dc:creator>
  <cp:lastModifiedBy>poste</cp:lastModifiedBy>
  <cp:revision>123</cp:revision>
  <dcterms:created xsi:type="dcterms:W3CDTF">2018-11-16T09:36:49Z</dcterms:created>
  <dcterms:modified xsi:type="dcterms:W3CDTF">2020-02-01T16:53:50Z</dcterms:modified>
</cp:coreProperties>
</file>