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07" r:id="rId2"/>
    <p:sldId id="302" r:id="rId3"/>
    <p:sldId id="306" r:id="rId4"/>
    <p:sldId id="304" r:id="rId5"/>
    <p:sldId id="256" r:id="rId6"/>
    <p:sldId id="297" r:id="rId7"/>
    <p:sldId id="270" r:id="rId8"/>
    <p:sldId id="301" r:id="rId9"/>
    <p:sldId id="305" r:id="rId10"/>
    <p:sldId id="308" r:id="rId11"/>
    <p:sldId id="300" r:id="rId12"/>
    <p:sldId id="309" r:id="rId13"/>
    <p:sldId id="310" r:id="rId14"/>
    <p:sldId id="311" r:id="rId15"/>
    <p:sldId id="312" r:id="rId16"/>
    <p:sldId id="29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26"/>
    <a:srgbClr val="D7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9" autoAdjust="0"/>
    <p:restoredTop sz="91507" autoAdjust="0"/>
  </p:normalViewPr>
  <p:slideViewPr>
    <p:cSldViewPr snapToGrid="0">
      <p:cViewPr varScale="1">
        <p:scale>
          <a:sx n="49" d="100"/>
          <a:sy n="49" d="100"/>
        </p:scale>
        <p:origin x="69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C3001-414B-4F23-98F1-F9007BA66514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19602-E329-4CBE-B892-38430B376D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6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19602-E329-4CBE-B892-38430B376DE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21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4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3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5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B4B680-B535-4C93-B27B-93DC1AD1B829}" type="datetimeFigureOut">
              <a:rPr lang="fr-FR" smtClean="0">
                <a:solidFill>
                  <a:srgbClr val="323232"/>
                </a:solidFill>
              </a:rPr>
              <a:pPr/>
              <a:t>16/12/2019</a:t>
            </a:fld>
            <a:endParaRPr lang="fr-FR">
              <a:solidFill>
                <a:srgbClr val="32323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>
              <a:solidFill>
                <a:srgbClr val="32323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15955-B141-4838-9EFE-3A062606021C}" type="slidenum">
              <a:rPr lang="fr-FR" smtClean="0">
                <a:solidFill>
                  <a:srgbClr val="323232"/>
                </a:solidFill>
              </a:rPr>
              <a:pPr/>
              <a:t>‹N°›</a:t>
            </a:fld>
            <a:endParaRPr lang="fr-F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52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9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0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0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5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9B4B680-B535-4C93-B27B-93DC1AD1B829}" type="datetimeFigureOut">
              <a:rPr lang="fr-FR" smtClean="0">
                <a:solidFill>
                  <a:prstClr val="white"/>
                </a:solidFill>
              </a:rPr>
              <a:pPr/>
              <a:t>16/12/2019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E115955-B141-4838-9EFE-3A062606021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99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3464" y="291830"/>
            <a:ext cx="1175101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</a:rPr>
              <a:t>Les déformations tectoniques </a:t>
            </a:r>
            <a:r>
              <a:rPr lang="ar-MA" sz="2800" b="1" dirty="0">
                <a:solidFill>
                  <a:srgbClr val="FF0000"/>
                </a:solidFill>
              </a:rPr>
              <a:t>التشوهات التكتونية 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6732" y="2898842"/>
            <a:ext cx="4747098" cy="20621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00B050"/>
                </a:solidFill>
              </a:rPr>
              <a:t>Déformations ductiles (souples)</a:t>
            </a:r>
          </a:p>
          <a:p>
            <a:pPr algn="ctr"/>
            <a:r>
              <a:rPr lang="ar-MA" sz="3200" b="1" dirty="0">
                <a:solidFill>
                  <a:srgbClr val="00B050"/>
                </a:solidFill>
              </a:rPr>
              <a:t>تشوهات مرنة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37379" y="2898842"/>
            <a:ext cx="4747098" cy="20621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rgbClr val="00B050"/>
                </a:solidFill>
              </a:rPr>
              <a:t>Déformations cassantes</a:t>
            </a:r>
          </a:p>
          <a:p>
            <a:pPr algn="ctr"/>
            <a:r>
              <a:rPr lang="ar-MA" sz="3200" b="1" dirty="0">
                <a:solidFill>
                  <a:srgbClr val="00B050"/>
                </a:solidFill>
              </a:rPr>
              <a:t>تشوهات انكسارية</a:t>
            </a:r>
            <a:endParaRPr lang="fr-FR" sz="3200" b="1" dirty="0">
              <a:solidFill>
                <a:srgbClr val="00B050"/>
              </a:solidFill>
            </a:endParaRPr>
          </a:p>
        </p:txBody>
      </p:sp>
      <p:cxnSp>
        <p:nvCxnSpPr>
          <p:cNvPr id="6" name="Connecteur droit avec flèche 5"/>
          <p:cNvCxnSpPr>
            <a:stCxn id="2" idx="2"/>
            <a:endCxn id="3" idx="0"/>
          </p:cNvCxnSpPr>
          <p:nvPr/>
        </p:nvCxnSpPr>
        <p:spPr>
          <a:xfrm flipH="1">
            <a:off x="2490281" y="1061271"/>
            <a:ext cx="3618690" cy="183757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2" idx="2"/>
            <a:endCxn id="4" idx="0"/>
          </p:cNvCxnSpPr>
          <p:nvPr/>
        </p:nvCxnSpPr>
        <p:spPr>
          <a:xfrm>
            <a:off x="6108971" y="1061271"/>
            <a:ext cx="3501957" cy="183757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501" y="-47540"/>
            <a:ext cx="4620434" cy="6905540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>
            <a:off x="4596214" y="1575881"/>
            <a:ext cx="2548647" cy="445526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3482501" y="3171217"/>
            <a:ext cx="1964988" cy="194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3501956" y="3594370"/>
            <a:ext cx="20962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5967812" y="3985098"/>
            <a:ext cx="1964988" cy="194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5773264" y="3594370"/>
            <a:ext cx="232967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692631" y="5077838"/>
            <a:ext cx="1332484" cy="194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872589" y="5468564"/>
            <a:ext cx="1171981" cy="324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501956" y="4786008"/>
            <a:ext cx="2937550" cy="462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501956" y="5097294"/>
            <a:ext cx="3073734" cy="599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24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7524750" cy="454108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704306" y="-19455"/>
            <a:ext cx="4507149" cy="69249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</a:rPr>
              <a:t>Charnière synclinale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مِفصلة مقعرة</a:t>
            </a:r>
            <a:r>
              <a:rPr lang="fr-FR" sz="2800" b="1" dirty="0">
                <a:solidFill>
                  <a:schemeClr val="bg1"/>
                </a:solidFill>
              </a:rPr>
              <a:t> </a:t>
            </a:r>
            <a:endParaRPr lang="ar-MA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Charnière anticlinale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مِفصلة محدبة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Surface axiale 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مساحة محورية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Flanc du pli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جانب الطية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Axe du pli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محور الطية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Pli synclinal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طية مقعرة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Pli anticlinal </a:t>
            </a:r>
            <a:endParaRPr lang="ar-MA" sz="3600" b="1" dirty="0">
              <a:solidFill>
                <a:schemeClr val="bg1"/>
              </a:solidFill>
            </a:endParaRPr>
          </a:p>
          <a:p>
            <a:pPr algn="ctr"/>
            <a:r>
              <a:rPr lang="ar-MA" sz="2800" b="1" dirty="0">
                <a:solidFill>
                  <a:schemeClr val="bg1"/>
                </a:solidFill>
              </a:rPr>
              <a:t>طية محدبة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76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4363" y="53589"/>
            <a:ext cx="11819569" cy="173934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r-FR" sz="5400" b="1" u="sng" cap="none" dirty="0">
                <a:solidFill>
                  <a:srgbClr val="FF0000"/>
                </a:solidFill>
              </a:rPr>
              <a:t>Activité 2 : Les déformations ductiles </a:t>
            </a:r>
            <a:br>
              <a:rPr lang="fr-FR" sz="5400" b="1" u="sng" cap="none" dirty="0">
                <a:solidFill>
                  <a:srgbClr val="FF0000"/>
                </a:solidFill>
              </a:rPr>
            </a:br>
            <a:r>
              <a:rPr lang="ar-MA" sz="3200" b="1" u="sng" cap="none" dirty="0">
                <a:solidFill>
                  <a:srgbClr val="FF0000"/>
                </a:solidFill>
              </a:rPr>
              <a:t>نشاط1</a:t>
            </a:r>
            <a:r>
              <a:rPr lang="fr-FR" sz="3200" b="1" u="sng" cap="none" dirty="0">
                <a:solidFill>
                  <a:srgbClr val="FF0000"/>
                </a:solidFill>
              </a:rPr>
              <a:t>: </a:t>
            </a:r>
            <a:r>
              <a:rPr lang="ar-MA" sz="3200" b="1" u="sng" cap="none" dirty="0">
                <a:solidFill>
                  <a:srgbClr val="FF0000"/>
                </a:solidFill>
              </a:rPr>
              <a:t>التشوهات المرنة</a:t>
            </a:r>
            <a:endParaRPr lang="fr-FR" u="sng" cap="none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363" y="1792936"/>
            <a:ext cx="11692646" cy="6463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marL="1200150" marR="252095" lvl="1" indent="-742950">
              <a:spcBef>
                <a:spcPts val="300"/>
              </a:spcBef>
              <a:buAutoNum type="arabicParenR"/>
            </a:pP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Définition d’un pli</a:t>
            </a:r>
            <a:r>
              <a:rPr lang="ar-MA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(تعريف الطية) </a:t>
            </a: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(Docs 1-2 P64)</a:t>
            </a:r>
            <a:endParaRPr lang="fr-FR" sz="2000" u="sng" dirty="0">
              <a:solidFill>
                <a:srgbClr val="92D05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4363" y="2670754"/>
            <a:ext cx="11692646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4000" b="1" dirty="0">
                <a:solidFill>
                  <a:schemeClr val="bg1"/>
                </a:solidFill>
              </a:rPr>
              <a:t>Un pli est une déformation de roche ductile soumise à des contraintes de compression. </a:t>
            </a:r>
          </a:p>
          <a:p>
            <a:pPr algn="just"/>
            <a:r>
              <a:rPr lang="fr-FR" sz="4000" b="1" dirty="0">
                <a:solidFill>
                  <a:schemeClr val="bg1"/>
                </a:solidFill>
              </a:rPr>
              <a:t>Les plis se trouvent au niveau des zones de convergences.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5896411"/>
            <a:ext cx="12192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Contraintes distensives</a:t>
            </a:r>
            <a:r>
              <a:rPr lang="ar-MA" sz="2800" b="1" dirty="0"/>
              <a:t> </a:t>
            </a:r>
            <a:r>
              <a:rPr lang="fr-FR" sz="2400" b="1" dirty="0"/>
              <a:t>– </a:t>
            </a:r>
            <a:r>
              <a:rPr lang="fr-FR" sz="2800" b="1" dirty="0"/>
              <a:t>Contraintes de compression</a:t>
            </a:r>
            <a:r>
              <a:rPr lang="ar-MA" sz="2800" b="1" dirty="0"/>
              <a:t> </a:t>
            </a:r>
            <a:r>
              <a:rPr lang="fr-FR" sz="2800" b="1" dirty="0"/>
              <a:t> - Ductile</a:t>
            </a:r>
            <a:endParaRPr lang="fr-FR" sz="2400" b="1" dirty="0"/>
          </a:p>
          <a:p>
            <a:pPr algn="ctr"/>
            <a:r>
              <a:rPr lang="fr-FR" sz="2800" b="1" dirty="0"/>
              <a:t>Zones de convergence</a:t>
            </a:r>
            <a:r>
              <a:rPr lang="fr-FR" sz="2400" b="1" dirty="0"/>
              <a:t>– </a:t>
            </a:r>
            <a:r>
              <a:rPr lang="fr-FR" sz="2800" b="1" dirty="0"/>
              <a:t>Zones de divergence – Courbure </a:t>
            </a:r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463048" y="2823399"/>
            <a:ext cx="282102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……………………………….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121286" y="3486066"/>
            <a:ext cx="3524654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solidFill>
                  <a:srgbClr val="00B050"/>
                </a:solidFill>
              </a:rPr>
              <a:t>……………………………….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84363" y="4680989"/>
            <a:ext cx="352465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</a:rPr>
              <a:t>……………………………….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62546" y="2821014"/>
            <a:ext cx="15402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2844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655" y="1599287"/>
            <a:ext cx="6929628" cy="357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0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185" y="139234"/>
            <a:ext cx="11692646" cy="6463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marR="252095" lvl="1">
              <a:spcBef>
                <a:spcPts val="300"/>
              </a:spcBef>
            </a:pP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Les différents types de plis </a:t>
            </a:r>
            <a:r>
              <a:rPr lang="ar-MA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أنواع الطيات </a:t>
            </a: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u="sng" dirty="0">
              <a:solidFill>
                <a:srgbClr val="92D05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5" y="1056564"/>
            <a:ext cx="11674895" cy="472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8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093" y="2191436"/>
            <a:ext cx="2516222" cy="1077218"/>
          </a:xfrm>
          <a:prstGeom prst="rect">
            <a:avLst/>
          </a:prstGeom>
          <a:solidFill>
            <a:schemeClr val="tx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fr-FR" sz="3200" b="1" dirty="0">
                <a:solidFill>
                  <a:srgbClr val="00B050"/>
                </a:solidFill>
                <a:latin typeface="MyriadPro-Regular"/>
              </a:rPr>
              <a:t>Le pli anticlinal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093" y="4231002"/>
            <a:ext cx="2516222" cy="1077218"/>
          </a:xfrm>
          <a:prstGeom prst="rect">
            <a:avLst/>
          </a:prstGeom>
          <a:solidFill>
            <a:schemeClr val="tx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fr-FR" sz="3200" b="1" dirty="0">
                <a:solidFill>
                  <a:srgbClr val="00B050"/>
                </a:solidFill>
                <a:latin typeface="MyriadPro-Regular"/>
              </a:rPr>
              <a:t>Le pli synclinal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26510" y="4140025"/>
            <a:ext cx="4533090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MyriadPro-Regular"/>
              </a:rPr>
              <a:t>Ensemble de couches dont la courbure est dirigée vers </a:t>
            </a:r>
            <a:r>
              <a:rPr lang="fr-FR" sz="3200" b="1" dirty="0">
                <a:solidFill>
                  <a:srgbClr val="FF0000"/>
                </a:solidFill>
                <a:latin typeface="MyriadPro-Regular"/>
              </a:rPr>
              <a:t>le haut</a:t>
            </a:r>
            <a:r>
              <a:rPr lang="fr-FR" sz="3200" b="1" dirty="0">
                <a:solidFill>
                  <a:schemeClr val="bg1"/>
                </a:solidFill>
                <a:latin typeface="MyriadPro-Regular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726510" y="1925759"/>
            <a:ext cx="4533090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MyriadPro-Regular"/>
              </a:rPr>
              <a:t>Ensemble de couches dont la courbure est dirigée vers </a:t>
            </a:r>
            <a:r>
              <a:rPr lang="fr-FR" sz="3200" b="1" dirty="0">
                <a:solidFill>
                  <a:srgbClr val="FF0000"/>
                </a:solidFill>
                <a:latin typeface="MyriadPro-Regular"/>
              </a:rPr>
              <a:t>le bas.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50978" y="227672"/>
            <a:ext cx="8443609" cy="52322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Relier à l’aide d’une flèche les propositions suivantes: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4707" y="3200718"/>
            <a:ext cx="1426994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ar-MA" b="1" dirty="0">
                <a:solidFill>
                  <a:schemeClr val="bg1"/>
                </a:solidFill>
              </a:rPr>
              <a:t>طية محدبة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9136" y="5318104"/>
            <a:ext cx="1398140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ar-MA" b="1" dirty="0">
                <a:solidFill>
                  <a:schemeClr val="bg1"/>
                </a:solidFill>
              </a:rPr>
              <a:t>طية مقعرة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287948" y="2623040"/>
            <a:ext cx="233464" cy="21400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87948" y="4817851"/>
            <a:ext cx="233464" cy="21400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493045" y="2570362"/>
            <a:ext cx="233464" cy="21400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493045" y="4817851"/>
            <a:ext cx="233464" cy="21400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55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9385" y="797668"/>
            <a:ext cx="6011695" cy="58477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Les déformations tectoniques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58239" y="2311938"/>
            <a:ext cx="3991582" cy="52322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Déformations cassantes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8239" y="3770714"/>
            <a:ext cx="3991582" cy="52322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Les failles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3141" y="5229490"/>
            <a:ext cx="4322323" cy="95410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Au niveau des zones de convergences + divergence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09753" y="2311938"/>
            <a:ext cx="3868367" cy="52322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Déformations ductiles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509753" y="3770714"/>
            <a:ext cx="3868367" cy="52322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Les plis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509753" y="5229490"/>
            <a:ext cx="3868367" cy="95410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Au niveau des zones de convergence</a:t>
            </a:r>
          </a:p>
        </p:txBody>
      </p:sp>
      <p:cxnSp>
        <p:nvCxnSpPr>
          <p:cNvPr id="12" name="Connecteur droit avec flèche 11"/>
          <p:cNvCxnSpPr>
            <a:stCxn id="4" idx="2"/>
            <a:endCxn id="5" idx="0"/>
          </p:cNvCxnSpPr>
          <p:nvPr/>
        </p:nvCxnSpPr>
        <p:spPr>
          <a:xfrm flipH="1">
            <a:off x="2654030" y="1382443"/>
            <a:ext cx="3231203" cy="9294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4" idx="2"/>
            <a:endCxn id="8" idx="0"/>
          </p:cNvCxnSpPr>
          <p:nvPr/>
        </p:nvCxnSpPr>
        <p:spPr>
          <a:xfrm>
            <a:off x="5885233" y="1382443"/>
            <a:ext cx="3558704" cy="9294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vers le bas 15"/>
          <p:cNvSpPr/>
          <p:nvPr/>
        </p:nvSpPr>
        <p:spPr>
          <a:xfrm>
            <a:off x="2196831" y="3132188"/>
            <a:ext cx="447472" cy="504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2196831" y="4610046"/>
            <a:ext cx="447472" cy="504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9392056" y="3132187"/>
            <a:ext cx="447472" cy="504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9392056" y="4610045"/>
            <a:ext cx="447472" cy="504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8365" y="428336"/>
            <a:ext cx="11887200" cy="642966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39653" y="44199"/>
            <a:ext cx="2304650" cy="64633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Bilan</a:t>
            </a:r>
          </a:p>
        </p:txBody>
      </p:sp>
    </p:spTree>
    <p:extLst>
      <p:ext uri="{BB962C8B-B14F-4D97-AF65-F5344CB8AC3E}">
        <p14:creationId xmlns:p14="http://schemas.microsoft.com/office/powerpoint/2010/main" val="716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11"/>
            <a:ext cx="12192000" cy="570689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22515" y="5638110"/>
            <a:ext cx="24765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>
                <a:solidFill>
                  <a:schemeClr val="bg1"/>
                </a:solidFill>
              </a:rPr>
              <a:t>طية محدبة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" y="57611"/>
            <a:ext cx="12192000" cy="78586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/>
              <a:t>Déformations ductiles </a:t>
            </a:r>
            <a:r>
              <a:rPr lang="ar-MA" sz="3600" b="1" dirty="0"/>
              <a:t>تشوهات مرنة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1266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612900"/>
            <a:ext cx="6400800" cy="4203700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629" y="1098630"/>
            <a:ext cx="5347504" cy="522597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7772400" y="5505450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400" b="1" dirty="0">
                <a:solidFill>
                  <a:schemeClr val="bg1"/>
                </a:solidFill>
              </a:rPr>
              <a:t>طية مقعرة 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84176"/>
            <a:ext cx="11334749" cy="1508760"/>
          </a:xfrm>
        </p:spPr>
        <p:txBody>
          <a:bodyPr/>
          <a:lstStyle/>
          <a:p>
            <a:r>
              <a:rPr lang="fr-FR" b="1" dirty="0"/>
              <a:t>Déformations cassantes </a:t>
            </a:r>
            <a:r>
              <a:rPr lang="ar-MA" b="1" dirty="0"/>
              <a:t>تشوهات انكسارية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409" y="1792936"/>
            <a:ext cx="6311900" cy="473392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4781550" y="3390900"/>
            <a:ext cx="1619250" cy="333375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456409" y="4331348"/>
            <a:ext cx="2648991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132559" y="3466808"/>
            <a:ext cx="2648991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5808918" y="5314658"/>
            <a:ext cx="2648991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5400155" y="4560278"/>
            <a:ext cx="33257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019800" y="5791200"/>
            <a:ext cx="4495800" cy="1905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0515600" y="5262116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Faille</a:t>
            </a:r>
          </a:p>
          <a:p>
            <a:r>
              <a:rPr lang="ar-MA" sz="3200" b="1" dirty="0"/>
              <a:t>فالق</a:t>
            </a:r>
            <a:endParaRPr lang="fr-FR" sz="3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9124950" y="4159898"/>
            <a:ext cx="280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000" dirty="0"/>
              <a:t>كتلة مخفوضة</a:t>
            </a:r>
            <a:br>
              <a:rPr lang="fr-FR" sz="2000" dirty="0"/>
            </a:br>
            <a:r>
              <a:rPr lang="fr-FR" sz="2000" dirty="0"/>
              <a:t>comportement abaissé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33935" y="3542717"/>
            <a:ext cx="2800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000" b="1" dirty="0"/>
              <a:t>كتلة مرفوعة</a:t>
            </a:r>
            <a:endParaRPr lang="fr-FR" sz="2000" b="1" dirty="0"/>
          </a:p>
          <a:p>
            <a:r>
              <a:rPr lang="fr-FR" sz="2000" b="1" dirty="0"/>
              <a:t>Comportement</a:t>
            </a:r>
          </a:p>
          <a:p>
            <a:r>
              <a:rPr lang="fr-FR" sz="2000" b="1" dirty="0"/>
              <a:t> relevé</a:t>
            </a:r>
          </a:p>
        </p:txBody>
      </p:sp>
    </p:spTree>
    <p:extLst>
      <p:ext uri="{BB962C8B-B14F-4D97-AF65-F5344CB8AC3E}">
        <p14:creationId xmlns:p14="http://schemas.microsoft.com/office/powerpoint/2010/main" val="12914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56829"/>
            <a:ext cx="12168447" cy="3075869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r>
              <a:rPr lang="fr-FR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Chapitre 4 : les déformations tectoniques et la formation des chaînes de montagnes 	</a:t>
            </a:r>
            <a:endParaRPr lang="fr-FR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177697"/>
            <a:ext cx="3000894" cy="365125"/>
          </a:xfrm>
        </p:spPr>
        <p:txBody>
          <a:bodyPr/>
          <a:lstStyle/>
          <a:p>
            <a:r>
              <a:rPr lang="fr-FR" sz="2800" b="1" u="sng" dirty="0">
                <a:solidFill>
                  <a:prstClr val="white"/>
                </a:solidFill>
              </a:rPr>
              <a:t>Le </a:t>
            </a:r>
            <a:fld id="{74F1A91F-1693-46AD-89EB-7B6404DF069C}" type="datetime1">
              <a:rPr lang="fr-FR" sz="2800" b="1" u="sng" smtClean="0">
                <a:solidFill>
                  <a:prstClr val="white"/>
                </a:solidFill>
              </a:rPr>
              <a:t>16/12/2019</a:t>
            </a:fld>
            <a:endParaRPr lang="fr-FR" sz="2800" b="1" u="sng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891958"/>
            <a:ext cx="12168447" cy="83747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التشوهات التكتونية وتشكل السلاسل الجبلية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8895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4363" y="53589"/>
            <a:ext cx="11819569" cy="173934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r-FR" sz="5400" b="1" u="sng" cap="none" dirty="0">
                <a:solidFill>
                  <a:srgbClr val="FF0000"/>
                </a:solidFill>
              </a:rPr>
              <a:t>Activité 1 : Les déformations cassantes </a:t>
            </a:r>
            <a:br>
              <a:rPr lang="fr-FR" sz="5400" b="1" u="sng" cap="none" dirty="0">
                <a:solidFill>
                  <a:srgbClr val="FF0000"/>
                </a:solidFill>
              </a:rPr>
            </a:br>
            <a:r>
              <a:rPr lang="ar-MA" sz="3200" b="1" u="sng" cap="none" dirty="0">
                <a:solidFill>
                  <a:srgbClr val="FF0000"/>
                </a:solidFill>
              </a:rPr>
              <a:t>نشاط1</a:t>
            </a:r>
            <a:r>
              <a:rPr lang="fr-FR" sz="3200" b="1" u="sng" cap="none" dirty="0">
                <a:solidFill>
                  <a:srgbClr val="FF0000"/>
                </a:solidFill>
              </a:rPr>
              <a:t>: </a:t>
            </a:r>
            <a:r>
              <a:rPr lang="ar-MA" sz="3200" b="1" u="sng" cap="none" dirty="0">
                <a:solidFill>
                  <a:srgbClr val="FF0000"/>
                </a:solidFill>
              </a:rPr>
              <a:t>التشوهات الانكسارية </a:t>
            </a:r>
            <a:endParaRPr lang="fr-FR" u="sng" cap="none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363" y="1792936"/>
            <a:ext cx="11692646" cy="6463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marL="1200150" marR="252095" lvl="1" indent="-742950">
              <a:spcBef>
                <a:spcPts val="300"/>
              </a:spcBef>
              <a:buAutoNum type="arabicParenR"/>
            </a:pP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Définition d’une faille</a:t>
            </a:r>
            <a:r>
              <a:rPr lang="ar-MA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(Doc 2 P62)</a:t>
            </a:r>
            <a:endParaRPr lang="fr-FR" sz="2000" u="sng" dirty="0">
              <a:solidFill>
                <a:srgbClr val="92D05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9961" y="2829487"/>
            <a:ext cx="11692646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4000" b="1" dirty="0">
                <a:solidFill>
                  <a:schemeClr val="bg1"/>
                </a:solidFill>
              </a:rPr>
              <a:t>Une faille est une cassure qui s’accompagne d’un déplacement des blocs rocheux affectés, selon un plan dit « plan de faille »</a:t>
            </a:r>
          </a:p>
        </p:txBody>
      </p:sp>
    </p:spTree>
    <p:extLst>
      <p:ext uri="{BB962C8B-B14F-4D97-AF65-F5344CB8AC3E}">
        <p14:creationId xmlns:p14="http://schemas.microsoft.com/office/powerpoint/2010/main" val="33957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2" t="-62" b="3095"/>
          <a:stretch/>
        </p:blipFill>
        <p:spPr>
          <a:xfrm>
            <a:off x="2438400" y="342900"/>
            <a:ext cx="6819900" cy="398439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859" y="4637398"/>
            <a:ext cx="6492841" cy="207864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877300" y="285751"/>
            <a:ext cx="45720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>
                <a:solidFill>
                  <a:schemeClr val="bg1"/>
                </a:solidFill>
              </a:rPr>
              <a:t>1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953500" y="1638301"/>
            <a:ext cx="45720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>
                <a:solidFill>
                  <a:schemeClr val="bg1"/>
                </a:solidFill>
              </a:rPr>
              <a:t>2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000250" y="1104901"/>
            <a:ext cx="45720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>
                <a:solidFill>
                  <a:schemeClr val="bg1"/>
                </a:solidFill>
              </a:rPr>
              <a:t>3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3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061" y="249886"/>
            <a:ext cx="11692646" cy="6463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marR="252095" lvl="1">
              <a:spcBef>
                <a:spcPts val="300"/>
              </a:spcBef>
            </a:pPr>
            <a:r>
              <a:rPr lang="ar-MA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600" b="1" u="sng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Les principaux types de failles (doc 2 P62)</a:t>
            </a:r>
            <a:endParaRPr lang="fr-FR" sz="2000" u="sng" dirty="0">
              <a:solidFill>
                <a:srgbClr val="92D05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061" y="969751"/>
            <a:ext cx="11692646" cy="424731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600" b="1" dirty="0">
                <a:solidFill>
                  <a:schemeClr val="bg1"/>
                </a:solidFill>
              </a:rPr>
              <a:t>-Les failles normales sont le résultat de contraintes distensives, se situent au niveau des zones de divergence.</a:t>
            </a:r>
          </a:p>
          <a:p>
            <a:pPr algn="just">
              <a:lnSpc>
                <a:spcPct val="150000"/>
              </a:lnSpc>
            </a:pPr>
            <a:r>
              <a:rPr lang="fr-FR" sz="3600" b="1" dirty="0">
                <a:solidFill>
                  <a:schemeClr val="bg1"/>
                </a:solidFill>
              </a:rPr>
              <a:t>- Les failles inverses sont le résultat de contraintes de compression, se situent  au niveau des zones de divergence.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8061" y="2098166"/>
            <a:ext cx="228128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……………1…………….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243961" y="2098166"/>
            <a:ext cx="2147939" cy="4648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bg1"/>
                </a:solidFill>
              </a:rPr>
              <a:t>2…………………….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8061" y="3733816"/>
            <a:ext cx="2586089" cy="4648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bg1"/>
                </a:solidFill>
              </a:rPr>
              <a:t>3………………………….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3785" y="4542261"/>
            <a:ext cx="2147939" cy="4648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bg1"/>
                </a:solidFill>
              </a:rPr>
              <a:t>4…………………….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8061" y="5589976"/>
            <a:ext cx="1188248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Contraintes distensives</a:t>
            </a:r>
            <a:r>
              <a:rPr lang="ar-MA" sz="2800" b="1" dirty="0"/>
              <a:t> </a:t>
            </a:r>
            <a:r>
              <a:rPr lang="ar-MA" sz="2000" b="1" dirty="0"/>
              <a:t>قوى تمددية </a:t>
            </a:r>
            <a:r>
              <a:rPr lang="fr-FR" sz="2000" b="1" dirty="0"/>
              <a:t> </a:t>
            </a:r>
            <a:r>
              <a:rPr lang="fr-FR" sz="2400" b="1" dirty="0"/>
              <a:t>– </a:t>
            </a:r>
            <a:r>
              <a:rPr lang="fr-FR" sz="2800" b="1" dirty="0"/>
              <a:t>Contraintes de compression</a:t>
            </a:r>
            <a:r>
              <a:rPr lang="ar-MA" sz="2800" b="1" dirty="0"/>
              <a:t> </a:t>
            </a:r>
            <a:r>
              <a:rPr lang="ar-MA" sz="2000" b="1" dirty="0"/>
              <a:t>قوى انضغاطية </a:t>
            </a:r>
            <a:r>
              <a:rPr lang="fr-FR" sz="2000" b="1" dirty="0"/>
              <a:t> </a:t>
            </a:r>
            <a:endParaRPr lang="fr-FR" sz="2400" b="1" dirty="0"/>
          </a:p>
          <a:p>
            <a:pPr algn="ctr"/>
            <a:r>
              <a:rPr lang="fr-FR" sz="2800" b="1" dirty="0"/>
              <a:t>Zones de convergence</a:t>
            </a:r>
            <a:r>
              <a:rPr lang="ar-MA" sz="2800" b="1" dirty="0"/>
              <a:t> </a:t>
            </a:r>
            <a:r>
              <a:rPr lang="ar-MA" sz="2400" b="1" dirty="0"/>
              <a:t>منطقة التقارب </a:t>
            </a:r>
            <a:r>
              <a:rPr lang="fr-FR" sz="2400" b="1" dirty="0"/>
              <a:t> – </a:t>
            </a:r>
            <a:r>
              <a:rPr lang="fr-FR" sz="2800" b="1" dirty="0"/>
              <a:t>Zones de divergence </a:t>
            </a:r>
            <a:r>
              <a:rPr lang="ar-MA" sz="2000" b="1" dirty="0"/>
              <a:t>منطقة التباعد </a:t>
            </a:r>
            <a:r>
              <a:rPr lang="fr-FR" sz="2000" b="1" dirty="0"/>
              <a:t>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82637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0"/>
            <a:ext cx="9067800" cy="6800850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>
            <a:off x="3443592" y="1381328"/>
            <a:ext cx="2178995" cy="418289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171450" y="3618689"/>
            <a:ext cx="4533900" cy="972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171450" y="1770434"/>
            <a:ext cx="3480070" cy="9727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4455269" y="3109609"/>
            <a:ext cx="4852277" cy="810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5187680" y="4588213"/>
            <a:ext cx="4119866" cy="15888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45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À bandes">
  <a:themeElements>
    <a:clrScheme name="À bande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5357</TotalTime>
  <Words>331</Words>
  <Application>Microsoft Office PowerPoint</Application>
  <PresentationFormat>Grand écran</PresentationFormat>
  <Paragraphs>74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À bandes</vt:lpstr>
      <vt:lpstr>Présentation PowerPoint</vt:lpstr>
      <vt:lpstr>Présentation PowerPoint</vt:lpstr>
      <vt:lpstr>Présentation PowerPoint</vt:lpstr>
      <vt:lpstr>Déformations cassantes تشوهات انكسارية</vt:lpstr>
      <vt:lpstr>Chapitre 4 : les déformations tectoniques et la formation des chaînes de montagnes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 : La tectonique des plaques زحزحة القارات</dc:title>
  <dc:creator>admin</dc:creator>
  <cp:lastModifiedBy>Utilisateur inconnu</cp:lastModifiedBy>
  <cp:revision>804</cp:revision>
  <dcterms:created xsi:type="dcterms:W3CDTF">2018-09-24T15:54:14Z</dcterms:created>
  <dcterms:modified xsi:type="dcterms:W3CDTF">2019-12-16T19:45:55Z</dcterms:modified>
</cp:coreProperties>
</file>