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19/02/2019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2844" y="1785926"/>
            <a:ext cx="8715436" cy="2143140"/>
          </a:xfrm>
        </p:spPr>
        <p:txBody>
          <a:bodyPr>
            <a:normAutofit/>
          </a:bodyPr>
          <a:lstStyle/>
          <a:p>
            <a:r>
              <a:rPr lang="fr-FR" sz="4800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Chap</a:t>
            </a:r>
            <a:r>
              <a:rPr lang="fr-FR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5 :</a:t>
            </a:r>
            <a:br>
              <a:rPr lang="fr-FR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fr-FR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Equilibres Naturels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/>
          <a:lstStyle/>
          <a:p>
            <a:r>
              <a:rPr lang="fr-FR" dirty="0"/>
              <a:t>Introduction:</a:t>
            </a:r>
          </a:p>
          <a:p>
            <a:pPr>
              <a:buNone/>
            </a:pPr>
            <a:r>
              <a:rPr lang="fr-FR" dirty="0"/>
              <a:t>A  cause de l’explosion démographique et de la révolution industrielle, les milieux naturels se trouvent menacés par différents facteurs, en aboutissant à un déséquilibre des écosystème.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   quel est l’impact négatif de l’Homme sur les écosystèmes?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 comment peut-on préserver les milieux naturels ?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Activité 1: Impact négatif d’Homme sur les écosystèmes.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>
              <a:buNone/>
            </a:pPr>
            <a:r>
              <a:rPr lang="fr-FR" b="1" dirty="0">
                <a:solidFill>
                  <a:srgbClr val="00B050"/>
                </a:solidFill>
              </a:rPr>
              <a:t>A/ la pollution et son impact sur les équilibres naturels.</a:t>
            </a:r>
          </a:p>
          <a:p>
            <a:pPr>
              <a:buNone/>
            </a:pPr>
            <a:endParaRPr lang="fr-FR" b="1" dirty="0">
              <a:solidFill>
                <a:srgbClr val="00B050"/>
              </a:solidFill>
            </a:endParaRPr>
          </a:p>
          <a:p>
            <a:pPr>
              <a:buNone/>
            </a:pPr>
            <a:endParaRPr lang="fr-FR" b="1" dirty="0">
              <a:solidFill>
                <a:srgbClr val="00B050"/>
              </a:solidFill>
            </a:endParaRPr>
          </a:p>
          <a:p>
            <a:pPr>
              <a:buNone/>
            </a:pPr>
            <a:endParaRPr lang="fr-FR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1" y="2357430"/>
          <a:ext cx="9144000" cy="450057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785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7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7795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Composant</a:t>
                      </a:r>
                      <a:r>
                        <a:rPr lang="fr-FR" b="1" baseline="0" dirty="0"/>
                        <a:t>s d’écosystème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   causes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conséquences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6388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q"/>
                      </a:pPr>
                      <a:endParaRPr lang="fr-FR" b="1" dirty="0"/>
                    </a:p>
                    <a:p>
                      <a:pPr algn="ctr">
                        <a:buFont typeface="Wingdings" pitchFamily="2" charset="2"/>
                        <a:buChar char="q"/>
                      </a:pPr>
                      <a:endParaRPr lang="fr-FR" b="1" dirty="0"/>
                    </a:p>
                    <a:p>
                      <a:pPr algn="ctr">
                        <a:buFont typeface="Wingdings" pitchFamily="2" charset="2"/>
                        <a:buChar char="q"/>
                      </a:pPr>
                      <a:r>
                        <a:rPr lang="fr-FR" b="1" dirty="0"/>
                        <a:t>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fr-FR" b="1" dirty="0"/>
                        <a:t> émissions</a:t>
                      </a:r>
                      <a:r>
                        <a:rPr lang="fr-FR" b="1" baseline="0" dirty="0"/>
                        <a:t> de l’</a:t>
                      </a:r>
                      <a:r>
                        <a:rPr lang="fr-FR" b="1" dirty="0"/>
                        <a:t>Industrie:</a:t>
                      </a:r>
                      <a:r>
                        <a:rPr lang="fr-FR" b="1" baseline="0" dirty="0"/>
                        <a:t> CO2, N2O, SO2,  </a:t>
                      </a:r>
                      <a:r>
                        <a:rPr lang="fr-FR" b="1" baseline="0" dirty="0" err="1"/>
                        <a:t>chloro</a:t>
                      </a:r>
                      <a:r>
                        <a:rPr lang="fr-FR" b="1" baseline="0" dirty="0"/>
                        <a:t>-</a:t>
                      </a:r>
                      <a:r>
                        <a:rPr lang="fr-FR" b="1" baseline="0" dirty="0" err="1"/>
                        <a:t>fluoro</a:t>
                      </a:r>
                      <a:r>
                        <a:rPr lang="fr-FR" b="1" baseline="0" dirty="0"/>
                        <a:t>-carbone (CFC)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fr-FR" b="1" baseline="0" dirty="0"/>
                        <a:t> Agriculture: méthane CH4, NO2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fr-FR" b="1" baseline="0" dirty="0"/>
                        <a:t> émissions de transport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fr-FR" b="1" dirty="0"/>
                        <a:t> Destruction de l’OZONE(O3).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fr-FR" b="1" dirty="0"/>
                        <a:t> Réchauffement</a:t>
                      </a:r>
                      <a:r>
                        <a:rPr lang="fr-FR" b="1" baseline="0" dirty="0"/>
                        <a:t> climatique ( Effet de Serre)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fr-FR" b="1" baseline="0" dirty="0"/>
                        <a:t> Pluies Acides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fr-FR" b="1" baseline="0" dirty="0"/>
                        <a:t> Effets sur la sante humaine.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6388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  <a:p>
                      <a:pPr algn="ctr">
                        <a:buFont typeface="Wingdings" pitchFamily="2" charset="2"/>
                        <a:buChar char="q"/>
                      </a:pPr>
                      <a:endParaRPr lang="fr-FR" b="1" dirty="0"/>
                    </a:p>
                    <a:p>
                      <a:pPr algn="ctr">
                        <a:buFont typeface="Wingdings" pitchFamily="2" charset="2"/>
                        <a:buChar char="q"/>
                      </a:pPr>
                      <a:r>
                        <a:rPr lang="fr-FR" b="1" dirty="0"/>
                        <a:t> Eau et Sol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fr-FR" b="1" dirty="0"/>
                        <a:t>Les Eaux Usées</a:t>
                      </a:r>
                      <a:r>
                        <a:rPr lang="fr-FR" b="1" baseline="0" dirty="0"/>
                        <a:t> ( domestique et industrielle).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fr-FR" b="1" baseline="0" dirty="0"/>
                        <a:t> Usage intensif d’Engrais , pesticides, Herbicides.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fr-FR" b="1" baseline="0" dirty="0"/>
                        <a:t> Accidents des pétroliers.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/>
                        <a:t>- Effets</a:t>
                      </a:r>
                      <a:r>
                        <a:rPr lang="fr-FR" b="1" baseline="0" dirty="0"/>
                        <a:t> sur la Santé Humaine.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fr-FR" b="1" baseline="0" dirty="0"/>
                        <a:t> Détruire les écosystèmes aquatiques.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fr-FR" b="1" baseline="0" dirty="0"/>
                        <a:t> détruire la faune et la flore du sol.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1143000"/>
          </a:xfrm>
        </p:spPr>
        <p:txBody>
          <a:bodyPr>
            <a:noAutofit/>
          </a:bodyPr>
          <a:lstStyle/>
          <a:p>
            <a:pPr algn="l"/>
            <a:r>
              <a:rPr lang="fr-FR" sz="3600" b="1" dirty="0">
                <a:solidFill>
                  <a:srgbClr val="00B050"/>
                </a:solidFill>
              </a:rPr>
              <a:t>B/ Exploitation Intensive des ressources naturelles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1643051"/>
          <a:ext cx="9144000" cy="3844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8693">
                <a:tc>
                  <a:txBody>
                    <a:bodyPr/>
                    <a:lstStyle/>
                    <a:p>
                      <a:r>
                        <a:rPr lang="fr-FR" sz="2000" b="1" dirty="0"/>
                        <a:t>Ressources</a:t>
                      </a:r>
                      <a:r>
                        <a:rPr lang="fr-FR" sz="2000" b="1" baseline="0" dirty="0"/>
                        <a:t> Naturelles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/>
                        <a:t>Modes d’exploitation intensive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/>
                        <a:t>     Conséquences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2572">
                <a:tc>
                  <a:txBody>
                    <a:bodyPr/>
                    <a:lstStyle/>
                    <a:p>
                      <a:endParaRPr lang="fr-FR" b="1" dirty="0"/>
                    </a:p>
                    <a:p>
                      <a:endParaRPr lang="fr-FR" b="1" dirty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fr-FR" b="1" baseline="0" dirty="0"/>
                        <a:t> Forêt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fr-FR" b="1" dirty="0"/>
                        <a:t>Exploitation intensive du bois( Industrie</a:t>
                      </a:r>
                      <a:r>
                        <a:rPr lang="fr-FR" b="1" baseline="0" dirty="0"/>
                        <a:t> et chauffage)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b="1" baseline="0" dirty="0"/>
                        <a:t> Urbanisation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b="1" baseline="0" dirty="0"/>
                        <a:t>Surpâturage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b="1" baseline="0" dirty="0"/>
                        <a:t> Incendies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 - Effet</a:t>
                      </a:r>
                      <a:r>
                        <a:rPr lang="fr-FR" b="1" baseline="0" dirty="0"/>
                        <a:t> nocive sur </a:t>
                      </a:r>
                      <a:r>
                        <a:rPr lang="fr-FR" b="1" dirty="0"/>
                        <a:t> la</a:t>
                      </a:r>
                      <a:r>
                        <a:rPr lang="fr-FR" b="1" baseline="0" dirty="0"/>
                        <a:t> biodiversité </a:t>
                      </a:r>
                    </a:p>
                    <a:p>
                      <a:r>
                        <a:rPr lang="fr-FR" b="1" baseline="0" dirty="0"/>
                        <a:t>- Détruire les sols 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2572">
                <a:tc>
                  <a:txBody>
                    <a:bodyPr/>
                    <a:lstStyle/>
                    <a:p>
                      <a:endParaRPr lang="fr-FR" b="1" dirty="0"/>
                    </a:p>
                    <a:p>
                      <a:endParaRPr lang="fr-FR" b="1" dirty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fr-FR" b="1" dirty="0"/>
                        <a:t> Richesse marine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 - Pêche</a:t>
                      </a:r>
                      <a:r>
                        <a:rPr lang="fr-FR" b="1" baseline="0" dirty="0"/>
                        <a:t>  intensive </a:t>
                      </a:r>
                    </a:p>
                    <a:p>
                      <a:r>
                        <a:rPr lang="fr-FR" b="1" baseline="0" dirty="0"/>
                        <a:t>- Exploitation intensives  des ressources marines( algues)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 -</a:t>
                      </a:r>
                      <a:r>
                        <a:rPr lang="fr-FR" b="1" baseline="0" dirty="0"/>
                        <a:t> détruire la Biodiversité maritime. 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-24"/>
            <a:ext cx="847251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>
                <a:solidFill>
                  <a:srgbClr val="FF0000"/>
                </a:solidFill>
              </a:rPr>
              <a:t>Activité 2: comment préserver les équilibres naturels? </a:t>
            </a:r>
            <a:r>
              <a:rPr lang="fr-FR" sz="3100" dirty="0">
                <a:solidFill>
                  <a:srgbClr val="FF0000"/>
                </a:solidFill>
              </a:rPr>
              <a:t>p 74/75/76</a:t>
            </a:r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1438" y="1335413"/>
          <a:ext cx="9001156" cy="532893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14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6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6453">
                <a:tc>
                  <a:txBody>
                    <a:bodyPr/>
                    <a:lstStyle/>
                    <a:p>
                      <a:r>
                        <a:rPr lang="fr-FR" b="1" dirty="0"/>
                        <a:t>Stratégie</a:t>
                      </a:r>
                      <a:r>
                        <a:rPr lang="fr-FR" b="1" baseline="0" dirty="0"/>
                        <a:t>s de  Préservation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 Principes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45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q"/>
                      </a:pPr>
                      <a:r>
                        <a:rPr lang="fr-FR" b="1" dirty="0"/>
                        <a:t> Energies</a:t>
                      </a:r>
                      <a:r>
                        <a:rPr lang="fr-FR" b="1" baseline="0" dirty="0"/>
                        <a:t> Renouvelables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fr-FR" b="1" baseline="0" dirty="0"/>
                        <a:t>  énergie (solaire, éolienne, hydrique…) à la place des énergies fossiles(pétrole, charbon) pour minimiser l’émission des gaz à effet de serre.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q"/>
                      </a:pPr>
                      <a:r>
                        <a:rPr lang="fr-FR" b="1" baseline="0" dirty="0"/>
                        <a:t> Epuration des eaux usées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fr-FR" b="1" baseline="0" dirty="0"/>
                        <a:t>  </a:t>
                      </a:r>
                      <a:r>
                        <a:rPr lang="fr-FR" b="1" dirty="0"/>
                        <a:t>Traitement et dépollution des eaux dans</a:t>
                      </a:r>
                      <a:r>
                        <a:rPr lang="fr-FR" b="1" baseline="0" dirty="0"/>
                        <a:t> des stations d’épuration avant de les rejeter dans les milieux naturels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45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q"/>
                      </a:pPr>
                      <a:r>
                        <a:rPr lang="fr-FR" b="1" dirty="0"/>
                        <a:t> Recyclage des déchets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fr-FR" b="1" baseline="0" dirty="0"/>
                        <a:t> </a:t>
                      </a:r>
                      <a:r>
                        <a:rPr lang="fr-FR" b="1" dirty="0"/>
                        <a:t> Par le tri et recyclage des déchets ménagers et industriels</a:t>
                      </a:r>
                      <a:r>
                        <a:rPr lang="fr-FR" b="1" baseline="0" dirty="0"/>
                        <a:t> pour préserver les écosystèmes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45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q"/>
                      </a:pPr>
                      <a:r>
                        <a:rPr lang="fr-FR" b="1" dirty="0"/>
                        <a:t> Lutte</a:t>
                      </a:r>
                      <a:r>
                        <a:rPr lang="fr-FR" b="1" baseline="0" dirty="0"/>
                        <a:t> Biologique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fr-FR" b="1" dirty="0"/>
                        <a:t> combattre les ennemis des cultures , ravageurs des plantes cultivées, parasites de bétail, en utilisant leurs prédateurs</a:t>
                      </a:r>
                      <a:r>
                        <a:rPr lang="fr-FR" b="1" baseline="0" dirty="0"/>
                        <a:t> naturels pour limiter l’utilisation  des insecticides et herbicides dans l’agriculture.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645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q"/>
                      </a:pPr>
                      <a:r>
                        <a:rPr lang="fr-FR" b="1" dirty="0"/>
                        <a:t> Préservation</a:t>
                      </a:r>
                      <a:r>
                        <a:rPr lang="fr-FR" b="1" baseline="0" dirty="0"/>
                        <a:t> de Biodiversité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fr-FR" b="1" dirty="0"/>
                        <a:t> l’installation des parcs écologiques pour préserver les espèces</a:t>
                      </a:r>
                      <a:r>
                        <a:rPr lang="fr-FR" b="1" baseline="0" dirty="0"/>
                        <a:t> menacées par la disparition.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conclusion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14282" y="1357298"/>
            <a:ext cx="157163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Activités Domestiques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7572396" y="135729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Activités agricoles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4714876" y="1357298"/>
            <a:ext cx="150019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Moyens  de transport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928926" y="1357298"/>
            <a:ext cx="142876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Activités industrielles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14282" y="5572140"/>
            <a:ext cx="157163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Energies renouvelables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000364" y="3786190"/>
            <a:ext cx="328614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Problèmes de santé et déséquilibre des écosystèmes:</a:t>
            </a:r>
          </a:p>
          <a:p>
            <a:pPr algn="ctr"/>
            <a:r>
              <a:rPr lang="fr-FR" dirty="0"/>
              <a:t>Nécessite de préservation par: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3643306" y="2643182"/>
            <a:ext cx="178595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Pollution : </a:t>
            </a:r>
          </a:p>
          <a:p>
            <a:pPr algn="ctr"/>
            <a:r>
              <a:rPr lang="fr-FR" dirty="0"/>
              <a:t>Air- Eau-Sol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214546" y="5572140"/>
            <a:ext cx="171451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Tri et recyclage des déchets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6643702" y="5572140"/>
            <a:ext cx="200026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Parcs écologiques de biodiversité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4643438" y="5572140"/>
            <a:ext cx="135732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Lutte biologique</a:t>
            </a:r>
          </a:p>
        </p:txBody>
      </p:sp>
      <p:cxnSp>
        <p:nvCxnSpPr>
          <p:cNvPr id="17" name="Connecteur en angle 16"/>
          <p:cNvCxnSpPr>
            <a:stCxn id="6" idx="3"/>
          </p:cNvCxnSpPr>
          <p:nvPr/>
        </p:nvCxnSpPr>
        <p:spPr>
          <a:xfrm>
            <a:off x="1785918" y="1643050"/>
            <a:ext cx="1785950" cy="1214446"/>
          </a:xfrm>
          <a:prstGeom prst="bentConnector3">
            <a:avLst>
              <a:gd name="adj1" fmla="val 38128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5400000">
            <a:off x="3501224" y="228599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rot="5400000">
            <a:off x="4999834" y="228519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onnecteur en angle 26"/>
          <p:cNvCxnSpPr>
            <a:stCxn id="7" idx="1"/>
          </p:cNvCxnSpPr>
          <p:nvPr/>
        </p:nvCxnSpPr>
        <p:spPr>
          <a:xfrm rot="10800000" flipV="1">
            <a:off x="5572132" y="1643050"/>
            <a:ext cx="2000264" cy="1214446"/>
          </a:xfrm>
          <a:prstGeom prst="bentConnector3">
            <a:avLst>
              <a:gd name="adj1" fmla="val 4271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Flèche vers le bas 33"/>
          <p:cNvSpPr/>
          <p:nvPr/>
        </p:nvSpPr>
        <p:spPr>
          <a:xfrm>
            <a:off x="4357686" y="3286124"/>
            <a:ext cx="357190" cy="50006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avec flèche 35"/>
          <p:cNvCxnSpPr/>
          <p:nvPr/>
        </p:nvCxnSpPr>
        <p:spPr>
          <a:xfrm rot="5400000">
            <a:off x="3036083" y="5036355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rot="5400000">
            <a:off x="4821239" y="5035561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Connecteur en angle 38"/>
          <p:cNvCxnSpPr/>
          <p:nvPr/>
        </p:nvCxnSpPr>
        <p:spPr>
          <a:xfrm rot="10800000" flipV="1">
            <a:off x="1571604" y="4214818"/>
            <a:ext cx="1357322" cy="1214446"/>
          </a:xfrm>
          <a:prstGeom prst="bentConnector3">
            <a:avLst>
              <a:gd name="adj1" fmla="val 99794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Connecteur en angle 47"/>
          <p:cNvCxnSpPr/>
          <p:nvPr/>
        </p:nvCxnSpPr>
        <p:spPr>
          <a:xfrm>
            <a:off x="6286512" y="4214818"/>
            <a:ext cx="1285884" cy="1214446"/>
          </a:xfrm>
          <a:prstGeom prst="bentConnector3">
            <a:avLst>
              <a:gd name="adj1" fmla="val 99468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424</Words>
  <Application>Microsoft Office PowerPoint</Application>
  <PresentationFormat>Affichage à l'écran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Chap 5 :  Equilibres Naturels</vt:lpstr>
      <vt:lpstr>Présentation PowerPoint</vt:lpstr>
      <vt:lpstr>Activité 1: Impact négatif d’Homme sur les écosystèmes.</vt:lpstr>
      <vt:lpstr>B/ Exploitation Intensive des ressources naturelles</vt:lpstr>
      <vt:lpstr>Activité 2: comment préserver les équilibres naturels? p 74/75/76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5 : Equilibres Naturels</dc:title>
  <dc:creator>dell</dc:creator>
  <cp:lastModifiedBy>Utilisateur inconnu</cp:lastModifiedBy>
  <cp:revision>40</cp:revision>
  <dcterms:created xsi:type="dcterms:W3CDTF">2006-12-18T00:41:33Z</dcterms:created>
  <dcterms:modified xsi:type="dcterms:W3CDTF">2019-02-19T08:40:45Z</dcterms:modified>
</cp:coreProperties>
</file>