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67" r:id="rId14"/>
    <p:sldId id="271" r:id="rId15"/>
    <p:sldId id="272" r:id="rId16"/>
    <p:sldId id="268" r:id="rId17"/>
    <p:sldId id="274" r:id="rId18"/>
    <p:sldId id="269" r:id="rId19"/>
    <p:sldId id="270" r:id="rId20"/>
    <p:sldId id="275" r:id="rId21"/>
    <p:sldId id="276" r:id="rId22"/>
    <p:sldId id="277" r:id="rId23"/>
    <p:sldId id="278" r:id="rId2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086" y="-48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1F4798-79E9-496B-B3E9-30D817D5EBE5}" type="doc">
      <dgm:prSet loTypeId="urn:microsoft.com/office/officeart/2005/8/layout/orgChart1" loCatId="hierarchy" qsTypeId="urn:microsoft.com/office/officeart/2005/8/quickstyle/simple3" qsCatId="simple" csTypeId="urn:microsoft.com/office/officeart/2005/8/colors/colorful4" csCatId="colorful" phldr="1"/>
      <dgm:spPr/>
      <dgm:t>
        <a:bodyPr/>
        <a:lstStyle/>
        <a:p>
          <a:endParaRPr lang="fr-FR"/>
        </a:p>
      </dgm:t>
    </dgm:pt>
    <dgm:pt modelId="{9D97A90D-D1D1-4978-ADB2-31C710FDAAD2}">
      <dgm:prSet phldrT="[Texte]"/>
      <dgm:spPr/>
      <dgm:t>
        <a:bodyPr/>
        <a:lstStyle/>
        <a:p>
          <a:r>
            <a:rPr lang="fr-FR" dirty="0" smtClean="0"/>
            <a:t>Facteurs climatiques:</a:t>
          </a:r>
        </a:p>
        <a:p>
          <a:r>
            <a:rPr lang="fr-FR" dirty="0" smtClean="0"/>
            <a:t>T-P-H-……</a:t>
          </a:r>
          <a:endParaRPr lang="fr-FR" dirty="0"/>
        </a:p>
      </dgm:t>
    </dgm:pt>
    <dgm:pt modelId="{49ECBECD-CEF9-414F-9332-3BD55094AD01}" type="parTrans" cxnId="{695354FD-5C9E-479B-8E0B-1FA723961349}">
      <dgm:prSet/>
      <dgm:spPr/>
      <dgm:t>
        <a:bodyPr/>
        <a:lstStyle/>
        <a:p>
          <a:endParaRPr lang="fr-FR"/>
        </a:p>
      </dgm:t>
    </dgm:pt>
    <dgm:pt modelId="{690E35B6-6D11-4B24-850E-8D806D6776DC}" type="sibTrans" cxnId="{695354FD-5C9E-479B-8E0B-1FA723961349}">
      <dgm:prSet/>
      <dgm:spPr/>
      <dgm:t>
        <a:bodyPr/>
        <a:lstStyle/>
        <a:p>
          <a:endParaRPr lang="fr-FR"/>
        </a:p>
      </dgm:t>
    </dgm:pt>
    <dgm:pt modelId="{A43DD0E8-2E1C-4939-AA60-E39F8BECB666}" type="asst">
      <dgm:prSet phldrT="[Texte]"/>
      <dgm:spPr/>
      <dgm:t>
        <a:bodyPr/>
        <a:lstStyle/>
        <a:p>
          <a:r>
            <a:rPr lang="fr-FR" dirty="0" smtClean="0"/>
            <a:t>Mesure et  représentation</a:t>
          </a:r>
          <a:endParaRPr lang="fr-FR" dirty="0"/>
        </a:p>
      </dgm:t>
    </dgm:pt>
    <dgm:pt modelId="{3CB4AD7B-780B-4BA7-A9FC-0FBD371EC599}" type="parTrans" cxnId="{C1FBAB92-AED4-4E74-8DCA-62CC69A2F9B7}">
      <dgm:prSet/>
      <dgm:spPr/>
      <dgm:t>
        <a:bodyPr/>
        <a:lstStyle/>
        <a:p>
          <a:endParaRPr lang="fr-FR"/>
        </a:p>
      </dgm:t>
    </dgm:pt>
    <dgm:pt modelId="{45FFFB41-A324-4779-B78F-A671909E7299}" type="sibTrans" cxnId="{C1FBAB92-AED4-4E74-8DCA-62CC69A2F9B7}">
      <dgm:prSet/>
      <dgm:spPr/>
      <dgm:t>
        <a:bodyPr/>
        <a:lstStyle/>
        <a:p>
          <a:endParaRPr lang="fr-FR"/>
        </a:p>
      </dgm:t>
    </dgm:pt>
    <dgm:pt modelId="{58D1AEFA-BC6A-4966-9ED3-534DDB1EC0C2}">
      <dgm:prSet phldrT="[Texte]"/>
      <dgm:spPr/>
      <dgm:t>
        <a:bodyPr/>
        <a:lstStyle/>
        <a:p>
          <a:r>
            <a:rPr lang="fr-FR" dirty="0" smtClean="0"/>
            <a:t>D: Ombrothermique:</a:t>
          </a:r>
        </a:p>
        <a:p>
          <a:r>
            <a:rPr lang="fr-FR" dirty="0" smtClean="0"/>
            <a:t>Période de sécheresse et Humidité</a:t>
          </a:r>
          <a:endParaRPr lang="fr-FR" dirty="0"/>
        </a:p>
      </dgm:t>
    </dgm:pt>
    <dgm:pt modelId="{37F37F4A-1EB4-44EF-AC7B-17D927FCC5ED}" type="parTrans" cxnId="{8F88DF68-63C3-4547-BA1E-69C0C3BAF80A}">
      <dgm:prSet/>
      <dgm:spPr/>
      <dgm:t>
        <a:bodyPr/>
        <a:lstStyle/>
        <a:p>
          <a:endParaRPr lang="fr-FR"/>
        </a:p>
      </dgm:t>
    </dgm:pt>
    <dgm:pt modelId="{72B94899-1AFF-4389-9E6F-49A9B6E3F33E}" type="sibTrans" cxnId="{8F88DF68-63C3-4547-BA1E-69C0C3BAF80A}">
      <dgm:prSet/>
      <dgm:spPr/>
      <dgm:t>
        <a:bodyPr/>
        <a:lstStyle/>
        <a:p>
          <a:endParaRPr lang="fr-FR"/>
        </a:p>
      </dgm:t>
    </dgm:pt>
    <dgm:pt modelId="{6C9259BF-C0E2-4A71-9305-F66367F49285}">
      <dgm:prSet phldrT="[Texte]"/>
      <dgm:spPr/>
      <dgm:t>
        <a:bodyPr/>
        <a:lstStyle/>
        <a:p>
          <a:r>
            <a:rPr lang="fr-FR" dirty="0" smtClean="0"/>
            <a:t>D: </a:t>
          </a:r>
          <a:r>
            <a:rPr lang="fr-FR" dirty="0" err="1" smtClean="0"/>
            <a:t>Emberger</a:t>
          </a:r>
          <a:r>
            <a:rPr lang="fr-FR" dirty="0" smtClean="0"/>
            <a:t>/</a:t>
          </a:r>
        </a:p>
        <a:p>
          <a:r>
            <a:rPr lang="fr-FR" dirty="0" smtClean="0"/>
            <a:t>Etage bioclimatique</a:t>
          </a:r>
          <a:endParaRPr lang="fr-FR" dirty="0"/>
        </a:p>
      </dgm:t>
    </dgm:pt>
    <dgm:pt modelId="{6397209F-7CE2-400A-AA1C-FDB23FB996F3}" type="parTrans" cxnId="{4BDD823B-ADD9-4CD9-BE2F-24E74E0CF9D2}">
      <dgm:prSet/>
      <dgm:spPr/>
      <dgm:t>
        <a:bodyPr/>
        <a:lstStyle/>
        <a:p>
          <a:endParaRPr lang="fr-FR"/>
        </a:p>
      </dgm:t>
    </dgm:pt>
    <dgm:pt modelId="{57AF0212-5C46-4A5B-8BBD-79E913D1B962}" type="sibTrans" cxnId="{4BDD823B-ADD9-4CD9-BE2F-24E74E0CF9D2}">
      <dgm:prSet/>
      <dgm:spPr/>
      <dgm:t>
        <a:bodyPr/>
        <a:lstStyle/>
        <a:p>
          <a:endParaRPr lang="fr-FR"/>
        </a:p>
      </dgm:t>
    </dgm:pt>
    <dgm:pt modelId="{7822F6AA-409E-4883-BA66-FF32F1A301E0}">
      <dgm:prSet phldrT="[Texte]"/>
      <dgm:spPr/>
      <dgm:t>
        <a:bodyPr/>
        <a:lstStyle/>
        <a:p>
          <a:r>
            <a:rPr lang="fr-FR" dirty="0" smtClean="0"/>
            <a:t>Eco-</a:t>
          </a:r>
          <a:r>
            <a:rPr lang="fr-FR" dirty="0" err="1" smtClean="0"/>
            <a:t>climatogramme</a:t>
          </a:r>
          <a:r>
            <a:rPr lang="fr-FR" dirty="0" smtClean="0"/>
            <a:t>/</a:t>
          </a:r>
        </a:p>
        <a:p>
          <a:r>
            <a:rPr lang="fr-FR" dirty="0" smtClean="0"/>
            <a:t>Vie de tolérance et vie optimale</a:t>
          </a:r>
          <a:endParaRPr lang="fr-FR" dirty="0"/>
        </a:p>
      </dgm:t>
    </dgm:pt>
    <dgm:pt modelId="{B2BB5374-C6D8-428F-B24C-A67299178E3C}" type="parTrans" cxnId="{E79A4C70-81DF-4B29-A6E1-F273B15579FC}">
      <dgm:prSet/>
      <dgm:spPr/>
      <dgm:t>
        <a:bodyPr/>
        <a:lstStyle/>
        <a:p>
          <a:endParaRPr lang="fr-FR"/>
        </a:p>
      </dgm:t>
    </dgm:pt>
    <dgm:pt modelId="{AF5D2797-78FA-4450-BE39-043CC733CD39}" type="sibTrans" cxnId="{E79A4C70-81DF-4B29-A6E1-F273B15579FC}">
      <dgm:prSet/>
      <dgm:spPr/>
      <dgm:t>
        <a:bodyPr/>
        <a:lstStyle/>
        <a:p>
          <a:endParaRPr lang="fr-FR"/>
        </a:p>
      </dgm:t>
    </dgm:pt>
    <dgm:pt modelId="{0225A07E-C017-4DD2-B75B-6452A3E6CE85}">
      <dgm:prSet/>
      <dgm:spPr/>
      <dgm:t>
        <a:bodyPr/>
        <a:lstStyle/>
        <a:p>
          <a:r>
            <a:rPr lang="fr-FR" dirty="0" smtClean="0"/>
            <a:t>Exigences climatiques</a:t>
          </a:r>
        </a:p>
        <a:p>
          <a:r>
            <a:rPr lang="fr-FR" dirty="0" smtClean="0"/>
            <a:t>D’</a:t>
          </a:r>
          <a:r>
            <a:rPr lang="fr-FR" dirty="0" err="1" smtClean="0"/>
            <a:t>etres</a:t>
          </a:r>
          <a:r>
            <a:rPr lang="fr-FR" dirty="0" smtClean="0"/>
            <a:t> vivants</a:t>
          </a:r>
          <a:endParaRPr lang="fr-FR" dirty="0"/>
        </a:p>
      </dgm:t>
    </dgm:pt>
    <dgm:pt modelId="{4A9CB140-41FF-4AB8-87F6-35BBCB686A13}" type="parTrans" cxnId="{4BF1CB9F-C7D7-40D3-973A-F4C932BA37C6}">
      <dgm:prSet/>
      <dgm:spPr/>
      <dgm:t>
        <a:bodyPr/>
        <a:lstStyle/>
        <a:p>
          <a:endParaRPr lang="fr-FR"/>
        </a:p>
      </dgm:t>
    </dgm:pt>
    <dgm:pt modelId="{AD897C4C-0310-4EE9-986D-9BAD99EA692D}" type="sibTrans" cxnId="{4BF1CB9F-C7D7-40D3-973A-F4C932BA37C6}">
      <dgm:prSet/>
      <dgm:spPr/>
      <dgm:t>
        <a:bodyPr/>
        <a:lstStyle/>
        <a:p>
          <a:endParaRPr lang="fr-FR"/>
        </a:p>
      </dgm:t>
    </dgm:pt>
    <dgm:pt modelId="{008160DB-9953-483C-A18E-590DA24FF242}">
      <dgm:prSet/>
      <dgm:spPr/>
      <dgm:t>
        <a:bodyPr/>
        <a:lstStyle/>
        <a:p>
          <a:r>
            <a:rPr lang="fr-FR" dirty="0" smtClean="0"/>
            <a:t>Maitrise des facteurs climatiques</a:t>
          </a:r>
          <a:endParaRPr lang="fr-FR" dirty="0"/>
        </a:p>
      </dgm:t>
    </dgm:pt>
    <dgm:pt modelId="{091D240D-C079-4FF1-BEE8-0B3DA811BBB7}" type="parTrans" cxnId="{2784F467-7B84-414D-80D9-0032EC57388D}">
      <dgm:prSet/>
      <dgm:spPr/>
      <dgm:t>
        <a:bodyPr/>
        <a:lstStyle/>
        <a:p>
          <a:endParaRPr lang="fr-FR"/>
        </a:p>
      </dgm:t>
    </dgm:pt>
    <dgm:pt modelId="{97AE07E7-D652-4BD3-81BC-535A52F05B0D}" type="sibTrans" cxnId="{2784F467-7B84-414D-80D9-0032EC57388D}">
      <dgm:prSet/>
      <dgm:spPr/>
      <dgm:t>
        <a:bodyPr/>
        <a:lstStyle/>
        <a:p>
          <a:endParaRPr lang="fr-FR"/>
        </a:p>
      </dgm:t>
    </dgm:pt>
    <dgm:pt modelId="{CBC811BF-ACB2-4D77-A35A-0B6AA3DD889A}" type="asst">
      <dgm:prSet/>
      <dgm:spPr/>
      <dgm:t>
        <a:bodyPr/>
        <a:lstStyle/>
        <a:p>
          <a:r>
            <a:rPr lang="fr-FR" dirty="0" smtClean="0"/>
            <a:t>Augmentation et maturation précoce des cultures</a:t>
          </a:r>
          <a:endParaRPr lang="fr-FR" dirty="0"/>
        </a:p>
      </dgm:t>
    </dgm:pt>
    <dgm:pt modelId="{5BD774FE-F26C-47B9-9C92-58F3F892F1FD}" type="parTrans" cxnId="{35B25EF7-FBEE-498B-A2A9-7F0472271E37}">
      <dgm:prSet/>
      <dgm:spPr/>
      <dgm:t>
        <a:bodyPr/>
        <a:lstStyle/>
        <a:p>
          <a:endParaRPr lang="fr-FR"/>
        </a:p>
      </dgm:t>
    </dgm:pt>
    <dgm:pt modelId="{F069DD94-ADFA-4549-A4F8-4ECB00D008DC}" type="sibTrans" cxnId="{35B25EF7-FBEE-498B-A2A9-7F0472271E37}">
      <dgm:prSet/>
      <dgm:spPr/>
      <dgm:t>
        <a:bodyPr/>
        <a:lstStyle/>
        <a:p>
          <a:endParaRPr lang="fr-FR"/>
        </a:p>
      </dgm:t>
    </dgm:pt>
    <dgm:pt modelId="{13AC8091-1F6A-4933-A4CB-078C91F9220F}" type="pres">
      <dgm:prSet presAssocID="{221F4798-79E9-496B-B3E9-30D817D5EBE5}" presName="hierChild1" presStyleCnt="0">
        <dgm:presLayoutVars>
          <dgm:orgChart val="1"/>
          <dgm:chPref val="1"/>
          <dgm:dir/>
          <dgm:animOne val="branch"/>
          <dgm:animLvl val="lvl"/>
          <dgm:resizeHandles/>
        </dgm:presLayoutVars>
      </dgm:prSet>
      <dgm:spPr/>
      <dgm:t>
        <a:bodyPr/>
        <a:lstStyle/>
        <a:p>
          <a:endParaRPr lang="fr-FR"/>
        </a:p>
      </dgm:t>
    </dgm:pt>
    <dgm:pt modelId="{6EABEB0B-8434-4632-9F19-6EDF0644B976}" type="pres">
      <dgm:prSet presAssocID="{9D97A90D-D1D1-4978-ADB2-31C710FDAAD2}" presName="hierRoot1" presStyleCnt="0">
        <dgm:presLayoutVars>
          <dgm:hierBranch val="init"/>
        </dgm:presLayoutVars>
      </dgm:prSet>
      <dgm:spPr/>
    </dgm:pt>
    <dgm:pt modelId="{AB151F6C-E8B9-46CA-BE7C-FF71BB5DC857}" type="pres">
      <dgm:prSet presAssocID="{9D97A90D-D1D1-4978-ADB2-31C710FDAAD2}" presName="rootComposite1" presStyleCnt="0"/>
      <dgm:spPr/>
    </dgm:pt>
    <dgm:pt modelId="{EC665A45-E1A9-4A5E-A7AB-A959888B5007}" type="pres">
      <dgm:prSet presAssocID="{9D97A90D-D1D1-4978-ADB2-31C710FDAAD2}" presName="rootText1" presStyleLbl="node0" presStyleIdx="0" presStyleCnt="1" custLinFactNeighborX="-693" custLinFactNeighborY="-68709">
        <dgm:presLayoutVars>
          <dgm:chPref val="3"/>
        </dgm:presLayoutVars>
      </dgm:prSet>
      <dgm:spPr/>
      <dgm:t>
        <a:bodyPr/>
        <a:lstStyle/>
        <a:p>
          <a:endParaRPr lang="fr-FR"/>
        </a:p>
      </dgm:t>
    </dgm:pt>
    <dgm:pt modelId="{9D22F240-6E1F-401D-8415-26EF78371325}" type="pres">
      <dgm:prSet presAssocID="{9D97A90D-D1D1-4978-ADB2-31C710FDAAD2}" presName="rootConnector1" presStyleLbl="node1" presStyleIdx="0" presStyleCnt="0"/>
      <dgm:spPr/>
      <dgm:t>
        <a:bodyPr/>
        <a:lstStyle/>
        <a:p>
          <a:endParaRPr lang="fr-FR"/>
        </a:p>
      </dgm:t>
    </dgm:pt>
    <dgm:pt modelId="{8F8ABCFA-AB68-4CFF-895D-BA3A90658A35}" type="pres">
      <dgm:prSet presAssocID="{9D97A90D-D1D1-4978-ADB2-31C710FDAAD2}" presName="hierChild2" presStyleCnt="0"/>
      <dgm:spPr/>
    </dgm:pt>
    <dgm:pt modelId="{153C712D-CCC9-4803-A5DB-05C3A7A3C73E}" type="pres">
      <dgm:prSet presAssocID="{37F37F4A-1EB4-44EF-AC7B-17D927FCC5ED}" presName="Name37" presStyleLbl="parChTrans1D2" presStyleIdx="0" presStyleCnt="5"/>
      <dgm:spPr/>
      <dgm:t>
        <a:bodyPr/>
        <a:lstStyle/>
        <a:p>
          <a:endParaRPr lang="fr-FR"/>
        </a:p>
      </dgm:t>
    </dgm:pt>
    <dgm:pt modelId="{F303280C-56E6-43B6-8BD1-3BB989DD852C}" type="pres">
      <dgm:prSet presAssocID="{58D1AEFA-BC6A-4966-9ED3-534DDB1EC0C2}" presName="hierRoot2" presStyleCnt="0">
        <dgm:presLayoutVars>
          <dgm:hierBranch val="init"/>
        </dgm:presLayoutVars>
      </dgm:prSet>
      <dgm:spPr/>
    </dgm:pt>
    <dgm:pt modelId="{9542D3AF-958C-43BA-8F97-61AC3BA3C29C}" type="pres">
      <dgm:prSet presAssocID="{58D1AEFA-BC6A-4966-9ED3-534DDB1EC0C2}" presName="rootComposite" presStyleCnt="0"/>
      <dgm:spPr/>
    </dgm:pt>
    <dgm:pt modelId="{AC63CF9F-9A43-408C-ACB4-30B774637ACB}" type="pres">
      <dgm:prSet presAssocID="{58D1AEFA-BC6A-4966-9ED3-534DDB1EC0C2}" presName="rootText" presStyleLbl="node2" presStyleIdx="0" presStyleCnt="4" custLinFactNeighborX="-240" custLinFactNeighborY="-44144">
        <dgm:presLayoutVars>
          <dgm:chPref val="3"/>
        </dgm:presLayoutVars>
      </dgm:prSet>
      <dgm:spPr/>
      <dgm:t>
        <a:bodyPr/>
        <a:lstStyle/>
        <a:p>
          <a:endParaRPr lang="fr-FR"/>
        </a:p>
      </dgm:t>
    </dgm:pt>
    <dgm:pt modelId="{83B4C789-8B82-4F0B-9362-1600C8EC0420}" type="pres">
      <dgm:prSet presAssocID="{58D1AEFA-BC6A-4966-9ED3-534DDB1EC0C2}" presName="rootConnector" presStyleLbl="node2" presStyleIdx="0" presStyleCnt="4"/>
      <dgm:spPr/>
      <dgm:t>
        <a:bodyPr/>
        <a:lstStyle/>
        <a:p>
          <a:endParaRPr lang="fr-FR"/>
        </a:p>
      </dgm:t>
    </dgm:pt>
    <dgm:pt modelId="{E282CF83-5040-4C77-B562-FAD5A3458E96}" type="pres">
      <dgm:prSet presAssocID="{58D1AEFA-BC6A-4966-9ED3-534DDB1EC0C2}" presName="hierChild4" presStyleCnt="0"/>
      <dgm:spPr/>
    </dgm:pt>
    <dgm:pt modelId="{5E90DFCE-7C08-45BC-9BA7-4FF409FDE7AB}" type="pres">
      <dgm:prSet presAssocID="{58D1AEFA-BC6A-4966-9ED3-534DDB1EC0C2}" presName="hierChild5" presStyleCnt="0"/>
      <dgm:spPr/>
    </dgm:pt>
    <dgm:pt modelId="{6F25484B-EFF1-41A2-B134-7F81D2A1872C}" type="pres">
      <dgm:prSet presAssocID="{6397209F-7CE2-400A-AA1C-FDB23FB996F3}" presName="Name37" presStyleLbl="parChTrans1D2" presStyleIdx="1" presStyleCnt="5"/>
      <dgm:spPr/>
      <dgm:t>
        <a:bodyPr/>
        <a:lstStyle/>
        <a:p>
          <a:endParaRPr lang="fr-FR"/>
        </a:p>
      </dgm:t>
    </dgm:pt>
    <dgm:pt modelId="{5B99D5CF-56EA-4C45-BEBB-69C45C26B194}" type="pres">
      <dgm:prSet presAssocID="{6C9259BF-C0E2-4A71-9305-F66367F49285}" presName="hierRoot2" presStyleCnt="0">
        <dgm:presLayoutVars>
          <dgm:hierBranch val="init"/>
        </dgm:presLayoutVars>
      </dgm:prSet>
      <dgm:spPr/>
    </dgm:pt>
    <dgm:pt modelId="{3A11C5FD-9694-477D-B744-ECF2131B14F0}" type="pres">
      <dgm:prSet presAssocID="{6C9259BF-C0E2-4A71-9305-F66367F49285}" presName="rootComposite" presStyleCnt="0"/>
      <dgm:spPr/>
    </dgm:pt>
    <dgm:pt modelId="{860F6BBB-CD2F-4952-AA5B-D08E0B913CA4}" type="pres">
      <dgm:prSet presAssocID="{6C9259BF-C0E2-4A71-9305-F66367F49285}" presName="rootText" presStyleLbl="node2" presStyleIdx="1" presStyleCnt="4" custLinFactNeighborX="59807" custLinFactNeighborY="-51386">
        <dgm:presLayoutVars>
          <dgm:chPref val="3"/>
        </dgm:presLayoutVars>
      </dgm:prSet>
      <dgm:spPr/>
      <dgm:t>
        <a:bodyPr/>
        <a:lstStyle/>
        <a:p>
          <a:endParaRPr lang="fr-FR"/>
        </a:p>
      </dgm:t>
    </dgm:pt>
    <dgm:pt modelId="{9151E7ED-6E71-4FE1-971B-EFD78A6322F0}" type="pres">
      <dgm:prSet presAssocID="{6C9259BF-C0E2-4A71-9305-F66367F49285}" presName="rootConnector" presStyleLbl="node2" presStyleIdx="1" presStyleCnt="4"/>
      <dgm:spPr/>
      <dgm:t>
        <a:bodyPr/>
        <a:lstStyle/>
        <a:p>
          <a:endParaRPr lang="fr-FR"/>
        </a:p>
      </dgm:t>
    </dgm:pt>
    <dgm:pt modelId="{224BCD17-88AB-4293-A665-E7BD47959981}" type="pres">
      <dgm:prSet presAssocID="{6C9259BF-C0E2-4A71-9305-F66367F49285}" presName="hierChild4" presStyleCnt="0"/>
      <dgm:spPr/>
    </dgm:pt>
    <dgm:pt modelId="{D3C3079E-8103-43C1-8264-ED1342D32BAB}" type="pres">
      <dgm:prSet presAssocID="{6C9259BF-C0E2-4A71-9305-F66367F49285}" presName="hierChild5" presStyleCnt="0"/>
      <dgm:spPr/>
    </dgm:pt>
    <dgm:pt modelId="{FB3949E5-9342-488E-A6B3-A70FC76D90FB}" type="pres">
      <dgm:prSet presAssocID="{4A9CB140-41FF-4AB8-87F6-35BBCB686A13}" presName="Name37" presStyleLbl="parChTrans1D2" presStyleIdx="2" presStyleCnt="5"/>
      <dgm:spPr/>
      <dgm:t>
        <a:bodyPr/>
        <a:lstStyle/>
        <a:p>
          <a:endParaRPr lang="fr-FR"/>
        </a:p>
      </dgm:t>
    </dgm:pt>
    <dgm:pt modelId="{2940816F-C7F6-4C28-8FA1-6A5225E69AE1}" type="pres">
      <dgm:prSet presAssocID="{0225A07E-C017-4DD2-B75B-6452A3E6CE85}" presName="hierRoot2" presStyleCnt="0">
        <dgm:presLayoutVars>
          <dgm:hierBranch val="init"/>
        </dgm:presLayoutVars>
      </dgm:prSet>
      <dgm:spPr/>
    </dgm:pt>
    <dgm:pt modelId="{26FE2091-BA16-4A8C-9FCF-CB287AE90F2C}" type="pres">
      <dgm:prSet presAssocID="{0225A07E-C017-4DD2-B75B-6452A3E6CE85}" presName="rootComposite" presStyleCnt="0"/>
      <dgm:spPr/>
    </dgm:pt>
    <dgm:pt modelId="{65040BC0-D51B-4560-A34D-0CF3B065F22E}" type="pres">
      <dgm:prSet presAssocID="{0225A07E-C017-4DD2-B75B-6452A3E6CE85}" presName="rootText" presStyleLbl="node2" presStyleIdx="2" presStyleCnt="4" custLinFactY="695" custLinFactNeighborX="-61193" custLinFactNeighborY="100000">
        <dgm:presLayoutVars>
          <dgm:chPref val="3"/>
        </dgm:presLayoutVars>
      </dgm:prSet>
      <dgm:spPr/>
      <dgm:t>
        <a:bodyPr/>
        <a:lstStyle/>
        <a:p>
          <a:endParaRPr lang="fr-FR"/>
        </a:p>
      </dgm:t>
    </dgm:pt>
    <dgm:pt modelId="{25E51BD0-E7CA-4D28-828A-F1369D0C0418}" type="pres">
      <dgm:prSet presAssocID="{0225A07E-C017-4DD2-B75B-6452A3E6CE85}" presName="rootConnector" presStyleLbl="node2" presStyleIdx="2" presStyleCnt="4"/>
      <dgm:spPr/>
      <dgm:t>
        <a:bodyPr/>
        <a:lstStyle/>
        <a:p>
          <a:endParaRPr lang="fr-FR"/>
        </a:p>
      </dgm:t>
    </dgm:pt>
    <dgm:pt modelId="{51F87E1A-CCC7-4123-8D36-2E42A6615F1F}" type="pres">
      <dgm:prSet presAssocID="{0225A07E-C017-4DD2-B75B-6452A3E6CE85}" presName="hierChild4" presStyleCnt="0"/>
      <dgm:spPr/>
    </dgm:pt>
    <dgm:pt modelId="{50A4A1E7-3754-4081-9A75-23568E52B34F}" type="pres">
      <dgm:prSet presAssocID="{091D240D-C079-4FF1-BEE8-0B3DA811BBB7}" presName="Name37" presStyleLbl="parChTrans1D3" presStyleIdx="0" presStyleCnt="1"/>
      <dgm:spPr/>
      <dgm:t>
        <a:bodyPr/>
        <a:lstStyle/>
        <a:p>
          <a:endParaRPr lang="fr-FR"/>
        </a:p>
      </dgm:t>
    </dgm:pt>
    <dgm:pt modelId="{1B78B55B-8E20-4F41-90B0-D0D2ED9FA736}" type="pres">
      <dgm:prSet presAssocID="{008160DB-9953-483C-A18E-590DA24FF242}" presName="hierRoot2" presStyleCnt="0">
        <dgm:presLayoutVars>
          <dgm:hierBranch val="init"/>
        </dgm:presLayoutVars>
      </dgm:prSet>
      <dgm:spPr/>
    </dgm:pt>
    <dgm:pt modelId="{5518A240-D531-428C-96E1-EC410B3C0C2F}" type="pres">
      <dgm:prSet presAssocID="{008160DB-9953-483C-A18E-590DA24FF242}" presName="rootComposite" presStyleCnt="0"/>
      <dgm:spPr/>
    </dgm:pt>
    <dgm:pt modelId="{A7A3F6DD-3851-48EE-A7D4-ADC7AAF511FD}" type="pres">
      <dgm:prSet presAssocID="{008160DB-9953-483C-A18E-590DA24FF242}" presName="rootText" presStyleLbl="node3" presStyleIdx="0" presStyleCnt="1" custLinFactY="3533" custLinFactNeighborX="83645" custLinFactNeighborY="100000">
        <dgm:presLayoutVars>
          <dgm:chPref val="3"/>
        </dgm:presLayoutVars>
      </dgm:prSet>
      <dgm:spPr/>
      <dgm:t>
        <a:bodyPr/>
        <a:lstStyle/>
        <a:p>
          <a:endParaRPr lang="fr-FR"/>
        </a:p>
      </dgm:t>
    </dgm:pt>
    <dgm:pt modelId="{20BE3171-2512-4B46-A8A5-AD7B6F85257B}" type="pres">
      <dgm:prSet presAssocID="{008160DB-9953-483C-A18E-590DA24FF242}" presName="rootConnector" presStyleLbl="node3" presStyleIdx="0" presStyleCnt="1"/>
      <dgm:spPr/>
      <dgm:t>
        <a:bodyPr/>
        <a:lstStyle/>
        <a:p>
          <a:endParaRPr lang="fr-FR"/>
        </a:p>
      </dgm:t>
    </dgm:pt>
    <dgm:pt modelId="{5FC35CB8-CAF7-4452-AE46-85CF8E3F166B}" type="pres">
      <dgm:prSet presAssocID="{008160DB-9953-483C-A18E-590DA24FF242}" presName="hierChild4" presStyleCnt="0"/>
      <dgm:spPr/>
    </dgm:pt>
    <dgm:pt modelId="{C9E6023D-73A9-45F7-8678-D93C44AB3867}" type="pres">
      <dgm:prSet presAssocID="{008160DB-9953-483C-A18E-590DA24FF242}" presName="hierChild5" presStyleCnt="0"/>
      <dgm:spPr/>
    </dgm:pt>
    <dgm:pt modelId="{40B985F4-12E8-4548-A193-15A086DAE2F7}" type="pres">
      <dgm:prSet presAssocID="{5BD774FE-F26C-47B9-9C92-58F3F892F1FD}" presName="Name111" presStyleLbl="parChTrans1D4" presStyleIdx="0" presStyleCnt="1"/>
      <dgm:spPr/>
      <dgm:t>
        <a:bodyPr/>
        <a:lstStyle/>
        <a:p>
          <a:endParaRPr lang="fr-FR"/>
        </a:p>
      </dgm:t>
    </dgm:pt>
    <dgm:pt modelId="{7274D172-8517-46B5-A242-9CE8BEE5F200}" type="pres">
      <dgm:prSet presAssocID="{CBC811BF-ACB2-4D77-A35A-0B6AA3DD889A}" presName="hierRoot3" presStyleCnt="0">
        <dgm:presLayoutVars>
          <dgm:hierBranch val="init"/>
        </dgm:presLayoutVars>
      </dgm:prSet>
      <dgm:spPr/>
    </dgm:pt>
    <dgm:pt modelId="{46CB7D1C-21EE-486E-9846-B178EFF8BFFA}" type="pres">
      <dgm:prSet presAssocID="{CBC811BF-ACB2-4D77-A35A-0B6AA3DD889A}" presName="rootComposite3" presStyleCnt="0"/>
      <dgm:spPr/>
    </dgm:pt>
    <dgm:pt modelId="{F3D996DB-0496-4668-9B4E-D2A46C085BCB}" type="pres">
      <dgm:prSet presAssocID="{CBC811BF-ACB2-4D77-A35A-0B6AA3DD889A}" presName="rootText3" presStyleLbl="asst3" presStyleIdx="0" presStyleCnt="1" custLinFactNeighborX="-62250" custLinFactNeighborY="6369">
        <dgm:presLayoutVars>
          <dgm:chPref val="3"/>
        </dgm:presLayoutVars>
      </dgm:prSet>
      <dgm:spPr/>
      <dgm:t>
        <a:bodyPr/>
        <a:lstStyle/>
        <a:p>
          <a:endParaRPr lang="fr-FR"/>
        </a:p>
      </dgm:t>
    </dgm:pt>
    <dgm:pt modelId="{161607E8-FE15-4494-963C-F6CCAA2F6E51}" type="pres">
      <dgm:prSet presAssocID="{CBC811BF-ACB2-4D77-A35A-0B6AA3DD889A}" presName="rootConnector3" presStyleLbl="asst3" presStyleIdx="0" presStyleCnt="1"/>
      <dgm:spPr/>
      <dgm:t>
        <a:bodyPr/>
        <a:lstStyle/>
        <a:p>
          <a:endParaRPr lang="fr-FR"/>
        </a:p>
      </dgm:t>
    </dgm:pt>
    <dgm:pt modelId="{A8E9AA98-F9BF-4E36-B7B4-429624F880D0}" type="pres">
      <dgm:prSet presAssocID="{CBC811BF-ACB2-4D77-A35A-0B6AA3DD889A}" presName="hierChild6" presStyleCnt="0"/>
      <dgm:spPr/>
    </dgm:pt>
    <dgm:pt modelId="{AEE233E8-8470-4C84-B86D-E27F2ACF1C7C}" type="pres">
      <dgm:prSet presAssocID="{CBC811BF-ACB2-4D77-A35A-0B6AA3DD889A}" presName="hierChild7" presStyleCnt="0"/>
      <dgm:spPr/>
    </dgm:pt>
    <dgm:pt modelId="{79064C33-5846-4273-BE72-533F77067CBD}" type="pres">
      <dgm:prSet presAssocID="{0225A07E-C017-4DD2-B75B-6452A3E6CE85}" presName="hierChild5" presStyleCnt="0"/>
      <dgm:spPr/>
    </dgm:pt>
    <dgm:pt modelId="{B13526CE-F8A0-4C5F-8041-49FE39F0955C}" type="pres">
      <dgm:prSet presAssocID="{B2BB5374-C6D8-428F-B24C-A67299178E3C}" presName="Name37" presStyleLbl="parChTrans1D2" presStyleIdx="3" presStyleCnt="5"/>
      <dgm:spPr/>
      <dgm:t>
        <a:bodyPr/>
        <a:lstStyle/>
        <a:p>
          <a:endParaRPr lang="fr-FR"/>
        </a:p>
      </dgm:t>
    </dgm:pt>
    <dgm:pt modelId="{54ADBB13-98D0-4C53-9924-0AB963F55D0C}" type="pres">
      <dgm:prSet presAssocID="{7822F6AA-409E-4883-BA66-FF32F1A301E0}" presName="hierRoot2" presStyleCnt="0">
        <dgm:presLayoutVars>
          <dgm:hierBranch val="init"/>
        </dgm:presLayoutVars>
      </dgm:prSet>
      <dgm:spPr/>
    </dgm:pt>
    <dgm:pt modelId="{6DE25F0C-517C-489A-9823-85360E23BF59}" type="pres">
      <dgm:prSet presAssocID="{7822F6AA-409E-4883-BA66-FF32F1A301E0}" presName="rootComposite" presStyleCnt="0"/>
      <dgm:spPr/>
    </dgm:pt>
    <dgm:pt modelId="{A6F05358-16D1-4409-A74C-C6E1685D371F}" type="pres">
      <dgm:prSet presAssocID="{7822F6AA-409E-4883-BA66-FF32F1A301E0}" presName="rootText" presStyleLbl="node2" presStyleIdx="3" presStyleCnt="4" custLinFactNeighborX="240" custLinFactNeighborY="-44144">
        <dgm:presLayoutVars>
          <dgm:chPref val="3"/>
        </dgm:presLayoutVars>
      </dgm:prSet>
      <dgm:spPr/>
      <dgm:t>
        <a:bodyPr/>
        <a:lstStyle/>
        <a:p>
          <a:endParaRPr lang="fr-FR"/>
        </a:p>
      </dgm:t>
    </dgm:pt>
    <dgm:pt modelId="{10939EAC-7D5A-4C0A-A3BF-083AF7B9BAE2}" type="pres">
      <dgm:prSet presAssocID="{7822F6AA-409E-4883-BA66-FF32F1A301E0}" presName="rootConnector" presStyleLbl="node2" presStyleIdx="3" presStyleCnt="4"/>
      <dgm:spPr/>
      <dgm:t>
        <a:bodyPr/>
        <a:lstStyle/>
        <a:p>
          <a:endParaRPr lang="fr-FR"/>
        </a:p>
      </dgm:t>
    </dgm:pt>
    <dgm:pt modelId="{53F3DED0-6CFD-489C-8305-C87C27FFA8C3}" type="pres">
      <dgm:prSet presAssocID="{7822F6AA-409E-4883-BA66-FF32F1A301E0}" presName="hierChild4" presStyleCnt="0"/>
      <dgm:spPr/>
    </dgm:pt>
    <dgm:pt modelId="{B05219CE-D5E1-4D96-B00B-B6E5D5F0D00F}" type="pres">
      <dgm:prSet presAssocID="{7822F6AA-409E-4883-BA66-FF32F1A301E0}" presName="hierChild5" presStyleCnt="0"/>
      <dgm:spPr/>
    </dgm:pt>
    <dgm:pt modelId="{B1DE1927-9513-4E22-877C-9AB16ADB6057}" type="pres">
      <dgm:prSet presAssocID="{9D97A90D-D1D1-4978-ADB2-31C710FDAAD2}" presName="hierChild3" presStyleCnt="0"/>
      <dgm:spPr/>
    </dgm:pt>
    <dgm:pt modelId="{452C4D0E-F3D0-46DD-A9ED-C49EB3CFB99E}" type="pres">
      <dgm:prSet presAssocID="{3CB4AD7B-780B-4BA7-A9FC-0FBD371EC599}" presName="Name111" presStyleLbl="parChTrans1D2" presStyleIdx="4" presStyleCnt="5"/>
      <dgm:spPr/>
      <dgm:t>
        <a:bodyPr/>
        <a:lstStyle/>
        <a:p>
          <a:endParaRPr lang="fr-FR"/>
        </a:p>
      </dgm:t>
    </dgm:pt>
    <dgm:pt modelId="{0C590347-37D0-4216-A76A-58A95A8AE216}" type="pres">
      <dgm:prSet presAssocID="{A43DD0E8-2E1C-4939-AA60-E39F8BECB666}" presName="hierRoot3" presStyleCnt="0">
        <dgm:presLayoutVars>
          <dgm:hierBranch val="init"/>
        </dgm:presLayoutVars>
      </dgm:prSet>
      <dgm:spPr/>
    </dgm:pt>
    <dgm:pt modelId="{4A28F09C-A395-4860-841D-E69CB4D75923}" type="pres">
      <dgm:prSet presAssocID="{A43DD0E8-2E1C-4939-AA60-E39F8BECB666}" presName="rootComposite3" presStyleCnt="0"/>
      <dgm:spPr/>
    </dgm:pt>
    <dgm:pt modelId="{48920C5C-D039-4F27-9058-81325279B576}" type="pres">
      <dgm:prSet presAssocID="{A43DD0E8-2E1C-4939-AA60-E39F8BECB666}" presName="rootText3" presStyleLbl="asst1" presStyleIdx="0" presStyleCnt="1" custLinFactNeighborX="56186" custLinFactNeighborY="-39740">
        <dgm:presLayoutVars>
          <dgm:chPref val="3"/>
        </dgm:presLayoutVars>
      </dgm:prSet>
      <dgm:spPr/>
      <dgm:t>
        <a:bodyPr/>
        <a:lstStyle/>
        <a:p>
          <a:endParaRPr lang="fr-FR"/>
        </a:p>
      </dgm:t>
    </dgm:pt>
    <dgm:pt modelId="{6E811CA7-D4E2-4F10-A612-EB86A78A5EC6}" type="pres">
      <dgm:prSet presAssocID="{A43DD0E8-2E1C-4939-AA60-E39F8BECB666}" presName="rootConnector3" presStyleLbl="asst1" presStyleIdx="0" presStyleCnt="1"/>
      <dgm:spPr/>
      <dgm:t>
        <a:bodyPr/>
        <a:lstStyle/>
        <a:p>
          <a:endParaRPr lang="fr-FR"/>
        </a:p>
      </dgm:t>
    </dgm:pt>
    <dgm:pt modelId="{D21E6E44-0EC7-4507-A326-F22D8886C565}" type="pres">
      <dgm:prSet presAssocID="{A43DD0E8-2E1C-4939-AA60-E39F8BECB666}" presName="hierChild6" presStyleCnt="0"/>
      <dgm:spPr/>
    </dgm:pt>
    <dgm:pt modelId="{8AC6C31C-AA98-4242-8AA1-8254184A0C7C}" type="pres">
      <dgm:prSet presAssocID="{A43DD0E8-2E1C-4939-AA60-E39F8BECB666}" presName="hierChild7" presStyleCnt="0"/>
      <dgm:spPr/>
    </dgm:pt>
  </dgm:ptLst>
  <dgm:cxnLst>
    <dgm:cxn modelId="{241A3319-C6DE-41D4-80F2-713E9F665C37}" type="presOf" srcId="{58D1AEFA-BC6A-4966-9ED3-534DDB1EC0C2}" destId="{AC63CF9F-9A43-408C-ACB4-30B774637ACB}" srcOrd="0" destOrd="0" presId="urn:microsoft.com/office/officeart/2005/8/layout/orgChart1"/>
    <dgm:cxn modelId="{E8C7D7A6-F07D-408F-A813-731CC7866180}" type="presOf" srcId="{008160DB-9953-483C-A18E-590DA24FF242}" destId="{20BE3171-2512-4B46-A8A5-AD7B6F85257B}" srcOrd="1" destOrd="0" presId="urn:microsoft.com/office/officeart/2005/8/layout/orgChart1"/>
    <dgm:cxn modelId="{8F88DF68-63C3-4547-BA1E-69C0C3BAF80A}" srcId="{9D97A90D-D1D1-4978-ADB2-31C710FDAAD2}" destId="{58D1AEFA-BC6A-4966-9ED3-534DDB1EC0C2}" srcOrd="1" destOrd="0" parTransId="{37F37F4A-1EB4-44EF-AC7B-17D927FCC5ED}" sibTransId="{72B94899-1AFF-4389-9E6F-49A9B6E3F33E}"/>
    <dgm:cxn modelId="{695354FD-5C9E-479B-8E0B-1FA723961349}" srcId="{221F4798-79E9-496B-B3E9-30D817D5EBE5}" destId="{9D97A90D-D1D1-4978-ADB2-31C710FDAAD2}" srcOrd="0" destOrd="0" parTransId="{49ECBECD-CEF9-414F-9332-3BD55094AD01}" sibTransId="{690E35B6-6D11-4B24-850E-8D806D6776DC}"/>
    <dgm:cxn modelId="{176A4385-A7D1-4BF1-93E5-E4EA5B5E91F9}" type="presOf" srcId="{CBC811BF-ACB2-4D77-A35A-0B6AA3DD889A}" destId="{F3D996DB-0496-4668-9B4E-D2A46C085BCB}" srcOrd="0" destOrd="0" presId="urn:microsoft.com/office/officeart/2005/8/layout/orgChart1"/>
    <dgm:cxn modelId="{0052CB7E-BB06-40DB-A69F-83B677757690}" type="presOf" srcId="{9D97A90D-D1D1-4978-ADB2-31C710FDAAD2}" destId="{EC665A45-E1A9-4A5E-A7AB-A959888B5007}" srcOrd="0" destOrd="0" presId="urn:microsoft.com/office/officeart/2005/8/layout/orgChart1"/>
    <dgm:cxn modelId="{404337AE-1724-460C-87BB-A96DFB706921}" type="presOf" srcId="{5BD774FE-F26C-47B9-9C92-58F3F892F1FD}" destId="{40B985F4-12E8-4548-A193-15A086DAE2F7}" srcOrd="0" destOrd="0" presId="urn:microsoft.com/office/officeart/2005/8/layout/orgChart1"/>
    <dgm:cxn modelId="{2784F467-7B84-414D-80D9-0032EC57388D}" srcId="{0225A07E-C017-4DD2-B75B-6452A3E6CE85}" destId="{008160DB-9953-483C-A18E-590DA24FF242}" srcOrd="0" destOrd="0" parTransId="{091D240D-C079-4FF1-BEE8-0B3DA811BBB7}" sibTransId="{97AE07E7-D652-4BD3-81BC-535A52F05B0D}"/>
    <dgm:cxn modelId="{FE664EC1-7EBB-416B-B080-3F866D2CCF73}" type="presOf" srcId="{6397209F-7CE2-400A-AA1C-FDB23FB996F3}" destId="{6F25484B-EFF1-41A2-B134-7F81D2A1872C}" srcOrd="0" destOrd="0" presId="urn:microsoft.com/office/officeart/2005/8/layout/orgChart1"/>
    <dgm:cxn modelId="{0D6A4897-2EE8-49B4-8118-47D725C98765}" type="presOf" srcId="{221F4798-79E9-496B-B3E9-30D817D5EBE5}" destId="{13AC8091-1F6A-4933-A4CB-078C91F9220F}" srcOrd="0" destOrd="0" presId="urn:microsoft.com/office/officeart/2005/8/layout/orgChart1"/>
    <dgm:cxn modelId="{41935449-624F-4030-87E1-7BFB46408972}" type="presOf" srcId="{6C9259BF-C0E2-4A71-9305-F66367F49285}" destId="{9151E7ED-6E71-4FE1-971B-EFD78A6322F0}" srcOrd="1" destOrd="0" presId="urn:microsoft.com/office/officeart/2005/8/layout/orgChart1"/>
    <dgm:cxn modelId="{4E8EB13C-92A7-45F8-8B79-339675D28860}" type="presOf" srcId="{A43DD0E8-2E1C-4939-AA60-E39F8BECB666}" destId="{6E811CA7-D4E2-4F10-A612-EB86A78A5EC6}" srcOrd="1" destOrd="0" presId="urn:microsoft.com/office/officeart/2005/8/layout/orgChart1"/>
    <dgm:cxn modelId="{B461D9E1-C88D-4CA4-BE2D-08097137D8B7}" type="presOf" srcId="{091D240D-C079-4FF1-BEE8-0B3DA811BBB7}" destId="{50A4A1E7-3754-4081-9A75-23568E52B34F}" srcOrd="0" destOrd="0" presId="urn:microsoft.com/office/officeart/2005/8/layout/orgChart1"/>
    <dgm:cxn modelId="{0A792D71-A082-4D41-A296-ED5BAE509242}" type="presOf" srcId="{7822F6AA-409E-4883-BA66-FF32F1A301E0}" destId="{10939EAC-7D5A-4C0A-A3BF-083AF7B9BAE2}" srcOrd="1" destOrd="0" presId="urn:microsoft.com/office/officeart/2005/8/layout/orgChart1"/>
    <dgm:cxn modelId="{A9F31A8A-67AF-4356-BCD1-D5FF485FDD0B}" type="presOf" srcId="{4A9CB140-41FF-4AB8-87F6-35BBCB686A13}" destId="{FB3949E5-9342-488E-A6B3-A70FC76D90FB}" srcOrd="0" destOrd="0" presId="urn:microsoft.com/office/officeart/2005/8/layout/orgChart1"/>
    <dgm:cxn modelId="{E79A4C70-81DF-4B29-A6E1-F273B15579FC}" srcId="{9D97A90D-D1D1-4978-ADB2-31C710FDAAD2}" destId="{7822F6AA-409E-4883-BA66-FF32F1A301E0}" srcOrd="4" destOrd="0" parTransId="{B2BB5374-C6D8-428F-B24C-A67299178E3C}" sibTransId="{AF5D2797-78FA-4450-BE39-043CC733CD39}"/>
    <dgm:cxn modelId="{E55540B8-49E1-4D66-9836-0289B96C452D}" type="presOf" srcId="{A43DD0E8-2E1C-4939-AA60-E39F8BECB666}" destId="{48920C5C-D039-4F27-9058-81325279B576}" srcOrd="0" destOrd="0" presId="urn:microsoft.com/office/officeart/2005/8/layout/orgChart1"/>
    <dgm:cxn modelId="{1E6B4832-D759-4EDB-B033-7EAA6B1FCCA5}" type="presOf" srcId="{0225A07E-C017-4DD2-B75B-6452A3E6CE85}" destId="{25E51BD0-E7CA-4D28-828A-F1369D0C0418}" srcOrd="1" destOrd="0" presId="urn:microsoft.com/office/officeart/2005/8/layout/orgChart1"/>
    <dgm:cxn modelId="{4BDD823B-ADD9-4CD9-BE2F-24E74E0CF9D2}" srcId="{9D97A90D-D1D1-4978-ADB2-31C710FDAAD2}" destId="{6C9259BF-C0E2-4A71-9305-F66367F49285}" srcOrd="2" destOrd="0" parTransId="{6397209F-7CE2-400A-AA1C-FDB23FB996F3}" sibTransId="{57AF0212-5C46-4A5B-8BBD-79E913D1B962}"/>
    <dgm:cxn modelId="{B6E98EA1-211E-44A4-AA91-46A9ADCFF921}" type="presOf" srcId="{58D1AEFA-BC6A-4966-9ED3-534DDB1EC0C2}" destId="{83B4C789-8B82-4F0B-9362-1600C8EC0420}" srcOrd="1" destOrd="0" presId="urn:microsoft.com/office/officeart/2005/8/layout/orgChart1"/>
    <dgm:cxn modelId="{F15371EB-D2ED-46CD-90E3-231D7DFA4379}" type="presOf" srcId="{008160DB-9953-483C-A18E-590DA24FF242}" destId="{A7A3F6DD-3851-48EE-A7D4-ADC7AAF511FD}" srcOrd="0" destOrd="0" presId="urn:microsoft.com/office/officeart/2005/8/layout/orgChart1"/>
    <dgm:cxn modelId="{35B25EF7-FBEE-498B-A2A9-7F0472271E37}" srcId="{008160DB-9953-483C-A18E-590DA24FF242}" destId="{CBC811BF-ACB2-4D77-A35A-0B6AA3DD889A}" srcOrd="0" destOrd="0" parTransId="{5BD774FE-F26C-47B9-9C92-58F3F892F1FD}" sibTransId="{F069DD94-ADFA-4549-A4F8-4ECB00D008DC}"/>
    <dgm:cxn modelId="{30880708-C89F-4BEE-ACCE-33575D26A3EC}" type="presOf" srcId="{3CB4AD7B-780B-4BA7-A9FC-0FBD371EC599}" destId="{452C4D0E-F3D0-46DD-A9ED-C49EB3CFB99E}" srcOrd="0" destOrd="0" presId="urn:microsoft.com/office/officeart/2005/8/layout/orgChart1"/>
    <dgm:cxn modelId="{C1FBAB92-AED4-4E74-8DCA-62CC69A2F9B7}" srcId="{9D97A90D-D1D1-4978-ADB2-31C710FDAAD2}" destId="{A43DD0E8-2E1C-4939-AA60-E39F8BECB666}" srcOrd="0" destOrd="0" parTransId="{3CB4AD7B-780B-4BA7-A9FC-0FBD371EC599}" sibTransId="{45FFFB41-A324-4779-B78F-A671909E7299}"/>
    <dgm:cxn modelId="{6AE98F72-99CA-44D0-806F-B1C07E52E778}" type="presOf" srcId="{B2BB5374-C6D8-428F-B24C-A67299178E3C}" destId="{B13526CE-F8A0-4C5F-8041-49FE39F0955C}" srcOrd="0" destOrd="0" presId="urn:microsoft.com/office/officeart/2005/8/layout/orgChart1"/>
    <dgm:cxn modelId="{E828EEE6-7317-4B10-94C9-AB85C2C45578}" type="presOf" srcId="{6C9259BF-C0E2-4A71-9305-F66367F49285}" destId="{860F6BBB-CD2F-4952-AA5B-D08E0B913CA4}" srcOrd="0" destOrd="0" presId="urn:microsoft.com/office/officeart/2005/8/layout/orgChart1"/>
    <dgm:cxn modelId="{4BF1CB9F-C7D7-40D3-973A-F4C932BA37C6}" srcId="{9D97A90D-D1D1-4978-ADB2-31C710FDAAD2}" destId="{0225A07E-C017-4DD2-B75B-6452A3E6CE85}" srcOrd="3" destOrd="0" parTransId="{4A9CB140-41FF-4AB8-87F6-35BBCB686A13}" sibTransId="{AD897C4C-0310-4EE9-986D-9BAD99EA692D}"/>
    <dgm:cxn modelId="{F04260D6-2884-4876-9331-8BC303B2D221}" type="presOf" srcId="{CBC811BF-ACB2-4D77-A35A-0B6AA3DD889A}" destId="{161607E8-FE15-4494-963C-F6CCAA2F6E51}" srcOrd="1" destOrd="0" presId="urn:microsoft.com/office/officeart/2005/8/layout/orgChart1"/>
    <dgm:cxn modelId="{74252D79-365A-43AB-B08D-C67D4BB164A7}" type="presOf" srcId="{0225A07E-C017-4DD2-B75B-6452A3E6CE85}" destId="{65040BC0-D51B-4560-A34D-0CF3B065F22E}" srcOrd="0" destOrd="0" presId="urn:microsoft.com/office/officeart/2005/8/layout/orgChart1"/>
    <dgm:cxn modelId="{02177F30-574E-45FB-8675-023BE9DD96F5}" type="presOf" srcId="{9D97A90D-D1D1-4978-ADB2-31C710FDAAD2}" destId="{9D22F240-6E1F-401D-8415-26EF78371325}" srcOrd="1" destOrd="0" presId="urn:microsoft.com/office/officeart/2005/8/layout/orgChart1"/>
    <dgm:cxn modelId="{7AAACF98-39DA-4AC5-8DCA-4EBD09075771}" type="presOf" srcId="{37F37F4A-1EB4-44EF-AC7B-17D927FCC5ED}" destId="{153C712D-CCC9-4803-A5DB-05C3A7A3C73E}" srcOrd="0" destOrd="0" presId="urn:microsoft.com/office/officeart/2005/8/layout/orgChart1"/>
    <dgm:cxn modelId="{D4FB17A0-9318-47C4-81FD-18199CED0578}" type="presOf" srcId="{7822F6AA-409E-4883-BA66-FF32F1A301E0}" destId="{A6F05358-16D1-4409-A74C-C6E1685D371F}" srcOrd="0" destOrd="0" presId="urn:microsoft.com/office/officeart/2005/8/layout/orgChart1"/>
    <dgm:cxn modelId="{34B0F273-F384-454A-82D7-3A359FB8CB2D}" type="presParOf" srcId="{13AC8091-1F6A-4933-A4CB-078C91F9220F}" destId="{6EABEB0B-8434-4632-9F19-6EDF0644B976}" srcOrd="0" destOrd="0" presId="urn:microsoft.com/office/officeart/2005/8/layout/orgChart1"/>
    <dgm:cxn modelId="{AFBF9F5C-E2D4-43AB-A616-D3D6AC71AD12}" type="presParOf" srcId="{6EABEB0B-8434-4632-9F19-6EDF0644B976}" destId="{AB151F6C-E8B9-46CA-BE7C-FF71BB5DC857}" srcOrd="0" destOrd="0" presId="urn:microsoft.com/office/officeart/2005/8/layout/orgChart1"/>
    <dgm:cxn modelId="{538C2869-27D7-4023-B061-883D7F686890}" type="presParOf" srcId="{AB151F6C-E8B9-46CA-BE7C-FF71BB5DC857}" destId="{EC665A45-E1A9-4A5E-A7AB-A959888B5007}" srcOrd="0" destOrd="0" presId="urn:microsoft.com/office/officeart/2005/8/layout/orgChart1"/>
    <dgm:cxn modelId="{A07AB65D-0A80-400C-880D-CDDDC1038B98}" type="presParOf" srcId="{AB151F6C-E8B9-46CA-BE7C-FF71BB5DC857}" destId="{9D22F240-6E1F-401D-8415-26EF78371325}" srcOrd="1" destOrd="0" presId="urn:microsoft.com/office/officeart/2005/8/layout/orgChart1"/>
    <dgm:cxn modelId="{3FA4CDCC-9D23-40DB-A461-FB5E270CFBC5}" type="presParOf" srcId="{6EABEB0B-8434-4632-9F19-6EDF0644B976}" destId="{8F8ABCFA-AB68-4CFF-895D-BA3A90658A35}" srcOrd="1" destOrd="0" presId="urn:microsoft.com/office/officeart/2005/8/layout/orgChart1"/>
    <dgm:cxn modelId="{9FE47884-016A-4288-9AC9-4464A6A4F543}" type="presParOf" srcId="{8F8ABCFA-AB68-4CFF-895D-BA3A90658A35}" destId="{153C712D-CCC9-4803-A5DB-05C3A7A3C73E}" srcOrd="0" destOrd="0" presId="urn:microsoft.com/office/officeart/2005/8/layout/orgChart1"/>
    <dgm:cxn modelId="{6F198E56-74C8-43E5-B756-97DF6BAFC464}" type="presParOf" srcId="{8F8ABCFA-AB68-4CFF-895D-BA3A90658A35}" destId="{F303280C-56E6-43B6-8BD1-3BB989DD852C}" srcOrd="1" destOrd="0" presId="urn:microsoft.com/office/officeart/2005/8/layout/orgChart1"/>
    <dgm:cxn modelId="{8F91AF59-CFFB-4BB6-9796-ED332ED548D6}" type="presParOf" srcId="{F303280C-56E6-43B6-8BD1-3BB989DD852C}" destId="{9542D3AF-958C-43BA-8F97-61AC3BA3C29C}" srcOrd="0" destOrd="0" presId="urn:microsoft.com/office/officeart/2005/8/layout/orgChart1"/>
    <dgm:cxn modelId="{5A7EE5E8-BA8B-4503-954A-5FC96CD774C6}" type="presParOf" srcId="{9542D3AF-958C-43BA-8F97-61AC3BA3C29C}" destId="{AC63CF9F-9A43-408C-ACB4-30B774637ACB}" srcOrd="0" destOrd="0" presId="urn:microsoft.com/office/officeart/2005/8/layout/orgChart1"/>
    <dgm:cxn modelId="{43ACE51B-1F43-4702-9338-F3DC3863C66D}" type="presParOf" srcId="{9542D3AF-958C-43BA-8F97-61AC3BA3C29C}" destId="{83B4C789-8B82-4F0B-9362-1600C8EC0420}" srcOrd="1" destOrd="0" presId="urn:microsoft.com/office/officeart/2005/8/layout/orgChart1"/>
    <dgm:cxn modelId="{D73F00F7-6A05-4BCE-B19F-3FAEDC53D6CD}" type="presParOf" srcId="{F303280C-56E6-43B6-8BD1-3BB989DD852C}" destId="{E282CF83-5040-4C77-B562-FAD5A3458E96}" srcOrd="1" destOrd="0" presId="urn:microsoft.com/office/officeart/2005/8/layout/orgChart1"/>
    <dgm:cxn modelId="{B0E18A55-1CE8-4E0E-BCFA-5005839DBF5E}" type="presParOf" srcId="{F303280C-56E6-43B6-8BD1-3BB989DD852C}" destId="{5E90DFCE-7C08-45BC-9BA7-4FF409FDE7AB}" srcOrd="2" destOrd="0" presId="urn:microsoft.com/office/officeart/2005/8/layout/orgChart1"/>
    <dgm:cxn modelId="{CD5B5E26-90B5-4715-ABC7-5B4365C8AB42}" type="presParOf" srcId="{8F8ABCFA-AB68-4CFF-895D-BA3A90658A35}" destId="{6F25484B-EFF1-41A2-B134-7F81D2A1872C}" srcOrd="2" destOrd="0" presId="urn:microsoft.com/office/officeart/2005/8/layout/orgChart1"/>
    <dgm:cxn modelId="{D16A7CE0-080F-4DA6-97BD-4321021977D8}" type="presParOf" srcId="{8F8ABCFA-AB68-4CFF-895D-BA3A90658A35}" destId="{5B99D5CF-56EA-4C45-BEBB-69C45C26B194}" srcOrd="3" destOrd="0" presId="urn:microsoft.com/office/officeart/2005/8/layout/orgChart1"/>
    <dgm:cxn modelId="{26E6C2D3-C5A3-4821-A59D-466A18C44CED}" type="presParOf" srcId="{5B99D5CF-56EA-4C45-BEBB-69C45C26B194}" destId="{3A11C5FD-9694-477D-B744-ECF2131B14F0}" srcOrd="0" destOrd="0" presId="urn:microsoft.com/office/officeart/2005/8/layout/orgChart1"/>
    <dgm:cxn modelId="{9CD4608D-6139-4884-9ECB-510CEF9433A5}" type="presParOf" srcId="{3A11C5FD-9694-477D-B744-ECF2131B14F0}" destId="{860F6BBB-CD2F-4952-AA5B-D08E0B913CA4}" srcOrd="0" destOrd="0" presId="urn:microsoft.com/office/officeart/2005/8/layout/orgChart1"/>
    <dgm:cxn modelId="{A5A600EA-C70C-4970-B297-3057F2E3E35D}" type="presParOf" srcId="{3A11C5FD-9694-477D-B744-ECF2131B14F0}" destId="{9151E7ED-6E71-4FE1-971B-EFD78A6322F0}" srcOrd="1" destOrd="0" presId="urn:microsoft.com/office/officeart/2005/8/layout/orgChart1"/>
    <dgm:cxn modelId="{E3781C16-8AAF-402A-BB73-572F6756839F}" type="presParOf" srcId="{5B99D5CF-56EA-4C45-BEBB-69C45C26B194}" destId="{224BCD17-88AB-4293-A665-E7BD47959981}" srcOrd="1" destOrd="0" presId="urn:microsoft.com/office/officeart/2005/8/layout/orgChart1"/>
    <dgm:cxn modelId="{AC6CFB47-2CA1-4870-8664-A4267E2B9FAC}" type="presParOf" srcId="{5B99D5CF-56EA-4C45-BEBB-69C45C26B194}" destId="{D3C3079E-8103-43C1-8264-ED1342D32BAB}" srcOrd="2" destOrd="0" presId="urn:microsoft.com/office/officeart/2005/8/layout/orgChart1"/>
    <dgm:cxn modelId="{3C7124B5-7BED-42CA-8095-7D0D7F95517B}" type="presParOf" srcId="{8F8ABCFA-AB68-4CFF-895D-BA3A90658A35}" destId="{FB3949E5-9342-488E-A6B3-A70FC76D90FB}" srcOrd="4" destOrd="0" presId="urn:microsoft.com/office/officeart/2005/8/layout/orgChart1"/>
    <dgm:cxn modelId="{B1D64A18-439C-41A7-B1B1-F61563D2AEEA}" type="presParOf" srcId="{8F8ABCFA-AB68-4CFF-895D-BA3A90658A35}" destId="{2940816F-C7F6-4C28-8FA1-6A5225E69AE1}" srcOrd="5" destOrd="0" presId="urn:microsoft.com/office/officeart/2005/8/layout/orgChart1"/>
    <dgm:cxn modelId="{469F2E25-0F26-42D3-8AC3-62632897E372}" type="presParOf" srcId="{2940816F-C7F6-4C28-8FA1-6A5225E69AE1}" destId="{26FE2091-BA16-4A8C-9FCF-CB287AE90F2C}" srcOrd="0" destOrd="0" presId="urn:microsoft.com/office/officeart/2005/8/layout/orgChart1"/>
    <dgm:cxn modelId="{DBA038AC-600E-4E9E-A387-8392E8B3750A}" type="presParOf" srcId="{26FE2091-BA16-4A8C-9FCF-CB287AE90F2C}" destId="{65040BC0-D51B-4560-A34D-0CF3B065F22E}" srcOrd="0" destOrd="0" presId="urn:microsoft.com/office/officeart/2005/8/layout/orgChart1"/>
    <dgm:cxn modelId="{831F09F2-FF53-4211-97B8-FDC5310DB258}" type="presParOf" srcId="{26FE2091-BA16-4A8C-9FCF-CB287AE90F2C}" destId="{25E51BD0-E7CA-4D28-828A-F1369D0C0418}" srcOrd="1" destOrd="0" presId="urn:microsoft.com/office/officeart/2005/8/layout/orgChart1"/>
    <dgm:cxn modelId="{6BDAD3F1-8959-4470-AD03-03EE3F1D9D09}" type="presParOf" srcId="{2940816F-C7F6-4C28-8FA1-6A5225E69AE1}" destId="{51F87E1A-CCC7-4123-8D36-2E42A6615F1F}" srcOrd="1" destOrd="0" presId="urn:microsoft.com/office/officeart/2005/8/layout/orgChart1"/>
    <dgm:cxn modelId="{70B1635F-49FC-482C-869D-F5961D5BD827}" type="presParOf" srcId="{51F87E1A-CCC7-4123-8D36-2E42A6615F1F}" destId="{50A4A1E7-3754-4081-9A75-23568E52B34F}" srcOrd="0" destOrd="0" presId="urn:microsoft.com/office/officeart/2005/8/layout/orgChart1"/>
    <dgm:cxn modelId="{1FF0AF60-88EC-4FA8-9FE7-CE4C566D62AC}" type="presParOf" srcId="{51F87E1A-CCC7-4123-8D36-2E42A6615F1F}" destId="{1B78B55B-8E20-4F41-90B0-D0D2ED9FA736}" srcOrd="1" destOrd="0" presId="urn:microsoft.com/office/officeart/2005/8/layout/orgChart1"/>
    <dgm:cxn modelId="{4829AF18-8B74-4D65-9D02-CEE46FE15BB8}" type="presParOf" srcId="{1B78B55B-8E20-4F41-90B0-D0D2ED9FA736}" destId="{5518A240-D531-428C-96E1-EC410B3C0C2F}" srcOrd="0" destOrd="0" presId="urn:microsoft.com/office/officeart/2005/8/layout/orgChart1"/>
    <dgm:cxn modelId="{E679CC5A-DFD0-4A83-A929-000FC5DE1F9C}" type="presParOf" srcId="{5518A240-D531-428C-96E1-EC410B3C0C2F}" destId="{A7A3F6DD-3851-48EE-A7D4-ADC7AAF511FD}" srcOrd="0" destOrd="0" presId="urn:microsoft.com/office/officeart/2005/8/layout/orgChart1"/>
    <dgm:cxn modelId="{F95CCEBB-3D37-43E1-90BA-61515A7FDAA4}" type="presParOf" srcId="{5518A240-D531-428C-96E1-EC410B3C0C2F}" destId="{20BE3171-2512-4B46-A8A5-AD7B6F85257B}" srcOrd="1" destOrd="0" presId="urn:microsoft.com/office/officeart/2005/8/layout/orgChart1"/>
    <dgm:cxn modelId="{1D06BF43-8263-4877-A8DF-296B47F0B126}" type="presParOf" srcId="{1B78B55B-8E20-4F41-90B0-D0D2ED9FA736}" destId="{5FC35CB8-CAF7-4452-AE46-85CF8E3F166B}" srcOrd="1" destOrd="0" presId="urn:microsoft.com/office/officeart/2005/8/layout/orgChart1"/>
    <dgm:cxn modelId="{57FDF604-B35F-40E4-964F-9B874C04AC11}" type="presParOf" srcId="{1B78B55B-8E20-4F41-90B0-D0D2ED9FA736}" destId="{C9E6023D-73A9-45F7-8678-D93C44AB3867}" srcOrd="2" destOrd="0" presId="urn:microsoft.com/office/officeart/2005/8/layout/orgChart1"/>
    <dgm:cxn modelId="{C194C5A9-FAFB-4ADA-8C92-4A56F03A678A}" type="presParOf" srcId="{C9E6023D-73A9-45F7-8678-D93C44AB3867}" destId="{40B985F4-12E8-4548-A193-15A086DAE2F7}" srcOrd="0" destOrd="0" presId="urn:microsoft.com/office/officeart/2005/8/layout/orgChart1"/>
    <dgm:cxn modelId="{E9F0B004-00F1-4EEA-93CF-63630F069798}" type="presParOf" srcId="{C9E6023D-73A9-45F7-8678-D93C44AB3867}" destId="{7274D172-8517-46B5-A242-9CE8BEE5F200}" srcOrd="1" destOrd="0" presId="urn:microsoft.com/office/officeart/2005/8/layout/orgChart1"/>
    <dgm:cxn modelId="{1165A37F-DD32-4FCD-9F66-94DE285CE3FF}" type="presParOf" srcId="{7274D172-8517-46B5-A242-9CE8BEE5F200}" destId="{46CB7D1C-21EE-486E-9846-B178EFF8BFFA}" srcOrd="0" destOrd="0" presId="urn:microsoft.com/office/officeart/2005/8/layout/orgChart1"/>
    <dgm:cxn modelId="{66F7DE9E-3F86-475D-A748-F0CBA18773F3}" type="presParOf" srcId="{46CB7D1C-21EE-486E-9846-B178EFF8BFFA}" destId="{F3D996DB-0496-4668-9B4E-D2A46C085BCB}" srcOrd="0" destOrd="0" presId="urn:microsoft.com/office/officeart/2005/8/layout/orgChart1"/>
    <dgm:cxn modelId="{46B180F8-4FC5-45AD-BECD-AC529B71A88D}" type="presParOf" srcId="{46CB7D1C-21EE-486E-9846-B178EFF8BFFA}" destId="{161607E8-FE15-4494-963C-F6CCAA2F6E51}" srcOrd="1" destOrd="0" presId="urn:microsoft.com/office/officeart/2005/8/layout/orgChart1"/>
    <dgm:cxn modelId="{7EA64461-1A4C-4B33-B8C4-C602A5356BB3}" type="presParOf" srcId="{7274D172-8517-46B5-A242-9CE8BEE5F200}" destId="{A8E9AA98-F9BF-4E36-B7B4-429624F880D0}" srcOrd="1" destOrd="0" presId="urn:microsoft.com/office/officeart/2005/8/layout/orgChart1"/>
    <dgm:cxn modelId="{0205D774-16E2-44A6-BD5A-1310B9DE21FA}" type="presParOf" srcId="{7274D172-8517-46B5-A242-9CE8BEE5F200}" destId="{AEE233E8-8470-4C84-B86D-E27F2ACF1C7C}" srcOrd="2" destOrd="0" presId="urn:microsoft.com/office/officeart/2005/8/layout/orgChart1"/>
    <dgm:cxn modelId="{1A3FDEDF-C90B-4FD4-977D-ADCF21493A59}" type="presParOf" srcId="{2940816F-C7F6-4C28-8FA1-6A5225E69AE1}" destId="{79064C33-5846-4273-BE72-533F77067CBD}" srcOrd="2" destOrd="0" presId="urn:microsoft.com/office/officeart/2005/8/layout/orgChart1"/>
    <dgm:cxn modelId="{0CB3768E-E42C-44CE-B8D2-3911AF77F920}" type="presParOf" srcId="{8F8ABCFA-AB68-4CFF-895D-BA3A90658A35}" destId="{B13526CE-F8A0-4C5F-8041-49FE39F0955C}" srcOrd="6" destOrd="0" presId="urn:microsoft.com/office/officeart/2005/8/layout/orgChart1"/>
    <dgm:cxn modelId="{B92D07F6-9475-4295-964F-092D6ECA99F5}" type="presParOf" srcId="{8F8ABCFA-AB68-4CFF-895D-BA3A90658A35}" destId="{54ADBB13-98D0-4C53-9924-0AB963F55D0C}" srcOrd="7" destOrd="0" presId="urn:microsoft.com/office/officeart/2005/8/layout/orgChart1"/>
    <dgm:cxn modelId="{3EF73C86-C59C-4327-B657-282BDD3265CD}" type="presParOf" srcId="{54ADBB13-98D0-4C53-9924-0AB963F55D0C}" destId="{6DE25F0C-517C-489A-9823-85360E23BF59}" srcOrd="0" destOrd="0" presId="urn:microsoft.com/office/officeart/2005/8/layout/orgChart1"/>
    <dgm:cxn modelId="{23CF385E-8175-46C9-9AD3-5A949AC83621}" type="presParOf" srcId="{6DE25F0C-517C-489A-9823-85360E23BF59}" destId="{A6F05358-16D1-4409-A74C-C6E1685D371F}" srcOrd="0" destOrd="0" presId="urn:microsoft.com/office/officeart/2005/8/layout/orgChart1"/>
    <dgm:cxn modelId="{39FBCA88-0A5C-42D8-9BE4-565911CD44B0}" type="presParOf" srcId="{6DE25F0C-517C-489A-9823-85360E23BF59}" destId="{10939EAC-7D5A-4C0A-A3BF-083AF7B9BAE2}" srcOrd="1" destOrd="0" presId="urn:microsoft.com/office/officeart/2005/8/layout/orgChart1"/>
    <dgm:cxn modelId="{42D69170-D436-463F-8F60-210F68984F9A}" type="presParOf" srcId="{54ADBB13-98D0-4C53-9924-0AB963F55D0C}" destId="{53F3DED0-6CFD-489C-8305-C87C27FFA8C3}" srcOrd="1" destOrd="0" presId="urn:microsoft.com/office/officeart/2005/8/layout/orgChart1"/>
    <dgm:cxn modelId="{2335904D-196F-4304-B310-1BF748357674}" type="presParOf" srcId="{54ADBB13-98D0-4C53-9924-0AB963F55D0C}" destId="{B05219CE-D5E1-4D96-B00B-B6E5D5F0D00F}" srcOrd="2" destOrd="0" presId="urn:microsoft.com/office/officeart/2005/8/layout/orgChart1"/>
    <dgm:cxn modelId="{2475A76C-810B-407B-A0FC-0073CA287005}" type="presParOf" srcId="{6EABEB0B-8434-4632-9F19-6EDF0644B976}" destId="{B1DE1927-9513-4E22-877C-9AB16ADB6057}" srcOrd="2" destOrd="0" presId="urn:microsoft.com/office/officeart/2005/8/layout/orgChart1"/>
    <dgm:cxn modelId="{5ECCC1A7-8DB7-46DF-8B03-30377B5FEF9F}" type="presParOf" srcId="{B1DE1927-9513-4E22-877C-9AB16ADB6057}" destId="{452C4D0E-F3D0-46DD-A9ED-C49EB3CFB99E}" srcOrd="0" destOrd="0" presId="urn:microsoft.com/office/officeart/2005/8/layout/orgChart1"/>
    <dgm:cxn modelId="{1FC8515F-BE2C-45A5-A135-03AF3F89A462}" type="presParOf" srcId="{B1DE1927-9513-4E22-877C-9AB16ADB6057}" destId="{0C590347-37D0-4216-A76A-58A95A8AE216}" srcOrd="1" destOrd="0" presId="urn:microsoft.com/office/officeart/2005/8/layout/orgChart1"/>
    <dgm:cxn modelId="{0F9B7CAB-E32C-40BF-BEE8-F378F2427C98}" type="presParOf" srcId="{0C590347-37D0-4216-A76A-58A95A8AE216}" destId="{4A28F09C-A395-4860-841D-E69CB4D75923}" srcOrd="0" destOrd="0" presId="urn:microsoft.com/office/officeart/2005/8/layout/orgChart1"/>
    <dgm:cxn modelId="{C4027423-DE53-4AD2-8AD4-1B357576C867}" type="presParOf" srcId="{4A28F09C-A395-4860-841D-E69CB4D75923}" destId="{48920C5C-D039-4F27-9058-81325279B576}" srcOrd="0" destOrd="0" presId="urn:microsoft.com/office/officeart/2005/8/layout/orgChart1"/>
    <dgm:cxn modelId="{4CAADAC6-B240-4C2C-AF6A-F78FF006F1DF}" type="presParOf" srcId="{4A28F09C-A395-4860-841D-E69CB4D75923}" destId="{6E811CA7-D4E2-4F10-A612-EB86A78A5EC6}" srcOrd="1" destOrd="0" presId="urn:microsoft.com/office/officeart/2005/8/layout/orgChart1"/>
    <dgm:cxn modelId="{847FF8B3-1032-4DA8-B898-5D10D9044D09}" type="presParOf" srcId="{0C590347-37D0-4216-A76A-58A95A8AE216}" destId="{D21E6E44-0EC7-4507-A326-F22D8886C565}" srcOrd="1" destOrd="0" presId="urn:microsoft.com/office/officeart/2005/8/layout/orgChart1"/>
    <dgm:cxn modelId="{F9AFCC49-F015-4249-9B6D-DD26AC573910}" type="presParOf" srcId="{0C590347-37D0-4216-A76A-58A95A8AE216}" destId="{8AC6C31C-AA98-4242-8AA1-8254184A0C7C}"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18/12/2006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18/12/2006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18/12/2006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18/12/2006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18/12/2006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18/12/2006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18/12/2006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18/12/2006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18/12/2006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18/12/2006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18/12/2006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18/12/2006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p:txBody>
          <a:bodyPr/>
          <a:lstStyle/>
          <a:p>
            <a:endParaRPr lang="fr-FR"/>
          </a:p>
        </p:txBody>
      </p:sp>
      <p:pic>
        <p:nvPicPr>
          <p:cNvPr id="4" name="Picture 2"/>
          <p:cNvPicPr>
            <a:picLocks noChangeAspect="1" noChangeArrowheads="1"/>
          </p:cNvPicPr>
          <p:nvPr/>
        </p:nvPicPr>
        <p:blipFill>
          <a:blip r:embed="rId2"/>
          <a:srcRect/>
          <a:stretch>
            <a:fillRect/>
          </a:stretch>
        </p:blipFill>
        <p:spPr bwMode="auto">
          <a:xfrm>
            <a:off x="53847" y="357166"/>
            <a:ext cx="9090153" cy="6286544"/>
          </a:xfrm>
          <a:prstGeom prst="rect">
            <a:avLst/>
          </a:prstGeom>
          <a:noFill/>
          <a:ln w="9525">
            <a:noFill/>
            <a:miter lim="800000"/>
            <a:headEnd/>
            <a:tailEnd/>
          </a:ln>
          <a:effectLst/>
        </p:spPr>
      </p:pic>
      <p:sp>
        <p:nvSpPr>
          <p:cNvPr id="2" name="Titre 1"/>
          <p:cNvSpPr>
            <a:spLocks noGrp="1"/>
          </p:cNvSpPr>
          <p:nvPr>
            <p:ph type="ctrTitle"/>
          </p:nvPr>
        </p:nvSpPr>
        <p:spPr>
          <a:xfrm>
            <a:off x="642910" y="2285992"/>
            <a:ext cx="7772400" cy="1470025"/>
          </a:xfrm>
          <a:blipFill>
            <a:blip r:embed="rId3"/>
            <a:tile tx="0" ty="0" sx="100000" sy="100000" flip="none" algn="tl"/>
          </a:blipFill>
        </p:spPr>
        <p:style>
          <a:lnRef idx="1">
            <a:schemeClr val="accent6"/>
          </a:lnRef>
          <a:fillRef idx="2">
            <a:schemeClr val="accent6"/>
          </a:fillRef>
          <a:effectRef idx="1">
            <a:schemeClr val="accent6"/>
          </a:effectRef>
          <a:fontRef idx="minor">
            <a:schemeClr val="dk1"/>
          </a:fontRef>
        </p:style>
        <p:txBody>
          <a:bodyPr>
            <a:normAutofit fontScale="90000"/>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Influence des facteurs climatiques  sur la répartition des êtres vivants</a:t>
            </a:r>
            <a:endParaRPr lang="fr-FR"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nodeType="clickEffect">
                                  <p:stCondLst>
                                    <p:cond delay="0"/>
                                  </p:stCondLst>
                                  <p:childTnLst>
                                    <p:animEffect transition="out" filter="checkerboard(across)">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71414"/>
            <a:ext cx="9144000" cy="4929222"/>
          </a:xfrm>
        </p:spPr>
        <p:txBody>
          <a:bodyPr>
            <a:normAutofit fontScale="92500" lnSpcReduction="10000"/>
          </a:bodyPr>
          <a:lstStyle/>
          <a:p>
            <a:pPr>
              <a:buNone/>
            </a:pPr>
            <a:r>
              <a:rPr lang="fr-FR" dirty="0" smtClean="0"/>
              <a:t>3/ Le cèdre est une plante indifférente vis-à-vis de la nature chimique du sol:</a:t>
            </a:r>
          </a:p>
          <a:p>
            <a:pPr>
              <a:buNone/>
            </a:pPr>
            <a:r>
              <a:rPr lang="fr-FR" dirty="0" smtClean="0"/>
              <a:t>  - Taroudant: absence du cèdre à cause de la période de sécheresse  très longue durant l’année.</a:t>
            </a:r>
          </a:p>
          <a:p>
            <a:pPr>
              <a:buNone/>
            </a:pPr>
            <a:r>
              <a:rPr lang="fr-FR" dirty="0" smtClean="0"/>
              <a:t> - Ifrane: l’absence d’arganier s’explique par la période d’humidité très longue (8 mois).</a:t>
            </a:r>
          </a:p>
          <a:p>
            <a:pPr>
              <a:buNone/>
            </a:pPr>
            <a:r>
              <a:rPr lang="fr-FR" b="1" dirty="0" smtClean="0"/>
              <a:t>2/ Diagramme bioclimatique d’</a:t>
            </a:r>
            <a:r>
              <a:rPr lang="fr-FR" b="1" dirty="0" err="1" smtClean="0"/>
              <a:t>Emberger</a:t>
            </a:r>
            <a:r>
              <a:rPr lang="fr-FR" b="1" dirty="0" smtClean="0"/>
              <a:t>: doc 3</a:t>
            </a:r>
          </a:p>
          <a:p>
            <a:pPr>
              <a:buNone/>
            </a:pPr>
            <a:r>
              <a:rPr lang="fr-FR" b="1" dirty="0" smtClean="0"/>
              <a:t> 1)</a:t>
            </a:r>
          </a:p>
          <a:p>
            <a:pPr>
              <a:buNone/>
            </a:pPr>
            <a:endParaRPr lang="fr-FR" b="1" dirty="0" smtClean="0"/>
          </a:p>
          <a:p>
            <a:pPr>
              <a:buNone/>
            </a:pPr>
            <a:r>
              <a:rPr lang="fr-FR" b="1" dirty="0" smtClean="0"/>
              <a:t>   </a:t>
            </a:r>
            <a:endParaRPr lang="fr-FR" b="1" dirty="0"/>
          </a:p>
        </p:txBody>
      </p:sp>
      <p:sp>
        <p:nvSpPr>
          <p:cNvPr id="4" name="ZoneTexte 3"/>
          <p:cNvSpPr txBox="1"/>
          <p:nvPr/>
        </p:nvSpPr>
        <p:spPr>
          <a:xfrm>
            <a:off x="928662" y="3714752"/>
            <a:ext cx="2714612" cy="2308324"/>
          </a:xfrm>
          <a:prstGeom prst="rect">
            <a:avLst/>
          </a:prstGeom>
          <a:noFill/>
        </p:spPr>
        <p:txBody>
          <a:bodyPr wrap="square" rtlCol="0">
            <a:spAutoFit/>
          </a:bodyPr>
          <a:lstStyle/>
          <a:p>
            <a:pPr>
              <a:buFontTx/>
              <a:buChar char="-"/>
            </a:pPr>
            <a:r>
              <a:rPr lang="fr-FR" sz="2400" b="1" dirty="0" err="1" smtClean="0"/>
              <a:t>taroudant</a:t>
            </a:r>
            <a:r>
              <a:rPr lang="fr-FR" sz="2400" b="1" dirty="0" smtClean="0"/>
              <a:t>:</a:t>
            </a:r>
          </a:p>
          <a:p>
            <a:r>
              <a:rPr lang="fr-FR" sz="2400" b="1" dirty="0" smtClean="0"/>
              <a:t>Pa= 249,4 mm </a:t>
            </a:r>
          </a:p>
          <a:p>
            <a:r>
              <a:rPr lang="fr-FR" sz="2400" b="1" dirty="0" smtClean="0"/>
              <a:t>M= 36,5+ 273</a:t>
            </a:r>
          </a:p>
          <a:p>
            <a:r>
              <a:rPr lang="fr-FR" sz="2400" b="1" dirty="0" smtClean="0"/>
              <a:t>m = 5,1+ 273</a:t>
            </a:r>
          </a:p>
          <a:p>
            <a:r>
              <a:rPr lang="fr-FR" sz="2400" dirty="0" smtClean="0"/>
              <a:t> </a:t>
            </a:r>
          </a:p>
          <a:p>
            <a:r>
              <a:rPr lang="fr-FR" sz="2400" dirty="0" smtClean="0"/>
              <a:t> </a:t>
            </a:r>
            <a:endParaRPr lang="fr-FR" sz="2400" dirty="0"/>
          </a:p>
        </p:txBody>
      </p:sp>
      <p:pic>
        <p:nvPicPr>
          <p:cNvPr id="2050" name="Picture 2"/>
          <p:cNvPicPr>
            <a:picLocks noChangeAspect="1" noChangeArrowheads="1"/>
          </p:cNvPicPr>
          <p:nvPr/>
        </p:nvPicPr>
        <p:blipFill>
          <a:blip r:embed="rId2"/>
          <a:srcRect/>
          <a:stretch>
            <a:fillRect/>
          </a:stretch>
        </p:blipFill>
        <p:spPr bwMode="auto">
          <a:xfrm>
            <a:off x="1" y="5647700"/>
            <a:ext cx="4286248" cy="829315"/>
          </a:xfrm>
          <a:prstGeom prst="rect">
            <a:avLst/>
          </a:prstGeom>
          <a:noFill/>
          <a:ln w="9525">
            <a:noFill/>
            <a:miter lim="800000"/>
            <a:headEnd/>
            <a:tailEnd/>
          </a:ln>
          <a:effectLst/>
        </p:spPr>
      </p:pic>
      <p:sp>
        <p:nvSpPr>
          <p:cNvPr id="6" name="ZoneTexte 5"/>
          <p:cNvSpPr txBox="1"/>
          <p:nvPr/>
        </p:nvSpPr>
        <p:spPr>
          <a:xfrm>
            <a:off x="5286412" y="3867152"/>
            <a:ext cx="2714612" cy="2308324"/>
          </a:xfrm>
          <a:prstGeom prst="rect">
            <a:avLst/>
          </a:prstGeom>
          <a:noFill/>
        </p:spPr>
        <p:txBody>
          <a:bodyPr wrap="square" rtlCol="0">
            <a:spAutoFit/>
          </a:bodyPr>
          <a:lstStyle/>
          <a:p>
            <a:pPr>
              <a:buFontTx/>
              <a:buChar char="-"/>
            </a:pPr>
            <a:r>
              <a:rPr lang="fr-FR" sz="2400" b="1" dirty="0" smtClean="0"/>
              <a:t> Ifrane:</a:t>
            </a:r>
          </a:p>
          <a:p>
            <a:r>
              <a:rPr lang="fr-FR" sz="2400" b="1" dirty="0" smtClean="0"/>
              <a:t>Pa= 1105,2 mm </a:t>
            </a:r>
          </a:p>
          <a:p>
            <a:r>
              <a:rPr lang="fr-FR" sz="2400" b="1" dirty="0" smtClean="0"/>
              <a:t>M= 30,6+ 273</a:t>
            </a:r>
          </a:p>
          <a:p>
            <a:r>
              <a:rPr lang="fr-FR" sz="2400" b="1" dirty="0" smtClean="0"/>
              <a:t>m = 0,1+ 273</a:t>
            </a:r>
          </a:p>
          <a:p>
            <a:r>
              <a:rPr lang="fr-FR" sz="2400" b="1" dirty="0" smtClean="0"/>
              <a:t> </a:t>
            </a:r>
          </a:p>
          <a:p>
            <a:r>
              <a:rPr lang="fr-FR" sz="2400" b="1" dirty="0" smtClean="0"/>
              <a:t> </a:t>
            </a:r>
            <a:endParaRPr lang="fr-FR" sz="2400" b="1" dirty="0"/>
          </a:p>
        </p:txBody>
      </p:sp>
      <p:pic>
        <p:nvPicPr>
          <p:cNvPr id="2051" name="Picture 3"/>
          <p:cNvPicPr>
            <a:picLocks noChangeAspect="1" noChangeArrowheads="1"/>
          </p:cNvPicPr>
          <p:nvPr/>
        </p:nvPicPr>
        <p:blipFill>
          <a:blip r:embed="rId3"/>
          <a:srcRect/>
          <a:stretch>
            <a:fillRect/>
          </a:stretch>
        </p:blipFill>
        <p:spPr bwMode="auto">
          <a:xfrm>
            <a:off x="4381500" y="5715016"/>
            <a:ext cx="4762500" cy="75247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2050"/>
                                        </p:tgtEl>
                                        <p:attrNameLst>
                                          <p:attrName>style.visibility</p:attrName>
                                        </p:attrNameLst>
                                      </p:cBhvr>
                                      <p:to>
                                        <p:strVal val="visible"/>
                                      </p:to>
                                    </p:set>
                                    <p:animEffect transition="in" filter="fade">
                                      <p:cBhvr>
                                        <p:cTn id="56" dur="1000"/>
                                        <p:tgtEl>
                                          <p:spTgt spid="2050"/>
                                        </p:tgtEl>
                                      </p:cBhvr>
                                    </p:animEffect>
                                    <p:anim calcmode="lin" valueType="num">
                                      <p:cBhvr>
                                        <p:cTn id="57" dur="1000" fill="hold"/>
                                        <p:tgtEl>
                                          <p:spTgt spid="2050"/>
                                        </p:tgtEl>
                                        <p:attrNameLst>
                                          <p:attrName>ppt_x</p:attrName>
                                        </p:attrNameLst>
                                      </p:cBhvr>
                                      <p:tavLst>
                                        <p:tav tm="0">
                                          <p:val>
                                            <p:strVal val="#ppt_x"/>
                                          </p:val>
                                        </p:tav>
                                        <p:tav tm="100000">
                                          <p:val>
                                            <p:strVal val="#ppt_x"/>
                                          </p:val>
                                        </p:tav>
                                      </p:tavLst>
                                    </p:anim>
                                    <p:anim calcmode="lin" valueType="num">
                                      <p:cBhvr>
                                        <p:cTn id="58"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box(in)">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ntr" presetSubtype="0" fill="hold" nodeType="clickEffect">
                                  <p:stCondLst>
                                    <p:cond delay="0"/>
                                  </p:stCondLst>
                                  <p:childTnLst>
                                    <p:set>
                                      <p:cBhvr>
                                        <p:cTn id="67" dur="1" fill="hold">
                                          <p:stCondLst>
                                            <p:cond delay="0"/>
                                          </p:stCondLst>
                                        </p:cTn>
                                        <p:tgtEl>
                                          <p:spTgt spid="2051"/>
                                        </p:tgtEl>
                                        <p:attrNameLst>
                                          <p:attrName>style.visibility</p:attrName>
                                        </p:attrNameLst>
                                      </p:cBhvr>
                                      <p:to>
                                        <p:strVal val="visible"/>
                                      </p:to>
                                    </p:set>
                                    <p:animEffect transition="in" filter="dissolve">
                                      <p:cBhvr>
                                        <p:cTn id="68"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dell\AppData\Local\Microsoft\Windows\Temporary Internet Files\Content.Word\Nouvelle image (4).bmp"/>
          <p:cNvPicPr/>
          <p:nvPr/>
        </p:nvPicPr>
        <p:blipFill>
          <a:blip r:embed="rId2"/>
          <a:srcRect l="3043"/>
          <a:stretch>
            <a:fillRect/>
          </a:stretch>
        </p:blipFill>
        <p:spPr bwMode="auto">
          <a:xfrm>
            <a:off x="1714480" y="0"/>
            <a:ext cx="5500726" cy="6858000"/>
          </a:xfrm>
          <a:prstGeom prst="rect">
            <a:avLst/>
          </a:prstGeom>
          <a:ln>
            <a:noFill/>
          </a:ln>
          <a:effectLst>
            <a:softEdge rad="112500"/>
          </a:effectLst>
        </p:spPr>
      </p:pic>
      <p:sp>
        <p:nvSpPr>
          <p:cNvPr id="5" name="ZoneTexte 4"/>
          <p:cNvSpPr txBox="1"/>
          <p:nvPr/>
        </p:nvSpPr>
        <p:spPr>
          <a:xfrm>
            <a:off x="0" y="2786058"/>
            <a:ext cx="2143108" cy="1938992"/>
          </a:xfrm>
          <a:prstGeom prst="rect">
            <a:avLst/>
          </a:prstGeom>
          <a:noFill/>
        </p:spPr>
        <p:txBody>
          <a:bodyPr wrap="square" rtlCol="0">
            <a:spAutoFit/>
          </a:bodyPr>
          <a:lstStyle/>
          <a:p>
            <a:pPr>
              <a:buFontTx/>
              <a:buChar char="-"/>
            </a:pPr>
            <a:r>
              <a:rPr lang="fr-FR" sz="2400" b="1" dirty="0" err="1" smtClean="0"/>
              <a:t>taroudant</a:t>
            </a:r>
            <a:r>
              <a:rPr lang="fr-FR" sz="2400" b="1" dirty="0" smtClean="0"/>
              <a:t>:</a:t>
            </a:r>
          </a:p>
          <a:p>
            <a:r>
              <a:rPr lang="fr-FR" sz="2400" b="1" dirty="0" smtClean="0">
                <a:solidFill>
                  <a:srgbClr val="00B050"/>
                </a:solidFill>
              </a:rPr>
              <a:t>Q2= 27,03</a:t>
            </a:r>
          </a:p>
          <a:p>
            <a:r>
              <a:rPr lang="fr-FR" sz="2400" b="1" dirty="0" smtClean="0">
                <a:solidFill>
                  <a:srgbClr val="C00000"/>
                </a:solidFill>
              </a:rPr>
              <a:t>m = 5,1°C</a:t>
            </a:r>
          </a:p>
          <a:p>
            <a:r>
              <a:rPr lang="fr-FR" sz="2400" dirty="0" smtClean="0"/>
              <a:t> </a:t>
            </a:r>
          </a:p>
          <a:p>
            <a:r>
              <a:rPr lang="fr-FR" sz="2400" dirty="0" smtClean="0"/>
              <a:t> </a:t>
            </a:r>
            <a:endParaRPr lang="fr-FR" sz="2400" dirty="0"/>
          </a:p>
        </p:txBody>
      </p:sp>
      <p:sp>
        <p:nvSpPr>
          <p:cNvPr id="6" name="ZoneTexte 5"/>
          <p:cNvSpPr txBox="1"/>
          <p:nvPr/>
        </p:nvSpPr>
        <p:spPr>
          <a:xfrm>
            <a:off x="7286644" y="2571744"/>
            <a:ext cx="1857388" cy="1938992"/>
          </a:xfrm>
          <a:prstGeom prst="rect">
            <a:avLst/>
          </a:prstGeom>
          <a:noFill/>
        </p:spPr>
        <p:txBody>
          <a:bodyPr wrap="square" rtlCol="0">
            <a:spAutoFit/>
          </a:bodyPr>
          <a:lstStyle/>
          <a:p>
            <a:pPr>
              <a:buFontTx/>
              <a:buChar char="-"/>
            </a:pPr>
            <a:r>
              <a:rPr lang="fr-FR" sz="2400" b="1" dirty="0" smtClean="0"/>
              <a:t> Ifrane:</a:t>
            </a:r>
          </a:p>
          <a:p>
            <a:r>
              <a:rPr lang="fr-FR" sz="2400" b="1" dirty="0" smtClean="0"/>
              <a:t>Q2=125,66</a:t>
            </a:r>
          </a:p>
          <a:p>
            <a:r>
              <a:rPr lang="fr-FR" sz="2400" b="1" dirty="0" smtClean="0"/>
              <a:t>m = 0,1 °C</a:t>
            </a:r>
          </a:p>
          <a:p>
            <a:r>
              <a:rPr lang="fr-FR" sz="2400" b="1" dirty="0" smtClean="0"/>
              <a:t> </a:t>
            </a:r>
          </a:p>
          <a:p>
            <a:r>
              <a:rPr lang="fr-FR" sz="2400" b="1" dirty="0" smtClean="0"/>
              <a:t> </a:t>
            </a:r>
            <a:endParaRPr lang="fr-FR" sz="2400" b="1" dirty="0"/>
          </a:p>
        </p:txBody>
      </p:sp>
      <p:cxnSp>
        <p:nvCxnSpPr>
          <p:cNvPr id="8" name="Connecteur droit 7"/>
          <p:cNvCxnSpPr/>
          <p:nvPr/>
        </p:nvCxnSpPr>
        <p:spPr>
          <a:xfrm rot="5400000" flipH="1" flipV="1">
            <a:off x="4000496" y="5286388"/>
            <a:ext cx="1857388" cy="1588"/>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Connecteur droit 10"/>
          <p:cNvCxnSpPr/>
          <p:nvPr/>
        </p:nvCxnSpPr>
        <p:spPr>
          <a:xfrm>
            <a:off x="3143240" y="5357826"/>
            <a:ext cx="2428892" cy="1588"/>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Ellipse 11"/>
          <p:cNvSpPr/>
          <p:nvPr/>
        </p:nvSpPr>
        <p:spPr>
          <a:xfrm>
            <a:off x="3714744" y="4714884"/>
            <a:ext cx="2428892" cy="121444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llipse 12"/>
          <p:cNvSpPr/>
          <p:nvPr/>
        </p:nvSpPr>
        <p:spPr>
          <a:xfrm>
            <a:off x="1928794" y="571480"/>
            <a:ext cx="1643074" cy="4143404"/>
          </a:xfrm>
          <a:prstGeom prst="ellipse">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1000" fill="hold"/>
                                        <p:tgtEl>
                                          <p:spTgt spid="13"/>
                                        </p:tgtEl>
                                        <p:attrNameLst>
                                          <p:attrName>ppt_w</p:attrName>
                                        </p:attrNameLst>
                                      </p:cBhvr>
                                      <p:tavLst>
                                        <p:tav tm="0">
                                          <p:val>
                                            <p:strVal val="#ppt_w*0.70"/>
                                          </p:val>
                                        </p:tav>
                                        <p:tav tm="100000">
                                          <p:val>
                                            <p:strVal val="#ppt_w"/>
                                          </p:val>
                                        </p:tav>
                                      </p:tavLst>
                                    </p:anim>
                                    <p:anim calcmode="lin" valueType="num">
                                      <p:cBhvr>
                                        <p:cTn id="43" dur="1000" fill="hold"/>
                                        <p:tgtEl>
                                          <p:spTgt spid="13"/>
                                        </p:tgtEl>
                                        <p:attrNameLst>
                                          <p:attrName>ppt_h</p:attrName>
                                        </p:attrNameLst>
                                      </p:cBhvr>
                                      <p:tavLst>
                                        <p:tav tm="0">
                                          <p:val>
                                            <p:strVal val="#ppt_h"/>
                                          </p:val>
                                        </p:tav>
                                        <p:tav tm="100000">
                                          <p:val>
                                            <p:strVal val="#ppt_h"/>
                                          </p:val>
                                        </p:tav>
                                      </p:tavLst>
                                    </p:anim>
                                    <p:animEffect transition="in" filter="fade">
                                      <p:cBhvr>
                                        <p:cTn id="44" dur="10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box(in)">
                                      <p:cBhvr>
                                        <p:cTn id="4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785794"/>
            <a:ext cx="8929718" cy="4525963"/>
          </a:xfrm>
        </p:spPr>
        <p:txBody>
          <a:bodyPr>
            <a:noAutofit/>
          </a:bodyPr>
          <a:lstStyle/>
          <a:p>
            <a:r>
              <a:rPr lang="fr-FR" dirty="0" err="1" smtClean="0"/>
              <a:t>taroudant</a:t>
            </a:r>
            <a:r>
              <a:rPr lang="fr-FR" dirty="0" smtClean="0"/>
              <a:t>/:</a:t>
            </a:r>
          </a:p>
          <a:p>
            <a:pPr>
              <a:buNone/>
            </a:pPr>
            <a:r>
              <a:rPr lang="fr-FR" dirty="0" smtClean="0"/>
              <a:t>   Etage bioclimatique: aride à hiver tempéré</a:t>
            </a:r>
          </a:p>
          <a:p>
            <a:r>
              <a:rPr lang="fr-FR" dirty="0" smtClean="0"/>
              <a:t>Ifrane/: Etage bioclimatique: Humide à hiver frais.</a:t>
            </a:r>
          </a:p>
          <a:p>
            <a:pPr>
              <a:buNone/>
            </a:pPr>
            <a:r>
              <a:rPr lang="fr-FR" dirty="0" smtClean="0"/>
              <a:t>2)- Représentation d’aire de répartition d’arganier</a:t>
            </a:r>
          </a:p>
          <a:p>
            <a:pPr>
              <a:buNone/>
            </a:pPr>
            <a:r>
              <a:rPr lang="fr-FR" dirty="0" smtClean="0"/>
              <a:t> - l’aire de répartition du cèdre est plus large que celui d’arganier.</a:t>
            </a:r>
          </a:p>
          <a:p>
            <a:pPr>
              <a:buFontTx/>
              <a:buChar char="-"/>
            </a:pPr>
            <a:r>
              <a:rPr lang="fr-FR" dirty="0" smtClean="0"/>
              <a:t>Le cèdre se trouve dans l’étage humide, </a:t>
            </a:r>
            <a:r>
              <a:rPr lang="fr-FR" dirty="0" err="1" smtClean="0"/>
              <a:t>sub-humide</a:t>
            </a:r>
            <a:r>
              <a:rPr lang="fr-FR" dirty="0" smtClean="0"/>
              <a:t>.</a:t>
            </a:r>
          </a:p>
          <a:p>
            <a:pPr>
              <a:buFontTx/>
              <a:buChar char="-"/>
            </a:pPr>
            <a:r>
              <a:rPr lang="fr-FR" dirty="0" smtClean="0"/>
              <a:t> l’arganier: l’étage  aride, semi-aride et saharien  </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43"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4" dur="10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1000" fill="hold"/>
                                        <p:tgtEl>
                                          <p:spTgt spid="3">
                                            <p:txEl>
                                              <p:pRg st="6" end="6"/>
                                            </p:txEl>
                                          </p:spTgt>
                                        </p:tgtEl>
                                        <p:attrNameLst>
                                          <p:attrName>ppt_w</p:attrName>
                                        </p:attrNameLst>
                                      </p:cBhvr>
                                      <p:tavLst>
                                        <p:tav tm="0">
                                          <p:val>
                                            <p:strVal val="#ppt_w*0.70"/>
                                          </p:val>
                                        </p:tav>
                                        <p:tav tm="100000">
                                          <p:val>
                                            <p:strVal val="#ppt_w"/>
                                          </p:val>
                                        </p:tav>
                                      </p:tavLst>
                                    </p:anim>
                                    <p:anim calcmode="lin" valueType="num">
                                      <p:cBhvr>
                                        <p:cTn id="50"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1"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24"/>
            <a:ext cx="8929718" cy="1143000"/>
          </a:xfrm>
        </p:spPr>
        <p:txBody>
          <a:bodyPr>
            <a:noAutofit/>
          </a:bodyPr>
          <a:lstStyle/>
          <a:p>
            <a:r>
              <a:rPr lang="fr-FR" sz="2800" b="1" dirty="0" smtClean="0">
                <a:solidFill>
                  <a:srgbClr val="00B050"/>
                </a:solidFill>
              </a:rPr>
              <a:t>3) Effet de la Topographie sur la répartition de la végétation: doc4</a:t>
            </a:r>
            <a:endParaRPr lang="fr-FR" sz="2800" b="1" dirty="0">
              <a:solidFill>
                <a:srgbClr val="00B050"/>
              </a:solidFill>
            </a:endParaRPr>
          </a:p>
        </p:txBody>
      </p:sp>
      <p:sp>
        <p:nvSpPr>
          <p:cNvPr id="3" name="Espace réservé du contenu 2"/>
          <p:cNvSpPr>
            <a:spLocks noGrp="1"/>
          </p:cNvSpPr>
          <p:nvPr>
            <p:ph idx="1"/>
          </p:nvPr>
        </p:nvSpPr>
        <p:spPr>
          <a:xfrm>
            <a:off x="0" y="928670"/>
            <a:ext cx="9144000" cy="6215106"/>
          </a:xfrm>
        </p:spPr>
        <p:txBody>
          <a:bodyPr>
            <a:normAutofit fontScale="70000" lnSpcReduction="20000"/>
          </a:bodyPr>
          <a:lstStyle/>
          <a:p>
            <a:pPr>
              <a:buNone/>
            </a:pPr>
            <a:r>
              <a:rPr lang="fr-FR" sz="4400" dirty="0" smtClean="0"/>
              <a:t>1)Une variation de la végétation dans les 2 versants de montagne.</a:t>
            </a:r>
          </a:p>
          <a:p>
            <a:pPr>
              <a:buNone/>
            </a:pPr>
            <a:r>
              <a:rPr lang="fr-FR" sz="4400" dirty="0" smtClean="0"/>
              <a:t>  - versant exposé au Sud: il-y-a le genévrier et le chêne liège.</a:t>
            </a:r>
          </a:p>
          <a:p>
            <a:pPr>
              <a:buNone/>
            </a:pPr>
            <a:r>
              <a:rPr lang="fr-FR" sz="4400" dirty="0" smtClean="0"/>
              <a:t>  - versant exposé au Nord: cèdre, plantes en coussinet et les buissons.</a:t>
            </a:r>
          </a:p>
          <a:p>
            <a:pPr>
              <a:buNone/>
            </a:pPr>
            <a:r>
              <a:rPr lang="fr-FR" sz="4400" dirty="0" smtClean="0"/>
              <a:t>2)  + Le versant exposé au Sud est plus ensoleillé ,chaud ,et moins humide.</a:t>
            </a:r>
          </a:p>
          <a:p>
            <a:pPr>
              <a:buNone/>
            </a:pPr>
            <a:r>
              <a:rPr lang="fr-FR" sz="4400" dirty="0" smtClean="0"/>
              <a:t>  + le versant exposé au Nord: moins ensoleillé et plus humide( il est à l’ombre)</a:t>
            </a:r>
          </a:p>
          <a:p>
            <a:pPr>
              <a:buNone/>
            </a:pPr>
            <a:r>
              <a:rPr lang="fr-FR" sz="4400" dirty="0" smtClean="0">
                <a:sym typeface="Wingdings" pitchFamily="2" charset="2"/>
              </a:rPr>
              <a:t> Donc le facteur influençant la répartition de la végétation est </a:t>
            </a:r>
            <a:r>
              <a:rPr lang="fr-FR" sz="4400" b="1" dirty="0" smtClean="0">
                <a:solidFill>
                  <a:srgbClr val="FF00FF"/>
                </a:solidFill>
                <a:sym typeface="Wingdings" pitchFamily="2" charset="2"/>
              </a:rPr>
              <a:t>la Topographie et l’exposition au soleil</a:t>
            </a:r>
            <a:r>
              <a:rPr lang="fr-FR" sz="4400" dirty="0" smtClean="0">
                <a:sym typeface="Wingdings" pitchFamily="2" charset="2"/>
              </a:rPr>
              <a:t>, de façon que</a:t>
            </a:r>
            <a:r>
              <a:rPr lang="fr-FR" sz="4400" dirty="0" smtClean="0"/>
              <a:t> le versant exposé au Sud est plus ensoleillé par rapport au versant exposé au  Nord.</a:t>
            </a:r>
          </a:p>
          <a:p>
            <a:pPr>
              <a:buNone/>
            </a:pPr>
            <a:r>
              <a:rPr lang="fr-FR" dirty="0" smtClean="0"/>
              <a:t> </a:t>
            </a:r>
            <a:endParaRPr lang="fr-FR" dirty="0"/>
          </a:p>
        </p:txBody>
      </p:sp>
      <p:pic>
        <p:nvPicPr>
          <p:cNvPr id="4" name="Image 3" descr="C:\Users\dell\AppData\Local\Microsoft\Windows\Temporary Internet Files\Content.Word\Nouvelle image (1).png"/>
          <p:cNvPicPr/>
          <p:nvPr/>
        </p:nvPicPr>
        <p:blipFill>
          <a:blip r:embed="rId2"/>
          <a:srcRect l="1808"/>
          <a:stretch>
            <a:fillRect/>
          </a:stretch>
        </p:blipFill>
        <p:spPr bwMode="auto">
          <a:xfrm>
            <a:off x="1928794" y="1571612"/>
            <a:ext cx="5214974" cy="407196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nodeType="clickEffect">
                                  <p:stCondLst>
                                    <p:cond delay="0"/>
                                  </p:stCondLst>
                                  <p:childTnLst>
                                    <p:animEffect transition="out" filter="box(in)">
                                      <p:cBhvr>
                                        <p:cTn id="20" dur="500"/>
                                        <p:tgtEl>
                                          <p:spTgt spid="4"/>
                                        </p:tgtEl>
                                      </p:cBhvr>
                                    </p:animEffect>
                                    <p:set>
                                      <p:cBhvr>
                                        <p:cTn id="21" dur="1" fill="hold">
                                          <p:stCondLst>
                                            <p:cond delay="499"/>
                                          </p:stCondLst>
                                        </p:cTn>
                                        <p:tgtEl>
                                          <p:spTgt spid="4"/>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1000"/>
                                        <p:tgtEl>
                                          <p:spTgt spid="3">
                                            <p:txEl>
                                              <p:pRg st="0" end="0"/>
                                            </p:txEl>
                                          </p:spTgt>
                                        </p:tgtEl>
                                      </p:cBhvr>
                                    </p:animEffect>
                                    <p:anim calcmode="lin" valueType="num">
                                      <p:cBhvr>
                                        <p:cTn id="2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Effect transition="in" filter="fade">
                                      <p:cBhvr>
                                        <p:cTn id="33" dur="1000"/>
                                        <p:tgtEl>
                                          <p:spTgt spid="3">
                                            <p:txEl>
                                              <p:pRg st="1" end="1"/>
                                            </p:txEl>
                                          </p:spTgt>
                                        </p:tgtEl>
                                      </p:cBhvr>
                                    </p:animEffect>
                                    <p:anim calcmode="lin" valueType="num">
                                      <p:cBhvr>
                                        <p:cTn id="3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Effect transition="in" filter="fade">
                                      <p:cBhvr>
                                        <p:cTn id="40" dur="1000"/>
                                        <p:tgtEl>
                                          <p:spTgt spid="3">
                                            <p:txEl>
                                              <p:pRg st="2" end="2"/>
                                            </p:txEl>
                                          </p:spTgt>
                                        </p:tgtEl>
                                      </p:cBhvr>
                                    </p:animEffect>
                                    <p:anim calcmode="lin" valueType="num">
                                      <p:cBhvr>
                                        <p:cTn id="4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3">
                                            <p:txEl>
                                              <p:pRg st="3" end="3"/>
                                            </p:txEl>
                                          </p:spTgt>
                                        </p:tgtEl>
                                        <p:attrNameLst>
                                          <p:attrName>style.visibility</p:attrName>
                                        </p:attrNameLst>
                                      </p:cBhvr>
                                      <p:to>
                                        <p:strVal val="visible"/>
                                      </p:to>
                                    </p:set>
                                    <p:animEffect transition="in" filter="fade">
                                      <p:cBhvr>
                                        <p:cTn id="47" dur="1000"/>
                                        <p:tgtEl>
                                          <p:spTgt spid="3">
                                            <p:txEl>
                                              <p:pRg st="3" end="3"/>
                                            </p:txEl>
                                          </p:spTgt>
                                        </p:tgtEl>
                                      </p:cBhvr>
                                    </p:animEffect>
                                    <p:anim calcmode="lin" valueType="num">
                                      <p:cBhvr>
                                        <p:cTn id="4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1000"/>
                                        <p:tgtEl>
                                          <p:spTgt spid="3">
                                            <p:txEl>
                                              <p:pRg st="4" end="4"/>
                                            </p:txEl>
                                          </p:spTgt>
                                        </p:tgtEl>
                                      </p:cBhvr>
                                    </p:animEffect>
                                    <p:anim calcmode="lin" valueType="num">
                                      <p:cBhvr>
                                        <p:cTn id="5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3">
                                            <p:txEl>
                                              <p:pRg st="5" end="5"/>
                                            </p:txEl>
                                          </p:spTgt>
                                        </p:tgtEl>
                                        <p:attrNameLst>
                                          <p:attrName>style.visibility</p:attrName>
                                        </p:attrNameLst>
                                      </p:cBhvr>
                                      <p:to>
                                        <p:strVal val="visible"/>
                                      </p:to>
                                    </p:set>
                                    <p:animEffect transition="in" filter="fade">
                                      <p:cBhvr>
                                        <p:cTn id="61" dur="1000"/>
                                        <p:tgtEl>
                                          <p:spTgt spid="3">
                                            <p:txEl>
                                              <p:pRg st="5" end="5"/>
                                            </p:txEl>
                                          </p:spTgt>
                                        </p:tgtEl>
                                      </p:cBhvr>
                                    </p:animEffect>
                                    <p:anim calcmode="lin" valueType="num">
                                      <p:cBhvr>
                                        <p:cTn id="6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
                                            <p:txEl>
                                              <p:pRg st="6" end="6"/>
                                            </p:txEl>
                                          </p:spTgt>
                                        </p:tgtEl>
                                        <p:attrNameLst>
                                          <p:attrName>style.visibility</p:attrName>
                                        </p:attrNameLst>
                                      </p:cBhvr>
                                      <p:to>
                                        <p:strVal val="visible"/>
                                      </p:to>
                                    </p:set>
                                    <p:animEffect transition="in" filter="fade">
                                      <p:cBhvr>
                                        <p:cTn id="68" dur="1000"/>
                                        <p:tgtEl>
                                          <p:spTgt spid="3">
                                            <p:txEl>
                                              <p:pRg st="6" end="6"/>
                                            </p:txEl>
                                          </p:spTgt>
                                        </p:tgtEl>
                                      </p:cBhvr>
                                    </p:animEffect>
                                    <p:anim calcmode="lin" valueType="num">
                                      <p:cBhvr>
                                        <p:cTn id="6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1454"/>
            <a:ext cx="9144000" cy="1143000"/>
          </a:xfrm>
        </p:spPr>
        <p:txBody>
          <a:bodyPr>
            <a:normAutofit fontScale="90000"/>
          </a:bodyPr>
          <a:lstStyle/>
          <a:p>
            <a:pPr algn="l"/>
            <a:r>
              <a:rPr lang="fr-FR" b="1" dirty="0" smtClean="0">
                <a:solidFill>
                  <a:srgbClr val="00B050"/>
                </a:solidFill>
              </a:rPr>
              <a:t>B/ Répartition des Animaux</a:t>
            </a:r>
            <a:br>
              <a:rPr lang="fr-FR" b="1" dirty="0" smtClean="0">
                <a:solidFill>
                  <a:srgbClr val="00B050"/>
                </a:solidFill>
              </a:rPr>
            </a:br>
            <a:r>
              <a:rPr lang="fr-FR" sz="3100" b="1" dirty="0" smtClean="0">
                <a:solidFill>
                  <a:srgbClr val="00B050"/>
                </a:solidFill>
              </a:rPr>
              <a:t>1</a:t>
            </a:r>
            <a:r>
              <a:rPr lang="fr-FR" sz="3100" b="1" dirty="0" smtClean="0"/>
              <a:t>) comportement des animaux face aux facteurs climatiques</a:t>
            </a:r>
            <a:endParaRPr lang="fr-FR" sz="3100" dirty="0"/>
          </a:p>
        </p:txBody>
      </p:sp>
      <p:sp>
        <p:nvSpPr>
          <p:cNvPr id="3" name="Espace réservé du contenu 2"/>
          <p:cNvSpPr>
            <a:spLocks noGrp="1"/>
          </p:cNvSpPr>
          <p:nvPr>
            <p:ph idx="1"/>
          </p:nvPr>
        </p:nvSpPr>
        <p:spPr>
          <a:xfrm>
            <a:off x="0" y="1071546"/>
            <a:ext cx="9144000" cy="5786454"/>
          </a:xfrm>
        </p:spPr>
        <p:txBody>
          <a:bodyPr>
            <a:normAutofit/>
          </a:bodyPr>
          <a:lstStyle/>
          <a:p>
            <a:r>
              <a:rPr lang="fr-FR" dirty="0" smtClean="0"/>
              <a:t>Le comportement de quelques espèces animales change avec les changements climatiques:</a:t>
            </a:r>
          </a:p>
          <a:p>
            <a:pPr>
              <a:buNone/>
            </a:pPr>
            <a:r>
              <a:rPr lang="fr-FR" dirty="0" smtClean="0">
                <a:sym typeface="Wingdings"/>
              </a:rPr>
              <a:t>  </a:t>
            </a:r>
            <a:r>
              <a:rPr lang="fr-FR" b="1" dirty="0" smtClean="0">
                <a:solidFill>
                  <a:srgbClr val="FF00FF"/>
                </a:solidFill>
                <a:sym typeface="Wingdings"/>
              </a:rPr>
              <a:t></a:t>
            </a:r>
            <a:r>
              <a:rPr lang="fr-FR" dirty="0" smtClean="0">
                <a:sym typeface="Wingdings"/>
              </a:rPr>
              <a:t> </a:t>
            </a:r>
            <a:r>
              <a:rPr lang="fr-FR" b="1" dirty="0" smtClean="0">
                <a:solidFill>
                  <a:srgbClr val="FF00FF"/>
                </a:solidFill>
                <a:sym typeface="Wingdings"/>
              </a:rPr>
              <a:t>Migration</a:t>
            </a:r>
            <a:r>
              <a:rPr lang="fr-FR" dirty="0" smtClean="0">
                <a:sym typeface="Wingdings"/>
              </a:rPr>
              <a:t>: quelques oiseaux(cigogne) migrent à d’autres endroits en cherchant la nourriture (dépend du climat)</a:t>
            </a:r>
          </a:p>
          <a:p>
            <a:pPr>
              <a:buNone/>
            </a:pPr>
            <a:r>
              <a:rPr lang="fr-FR" dirty="0" smtClean="0">
                <a:sym typeface="Wingdings"/>
              </a:rPr>
              <a:t>  </a:t>
            </a:r>
            <a:r>
              <a:rPr lang="fr-FR" b="1" dirty="0" smtClean="0">
                <a:solidFill>
                  <a:srgbClr val="FF00FF"/>
                </a:solidFill>
                <a:sym typeface="Wingdings"/>
              </a:rPr>
              <a:t>  Hibernation</a:t>
            </a:r>
            <a:r>
              <a:rPr lang="fr-FR" dirty="0" smtClean="0">
                <a:sym typeface="Wingdings"/>
              </a:rPr>
              <a:t>: (hérisson, ours blanc….) des espèces passent l’hiver endormis, en ralentissant les  dépenses énergétiques.</a:t>
            </a:r>
          </a:p>
          <a:p>
            <a:pPr>
              <a:buNone/>
            </a:pPr>
            <a:r>
              <a:rPr lang="fr-FR" dirty="0" smtClean="0">
                <a:sym typeface="Wingdings"/>
              </a:rPr>
              <a:t> </a:t>
            </a:r>
            <a:r>
              <a:rPr lang="fr-FR" b="1" dirty="0" smtClean="0">
                <a:solidFill>
                  <a:srgbClr val="FF00FF"/>
                </a:solidFill>
                <a:sym typeface="Wingdings"/>
              </a:rPr>
              <a:t>Estivation: </a:t>
            </a:r>
            <a:r>
              <a:rPr lang="fr-FR" dirty="0" smtClean="0">
                <a:sym typeface="Wingdings"/>
              </a:rPr>
              <a:t>des animaux se cache  pendant l’ÉTÉ à cause de mauvaises conditions climatiques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1517631"/>
            <a:ext cx="9144000" cy="5340369"/>
          </a:xfrm>
        </p:spPr>
        <p:txBody>
          <a:bodyPr/>
          <a:lstStyle/>
          <a:p>
            <a:pPr>
              <a:buNone/>
            </a:pPr>
            <a:r>
              <a:rPr lang="fr-FR" dirty="0" smtClean="0"/>
              <a:t> 1) les cloportes se regroupent dans la partie obscure, alors que les punaises noires se condensent  dans la zone éclairée, donc l’éclairement joue un rôle très important dans la répartitions des insectes.</a:t>
            </a:r>
            <a:endParaRPr lang="fr-FR" dirty="0"/>
          </a:p>
        </p:txBody>
      </p:sp>
      <p:sp>
        <p:nvSpPr>
          <p:cNvPr id="4" name="Titre 1"/>
          <p:cNvSpPr txBox="1">
            <a:spLocks/>
          </p:cNvSpPr>
          <p:nvPr/>
        </p:nvSpPr>
        <p:spPr>
          <a:xfrm>
            <a:off x="0" y="-16"/>
            <a:ext cx="7643834" cy="857248"/>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3100" b="1" i="0" u="none" strike="noStrike" kern="1200" cap="none" spc="0" normalizeH="0" baseline="0" noProof="0" dirty="0" smtClean="0">
                <a:ln>
                  <a:noFill/>
                </a:ln>
                <a:solidFill>
                  <a:srgbClr val="00B050"/>
                </a:solidFill>
                <a:effectLst/>
                <a:uLnTx/>
                <a:uFillTx/>
                <a:latin typeface="+mj-lt"/>
                <a:ea typeface="+mj-ea"/>
                <a:cs typeface="+mj-cs"/>
              </a:rPr>
              <a:t>2</a:t>
            </a:r>
            <a:r>
              <a:rPr kumimoji="0" lang="fr-FR" sz="3100" b="1" i="0" u="none" strike="noStrike" kern="1200" cap="none" spc="0" normalizeH="0" baseline="0" noProof="0" dirty="0" smtClean="0">
                <a:ln>
                  <a:noFill/>
                </a:ln>
                <a:solidFill>
                  <a:schemeClr val="tx1"/>
                </a:solidFill>
                <a:effectLst/>
                <a:uLnTx/>
                <a:uFillTx/>
                <a:latin typeface="+mj-lt"/>
                <a:ea typeface="+mj-ea"/>
                <a:cs typeface="+mj-cs"/>
              </a:rPr>
              <a:t>) comportement de</a:t>
            </a:r>
            <a:r>
              <a:rPr kumimoji="0" lang="fr-FR" sz="3100" b="1" i="0" u="none" strike="noStrike" kern="1200" cap="none" spc="0" normalizeH="0" noProof="0" dirty="0" smtClean="0">
                <a:ln>
                  <a:noFill/>
                </a:ln>
                <a:solidFill>
                  <a:schemeClr val="tx1"/>
                </a:solidFill>
                <a:effectLst/>
                <a:uLnTx/>
                <a:uFillTx/>
                <a:latin typeface="+mj-lt"/>
                <a:ea typeface="+mj-ea"/>
                <a:cs typeface="+mj-cs"/>
              </a:rPr>
              <a:t> certains insectes: doc 6</a:t>
            </a:r>
            <a:endParaRPr kumimoji="0" lang="fr-FR" sz="31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1785926"/>
            <a:ext cx="9410700" cy="4695825"/>
          </a:xfrm>
          <a:prstGeom prst="rect">
            <a:avLst/>
          </a:prstGeom>
          <a:noFill/>
          <a:ln w="9525">
            <a:noFill/>
            <a:miter lim="800000"/>
            <a:headEnd/>
            <a:tailEnd/>
          </a:ln>
          <a:effectLst/>
        </p:spPr>
      </p:pic>
      <p:sp>
        <p:nvSpPr>
          <p:cNvPr id="3" name="Titre 2"/>
          <p:cNvSpPr>
            <a:spLocks noGrp="1"/>
          </p:cNvSpPr>
          <p:nvPr>
            <p:ph type="title"/>
          </p:nvPr>
        </p:nvSpPr>
        <p:spPr>
          <a:xfrm>
            <a:off x="0" y="-16"/>
            <a:ext cx="8229600" cy="1143000"/>
          </a:xfrm>
        </p:spPr>
        <p:txBody>
          <a:bodyPr>
            <a:normAutofit fontScale="90000"/>
          </a:bodyPr>
          <a:lstStyle/>
          <a:p>
            <a:r>
              <a:rPr lang="fr-FR" dirty="0" smtClean="0"/>
              <a:t>c) éco-</a:t>
            </a:r>
            <a:r>
              <a:rPr lang="fr-FR" dirty="0" err="1" smtClean="0"/>
              <a:t>climatogramme</a:t>
            </a:r>
            <a:r>
              <a:rPr lang="fr-FR" dirty="0" smtClean="0"/>
              <a:t> de la coccinelle: doc 7</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8" presetClass="exit" presetSubtype="16" fill="hold" nodeType="clickEffect">
                                  <p:stCondLst>
                                    <p:cond delay="0"/>
                                  </p:stCondLst>
                                  <p:childTnLst>
                                    <p:animEffect transition="out" filter="diamond(in)">
                                      <p:cBhvr>
                                        <p:cTn id="20" dur="2000"/>
                                        <p:tgtEl>
                                          <p:spTgt spid="1026"/>
                                        </p:tgtEl>
                                      </p:cBhvr>
                                    </p:animEffect>
                                    <p:set>
                                      <p:cBhvr>
                                        <p:cTn id="21"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285720" y="214290"/>
            <a:ext cx="8715436" cy="6643710"/>
          </a:xfrm>
        </p:spPr>
        <p:txBody>
          <a:bodyPr/>
          <a:lstStyle/>
          <a:p>
            <a:pPr>
              <a:buNone/>
            </a:pPr>
            <a:r>
              <a:rPr lang="fr-FR" dirty="0" smtClean="0"/>
              <a:t>3) La coccinelle peut vivre:</a:t>
            </a:r>
          </a:p>
          <a:p>
            <a:pPr>
              <a:buNone/>
            </a:pPr>
            <a:r>
              <a:rPr lang="fr-FR" dirty="0" smtClean="0"/>
              <a:t>         à Tanger:</a:t>
            </a:r>
          </a:p>
          <a:p>
            <a:pPr>
              <a:buNone/>
            </a:pPr>
            <a:r>
              <a:rPr lang="fr-FR" dirty="0" smtClean="0"/>
              <a:t>      - une vie optimale pendant 4 mois (mai- </a:t>
            </a:r>
            <a:r>
              <a:rPr lang="fr-FR" dirty="0" err="1" smtClean="0"/>
              <a:t>Octobere</a:t>
            </a:r>
            <a:r>
              <a:rPr lang="fr-FR" dirty="0" smtClean="0"/>
              <a:t>- Novembre-Décembre)</a:t>
            </a:r>
          </a:p>
          <a:p>
            <a:pPr>
              <a:buNone/>
            </a:pPr>
            <a:r>
              <a:rPr lang="fr-FR" dirty="0" smtClean="0"/>
              <a:t>     - une vie de Tolérance pendant 7 mois(</a:t>
            </a:r>
            <a:r>
              <a:rPr lang="fr-FR" dirty="0" err="1" smtClean="0"/>
              <a:t>fev</a:t>
            </a:r>
            <a:r>
              <a:rPr lang="fr-FR" dirty="0" smtClean="0"/>
              <a:t>- mars- </a:t>
            </a:r>
            <a:r>
              <a:rPr lang="fr-FR" dirty="0" err="1" smtClean="0"/>
              <a:t>avr</a:t>
            </a:r>
            <a:r>
              <a:rPr lang="fr-FR" dirty="0" smtClean="0"/>
              <a:t>- juin -juillet- aout - septembre) </a:t>
            </a:r>
          </a:p>
          <a:p>
            <a:pPr>
              <a:buNone/>
            </a:pPr>
            <a:r>
              <a:rPr lang="fr-FR" dirty="0" smtClean="0"/>
              <a:t>     - pendant le janvier, elle ne supporte pas les conditions climatiques.</a:t>
            </a:r>
          </a:p>
          <a:p>
            <a:pPr>
              <a:buNone/>
            </a:pPr>
            <a:r>
              <a:rPr lang="fr-FR" dirty="0" smtClean="0"/>
              <a:t>      à </a:t>
            </a:r>
            <a:r>
              <a:rPr lang="fr-FR" dirty="0" err="1" smtClean="0"/>
              <a:t>Midelt</a:t>
            </a:r>
            <a:r>
              <a:rPr lang="fr-FR" dirty="0" smtClean="0"/>
              <a:t>: - une vie de tolérance: 4mois( avril, mai, juin, </a:t>
            </a:r>
            <a:r>
              <a:rPr lang="fr-FR" dirty="0" err="1" smtClean="0"/>
              <a:t>october</a:t>
            </a:r>
            <a:r>
              <a:rPr lang="fr-FR" dirty="0" smtClean="0"/>
              <a:t>)</a:t>
            </a:r>
          </a:p>
          <a:p>
            <a:pPr>
              <a:buNone/>
            </a:pPr>
            <a:r>
              <a:rPr lang="fr-FR" dirty="0" smtClean="0"/>
              <a:t>       donc l’élevage et l’introduction de la coccinelle  est plus convenable à Tanger.</a:t>
            </a:r>
          </a:p>
          <a:p>
            <a:pPr>
              <a:buNone/>
            </a:pPr>
            <a:endParaRPr lang="fr-FR" dirty="0" smtClean="0"/>
          </a:p>
          <a:p>
            <a:pPr>
              <a:buNone/>
            </a:pPr>
            <a:endParaRPr lang="fr-FR" dirty="0"/>
          </a:p>
        </p:txBody>
      </p:sp>
      <p:sp>
        <p:nvSpPr>
          <p:cNvPr id="5" name="Flèche à angle droit 4"/>
          <p:cNvSpPr/>
          <p:nvPr/>
        </p:nvSpPr>
        <p:spPr>
          <a:xfrm rot="5400000">
            <a:off x="285720" y="714356"/>
            <a:ext cx="428628" cy="57150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Flèche à angle droit 5"/>
          <p:cNvSpPr/>
          <p:nvPr/>
        </p:nvSpPr>
        <p:spPr>
          <a:xfrm rot="5400000">
            <a:off x="142844" y="4429132"/>
            <a:ext cx="428628" cy="57150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droite 6"/>
          <p:cNvSpPr/>
          <p:nvPr/>
        </p:nvSpPr>
        <p:spPr>
          <a:xfrm>
            <a:off x="142844" y="5857892"/>
            <a:ext cx="785818" cy="214314"/>
          </a:xfrm>
          <a:prstGeom prst="rightArrow">
            <a:avLst/>
          </a:prstGeom>
          <a:solidFill>
            <a:srgbClr val="FF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500034" y="2071678"/>
            <a:ext cx="8215370" cy="4714908"/>
          </a:xfrm>
          <a:prstGeom prst="rect">
            <a:avLst/>
          </a:prstGeom>
          <a:noFill/>
          <a:ln w="9525">
            <a:noFill/>
            <a:miter lim="800000"/>
            <a:headEnd/>
            <a:tailEnd/>
          </a:ln>
          <a:effectLst/>
        </p:spPr>
      </p:pic>
      <p:sp>
        <p:nvSpPr>
          <p:cNvPr id="3" name="Titre 2"/>
          <p:cNvSpPr>
            <a:spLocks noGrp="1"/>
          </p:cNvSpPr>
          <p:nvPr>
            <p:ph type="title"/>
          </p:nvPr>
        </p:nvSpPr>
        <p:spPr>
          <a:xfrm>
            <a:off x="-32" y="428604"/>
            <a:ext cx="9144032" cy="1928826"/>
          </a:xfrm>
        </p:spPr>
        <p:txBody>
          <a:bodyPr>
            <a:normAutofit fontScale="90000"/>
          </a:bodyPr>
          <a:lstStyle/>
          <a:p>
            <a:pPr algn="l">
              <a:lnSpc>
                <a:spcPct val="150000"/>
              </a:lnSpc>
            </a:pPr>
            <a:r>
              <a:rPr lang="fr-FR" dirty="0" smtClean="0"/>
              <a:t>c) Notion de facteur limitant: doc 8</a:t>
            </a:r>
            <a:br>
              <a:rPr lang="fr-FR" dirty="0" smtClean="0"/>
            </a:br>
            <a:r>
              <a:rPr lang="fr-FR" sz="3100" dirty="0" smtClean="0"/>
              <a:t>1) Courbe de variation de nombre d’individus en fonction de température</a:t>
            </a:r>
            <a:r>
              <a:rPr lang="fr-FR" dirty="0" smtClean="0"/>
              <a:t/>
            </a:r>
            <a:br>
              <a:rPr lang="fr-FR" dirty="0" smtClean="0"/>
            </a:br>
            <a:endParaRPr lang="fr-FR" dirty="0"/>
          </a:p>
        </p:txBody>
      </p:sp>
      <p:sp>
        <p:nvSpPr>
          <p:cNvPr id="5" name="Rectangle 4"/>
          <p:cNvSpPr/>
          <p:nvPr/>
        </p:nvSpPr>
        <p:spPr>
          <a:xfrm>
            <a:off x="4143372" y="2571744"/>
            <a:ext cx="571504" cy="3857652"/>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571868" y="4429132"/>
            <a:ext cx="1714512" cy="20002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7"/>
          <p:cNvCxnSpPr/>
          <p:nvPr/>
        </p:nvCxnSpPr>
        <p:spPr>
          <a:xfrm rot="5400000">
            <a:off x="750067" y="5035561"/>
            <a:ext cx="2643206"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Connecteur droit 8"/>
          <p:cNvCxnSpPr/>
          <p:nvPr/>
        </p:nvCxnSpPr>
        <p:spPr>
          <a:xfrm rot="5400000">
            <a:off x="5465769" y="5035561"/>
            <a:ext cx="2643206" cy="158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dissolv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xit" presetSubtype="16" fill="hold" grpId="1" nodeType="clickEffect">
                                  <p:stCondLst>
                                    <p:cond delay="0"/>
                                  </p:stCondLst>
                                  <p:childTnLst>
                                    <p:animEffect transition="out" filter="diamond(in)">
                                      <p:cBhvr>
                                        <p:cTn id="24" dur="2000"/>
                                        <p:tgtEl>
                                          <p:spTgt spid="5"/>
                                        </p:tgtEl>
                                      </p:cBhvr>
                                    </p:animEffect>
                                    <p:set>
                                      <p:cBhvr>
                                        <p:cTn id="25" dur="1" fill="hold">
                                          <p:stCondLst>
                                            <p:cond delay="1999"/>
                                          </p:stCondLst>
                                        </p:cTn>
                                        <p:tgtEl>
                                          <p:spTgt spid="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8" presetClass="exit" presetSubtype="16" fill="hold" grpId="1" nodeType="clickEffect">
                                  <p:stCondLst>
                                    <p:cond delay="0"/>
                                  </p:stCondLst>
                                  <p:childTnLst>
                                    <p:animEffect transition="out" filter="diamond(in)">
                                      <p:cBhvr>
                                        <p:cTn id="36" dur="2000"/>
                                        <p:tgtEl>
                                          <p:spTgt spid="6"/>
                                        </p:tgtEl>
                                      </p:cBhvr>
                                    </p:animEffect>
                                    <p:set>
                                      <p:cBhvr>
                                        <p:cTn id="37" dur="1" fill="hold">
                                          <p:stCondLst>
                                            <p:cond delay="19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ox(i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dissolve">
                                      <p:cBhvr>
                                        <p:cTn id="4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P spid="6" grpId="0" animBg="1"/>
      <p:bldP spid="6"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8929718" cy="6858000"/>
          </a:xfrm>
        </p:spPr>
        <p:txBody>
          <a:bodyPr>
            <a:normAutofit/>
          </a:bodyPr>
          <a:lstStyle/>
          <a:p>
            <a:pPr>
              <a:buNone/>
            </a:pPr>
            <a:r>
              <a:rPr lang="fr-FR" dirty="0" smtClean="0"/>
              <a:t>2) – </a:t>
            </a:r>
            <a:r>
              <a:rPr lang="fr-FR" b="1" dirty="0" smtClean="0">
                <a:solidFill>
                  <a:srgbClr val="FF00FF"/>
                </a:solidFill>
              </a:rPr>
              <a:t>zone de vie optimale</a:t>
            </a:r>
            <a:r>
              <a:rPr lang="fr-FR" dirty="0" smtClean="0"/>
              <a:t>: c’est l’intervalle où il- y-a un nombre maximal d’individus. Et pour les fourmis c’est entre 25 et 30°c.</a:t>
            </a:r>
          </a:p>
          <a:p>
            <a:pPr>
              <a:buNone/>
            </a:pPr>
            <a:endParaRPr lang="fr-FR" dirty="0" smtClean="0"/>
          </a:p>
          <a:p>
            <a:pPr>
              <a:buFontTx/>
              <a:buChar char="-"/>
            </a:pPr>
            <a:r>
              <a:rPr lang="fr-FR" b="1" dirty="0" smtClean="0">
                <a:solidFill>
                  <a:srgbClr val="FF00FF"/>
                </a:solidFill>
              </a:rPr>
              <a:t>Zone de tolérance</a:t>
            </a:r>
            <a:r>
              <a:rPr lang="fr-FR" dirty="0" smtClean="0"/>
              <a:t>: zone où l’espèce est rare, peut supporte les conditions défavorables. pour les fourmis entre 10 et 45°c.</a:t>
            </a:r>
          </a:p>
          <a:p>
            <a:pPr>
              <a:buFontTx/>
              <a:buChar char="-"/>
            </a:pPr>
            <a:endParaRPr lang="fr-FR" dirty="0" smtClean="0"/>
          </a:p>
          <a:p>
            <a:pPr>
              <a:buFontTx/>
              <a:buChar char="-"/>
            </a:pPr>
            <a:r>
              <a:rPr lang="fr-FR" dirty="0" smtClean="0"/>
              <a:t> </a:t>
            </a:r>
            <a:r>
              <a:rPr lang="fr-FR" b="1" dirty="0" smtClean="0">
                <a:solidFill>
                  <a:srgbClr val="FF00FF"/>
                </a:solidFill>
              </a:rPr>
              <a:t>zone létale </a:t>
            </a:r>
            <a:r>
              <a:rPr lang="fr-FR" dirty="0" smtClean="0"/>
              <a:t>: où il-y-a absence totale de l’espèce; T&lt;10°c et T&gt;45°c.</a:t>
            </a:r>
          </a:p>
          <a:p>
            <a:pPr>
              <a:buNone/>
            </a:pPr>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174363" y="0"/>
            <a:ext cx="5969637" cy="3143248"/>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66689" y="3006396"/>
            <a:ext cx="4976815" cy="3680153"/>
          </a:xfrm>
          <a:prstGeom prst="rect">
            <a:avLst/>
          </a:prstGeom>
          <a:noFill/>
          <a:ln w="9525">
            <a:noFill/>
            <a:miter lim="800000"/>
            <a:headEnd/>
            <a:tailEnd/>
          </a:ln>
          <a:effectLst/>
        </p:spPr>
      </p:pic>
      <p:pic>
        <p:nvPicPr>
          <p:cNvPr id="8" name="Picture 12" descr="http://t1.gstatic.com/images?q=tbn:ANd9GcQIgHIOKmnsut3O8p_6pZtBi2ojAzcnZQ5xddiibYMkVZaxDKSmrw"/>
          <p:cNvPicPr>
            <a:picLocks noChangeAspect="1" noChangeArrowheads="1"/>
          </p:cNvPicPr>
          <p:nvPr/>
        </p:nvPicPr>
        <p:blipFill>
          <a:blip r:embed="rId4" cstate="print"/>
          <a:srcRect/>
          <a:stretch>
            <a:fillRect/>
          </a:stretch>
        </p:blipFill>
        <p:spPr bwMode="auto">
          <a:xfrm>
            <a:off x="1381102" y="1500174"/>
            <a:ext cx="6556422" cy="4214842"/>
          </a:xfrm>
          <a:prstGeom prst="rect">
            <a:avLst/>
          </a:prstGeom>
          <a:noFill/>
        </p:spPr>
      </p:pic>
      <p:pic>
        <p:nvPicPr>
          <p:cNvPr id="2" name="Picture 2" descr="D:\COURS\T C SC\T C INTERNATIONAL\cours TCF 18-19\Ecologie\1 er semestre\les facteurs climatiques\des cours\2.jpg"/>
          <p:cNvPicPr>
            <a:picLocks noChangeAspect="1" noChangeArrowheads="1"/>
          </p:cNvPicPr>
          <p:nvPr/>
        </p:nvPicPr>
        <p:blipFill>
          <a:blip r:embed="rId5"/>
          <a:srcRect/>
          <a:stretch>
            <a:fillRect/>
          </a:stretch>
        </p:blipFill>
        <p:spPr bwMode="auto">
          <a:xfrm>
            <a:off x="928662" y="928670"/>
            <a:ext cx="7620000" cy="5076825"/>
          </a:xfrm>
          <a:prstGeom prst="rect">
            <a:avLst/>
          </a:prstGeom>
          <a:noFill/>
        </p:spPr>
      </p:pic>
      <p:pic>
        <p:nvPicPr>
          <p:cNvPr id="9" name="Picture 2"/>
          <p:cNvPicPr>
            <a:picLocks noChangeAspect="1" noChangeArrowheads="1"/>
          </p:cNvPicPr>
          <p:nvPr/>
        </p:nvPicPr>
        <p:blipFill>
          <a:blip r:embed="rId6"/>
          <a:srcRect/>
          <a:stretch>
            <a:fillRect/>
          </a:stretch>
        </p:blipFill>
        <p:spPr bwMode="auto">
          <a:xfrm>
            <a:off x="2500298" y="1428736"/>
            <a:ext cx="4572032" cy="349912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edge">
                                      <p:cBhvr>
                                        <p:cTn id="7" dur="2000"/>
                                        <p:tgtEl>
                                          <p:spTgt spid="1026"/>
                                        </p:tgtEl>
                                      </p:cBhvr>
                                    </p:animEffect>
                                  </p:childTnLst>
                                </p:cTn>
                              </p:par>
                              <p:par>
                                <p:cTn id="8" presetID="20" presetClass="entr" presetSubtype="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wedge">
                                      <p:cBhvr>
                                        <p:cTn id="10" dur="2000"/>
                                        <p:tgtEl>
                                          <p:spTgt spid="102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1026"/>
                                        </p:tgtEl>
                                      </p:cBhvr>
                                    </p:animEffect>
                                    <p:set>
                                      <p:cBhvr>
                                        <p:cTn id="15" dur="1" fill="hold">
                                          <p:stCondLst>
                                            <p:cond delay="499"/>
                                          </p:stCondLst>
                                        </p:cTn>
                                        <p:tgtEl>
                                          <p:spTgt spid="1026"/>
                                        </p:tgtEl>
                                        <p:attrNameLst>
                                          <p:attrName>style.visibility</p:attrName>
                                        </p:attrNameLst>
                                      </p:cBhvr>
                                      <p:to>
                                        <p:strVal val="hidden"/>
                                      </p:to>
                                    </p:set>
                                  </p:childTnLst>
                                </p:cTn>
                              </p:par>
                              <p:par>
                                <p:cTn id="16" presetID="5" presetClass="exit" presetSubtype="10" fill="hold" nodeType="withEffect">
                                  <p:stCondLst>
                                    <p:cond delay="0"/>
                                  </p:stCondLst>
                                  <p:childTnLst>
                                    <p:animEffect transition="out" filter="checkerboard(across)">
                                      <p:cBhvr>
                                        <p:cTn id="17" dur="500"/>
                                        <p:tgtEl>
                                          <p:spTgt spid="1027"/>
                                        </p:tgtEl>
                                      </p:cBhvr>
                                    </p:animEffect>
                                    <p:set>
                                      <p:cBhvr>
                                        <p:cTn id="18" dur="1" fill="hold">
                                          <p:stCondLst>
                                            <p:cond delay="499"/>
                                          </p:stCondLst>
                                        </p:cTn>
                                        <p:tgtEl>
                                          <p:spTgt spid="102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8" presetClass="exit" presetSubtype="16" fill="hold" nodeType="clickEffect">
                                  <p:stCondLst>
                                    <p:cond delay="0"/>
                                  </p:stCondLst>
                                  <p:childTnLst>
                                    <p:animEffect transition="out" filter="diamond(in)">
                                      <p:cBhvr>
                                        <p:cTn id="29" dur="2000"/>
                                        <p:tgtEl>
                                          <p:spTgt spid="2"/>
                                        </p:tgtEl>
                                      </p:cBhvr>
                                    </p:animEffect>
                                    <p:set>
                                      <p:cBhvr>
                                        <p:cTn id="30" dur="1" fill="hold">
                                          <p:stCondLst>
                                            <p:cond delay="1999"/>
                                          </p:stCondLst>
                                        </p:cTn>
                                        <p:tgtEl>
                                          <p:spTgt spid="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ox(i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nodeType="clickEffect">
                                  <p:stCondLst>
                                    <p:cond delay="0"/>
                                  </p:stCondLst>
                                  <p:childTnLst>
                                    <p:animEffect transition="out" filter="box(in)">
                                      <p:cBhvr>
                                        <p:cTn id="39" dur="500"/>
                                        <p:tgtEl>
                                          <p:spTgt spid="9"/>
                                        </p:tgtEl>
                                      </p:cBhvr>
                                    </p:animEffect>
                                    <p:set>
                                      <p:cBhvr>
                                        <p:cTn id="40" dur="1" fill="hold">
                                          <p:stCondLst>
                                            <p:cond delay="499"/>
                                          </p:stCondLst>
                                        </p:cTn>
                                        <p:tgtEl>
                                          <p:spTgt spid="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4" presetClass="entr" presetSubtype="16"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ox(in)">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457200" y="1600200"/>
            <a:ext cx="8686800" cy="4525963"/>
          </a:xfrm>
        </p:spPr>
        <p:txBody>
          <a:bodyPr/>
          <a:lstStyle/>
          <a:p>
            <a:pPr>
              <a:buNone/>
            </a:pPr>
            <a:r>
              <a:rPr lang="fr-FR" dirty="0" smtClean="0"/>
              <a:t>3)Lorsque T&lt;10  et T&gt;45°</a:t>
            </a:r>
            <a:r>
              <a:rPr lang="fr-FR" dirty="0" err="1" smtClean="0"/>
              <a:t>c,on</a:t>
            </a:r>
            <a:r>
              <a:rPr lang="fr-FR" dirty="0" smtClean="0"/>
              <a:t> constate une absence totale des fourmis, donc la température est un </a:t>
            </a:r>
            <a:r>
              <a:rPr lang="fr-FR" b="1" dirty="0" smtClean="0">
                <a:solidFill>
                  <a:srgbClr val="FF00FF"/>
                </a:solidFill>
              </a:rPr>
              <a:t>facteur limitant </a:t>
            </a:r>
            <a:r>
              <a:rPr lang="fr-FR" dirty="0" smtClean="0"/>
              <a:t>à la reproduction des fourmis.</a:t>
            </a:r>
          </a:p>
          <a:p>
            <a:pPr>
              <a:buNone/>
            </a:pPr>
            <a:r>
              <a:rPr lang="fr-FR" dirty="0" smtClean="0"/>
              <a:t>En général, le facteur limitant dépend  </a:t>
            </a:r>
            <a:r>
              <a:rPr lang="fr-FR" smtClean="0"/>
              <a:t>des </a:t>
            </a:r>
            <a:r>
              <a:rPr lang="fr-FR" smtClean="0"/>
              <a:t>espèces </a:t>
            </a:r>
            <a:r>
              <a:rPr lang="fr-FR" dirty="0" smtClean="0"/>
              <a:t>, </a:t>
            </a:r>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
            <a:ext cx="9144000" cy="1143000"/>
          </a:xfrm>
        </p:spPr>
        <p:txBody>
          <a:bodyPr>
            <a:noAutofit/>
          </a:bodyPr>
          <a:lstStyle/>
          <a:p>
            <a:r>
              <a:rPr lang="fr-FR" sz="3200" dirty="0" smtClean="0">
                <a:solidFill>
                  <a:srgbClr val="FF0000"/>
                </a:solidFill>
              </a:rPr>
              <a:t>Activité 3: Utilité de la maitrise des conditions climatiques dans le domaine agricole</a:t>
            </a:r>
            <a:endParaRPr lang="fr-FR" sz="3200" dirty="0">
              <a:solidFill>
                <a:srgbClr val="FF0000"/>
              </a:solidFill>
            </a:endParaRPr>
          </a:p>
        </p:txBody>
      </p:sp>
      <p:sp>
        <p:nvSpPr>
          <p:cNvPr id="3" name="Espace réservé du contenu 2"/>
          <p:cNvSpPr>
            <a:spLocks noGrp="1"/>
          </p:cNvSpPr>
          <p:nvPr>
            <p:ph idx="1"/>
          </p:nvPr>
        </p:nvSpPr>
        <p:spPr>
          <a:xfrm>
            <a:off x="0" y="1142984"/>
            <a:ext cx="9144000" cy="5715016"/>
          </a:xfrm>
        </p:spPr>
        <p:txBody>
          <a:bodyPr>
            <a:normAutofit/>
          </a:bodyPr>
          <a:lstStyle/>
          <a:p>
            <a:r>
              <a:rPr lang="fr-FR" dirty="0" smtClean="0"/>
              <a:t>1) la production (t/ha) sous la serre contrôlée est très élevée par rapport à la production en plein champ .  donc </a:t>
            </a:r>
            <a:r>
              <a:rPr lang="fr-FR" b="1" dirty="0" smtClean="0">
                <a:solidFill>
                  <a:srgbClr val="FF0000"/>
                </a:solidFill>
              </a:rPr>
              <a:t>la serre  augmente le rendement</a:t>
            </a:r>
            <a:r>
              <a:rPr lang="fr-FR" dirty="0" smtClean="0"/>
              <a:t>. </a:t>
            </a:r>
          </a:p>
          <a:p>
            <a:pPr>
              <a:buNone/>
            </a:pPr>
            <a:endParaRPr lang="fr-FR" dirty="0" smtClean="0"/>
          </a:p>
          <a:p>
            <a:r>
              <a:rPr lang="fr-FR" dirty="0" smtClean="0"/>
              <a:t>2) la récolte dans la serre chauffée peut durer toute l’année, alors qu’elle commence en Avril et termine en juillet (4mois) sous la serre non chauffée, et pour la culture en plein champ, elle commence en juillet et termine à Septembre(3mois), donc la serre permet la maturation précoce des cultures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r>
              <a:rPr lang="fr-FR" sz="3600" dirty="0" smtClean="0"/>
              <a:t>3) l’eau de l’évapotranspiration  se condense au contact de la serre, ce qui empêche la sortie d’une partie de la chaleur dans la serre, et donc la température à l’intérieur de la serre  est supérieur à celle de l’extérieur .  </a:t>
            </a:r>
            <a:endParaRPr lang="fr-FR"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143240" y="142852"/>
            <a:ext cx="2214578" cy="369332"/>
          </a:xfrm>
          <a:prstGeom prst="rect">
            <a:avLst/>
          </a:prstGeom>
          <a:noFill/>
        </p:spPr>
        <p:txBody>
          <a:bodyPr wrap="square" rtlCol="0">
            <a:spAutoFit/>
          </a:bodyPr>
          <a:lstStyle/>
          <a:p>
            <a:endParaRPr lang="fr-FR" b="1" dirty="0"/>
          </a:p>
        </p:txBody>
      </p:sp>
      <p:sp>
        <p:nvSpPr>
          <p:cNvPr id="5" name="ZoneTexte 4"/>
          <p:cNvSpPr txBox="1"/>
          <p:nvPr/>
        </p:nvSpPr>
        <p:spPr>
          <a:xfrm>
            <a:off x="3143240" y="1071546"/>
            <a:ext cx="1785950" cy="369332"/>
          </a:xfrm>
          <a:prstGeom prst="rect">
            <a:avLst/>
          </a:prstGeom>
          <a:noFill/>
        </p:spPr>
        <p:txBody>
          <a:bodyPr wrap="square" rtlCol="0">
            <a:spAutoFit/>
          </a:bodyPr>
          <a:lstStyle/>
          <a:p>
            <a:endParaRPr lang="fr-FR" dirty="0"/>
          </a:p>
        </p:txBody>
      </p:sp>
      <p:graphicFrame>
        <p:nvGraphicFramePr>
          <p:cNvPr id="7" name="Diagramme 6"/>
          <p:cNvGraphicFramePr/>
          <p:nvPr/>
        </p:nvGraphicFramePr>
        <p:xfrm>
          <a:off x="0" y="142852"/>
          <a:ext cx="9144000" cy="6715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1" name="Connecteur en angle 10"/>
          <p:cNvCxnSpPr/>
          <p:nvPr/>
        </p:nvCxnSpPr>
        <p:spPr>
          <a:xfrm rot="10800000" flipV="1">
            <a:off x="5572132" y="3571876"/>
            <a:ext cx="2143140" cy="85725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 name="Connecteur en angle 12"/>
          <p:cNvCxnSpPr/>
          <p:nvPr/>
        </p:nvCxnSpPr>
        <p:spPr>
          <a:xfrm>
            <a:off x="2000232" y="3429000"/>
            <a:ext cx="1500198" cy="100013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idx="1"/>
          </p:nvPr>
        </p:nvSpPr>
        <p:spPr>
          <a:xfrm>
            <a:off x="0" y="0"/>
            <a:ext cx="9144000" cy="6858000"/>
          </a:xfrm>
        </p:spPr>
        <p:txBody>
          <a:bodyPr>
            <a:normAutofit/>
          </a:bodyPr>
          <a:lstStyle/>
          <a:p>
            <a:r>
              <a:rPr lang="fr-FR" b="1" dirty="0" smtClean="0">
                <a:solidFill>
                  <a:srgbClr val="FF0000"/>
                </a:solidFill>
              </a:rPr>
              <a:t>Introduction</a:t>
            </a:r>
          </a:p>
          <a:p>
            <a:pPr>
              <a:buNone/>
            </a:pPr>
            <a:r>
              <a:rPr lang="fr-FR" dirty="0" smtClean="0"/>
              <a:t>Le climat est l’ensemble des conditions atmosphériques (température, précipitations, humidité, vent …..) propres à une région donnée. </a:t>
            </a:r>
          </a:p>
          <a:p>
            <a:pPr>
              <a:buNone/>
            </a:pPr>
            <a:r>
              <a:rPr lang="fr-FR" dirty="0" smtClean="0"/>
              <a:t>   - image 1: la répartition de végétation coïncide avec la répartition du climat à l’échelle du globe terrestre.</a:t>
            </a:r>
          </a:p>
          <a:p>
            <a:pPr>
              <a:buNone/>
            </a:pPr>
            <a:r>
              <a:rPr lang="fr-FR" dirty="0" smtClean="0"/>
              <a:t> - image 2: une station météorologique contenant des appareils et outils de mesures des facteurs climatiques.</a:t>
            </a:r>
          </a:p>
          <a:p>
            <a:pPr>
              <a:buNone/>
            </a:pPr>
            <a:r>
              <a:rPr lang="fr-FR" dirty="0" smtClean="0"/>
              <a:t> - image 3: montre une culture sous la serre.</a:t>
            </a:r>
          </a:p>
          <a:p>
            <a:pPr>
              <a:buNone/>
            </a:pPr>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14282" y="357166"/>
            <a:ext cx="8443914" cy="4525963"/>
          </a:xfrm>
        </p:spPr>
        <p:txBody>
          <a:bodyPr/>
          <a:lstStyle/>
          <a:p>
            <a:r>
              <a:rPr lang="fr-FR" dirty="0" smtClean="0"/>
              <a:t>Problématiques: </a:t>
            </a:r>
          </a:p>
          <a:p>
            <a:pPr>
              <a:buNone/>
            </a:pPr>
            <a:r>
              <a:rPr lang="fr-FR" dirty="0" smtClean="0"/>
              <a:t> - comment le climat conditionne-t-il la répartition des êtres vivants.</a:t>
            </a:r>
          </a:p>
          <a:p>
            <a:pPr>
              <a:buNone/>
            </a:pPr>
            <a:r>
              <a:rPr lang="fr-FR" dirty="0" smtClean="0"/>
              <a:t> - comment mesurer et représenter les facteurs climatiques </a:t>
            </a:r>
          </a:p>
          <a:p>
            <a:pPr>
              <a:buNone/>
            </a:pPr>
            <a:r>
              <a:rPr lang="fr-FR" dirty="0" smtClean="0"/>
              <a:t> - quelle-est l’utilité de la maitrise des facteurs climatiques dans le domaine climatiques.</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71414"/>
            <a:ext cx="9144000" cy="1143000"/>
          </a:xfrm>
        </p:spPr>
        <p:txBody>
          <a:bodyPr>
            <a:noAutofit/>
          </a:bodyPr>
          <a:lstStyle/>
          <a:p>
            <a:r>
              <a:rPr lang="fr-FR" sz="2800" b="1" dirty="0" smtClean="0">
                <a:solidFill>
                  <a:srgbClr val="FF0000"/>
                </a:solidFill>
              </a:rPr>
              <a:t>Activité 1: mesure et représentation des facteurs climatiques et leur variation à l’échelle nationale: Doc 1</a:t>
            </a:r>
            <a:endParaRPr lang="fr-FR" sz="2800" b="1" dirty="0">
              <a:solidFill>
                <a:srgbClr val="FF0000"/>
              </a:solidFill>
            </a:endParaRPr>
          </a:p>
        </p:txBody>
      </p:sp>
      <p:sp>
        <p:nvSpPr>
          <p:cNvPr id="3" name="Espace réservé du contenu 2"/>
          <p:cNvSpPr>
            <a:spLocks noGrp="1"/>
          </p:cNvSpPr>
          <p:nvPr>
            <p:ph idx="1"/>
          </p:nvPr>
        </p:nvSpPr>
        <p:spPr>
          <a:xfrm>
            <a:off x="428596" y="1142984"/>
            <a:ext cx="8229600" cy="642942"/>
          </a:xfrm>
        </p:spPr>
        <p:txBody>
          <a:bodyPr/>
          <a:lstStyle/>
          <a:p>
            <a:pPr>
              <a:buNone/>
            </a:pPr>
            <a:r>
              <a:rPr lang="fr-FR" dirty="0" smtClean="0"/>
              <a:t>1/ facteurs climatiques et outils de mesure:</a:t>
            </a:r>
          </a:p>
        </p:txBody>
      </p:sp>
      <p:graphicFrame>
        <p:nvGraphicFramePr>
          <p:cNvPr id="4" name="Tableau 3"/>
          <p:cNvGraphicFramePr>
            <a:graphicFrameLocks noGrp="1"/>
          </p:cNvGraphicFramePr>
          <p:nvPr/>
        </p:nvGraphicFramePr>
        <p:xfrm>
          <a:off x="214282" y="2071678"/>
          <a:ext cx="8643999" cy="4189549"/>
        </p:xfrm>
        <a:graphic>
          <a:graphicData uri="http://schemas.openxmlformats.org/drawingml/2006/table">
            <a:tbl>
              <a:tblPr firstRow="1" bandRow="1">
                <a:tableStyleId>{5C22544A-7EE6-4342-B048-85BDC9FD1C3A}</a:tableStyleId>
              </a:tblPr>
              <a:tblGrid>
                <a:gridCol w="2286016"/>
                <a:gridCol w="3000396"/>
                <a:gridCol w="3357587"/>
              </a:tblGrid>
              <a:tr h="571504">
                <a:tc>
                  <a:txBody>
                    <a:bodyPr/>
                    <a:lstStyle/>
                    <a:p>
                      <a:pPr algn="ctr"/>
                      <a:r>
                        <a:rPr lang="fr-FR" sz="2000" b="1" dirty="0" smtClean="0"/>
                        <a:t>Éléments</a:t>
                      </a:r>
                      <a:r>
                        <a:rPr lang="fr-FR" sz="2000" b="1" baseline="0" dirty="0" smtClean="0"/>
                        <a:t> de climats</a:t>
                      </a:r>
                      <a:endParaRPr lang="fr-FR" sz="2000" b="1" dirty="0"/>
                    </a:p>
                  </a:txBody>
                  <a:tcPr/>
                </a:tc>
                <a:tc>
                  <a:txBody>
                    <a:bodyPr/>
                    <a:lstStyle/>
                    <a:p>
                      <a:pPr algn="ctr"/>
                      <a:r>
                        <a:rPr lang="fr-FR" sz="2000" b="1" dirty="0" smtClean="0"/>
                        <a:t>Appareil</a:t>
                      </a:r>
                      <a:r>
                        <a:rPr lang="fr-FR" sz="2000" b="1" baseline="0" dirty="0" smtClean="0"/>
                        <a:t> de mesure</a:t>
                      </a:r>
                      <a:endParaRPr lang="fr-FR" sz="2000" b="1" dirty="0"/>
                    </a:p>
                  </a:txBody>
                  <a:tcPr/>
                </a:tc>
                <a:tc>
                  <a:txBody>
                    <a:bodyPr/>
                    <a:lstStyle/>
                    <a:p>
                      <a:pPr algn="ctr"/>
                      <a:r>
                        <a:rPr lang="fr-FR" sz="2000" b="1" dirty="0" smtClean="0"/>
                        <a:t>Unité</a:t>
                      </a:r>
                      <a:endParaRPr lang="fr-FR" sz="2000" b="1" dirty="0"/>
                    </a:p>
                  </a:txBody>
                  <a:tcPr/>
                </a:tc>
              </a:tr>
              <a:tr h="723609">
                <a:tc>
                  <a:txBody>
                    <a:bodyPr/>
                    <a:lstStyle/>
                    <a:p>
                      <a:pPr algn="ctr"/>
                      <a:r>
                        <a:rPr lang="fr-FR" sz="2000" b="1" dirty="0" smtClean="0"/>
                        <a:t>Précipitation</a:t>
                      </a:r>
                      <a:endParaRPr lang="fr-FR" sz="2000" b="1" dirty="0"/>
                    </a:p>
                  </a:txBody>
                  <a:tcPr/>
                </a:tc>
                <a:tc>
                  <a:txBody>
                    <a:bodyPr/>
                    <a:lstStyle/>
                    <a:p>
                      <a:pPr algn="ctr"/>
                      <a:r>
                        <a:rPr lang="fr-FR" sz="2000" b="1" dirty="0" smtClean="0"/>
                        <a:t>pluviomètre</a:t>
                      </a:r>
                      <a:endParaRPr lang="fr-FR" sz="2000" b="1" dirty="0"/>
                    </a:p>
                  </a:txBody>
                  <a:tcPr/>
                </a:tc>
                <a:tc>
                  <a:txBody>
                    <a:bodyPr/>
                    <a:lstStyle/>
                    <a:p>
                      <a:pPr algn="ctr"/>
                      <a:r>
                        <a:rPr lang="fr-FR" sz="2000" b="1" dirty="0" smtClean="0"/>
                        <a:t>mm/</a:t>
                      </a:r>
                      <a:r>
                        <a:rPr lang="fr-FR" sz="2000" b="1" kern="1200" dirty="0" smtClean="0">
                          <a:solidFill>
                            <a:schemeClr val="dk1"/>
                          </a:solidFill>
                          <a:latin typeface="+mn-lt"/>
                          <a:ea typeface="+mn-ea"/>
                          <a:cs typeface="+mn-cs"/>
                        </a:rPr>
                        <a:t>m</a:t>
                      </a:r>
                      <a:r>
                        <a:rPr lang="fr-FR" sz="2000" b="1" kern="1200" baseline="30000" dirty="0" smtClean="0">
                          <a:solidFill>
                            <a:schemeClr val="dk1"/>
                          </a:solidFill>
                          <a:latin typeface="+mn-lt"/>
                          <a:ea typeface="+mn-ea"/>
                          <a:cs typeface="+mn-cs"/>
                        </a:rPr>
                        <a:t>2</a:t>
                      </a:r>
                      <a:r>
                        <a:rPr lang="fr-FR" sz="2000" b="1" dirty="0" smtClean="0"/>
                        <a:t>/24h</a:t>
                      </a:r>
                      <a:endParaRPr lang="fr-FR" sz="2000" b="1" dirty="0"/>
                    </a:p>
                  </a:txBody>
                  <a:tcPr/>
                </a:tc>
              </a:tr>
              <a:tr h="723609">
                <a:tc>
                  <a:txBody>
                    <a:bodyPr/>
                    <a:lstStyle/>
                    <a:p>
                      <a:pPr algn="ctr"/>
                      <a:r>
                        <a:rPr lang="fr-FR" sz="2000" b="1" dirty="0" smtClean="0"/>
                        <a:t>Température</a:t>
                      </a:r>
                      <a:endParaRPr lang="fr-FR" sz="2000" b="1" dirty="0"/>
                    </a:p>
                  </a:txBody>
                  <a:tcPr/>
                </a:tc>
                <a:tc>
                  <a:txBody>
                    <a:bodyPr/>
                    <a:lstStyle/>
                    <a:p>
                      <a:pPr algn="ctr"/>
                      <a:r>
                        <a:rPr lang="fr-FR" sz="2000" b="1" dirty="0" smtClean="0"/>
                        <a:t>Thermomètre /</a:t>
                      </a:r>
                      <a:r>
                        <a:rPr lang="fr-FR" sz="2000" b="1" baseline="0" dirty="0" smtClean="0"/>
                        <a:t> thermographe</a:t>
                      </a:r>
                      <a:endParaRPr lang="fr-FR" sz="2000" b="1" dirty="0"/>
                    </a:p>
                  </a:txBody>
                  <a:tcPr/>
                </a:tc>
                <a:tc>
                  <a:txBody>
                    <a:bodyPr/>
                    <a:lstStyle/>
                    <a:p>
                      <a:pPr algn="ctr"/>
                      <a:r>
                        <a:rPr lang="fr-FR" sz="2000" b="1" dirty="0" err="1" smtClean="0"/>
                        <a:t>Celsuis</a:t>
                      </a:r>
                      <a:r>
                        <a:rPr lang="fr-FR" sz="2000" b="1" baseline="0" dirty="0" smtClean="0"/>
                        <a:t> </a:t>
                      </a:r>
                      <a:r>
                        <a:rPr lang="fr-FR" sz="2000" b="1" dirty="0" smtClean="0"/>
                        <a:t>°C</a:t>
                      </a:r>
                      <a:r>
                        <a:rPr lang="fr-FR" sz="2000" b="1" baseline="0" dirty="0" smtClean="0"/>
                        <a:t> (kelvin: k= °c+ 273)</a:t>
                      </a:r>
                    </a:p>
                    <a:p>
                      <a:pPr algn="ctr"/>
                      <a:r>
                        <a:rPr lang="fr-FR" sz="2000" b="1" baseline="0" dirty="0" smtClean="0"/>
                        <a:t>(</a:t>
                      </a:r>
                      <a:r>
                        <a:rPr lang="fr-FR" sz="2000" b="1" baseline="0" dirty="0" err="1" smtClean="0"/>
                        <a:t>Fehrenheit:F</a:t>
                      </a:r>
                      <a:r>
                        <a:rPr lang="fr-FR" sz="2000" b="1" baseline="0" dirty="0" smtClean="0"/>
                        <a:t>= 1,8°c + 32) </a:t>
                      </a:r>
                      <a:endParaRPr lang="fr-FR" sz="2000" b="1" dirty="0"/>
                    </a:p>
                  </a:txBody>
                  <a:tcPr/>
                </a:tc>
              </a:tr>
              <a:tr h="723609">
                <a:tc>
                  <a:txBody>
                    <a:bodyPr/>
                    <a:lstStyle/>
                    <a:p>
                      <a:pPr algn="ctr"/>
                      <a:r>
                        <a:rPr lang="fr-FR" sz="2000" b="1" dirty="0" smtClean="0"/>
                        <a:t>Pression</a:t>
                      </a:r>
                      <a:r>
                        <a:rPr lang="fr-FR" sz="2000" b="1" baseline="0" dirty="0" smtClean="0"/>
                        <a:t> Atmosphérique</a:t>
                      </a:r>
                      <a:endParaRPr lang="fr-FR" sz="2000" b="1" dirty="0"/>
                    </a:p>
                  </a:txBody>
                  <a:tcPr/>
                </a:tc>
                <a:tc>
                  <a:txBody>
                    <a:bodyPr/>
                    <a:lstStyle/>
                    <a:p>
                      <a:pPr algn="ctr"/>
                      <a:r>
                        <a:rPr lang="fr-FR" sz="2000" b="1" dirty="0" smtClean="0"/>
                        <a:t>Baromètre</a:t>
                      </a:r>
                      <a:endParaRPr lang="fr-FR" sz="2000" b="1" dirty="0"/>
                    </a:p>
                  </a:txBody>
                  <a:tcPr/>
                </a:tc>
                <a:tc>
                  <a:txBody>
                    <a:bodyPr/>
                    <a:lstStyle/>
                    <a:p>
                      <a:pPr algn="ctr"/>
                      <a:r>
                        <a:rPr lang="fr-FR" sz="2000" b="1" dirty="0" smtClean="0"/>
                        <a:t>1Atm=1Bar=</a:t>
                      </a:r>
                      <a:r>
                        <a:rPr lang="fr-FR" sz="2000" b="1" kern="1200" dirty="0" smtClean="0">
                          <a:solidFill>
                            <a:schemeClr val="dk1"/>
                          </a:solidFill>
                          <a:latin typeface="+mn-lt"/>
                          <a:ea typeface="+mn-ea"/>
                          <a:cs typeface="+mn-cs"/>
                        </a:rPr>
                        <a:t>10</a:t>
                      </a:r>
                      <a:r>
                        <a:rPr lang="fr-FR" sz="1800" b="1" kern="1200" baseline="30000" dirty="0" smtClean="0">
                          <a:solidFill>
                            <a:schemeClr val="dk1"/>
                          </a:solidFill>
                          <a:latin typeface="+mn-lt"/>
                          <a:ea typeface="+mn-ea"/>
                          <a:cs typeface="+mn-cs"/>
                        </a:rPr>
                        <a:t>5</a:t>
                      </a:r>
                      <a:r>
                        <a:rPr lang="fr-FR" sz="2000" b="1" kern="1200" dirty="0" smtClean="0">
                          <a:solidFill>
                            <a:schemeClr val="dk1"/>
                          </a:solidFill>
                          <a:latin typeface="+mn-lt"/>
                          <a:ea typeface="+mn-ea"/>
                          <a:cs typeface="+mn-cs"/>
                        </a:rPr>
                        <a:t> </a:t>
                      </a:r>
                      <a:r>
                        <a:rPr lang="fr-FR" sz="2000" b="1" dirty="0" smtClean="0"/>
                        <a:t>Pa=76mmHg</a:t>
                      </a:r>
                      <a:endParaRPr lang="fr-FR" sz="2000" b="1" dirty="0"/>
                    </a:p>
                  </a:txBody>
                  <a:tcPr/>
                </a:tc>
              </a:tr>
              <a:tr h="723609">
                <a:tc>
                  <a:txBody>
                    <a:bodyPr/>
                    <a:lstStyle/>
                    <a:p>
                      <a:pPr algn="ctr"/>
                      <a:r>
                        <a:rPr lang="fr-FR" sz="2000" b="1" dirty="0" smtClean="0"/>
                        <a:t>Vitesse du vent</a:t>
                      </a:r>
                      <a:endParaRPr lang="fr-FR" sz="2000" b="1" dirty="0"/>
                    </a:p>
                  </a:txBody>
                  <a:tcPr/>
                </a:tc>
                <a:tc>
                  <a:txBody>
                    <a:bodyPr/>
                    <a:lstStyle/>
                    <a:p>
                      <a:pPr algn="ctr"/>
                      <a:r>
                        <a:rPr lang="fr-FR" sz="2000" b="1" dirty="0" smtClean="0"/>
                        <a:t>Anémomètre</a:t>
                      </a:r>
                      <a:endParaRPr lang="fr-FR" sz="2000" b="1" dirty="0"/>
                    </a:p>
                  </a:txBody>
                  <a:tcPr/>
                </a:tc>
                <a:tc>
                  <a:txBody>
                    <a:bodyPr/>
                    <a:lstStyle/>
                    <a:p>
                      <a:pPr algn="ctr"/>
                      <a:r>
                        <a:rPr lang="fr-FR" sz="2000" b="1" dirty="0" smtClean="0"/>
                        <a:t>Km/h</a:t>
                      </a:r>
                      <a:r>
                        <a:rPr lang="fr-FR" sz="2000" b="1" baseline="0" dirty="0" smtClean="0"/>
                        <a:t> ,  m/s</a:t>
                      </a:r>
                      <a:endParaRPr lang="fr-FR" sz="2000" b="1" dirty="0"/>
                    </a:p>
                  </a:txBody>
                  <a:tcPr/>
                </a:tc>
              </a:tr>
              <a:tr h="72360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smtClean="0"/>
                        <a:t>Humidité</a:t>
                      </a:r>
                    </a:p>
                    <a:p>
                      <a:pPr algn="ctr"/>
                      <a:endParaRPr lang="fr-FR" sz="2000" b="1" dirty="0"/>
                    </a:p>
                  </a:txBody>
                  <a:tcPr/>
                </a:tc>
                <a:tc>
                  <a:txBody>
                    <a:bodyPr/>
                    <a:lstStyle/>
                    <a:p>
                      <a:pPr algn="ctr"/>
                      <a:r>
                        <a:rPr lang="fr-FR" sz="2000" b="1" dirty="0" smtClean="0"/>
                        <a:t>Hygromètre</a:t>
                      </a:r>
                      <a:endParaRPr lang="fr-FR" sz="2000" b="1" dirty="0"/>
                    </a:p>
                  </a:txBody>
                  <a:tcPr/>
                </a:tc>
                <a:tc>
                  <a:txBody>
                    <a:bodyPr/>
                    <a:lstStyle/>
                    <a:p>
                      <a:pPr algn="ctr"/>
                      <a:r>
                        <a:rPr lang="fr-FR" sz="2000" b="1" dirty="0" smtClean="0"/>
                        <a:t>%</a:t>
                      </a:r>
                      <a:endParaRPr lang="fr-FR" sz="2000" b="1"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 by="(-#ppt_w*2)" calcmode="lin" valueType="num">
                                      <p:cBhvr rctx="PPT">
                                        <p:cTn id="12" dur="500" autoRev="1" fill="hold">
                                          <p:stCondLst>
                                            <p:cond delay="0"/>
                                          </p:stCondLst>
                                        </p:cTn>
                                        <p:tgtEl>
                                          <p:spTgt spid="3">
                                            <p:txEl>
                                              <p:pRg st="0" end="0"/>
                                            </p:txEl>
                                          </p:spTgt>
                                        </p:tgtEl>
                                        <p:attrNameLst>
                                          <p:attrName>ppt_w</p:attrName>
                                        </p:attrNameLst>
                                      </p:cBhvr>
                                    </p:anim>
                                    <p:anim by="(#ppt_w*0.50)" calcmode="lin" valueType="num">
                                      <p:cBhvr>
                                        <p:cTn id="13" dur="500" decel="50000" autoRev="1" fill="hold">
                                          <p:stCondLst>
                                            <p:cond delay="0"/>
                                          </p:stCondLst>
                                        </p:cTn>
                                        <p:tgtEl>
                                          <p:spTgt spid="3">
                                            <p:txEl>
                                              <p:pRg st="0" end="0"/>
                                            </p:txEl>
                                          </p:spTgt>
                                        </p:tgtEl>
                                        <p:attrNameLst>
                                          <p:attrName>ppt_x</p:attrName>
                                        </p:attrNameLst>
                                      </p:cBhvr>
                                    </p:anim>
                                    <p:anim from="(-#ppt_h/2)" to="(#ppt_y)" calcmode="lin" valueType="num">
                                      <p:cBhvr>
                                        <p:cTn id="14" dur="1000" fill="hold">
                                          <p:stCondLst>
                                            <p:cond delay="0"/>
                                          </p:stCondLst>
                                        </p:cTn>
                                        <p:tgtEl>
                                          <p:spTgt spid="3">
                                            <p:txEl>
                                              <p:pRg st="0" end="0"/>
                                            </p:txEl>
                                          </p:spTgt>
                                        </p:tgtEl>
                                        <p:attrNameLst>
                                          <p:attrName>ppt_y</p:attrName>
                                        </p:attrNameLst>
                                      </p:cBhvr>
                                    </p:anim>
                                    <p:animRot by="21600000">
                                      <p:cBhvr>
                                        <p:cTn id="15" dur="1000" fill="hold">
                                          <p:stCondLst>
                                            <p:cond delay="0"/>
                                          </p:stCondLst>
                                        </p:cTn>
                                        <p:tgtEl>
                                          <p:spTgt spid="3">
                                            <p:txEl>
                                              <p:pRg st="0" end="0"/>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slide(fromBottom)">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6"/>
            <a:ext cx="9144000" cy="1143000"/>
          </a:xfrm>
        </p:spPr>
        <p:txBody>
          <a:bodyPr>
            <a:noAutofit/>
          </a:bodyPr>
          <a:lstStyle/>
          <a:p>
            <a:r>
              <a:rPr lang="fr-FR" sz="3600" dirty="0" smtClean="0">
                <a:solidFill>
                  <a:srgbClr val="00B050"/>
                </a:solidFill>
              </a:rPr>
              <a:t>2/ Variation des facteurs climatiques à l’échelle nationales</a:t>
            </a:r>
            <a:endParaRPr lang="fr-FR" sz="3600" dirty="0">
              <a:solidFill>
                <a:srgbClr val="00B050"/>
              </a:solidFill>
            </a:endParaRPr>
          </a:p>
        </p:txBody>
      </p:sp>
      <p:sp>
        <p:nvSpPr>
          <p:cNvPr id="3" name="Espace réservé du contenu 2"/>
          <p:cNvSpPr>
            <a:spLocks noGrp="1"/>
          </p:cNvSpPr>
          <p:nvPr>
            <p:ph idx="1"/>
          </p:nvPr>
        </p:nvSpPr>
        <p:spPr>
          <a:xfrm>
            <a:off x="214282" y="974739"/>
            <a:ext cx="8472518" cy="4525963"/>
          </a:xfrm>
        </p:spPr>
        <p:txBody>
          <a:bodyPr>
            <a:noAutofit/>
          </a:bodyPr>
          <a:lstStyle/>
          <a:p>
            <a:r>
              <a:rPr lang="fr-FR" dirty="0" smtClean="0"/>
              <a:t>Les précipitations:</a:t>
            </a:r>
          </a:p>
          <a:p>
            <a:pPr>
              <a:buNone/>
            </a:pPr>
            <a:r>
              <a:rPr lang="fr-FR" dirty="0" smtClean="0"/>
              <a:t> - tab 1: en allant de Tanger à Agadir (du Sud vers le Nord), les précipitations annuelles diminuent, et ceci est lié à la </a:t>
            </a:r>
            <a:r>
              <a:rPr lang="fr-FR" dirty="0" smtClean="0">
                <a:solidFill>
                  <a:srgbClr val="FF0000"/>
                </a:solidFill>
              </a:rPr>
              <a:t>Latitude.</a:t>
            </a:r>
          </a:p>
          <a:p>
            <a:pPr>
              <a:buFontTx/>
              <a:buChar char="-"/>
            </a:pPr>
            <a:r>
              <a:rPr lang="fr-FR" dirty="0" smtClean="0"/>
              <a:t>Tab 2: plus en s’éloigne de l’océan plus le volume des précipitations annuelles diminuent, et on parle de </a:t>
            </a:r>
            <a:r>
              <a:rPr lang="fr-FR" dirty="0" smtClean="0">
                <a:solidFill>
                  <a:srgbClr val="FF0000"/>
                </a:solidFill>
              </a:rPr>
              <a:t>Continentalité ou Océanité.</a:t>
            </a:r>
          </a:p>
          <a:p>
            <a:pPr>
              <a:buFontTx/>
              <a:buChar char="-"/>
            </a:pPr>
            <a:r>
              <a:rPr lang="fr-FR" dirty="0" err="1" smtClean="0"/>
              <a:t>Fig</a:t>
            </a:r>
            <a:r>
              <a:rPr lang="fr-FR" dirty="0" smtClean="0"/>
              <a:t> 1: en allant de Rabat au Moyen-Atlas, l’altitude  augmente et aussi le volume de précipitations. </a:t>
            </a:r>
            <a:r>
              <a:rPr lang="fr-FR" dirty="0" smtClean="0">
                <a:solidFill>
                  <a:srgbClr val="FF0000"/>
                </a:solidFill>
              </a:rPr>
              <a:t>Donc les précipitations augmentent avec l’altitude </a:t>
            </a:r>
            <a:endParaRPr lang="fr-F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0"/>
            <a:ext cx="9144000" cy="6858000"/>
          </a:xfrm>
        </p:spPr>
        <p:txBody>
          <a:bodyPr>
            <a:normAutofit/>
          </a:bodyPr>
          <a:lstStyle/>
          <a:p>
            <a:r>
              <a:rPr lang="fr-FR" dirty="0" smtClean="0"/>
              <a:t>La température: de l’océan vers le continent:</a:t>
            </a:r>
          </a:p>
          <a:p>
            <a:pPr>
              <a:buNone/>
            </a:pPr>
            <a:r>
              <a:rPr lang="fr-FR" dirty="0" smtClean="0"/>
              <a:t> - la moyenne maximale de  T  augmente</a:t>
            </a:r>
          </a:p>
          <a:p>
            <a:pPr>
              <a:buNone/>
            </a:pPr>
            <a:r>
              <a:rPr lang="fr-FR" dirty="0" smtClean="0"/>
              <a:t> -  la moyenne minimale de  T diminue</a:t>
            </a:r>
          </a:p>
          <a:p>
            <a:pPr>
              <a:buNone/>
            </a:pPr>
            <a:r>
              <a:rPr lang="fr-FR" dirty="0" smtClean="0"/>
              <a:t> - l’écart thermique (amplitude) augmente.</a:t>
            </a:r>
          </a:p>
          <a:p>
            <a:pPr>
              <a:buFont typeface="Wingdings" pitchFamily="2" charset="2"/>
              <a:buChar char="Ø"/>
            </a:pPr>
            <a:r>
              <a:rPr lang="fr-FR" dirty="0" smtClean="0"/>
              <a:t> la température varie avec la </a:t>
            </a:r>
            <a:r>
              <a:rPr lang="fr-FR" dirty="0" smtClean="0">
                <a:solidFill>
                  <a:srgbClr val="FF0000"/>
                </a:solidFill>
              </a:rPr>
              <a:t>continentalité</a:t>
            </a:r>
            <a:r>
              <a:rPr lang="fr-FR" dirty="0" smtClean="0"/>
              <a:t> et l’</a:t>
            </a:r>
            <a:r>
              <a:rPr lang="fr-FR" dirty="0" smtClean="0">
                <a:solidFill>
                  <a:srgbClr val="FF00FF"/>
                </a:solidFill>
              </a:rPr>
              <a:t>altitude</a:t>
            </a:r>
            <a:r>
              <a:rPr lang="fr-FR" dirty="0" smtClean="0"/>
              <a:t>. </a:t>
            </a:r>
          </a:p>
          <a:p>
            <a:pPr>
              <a:buNone/>
            </a:pPr>
            <a:r>
              <a:rPr lang="fr-FR" dirty="0" smtClean="0"/>
              <a:t>En fonction de « m », on peut distinguer 4 domaines climatiques:</a:t>
            </a:r>
          </a:p>
          <a:p>
            <a:pPr>
              <a:buNone/>
            </a:pPr>
            <a:r>
              <a:rPr lang="fr-FR" dirty="0" smtClean="0"/>
              <a:t> - domaine à hiver froid : m&lt;0°c</a:t>
            </a:r>
          </a:p>
          <a:p>
            <a:pPr>
              <a:buNone/>
            </a:pPr>
            <a:r>
              <a:rPr lang="fr-FR" dirty="0" smtClean="0"/>
              <a:t> - domaine à hiver frais :  0°c&lt; m&lt;3°c</a:t>
            </a:r>
          </a:p>
          <a:p>
            <a:pPr>
              <a:buNone/>
            </a:pPr>
            <a:r>
              <a:rPr lang="fr-FR" dirty="0" smtClean="0"/>
              <a:t> - domaine à hiver tempéré :  3°c&lt;m&lt;7°c</a:t>
            </a:r>
          </a:p>
          <a:p>
            <a:pPr>
              <a:buNone/>
            </a:pPr>
            <a:r>
              <a:rPr lang="fr-FR" dirty="0" smtClean="0"/>
              <a:t>- Domaine à hiver chaud: m&gt;7°c.</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7"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31762"/>
            <a:ext cx="9144000" cy="1939916"/>
          </a:xfrm>
        </p:spPr>
        <p:txBody>
          <a:bodyPr>
            <a:noAutofit/>
          </a:bodyPr>
          <a:lstStyle/>
          <a:p>
            <a:pPr algn="l"/>
            <a:r>
              <a:rPr lang="fr-FR" sz="3600" b="1" dirty="0" smtClean="0">
                <a:solidFill>
                  <a:srgbClr val="FF0000"/>
                </a:solidFill>
              </a:rPr>
              <a:t>Activité 2: Représentation graphique des facteurs climatiques et répartition des êtres vivants</a:t>
            </a:r>
            <a:br>
              <a:rPr lang="fr-FR" sz="3600" b="1" dirty="0" smtClean="0">
                <a:solidFill>
                  <a:srgbClr val="FF0000"/>
                </a:solidFill>
              </a:rPr>
            </a:br>
            <a:r>
              <a:rPr lang="fr-FR" sz="3200" b="1" dirty="0" smtClean="0">
                <a:solidFill>
                  <a:srgbClr val="00B050"/>
                </a:solidFill>
              </a:rPr>
              <a:t>A/ répartition des végétaux</a:t>
            </a:r>
            <a:endParaRPr lang="fr-FR" sz="3600" b="1" dirty="0">
              <a:solidFill>
                <a:srgbClr val="00B050"/>
              </a:solidFill>
            </a:endParaRPr>
          </a:p>
        </p:txBody>
      </p:sp>
      <p:sp>
        <p:nvSpPr>
          <p:cNvPr id="3" name="Espace réservé du contenu 2"/>
          <p:cNvSpPr>
            <a:spLocks noGrp="1"/>
          </p:cNvSpPr>
          <p:nvPr>
            <p:ph idx="1"/>
          </p:nvPr>
        </p:nvSpPr>
        <p:spPr>
          <a:xfrm>
            <a:off x="0" y="2332037"/>
            <a:ext cx="9001156" cy="4525963"/>
          </a:xfrm>
        </p:spPr>
        <p:txBody>
          <a:bodyPr>
            <a:normAutofit lnSpcReduction="10000"/>
          </a:bodyPr>
          <a:lstStyle/>
          <a:p>
            <a:pPr>
              <a:buNone/>
            </a:pPr>
            <a:r>
              <a:rPr lang="fr-FR" b="1" dirty="0" smtClean="0"/>
              <a:t> 1/ Diagramme Ombrothermique: doc 2</a:t>
            </a:r>
          </a:p>
          <a:p>
            <a:pPr>
              <a:buNone/>
            </a:pPr>
            <a:r>
              <a:rPr lang="fr-FR" dirty="0" smtClean="0"/>
              <a:t> 1/ puisque l’arganier pousse sur les différents types du sol, elle est </a:t>
            </a:r>
            <a:r>
              <a:rPr lang="fr-FR" b="1" dirty="0" smtClean="0">
                <a:solidFill>
                  <a:srgbClr val="FF00FF"/>
                </a:solidFill>
              </a:rPr>
              <a:t>indifférente</a:t>
            </a:r>
            <a:r>
              <a:rPr lang="fr-FR" dirty="0" smtClean="0"/>
              <a:t> vis-à-vis de la nature du sol, donc sa répartition est contrôlée par les facteurs climatiques.</a:t>
            </a:r>
          </a:p>
          <a:p>
            <a:pPr>
              <a:buNone/>
            </a:pPr>
            <a:r>
              <a:rPr lang="fr-FR" dirty="0" smtClean="0"/>
              <a:t>2/ Diagramme Ombrothermique(</a:t>
            </a:r>
            <a:r>
              <a:rPr lang="fr-FR" dirty="0" err="1" smtClean="0"/>
              <a:t>ombro</a:t>
            </a:r>
            <a:r>
              <a:rPr lang="fr-FR" dirty="0" smtClean="0"/>
              <a:t>=</a:t>
            </a:r>
            <a:r>
              <a:rPr lang="fr-FR" dirty="0" err="1" smtClean="0"/>
              <a:t>pluie;thermique</a:t>
            </a:r>
            <a:r>
              <a:rPr lang="fr-FR" dirty="0" smtClean="0"/>
              <a:t>=température) d’</a:t>
            </a:r>
            <a:r>
              <a:rPr lang="fr-FR" dirty="0" err="1" smtClean="0"/>
              <a:t>Ifrane</a:t>
            </a:r>
            <a:r>
              <a:rPr lang="fr-FR" dirty="0" smtClean="0"/>
              <a:t> et Taroudant.</a:t>
            </a:r>
          </a:p>
          <a:p>
            <a:pPr>
              <a:buNone/>
            </a:pPr>
            <a:r>
              <a:rPr lang="fr-FR" dirty="0" smtClean="0"/>
              <a:t>  </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4214818"/>
            <a:ext cx="9144000" cy="2643182"/>
          </a:xfrm>
        </p:spPr>
        <p:txBody>
          <a:bodyPr/>
          <a:lstStyle/>
          <a:p>
            <a:r>
              <a:rPr lang="fr-FR" dirty="0" smtClean="0"/>
              <a:t> Taroudant:  période de sécheresse: 9mois , du Mars jusqu’à Novembre.</a:t>
            </a:r>
          </a:p>
          <a:p>
            <a:r>
              <a:rPr lang="fr-FR" dirty="0" smtClean="0"/>
              <a:t> Ifrane: période de sécheresse: 4mois, du juin à septembre. </a:t>
            </a:r>
            <a:endParaRPr lang="fr-FR" dirty="0"/>
          </a:p>
        </p:txBody>
      </p:sp>
      <p:pic>
        <p:nvPicPr>
          <p:cNvPr id="1026" name="Picture 2"/>
          <p:cNvPicPr>
            <a:picLocks noChangeAspect="1" noChangeArrowheads="1"/>
          </p:cNvPicPr>
          <p:nvPr/>
        </p:nvPicPr>
        <p:blipFill>
          <a:blip r:embed="rId2"/>
          <a:srcRect/>
          <a:stretch>
            <a:fillRect/>
          </a:stretch>
        </p:blipFill>
        <p:spPr bwMode="auto">
          <a:xfrm>
            <a:off x="0" y="-24"/>
            <a:ext cx="4597134" cy="3971924"/>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4636826" y="-24"/>
            <a:ext cx="4507173" cy="414340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slide(fromBottom)">
                                      <p:cBhvr>
                                        <p:cTn id="14" dur="50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Effect transition="in" filter="fade">
                                      <p:cBhvr>
                                        <p:cTn id="26" dur="1000"/>
                                        <p:tgtEl>
                                          <p:spTgt spid="3">
                                            <p:txEl>
                                              <p:pRg st="1" end="1"/>
                                            </p:txEl>
                                          </p:spTgt>
                                        </p:tgtEl>
                                      </p:cBhvr>
                                    </p:animEffect>
                                    <p:anim calcmode="lin" valueType="num">
                                      <p:cBhvr>
                                        <p:cTn id="2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TotalTime>
  <Words>1309</Words>
  <PresentationFormat>Affichage à l'écran (4:3)</PresentationFormat>
  <Paragraphs>140</Paragraphs>
  <Slides>23</Slides>
  <Notes>0</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Influence des facteurs climatiques  sur la répartition des êtres vivants</vt:lpstr>
      <vt:lpstr>Diapositive 2</vt:lpstr>
      <vt:lpstr>Diapositive 3</vt:lpstr>
      <vt:lpstr>Diapositive 4</vt:lpstr>
      <vt:lpstr>Activité 1: mesure et représentation des facteurs climatiques et leur variation à l’échelle nationale: Doc 1</vt:lpstr>
      <vt:lpstr>2/ Variation des facteurs climatiques à l’échelle nationales</vt:lpstr>
      <vt:lpstr>Diapositive 7</vt:lpstr>
      <vt:lpstr>Activité 2: Représentation graphique des facteurs climatiques et répartition des êtres vivants A/ répartition des végétaux</vt:lpstr>
      <vt:lpstr>Diapositive 9</vt:lpstr>
      <vt:lpstr>Diapositive 10</vt:lpstr>
      <vt:lpstr>Diapositive 11</vt:lpstr>
      <vt:lpstr>Diapositive 12</vt:lpstr>
      <vt:lpstr>3) Effet de la Topographie sur la répartition de la végétation: doc4</vt:lpstr>
      <vt:lpstr>B/ Répartition des Animaux 1) comportement des animaux face aux facteurs climatiques</vt:lpstr>
      <vt:lpstr>Diapositive 15</vt:lpstr>
      <vt:lpstr>c) éco-climatogramme de la coccinelle: doc 7</vt:lpstr>
      <vt:lpstr>Diapositive 17</vt:lpstr>
      <vt:lpstr>c) Notion de facteur limitant: doc 8 1) Courbe de variation de nombre d’individus en fonction de température </vt:lpstr>
      <vt:lpstr>Diapositive 19</vt:lpstr>
      <vt:lpstr>Diapositive 20</vt:lpstr>
      <vt:lpstr>Activité 3: Utilité de la maitrise des conditions climatiques dans le domaine agricole</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Influence des facteurs climatiques  sur la répartition des êtres vivants</dc:title>
  <dc:creator>dell</dc:creator>
  <cp:lastModifiedBy>dell</cp:lastModifiedBy>
  <cp:revision>115</cp:revision>
  <dcterms:created xsi:type="dcterms:W3CDTF">2006-12-19T03:24:15Z</dcterms:created>
  <dcterms:modified xsi:type="dcterms:W3CDTF">2006-12-18T03:50:34Z</dcterms:modified>
</cp:coreProperties>
</file>