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67" r:id="rId14"/>
    <p:sldId id="271" r:id="rId15"/>
    <p:sldId id="282" r:id="rId16"/>
    <p:sldId id="272" r:id="rId17"/>
    <p:sldId id="273" r:id="rId18"/>
    <p:sldId id="274" r:id="rId19"/>
    <p:sldId id="283" r:id="rId20"/>
    <p:sldId id="285" r:id="rId21"/>
    <p:sldId id="284" r:id="rId22"/>
    <p:sldId id="286" r:id="rId23"/>
    <p:sldId id="287" r:id="rId24"/>
    <p:sldId id="291" r:id="rId25"/>
    <p:sldId id="290" r:id="rId26"/>
    <p:sldId id="289" r:id="rId27"/>
    <p:sldId id="292" r:id="rId28"/>
    <p:sldId id="293" r:id="rId29"/>
    <p:sldId id="309" r:id="rId30"/>
    <p:sldId id="311" r:id="rId31"/>
    <p:sldId id="312" r:id="rId32"/>
    <p:sldId id="304" r:id="rId33"/>
    <p:sldId id="299" r:id="rId34"/>
    <p:sldId id="301" r:id="rId35"/>
    <p:sldId id="303" r:id="rId36"/>
    <p:sldId id="300" r:id="rId37"/>
    <p:sldId id="313" r:id="rId38"/>
    <p:sldId id="314" r:id="rId39"/>
    <p:sldId id="268" r:id="rId40"/>
    <p:sldId id="270"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00"/>
    <a:srgbClr val="9900CC"/>
    <a:srgbClr val="DD47B2"/>
    <a:srgbClr val="00CC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94624" autoAdjust="0"/>
  </p:normalViewPr>
  <p:slideViewPr>
    <p:cSldViewPr>
      <p:cViewPr>
        <p:scale>
          <a:sx n="60" d="100"/>
          <a:sy n="60" d="100"/>
        </p:scale>
        <p:origin x="-1032"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02343CC-96E6-48AA-8DFB-569149DED48E}" type="datetimeFigureOut">
              <a:rPr lang="fr-FR" smtClean="0"/>
              <a:pPr/>
              <a:t>10/03/2019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3D6FE3-C4F3-4886-AA4C-7CE394554B0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343CC-96E6-48AA-8DFB-569149DED48E}" type="datetimeFigureOut">
              <a:rPr lang="fr-FR" smtClean="0"/>
              <a:pPr/>
              <a:t>10/03/2019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D6FE3-C4F3-4886-AA4C-7CE394554B0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285728"/>
            <a:ext cx="8572560" cy="5072097"/>
          </a:xfrm>
        </p:spPr>
        <p:txBody>
          <a:bodyPr>
            <a:noAutofit/>
          </a:bodyPr>
          <a:lstStyle/>
          <a:p>
            <a:r>
              <a:rPr lang="fr-FR" sz="6600" b="1" dirty="0" smtClean="0">
                <a:solidFill>
                  <a:srgbClr val="FF0000"/>
                </a:solidFill>
                <a:latin typeface="Times New Roman" pitchFamily="18" charset="0"/>
                <a:cs typeface="Times New Roman" pitchFamily="18" charset="0"/>
              </a:rPr>
              <a:t>les facteurs climatiques et leurs relations avec les êtres vivants</a:t>
            </a:r>
            <a:endParaRPr lang="fr-FR" sz="6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571480"/>
            <a:ext cx="8715436" cy="5693866"/>
          </a:xfrm>
          <a:prstGeom prst="rect">
            <a:avLst/>
          </a:prstGeom>
        </p:spPr>
        <p:txBody>
          <a:bodyPr wrap="square">
            <a:spAutoFit/>
          </a:bodyPr>
          <a:lstStyle/>
          <a:p>
            <a:r>
              <a:rPr lang="fr-FR" sz="2800" b="1" dirty="0">
                <a:latin typeface="Times New Roman" pitchFamily="18" charset="0"/>
                <a:cs typeface="Times New Roman" pitchFamily="18" charset="0"/>
              </a:rPr>
              <a:t>Pour comprendre l’influence des facteurs climatiques, on représente les variations </a:t>
            </a:r>
            <a:r>
              <a:rPr lang="fr-FR" sz="2800" b="1" dirty="0" smtClean="0">
                <a:latin typeface="Times New Roman" pitchFamily="18" charset="0"/>
                <a:cs typeface="Times New Roman" pitchFamily="18" charset="0"/>
              </a:rPr>
              <a:t>mensuelles des </a:t>
            </a:r>
            <a:r>
              <a:rPr lang="fr-FR" sz="2800" b="1" dirty="0">
                <a:latin typeface="Times New Roman" pitchFamily="18" charset="0"/>
                <a:cs typeface="Times New Roman" pitchFamily="18" charset="0"/>
              </a:rPr>
              <a:t>précipitations « P » et température « T » sous forme de diagrammes </a:t>
            </a:r>
            <a:r>
              <a:rPr lang="fr-FR" sz="2800" b="1" dirty="0" smtClean="0">
                <a:latin typeface="Times New Roman" pitchFamily="18" charset="0"/>
                <a:cs typeface="Times New Roman" pitchFamily="18" charset="0"/>
              </a:rPr>
              <a:t>:</a:t>
            </a:r>
          </a:p>
          <a:p>
            <a:endParaRPr lang="fr-FR" sz="2800" b="1" dirty="0">
              <a:latin typeface="Times New Roman" pitchFamily="18" charset="0"/>
              <a:cs typeface="Times New Roman" pitchFamily="18" charset="0"/>
            </a:endParaRPr>
          </a:p>
          <a:p>
            <a:r>
              <a:rPr lang="fr-FR" sz="2800" dirty="0" smtClean="0">
                <a:latin typeface="Times New Roman" pitchFamily="18" charset="0"/>
                <a:cs typeface="Times New Roman" pitchFamily="18" charset="0"/>
              </a:rPr>
              <a:t>► </a:t>
            </a:r>
            <a:r>
              <a:rPr lang="fr-FR" sz="2800" b="1" dirty="0">
                <a:solidFill>
                  <a:srgbClr val="660066"/>
                </a:solidFill>
                <a:latin typeface="Times New Roman" pitchFamily="18" charset="0"/>
                <a:cs typeface="Times New Roman" pitchFamily="18" charset="0"/>
              </a:rPr>
              <a:t>Diagramme de variation de précipitation </a:t>
            </a:r>
            <a:r>
              <a:rPr lang="fr-FR" sz="2800" b="1" dirty="0">
                <a:latin typeface="Times New Roman" pitchFamily="18" charset="0"/>
                <a:cs typeface="Times New Roman" pitchFamily="18" charset="0"/>
              </a:rPr>
              <a:t>: on représente sur l’axe des ordonnées </a:t>
            </a:r>
            <a:r>
              <a:rPr lang="fr-FR" sz="2800" b="1" dirty="0" smtClean="0">
                <a:latin typeface="Times New Roman" pitchFamily="18" charset="0"/>
                <a:cs typeface="Times New Roman" pitchFamily="18" charset="0"/>
              </a:rPr>
              <a:t>les moyennes </a:t>
            </a:r>
            <a:r>
              <a:rPr lang="fr-FR" sz="2800" b="1" dirty="0">
                <a:latin typeface="Times New Roman" pitchFamily="18" charset="0"/>
                <a:cs typeface="Times New Roman" pitchFamily="18" charset="0"/>
              </a:rPr>
              <a:t>du </a:t>
            </a:r>
            <a:r>
              <a:rPr lang="fr-FR" sz="2800" b="1" dirty="0">
                <a:solidFill>
                  <a:srgbClr val="FF0000"/>
                </a:solidFill>
                <a:latin typeface="Times New Roman" pitchFamily="18" charset="0"/>
                <a:cs typeface="Times New Roman" pitchFamily="18" charset="0"/>
              </a:rPr>
              <a:t>P</a:t>
            </a:r>
            <a:r>
              <a:rPr lang="fr-FR" sz="2800" b="1" dirty="0">
                <a:latin typeface="Times New Roman" pitchFamily="18" charset="0"/>
                <a:cs typeface="Times New Roman" pitchFamily="18" charset="0"/>
              </a:rPr>
              <a:t> pour chaque mois (Pm) et sur l’axe des </a:t>
            </a:r>
            <a:r>
              <a:rPr lang="fr-FR" sz="2800" b="1" dirty="0" err="1">
                <a:latin typeface="Times New Roman" pitchFamily="18" charset="0"/>
                <a:cs typeface="Times New Roman" pitchFamily="18" charset="0"/>
              </a:rPr>
              <a:t>absciesses</a:t>
            </a:r>
            <a:r>
              <a:rPr lang="fr-FR" sz="2800" b="1" dirty="0">
                <a:latin typeface="Times New Roman" pitchFamily="18" charset="0"/>
                <a:cs typeface="Times New Roman" pitchFamily="18" charset="0"/>
              </a:rPr>
              <a:t>, on représente les mois</a:t>
            </a:r>
            <a:r>
              <a:rPr lang="fr-FR" sz="2800" b="1" dirty="0" smtClean="0">
                <a:latin typeface="Times New Roman" pitchFamily="18" charset="0"/>
                <a:cs typeface="Times New Roman" pitchFamily="18" charset="0"/>
              </a:rPr>
              <a:t>.</a:t>
            </a:r>
          </a:p>
          <a:p>
            <a:endParaRPr lang="fr-FR" sz="2800" b="1" dirty="0">
              <a:latin typeface="Times New Roman" pitchFamily="18" charset="0"/>
              <a:cs typeface="Times New Roman" pitchFamily="18" charset="0"/>
            </a:endParaRPr>
          </a:p>
          <a:p>
            <a:r>
              <a:rPr lang="fr-FR" sz="2800" dirty="0" smtClean="0">
                <a:latin typeface="Times New Roman" pitchFamily="18" charset="0"/>
                <a:cs typeface="Times New Roman" pitchFamily="18" charset="0"/>
              </a:rPr>
              <a:t>► </a:t>
            </a:r>
            <a:r>
              <a:rPr lang="fr-FR" sz="2800" b="1" dirty="0">
                <a:solidFill>
                  <a:srgbClr val="660066"/>
                </a:solidFill>
                <a:latin typeface="Times New Roman" pitchFamily="18" charset="0"/>
                <a:cs typeface="Times New Roman" pitchFamily="18" charset="0"/>
              </a:rPr>
              <a:t>Diagramme de variation de la température</a:t>
            </a:r>
            <a:r>
              <a:rPr lang="fr-FR" sz="2800" b="1" dirty="0">
                <a:latin typeface="Times New Roman" pitchFamily="18" charset="0"/>
                <a:cs typeface="Times New Roman" pitchFamily="18" charset="0"/>
              </a:rPr>
              <a:t> : sur l’axe des ordonnées on représente </a:t>
            </a:r>
            <a:r>
              <a:rPr lang="fr-FR" sz="2800" b="1" dirty="0" smtClean="0">
                <a:latin typeface="Times New Roman" pitchFamily="18" charset="0"/>
                <a:cs typeface="Times New Roman" pitchFamily="18" charset="0"/>
              </a:rPr>
              <a:t>les moyennes </a:t>
            </a:r>
            <a:r>
              <a:rPr lang="fr-FR" sz="2800" b="1" dirty="0">
                <a:latin typeface="Times New Roman" pitchFamily="18" charset="0"/>
                <a:cs typeface="Times New Roman" pitchFamily="18" charset="0"/>
              </a:rPr>
              <a:t>du T pour chaque mois (Tm</a:t>
            </a:r>
            <a:r>
              <a:rPr lang="fr-FR" sz="2800" b="1" dirty="0" smtClean="0">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60"/>
            <a:ext cx="9144000" cy="1143000"/>
          </a:xfrm>
        </p:spPr>
        <p:txBody>
          <a:bodyPr>
            <a:normAutofit fontScale="90000"/>
          </a:bodyPr>
          <a:lstStyle/>
          <a:p>
            <a:pPr algn="l"/>
            <a:r>
              <a:rPr lang="fr-FR" b="1" u="sng" dirty="0" smtClean="0">
                <a:solidFill>
                  <a:srgbClr val="FF0000"/>
                </a:solidFill>
              </a:rPr>
              <a:t>II - Influence des facteurs climatiques sur la répartition des végétaux.</a:t>
            </a:r>
            <a:endParaRPr lang="fr-FR" u="sng" dirty="0">
              <a:solidFill>
                <a:srgbClr val="FF0000"/>
              </a:solidFill>
            </a:endParaRPr>
          </a:p>
        </p:txBody>
      </p:sp>
      <p:sp>
        <p:nvSpPr>
          <p:cNvPr id="3" name="Espace réservé du contenu 2"/>
          <p:cNvSpPr>
            <a:spLocks noGrp="1"/>
          </p:cNvSpPr>
          <p:nvPr>
            <p:ph idx="1"/>
          </p:nvPr>
        </p:nvSpPr>
        <p:spPr>
          <a:xfrm>
            <a:off x="0" y="1357298"/>
            <a:ext cx="9144000" cy="5500701"/>
          </a:xfrm>
        </p:spPr>
        <p:txBody>
          <a:bodyPr>
            <a:normAutofit/>
          </a:bodyPr>
          <a:lstStyle/>
          <a:p>
            <a:pPr marL="514350" indent="-514350">
              <a:buNone/>
            </a:pPr>
            <a:r>
              <a:rPr lang="fr-FR" b="1" u="sng" dirty="0" smtClean="0">
                <a:solidFill>
                  <a:srgbClr val="00B050"/>
                </a:solidFill>
                <a:latin typeface="Times New Roman" pitchFamily="18" charset="0"/>
                <a:cs typeface="Times New Roman" pitchFamily="18" charset="0"/>
              </a:rPr>
              <a:t>1- La Répartition de l’Arganier (</a:t>
            </a:r>
            <a:r>
              <a:rPr lang="fr-FR" b="1" u="sng" dirty="0" err="1" smtClean="0">
                <a:solidFill>
                  <a:srgbClr val="00B050"/>
                </a:solidFill>
                <a:latin typeface="Times New Roman" pitchFamily="18" charset="0"/>
                <a:cs typeface="Times New Roman" pitchFamily="18" charset="0"/>
              </a:rPr>
              <a:t>Argania</a:t>
            </a:r>
            <a:r>
              <a:rPr lang="fr-FR" b="1" u="sng" dirty="0" smtClean="0">
                <a:solidFill>
                  <a:srgbClr val="00B050"/>
                </a:solidFill>
                <a:latin typeface="Times New Roman" pitchFamily="18" charset="0"/>
                <a:cs typeface="Times New Roman" pitchFamily="18" charset="0"/>
              </a:rPr>
              <a:t> </a:t>
            </a:r>
            <a:r>
              <a:rPr lang="fr-FR" b="1" u="sng" dirty="0" err="1" smtClean="0">
                <a:solidFill>
                  <a:srgbClr val="00B050"/>
                </a:solidFill>
                <a:latin typeface="Times New Roman" pitchFamily="18" charset="0"/>
                <a:cs typeface="Times New Roman" pitchFamily="18" charset="0"/>
              </a:rPr>
              <a:t>spinosa</a:t>
            </a:r>
            <a:r>
              <a:rPr lang="fr-FR" b="1" u="sng" dirty="0" smtClean="0">
                <a:solidFill>
                  <a:srgbClr val="00B050"/>
                </a:solidFill>
                <a:latin typeface="Times New Roman" pitchFamily="18" charset="0"/>
                <a:cs typeface="Times New Roman" pitchFamily="18" charset="0"/>
              </a:rPr>
              <a:t>) :</a:t>
            </a:r>
          </a:p>
          <a:p>
            <a:pPr marL="514350" indent="-514350">
              <a:buNone/>
            </a:pPr>
            <a:r>
              <a:rPr lang="fr-FR" sz="2800" b="1" dirty="0" smtClean="0">
                <a:latin typeface="Times New Roman" pitchFamily="18" charset="0"/>
                <a:cs typeface="Times New Roman" pitchFamily="18" charset="0"/>
              </a:rPr>
              <a:t>On retrouve l’Arganier dans la région de Sous ; repartit sur un territoire de 823000 hectares.</a:t>
            </a:r>
          </a:p>
          <a:p>
            <a:pPr marL="514350" indent="-514350">
              <a:buNone/>
            </a:pPr>
            <a:r>
              <a:rPr lang="fr-FR" sz="2800" b="1" dirty="0" smtClean="0">
                <a:latin typeface="Times New Roman" pitchFamily="18" charset="0"/>
                <a:cs typeface="Times New Roman" pitchFamily="18" charset="0"/>
              </a:rPr>
              <a:t>L’ Arganier est une espèce endémique au Maroc, sa taille varie de 8m à 10m et possédant un tronc court et enroulé avec des branches épineuses.</a:t>
            </a:r>
          </a:p>
          <a:p>
            <a:pPr marL="514350" indent="-514350">
              <a:buNone/>
            </a:pPr>
            <a:r>
              <a:rPr lang="fr-FR" sz="2800" b="1" dirty="0" smtClean="0">
                <a:latin typeface="Times New Roman" pitchFamily="18" charset="0"/>
                <a:cs typeface="Times New Roman" pitchFamily="18" charset="0"/>
              </a:rPr>
              <a:t> Cet arbre pousse sur tous les types de sol, siliceux, calcaire...</a:t>
            </a:r>
            <a:r>
              <a:rPr lang="fr-FR" sz="2800" b="1" dirty="0" err="1" smtClean="0">
                <a:latin typeface="Times New Roman" pitchFamily="18" charset="0"/>
                <a:cs typeface="Times New Roman" pitchFamily="18" charset="0"/>
              </a:rPr>
              <a:t>etc</a:t>
            </a:r>
            <a:r>
              <a:rPr lang="fr-FR" sz="2800" b="1" dirty="0" smtClean="0">
                <a:latin typeface="Times New Roman" pitchFamily="18" charset="0"/>
                <a:cs typeface="Times New Roman" pitchFamily="18" charset="0"/>
              </a:rPr>
              <a:t>, donc n’est pas influencé par les facteurs édaphiques  , alors pourquoi l’Arganier existe dans des régions limitées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119" y="0"/>
            <a:ext cx="9129881" cy="5301208"/>
          </a:xfrm>
          <a:prstGeom prst="rect">
            <a:avLst/>
          </a:prstGeom>
        </p:spPr>
      </p:pic>
      <p:pic>
        <p:nvPicPr>
          <p:cNvPr id="3" name="Imag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92488" y="3276695"/>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4876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786874" cy="3214686"/>
          </a:xfrm>
        </p:spPr>
        <p:txBody>
          <a:bodyPr>
            <a:noAutofit/>
          </a:bodyPr>
          <a:lstStyle/>
          <a:p>
            <a:pPr algn="l"/>
            <a:r>
              <a:rPr lang="fr-FR" sz="3600" u="sng" dirty="0" smtClean="0">
                <a:solidFill>
                  <a:srgbClr val="9900CC"/>
                </a:solidFill>
              </a:rPr>
              <a:t>a</a:t>
            </a:r>
            <a:r>
              <a:rPr lang="fr-FR" sz="2800" b="1" u="sng" dirty="0" smtClean="0">
                <a:solidFill>
                  <a:srgbClr val="9900CC"/>
                </a:solidFill>
                <a:latin typeface="Times New Roman" pitchFamily="18" charset="0"/>
                <a:cs typeface="Times New Roman" pitchFamily="18" charset="0"/>
              </a:rPr>
              <a:t>- Le Diagramme </a:t>
            </a:r>
            <a:r>
              <a:rPr lang="fr-FR" sz="2800" b="1" u="sng" dirty="0" err="1" smtClean="0">
                <a:solidFill>
                  <a:srgbClr val="9900CC"/>
                </a:solidFill>
                <a:latin typeface="Times New Roman" pitchFamily="18" charset="0"/>
                <a:cs typeface="Times New Roman" pitchFamily="18" charset="0"/>
              </a:rPr>
              <a:t>Ombrothermique</a:t>
            </a:r>
            <a:r>
              <a:rPr lang="fr-FR" sz="2800" b="1" u="sng" dirty="0" smtClean="0">
                <a:solidFill>
                  <a:srgbClr val="9900CC"/>
                </a:solidFill>
                <a:latin typeface="Times New Roman" pitchFamily="18" charset="0"/>
                <a:cs typeface="Times New Roman" pitchFamily="18" charset="0"/>
              </a:rPr>
              <a:t> de </a:t>
            </a:r>
            <a:r>
              <a:rPr lang="fr-FR" sz="2800" b="1" u="sng" dirty="0" err="1" smtClean="0">
                <a:solidFill>
                  <a:srgbClr val="9900CC"/>
                </a:solidFill>
                <a:latin typeface="Times New Roman" pitchFamily="18" charset="0"/>
                <a:cs typeface="Times New Roman" pitchFamily="18" charset="0"/>
              </a:rPr>
              <a:t>Bagnouls</a:t>
            </a:r>
            <a:r>
              <a:rPr lang="fr-FR" sz="2800" b="1" u="sng" dirty="0" smtClean="0">
                <a:solidFill>
                  <a:srgbClr val="9900CC"/>
                </a:solidFill>
                <a:latin typeface="Times New Roman" pitchFamily="18" charset="0"/>
                <a:cs typeface="Times New Roman" pitchFamily="18" charset="0"/>
              </a:rPr>
              <a:t> et Gaussen</a:t>
            </a:r>
            <a:r>
              <a:rPr lang="fr-FR" sz="2800" b="1" u="sng"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(1953) </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est la représentation graphique de la variation des précipitations et de la température.</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Il permet de comparer l’évolution des valeurs des Températures et des précipitations à l’aide de deux courbes respectives et de définir </a:t>
            </a:r>
            <a:r>
              <a:rPr lang="fr-FR" sz="2800" b="1" dirty="0" smtClean="0">
                <a:solidFill>
                  <a:srgbClr val="FFFF00"/>
                </a:solidFill>
                <a:latin typeface="Times New Roman" pitchFamily="18" charset="0"/>
                <a:cs typeface="Times New Roman" pitchFamily="18" charset="0"/>
              </a:rPr>
              <a:t>la période de sécheresse </a:t>
            </a:r>
            <a:r>
              <a:rPr lang="fr-FR" sz="2800" b="1" dirty="0" smtClean="0">
                <a:solidFill>
                  <a:srgbClr val="0070C0"/>
                </a:solidFill>
                <a:latin typeface="Times New Roman" pitchFamily="18" charset="0"/>
                <a:cs typeface="Times New Roman" pitchFamily="18" charset="0"/>
              </a:rPr>
              <a:t>(P˂2T) </a:t>
            </a:r>
            <a:r>
              <a:rPr lang="fr-FR" sz="2800" b="1" dirty="0" smtClean="0">
                <a:latin typeface="Times New Roman" pitchFamily="18" charset="0"/>
                <a:cs typeface="Times New Roman" pitchFamily="18" charset="0"/>
              </a:rPr>
              <a:t>; et </a:t>
            </a:r>
            <a:r>
              <a:rPr lang="fr-FR" sz="2800" b="1" dirty="0" smtClean="0">
                <a:solidFill>
                  <a:srgbClr val="FFFF00"/>
                </a:solidFill>
                <a:latin typeface="Times New Roman" pitchFamily="18" charset="0"/>
                <a:cs typeface="Times New Roman" pitchFamily="18" charset="0"/>
              </a:rPr>
              <a:t>la période d’humidité </a:t>
            </a:r>
            <a:r>
              <a:rPr lang="fr-FR" sz="2800" b="1" dirty="0" smtClean="0">
                <a:solidFill>
                  <a:srgbClr val="0070C0"/>
                </a:solidFill>
                <a:latin typeface="Times New Roman" pitchFamily="18" charset="0"/>
                <a:cs typeface="Times New Roman" pitchFamily="18" charset="0"/>
              </a:rPr>
              <a:t>(P≥2T).</a:t>
            </a:r>
            <a:r>
              <a:rPr lang="fr-FR" sz="2800" dirty="0" smtClean="0">
                <a:solidFill>
                  <a:srgbClr val="0070C0"/>
                </a:solidFill>
                <a:latin typeface="Times New Roman" pitchFamily="18" charset="0"/>
                <a:cs typeface="Times New Roman" pitchFamily="18" charset="0"/>
              </a:rPr>
              <a:t/>
            </a:r>
            <a:br>
              <a:rPr lang="fr-FR" sz="2800" dirty="0" smtClean="0">
                <a:solidFill>
                  <a:srgbClr val="0070C0"/>
                </a:solidFill>
                <a:latin typeface="Times New Roman" pitchFamily="18" charset="0"/>
                <a:cs typeface="Times New Roman" pitchFamily="18" charset="0"/>
              </a:rPr>
            </a:br>
            <a:endParaRPr lang="fr-FR" sz="2800" dirty="0"/>
          </a:p>
        </p:txBody>
      </p:sp>
      <p:sp>
        <p:nvSpPr>
          <p:cNvPr id="3" name="Espace réservé du contenu 2"/>
          <p:cNvSpPr>
            <a:spLocks noGrp="1"/>
          </p:cNvSpPr>
          <p:nvPr>
            <p:ph idx="1"/>
          </p:nvPr>
        </p:nvSpPr>
        <p:spPr>
          <a:xfrm>
            <a:off x="71438" y="3760821"/>
            <a:ext cx="8929718" cy="3097203"/>
          </a:xfrm>
        </p:spPr>
        <p:txBody>
          <a:bodyPr>
            <a:normAutofit fontScale="92500" lnSpcReduction="20000"/>
          </a:bodyPr>
          <a:lstStyle/>
          <a:p>
            <a:pPr algn="just">
              <a:buNone/>
            </a:pPr>
            <a:r>
              <a:rPr lang="fr-FR" dirty="0" smtClean="0"/>
              <a:t>Pour déterminer l’impact du climat sur la répartition de l’Arganier au Maroc, des mesures de le pluviométrie et des températures, ont été réalisées dans la station d’</a:t>
            </a:r>
            <a:r>
              <a:rPr lang="fr-FR" dirty="0" smtClean="0">
                <a:solidFill>
                  <a:srgbClr val="FF0000"/>
                </a:solidFill>
              </a:rPr>
              <a:t>Agadir </a:t>
            </a:r>
            <a:r>
              <a:rPr lang="fr-FR" dirty="0" smtClean="0"/>
              <a:t>( </a:t>
            </a:r>
            <a:r>
              <a:rPr lang="fr-FR" b="1" dirty="0" smtClean="0"/>
              <a:t>station caractérisée par la présence de l’Arganier</a:t>
            </a:r>
            <a:r>
              <a:rPr lang="fr-FR" dirty="0" smtClean="0"/>
              <a:t>) et la station d</a:t>
            </a:r>
            <a:r>
              <a:rPr lang="fr-FR" dirty="0" smtClean="0">
                <a:solidFill>
                  <a:srgbClr val="FF0000"/>
                </a:solidFill>
              </a:rPr>
              <a:t>’</a:t>
            </a:r>
            <a:r>
              <a:rPr lang="fr-FR" dirty="0" err="1" smtClean="0">
                <a:solidFill>
                  <a:srgbClr val="FF0000"/>
                </a:solidFill>
              </a:rPr>
              <a:t>Ifrane</a:t>
            </a:r>
            <a:r>
              <a:rPr lang="fr-FR" dirty="0" smtClean="0"/>
              <a:t> (</a:t>
            </a:r>
            <a:r>
              <a:rPr lang="fr-FR" b="1" dirty="0" smtClean="0"/>
              <a:t> caractérisée par</a:t>
            </a:r>
          </a:p>
          <a:p>
            <a:pPr algn="just">
              <a:buNone/>
            </a:pPr>
            <a:r>
              <a:rPr lang="fr-FR" b="1" dirty="0" smtClean="0"/>
              <a:t> l’ absence de l’Arganier)</a:t>
            </a:r>
            <a:r>
              <a:rPr lang="fr-FR" dirty="0" smtClean="0"/>
              <a:t>.</a:t>
            </a:r>
          </a:p>
          <a:p>
            <a:pPr algn="just">
              <a:buNone/>
            </a:pP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42875" y="882648"/>
          <a:ext cx="8786820" cy="2169160"/>
        </p:xfrm>
        <a:graphic>
          <a:graphicData uri="http://schemas.openxmlformats.org/drawingml/2006/table">
            <a:tbl>
              <a:tblPr firstRow="1" bandRow="1">
                <a:tableStyleId>{5C22544A-7EE6-4342-B048-85BDC9FD1C3A}</a:tableStyleId>
              </a:tblPr>
              <a:tblGrid>
                <a:gridCol w="1000101"/>
                <a:gridCol w="255159"/>
                <a:gridCol w="627630"/>
                <a:gridCol w="627630"/>
                <a:gridCol w="627630"/>
                <a:gridCol w="627630"/>
                <a:gridCol w="627630"/>
                <a:gridCol w="627630"/>
                <a:gridCol w="627630"/>
                <a:gridCol w="627630"/>
                <a:gridCol w="627630"/>
                <a:gridCol w="627630"/>
                <a:gridCol w="627630"/>
                <a:gridCol w="627630"/>
              </a:tblGrid>
              <a:tr h="370840">
                <a:tc gridSpan="2">
                  <a:txBody>
                    <a:bodyPr/>
                    <a:lstStyle/>
                    <a:p>
                      <a:r>
                        <a:rPr lang="fr-FR" dirty="0" smtClean="0"/>
                        <a:t>stations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Jan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Fev</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Mar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Avr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Mai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Juin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Juil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Aou</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Sep</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Oct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Nov</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Dec</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r>
                        <a:rPr lang="fr-FR" sz="2000" b="1" dirty="0" err="1" smtClean="0"/>
                        <a:t>Ifrane</a:t>
                      </a:r>
                      <a:endParaRPr lang="fr-FR" sz="2000" b="1" dirty="0" smtClean="0"/>
                    </a:p>
                    <a:p>
                      <a:r>
                        <a:rPr lang="fr-FR" sz="1600" b="1" dirty="0" smtClean="0"/>
                        <a:t>Altitude:</a:t>
                      </a:r>
                      <a:r>
                        <a:rPr lang="fr-FR" sz="1600" b="1" baseline="0" dirty="0" smtClean="0"/>
                        <a:t> 1635m</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solidFill>
                            <a:srgbClr val="0070C0"/>
                          </a:solidFill>
                        </a:rPr>
                        <a:t>P</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400" b="1" dirty="0" smtClean="0"/>
                        <a:t>181.8</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141.8</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121.2</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117.7</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74</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34.6</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8.7</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11.2</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30.3</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81.9</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133.6</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168.4</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rgbClr val="C00000"/>
                          </a:solidFill>
                        </a:rPr>
                        <a:t>T</a:t>
                      </a:r>
                      <a:endParaRPr lang="fr-FR"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b="1" dirty="0" smtClean="0"/>
                        <a:t>02.1</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03.6</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06.5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09</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11.4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16.8</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21.2</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20.9</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17.0</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11.7</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t>07.5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smtClean="0"/>
                        <a:t>-05.3</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rowSpan="2">
                  <a:txBody>
                    <a:bodyPr/>
                    <a:lstStyle/>
                    <a:p>
                      <a:r>
                        <a:rPr lang="fr-FR" sz="1800" b="1" dirty="0" smtClean="0"/>
                        <a:t>Agadir</a:t>
                      </a:r>
                    </a:p>
                    <a:p>
                      <a:r>
                        <a:rPr lang="fr-FR" sz="1800" b="1" dirty="0" smtClean="0"/>
                        <a:t>Altitude: 18m</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b="1" dirty="0" smtClean="0">
                          <a:solidFill>
                            <a:srgbClr val="0070C0"/>
                          </a:solidFill>
                        </a:rPr>
                        <a:t>P</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dirty="0" smtClean="0"/>
                        <a:t>48.0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36.5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28.2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18.2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2.6</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00</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0.2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2.8</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20.5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37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52.7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rgbClr val="C00000"/>
                          </a:solidFill>
                        </a:rPr>
                        <a:t>T</a:t>
                      </a:r>
                      <a:endParaRPr lang="fr-FR"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dirty="0" smtClean="0"/>
                        <a:t>13.7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14.8</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16.6</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18.1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19.5</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21.2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22.1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22.6</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20.7</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18.1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dirty="0" smtClean="0"/>
                        <a:t>14.8</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5" name="ZoneTexte 4"/>
          <p:cNvSpPr txBox="1"/>
          <p:nvPr/>
        </p:nvSpPr>
        <p:spPr>
          <a:xfrm>
            <a:off x="214282" y="3247156"/>
            <a:ext cx="8715436" cy="3539430"/>
          </a:xfrm>
          <a:prstGeom prst="rect">
            <a:avLst/>
          </a:prstGeom>
          <a:noFill/>
        </p:spPr>
        <p:txBody>
          <a:bodyPr wrap="square" rtlCol="0">
            <a:spAutoFit/>
          </a:bodyPr>
          <a:lstStyle/>
          <a:p>
            <a:r>
              <a:rPr lang="fr-FR" sz="2800" dirty="0" smtClean="0">
                <a:latin typeface="Times New Roman" pitchFamily="18" charset="0"/>
                <a:cs typeface="Times New Roman" pitchFamily="18" charset="0"/>
              </a:rPr>
              <a:t>1 - A l’aide du tableau ci- dessus</a:t>
            </a:r>
            <a:r>
              <a:rPr lang="fr-FR" sz="2800" b="1" dirty="0" smtClean="0">
                <a:latin typeface="Times New Roman" pitchFamily="18" charset="0"/>
                <a:cs typeface="Times New Roman" pitchFamily="18" charset="0"/>
              </a:rPr>
              <a:t>, tracer </a:t>
            </a:r>
            <a:r>
              <a:rPr lang="fr-FR" sz="2800" dirty="0" smtClean="0">
                <a:latin typeface="Times New Roman" pitchFamily="18" charset="0"/>
                <a:cs typeface="Times New Roman" pitchFamily="18" charset="0"/>
              </a:rPr>
              <a:t>sur papier millimétré le </a:t>
            </a:r>
            <a:r>
              <a:rPr lang="fr-FR" sz="2800" b="1" dirty="0" smtClean="0">
                <a:latin typeface="Times New Roman" pitchFamily="18" charset="0"/>
                <a:cs typeface="Times New Roman" pitchFamily="18" charset="0"/>
              </a:rPr>
              <a:t>diagramme </a:t>
            </a:r>
            <a:r>
              <a:rPr lang="fr-FR" sz="2800" b="1" dirty="0" err="1" smtClean="0">
                <a:latin typeface="Times New Roman" pitchFamily="18" charset="0"/>
                <a:cs typeface="Times New Roman" pitchFamily="18" charset="0"/>
              </a:rPr>
              <a:t>ombrothermique</a:t>
            </a:r>
            <a:r>
              <a:rPr lang="fr-FR" sz="2800" dirty="0" smtClean="0">
                <a:latin typeface="Times New Roman" pitchFamily="18" charset="0"/>
                <a:cs typeface="Times New Roman" pitchFamily="18" charset="0"/>
              </a:rPr>
              <a:t> de la station d’</a:t>
            </a:r>
            <a:r>
              <a:rPr lang="fr-FR" sz="2800" dirty="0" err="1" smtClean="0">
                <a:latin typeface="Times New Roman" pitchFamily="18" charset="0"/>
                <a:cs typeface="Times New Roman" pitchFamily="18" charset="0"/>
              </a:rPr>
              <a:t>Ifrane</a:t>
            </a:r>
            <a:r>
              <a:rPr lang="fr-FR" sz="2800" dirty="0" smtClean="0">
                <a:latin typeface="Times New Roman" pitchFamily="18" charset="0"/>
                <a:cs typeface="Times New Roman" pitchFamily="18" charset="0"/>
              </a:rPr>
              <a:t> et d’Agadir. Et </a:t>
            </a:r>
            <a:r>
              <a:rPr lang="fr-FR" sz="2800" dirty="0" err="1" smtClean="0">
                <a:latin typeface="Times New Roman" pitchFamily="18" charset="0"/>
                <a:cs typeface="Times New Roman" pitchFamily="18" charset="0"/>
              </a:rPr>
              <a:t>determiner</a:t>
            </a:r>
            <a:r>
              <a:rPr lang="fr-FR" sz="2800" dirty="0" smtClean="0">
                <a:latin typeface="Times New Roman" pitchFamily="18" charset="0"/>
                <a:cs typeface="Times New Roman" pitchFamily="18" charset="0"/>
              </a:rPr>
              <a:t> la période de sécheresse de </a:t>
            </a:r>
            <a:r>
              <a:rPr lang="fr-FR" sz="2800" smtClean="0">
                <a:latin typeface="Times New Roman" pitchFamily="18" charset="0"/>
                <a:cs typeface="Times New Roman" pitchFamily="18" charset="0"/>
              </a:rPr>
              <a:t>ces deux stations</a:t>
            </a:r>
            <a:r>
              <a:rPr lang="fr-FR" sz="2800" dirty="0" smtClean="0">
                <a:latin typeface="Times New Roman" pitchFamily="18" charset="0"/>
                <a:cs typeface="Times New Roman" pitchFamily="18" charset="0"/>
              </a:rPr>
              <a:t>.</a:t>
            </a:r>
          </a:p>
          <a:p>
            <a:r>
              <a:rPr lang="fr-FR" sz="2800" dirty="0" smtClean="0">
                <a:latin typeface="Times New Roman" pitchFamily="18" charset="0"/>
                <a:cs typeface="Times New Roman" pitchFamily="18" charset="0"/>
              </a:rPr>
              <a:t>2 – En exploitant les données climatiques, </a:t>
            </a:r>
            <a:r>
              <a:rPr lang="fr-FR" sz="2800" b="1" dirty="0" smtClean="0">
                <a:latin typeface="Times New Roman" pitchFamily="18" charset="0"/>
                <a:cs typeface="Times New Roman" pitchFamily="18" charset="0"/>
              </a:rPr>
              <a:t>expliquer</a:t>
            </a:r>
            <a:r>
              <a:rPr lang="fr-FR" sz="2800" dirty="0" smtClean="0">
                <a:latin typeface="Times New Roman" pitchFamily="18" charset="0"/>
                <a:cs typeface="Times New Roman" pitchFamily="18" charset="0"/>
              </a:rPr>
              <a:t> la présence de l’Arganier dans la station d’Agadir et son absence dans la station d’</a:t>
            </a:r>
            <a:r>
              <a:rPr lang="fr-FR" sz="2800" dirty="0" err="1" smtClean="0">
                <a:latin typeface="Times New Roman" pitchFamily="18" charset="0"/>
                <a:cs typeface="Times New Roman" pitchFamily="18" charset="0"/>
              </a:rPr>
              <a:t>Ifrane</a:t>
            </a:r>
            <a:r>
              <a:rPr lang="fr-FR" sz="2800" dirty="0" smtClean="0">
                <a:latin typeface="Times New Roman" pitchFamily="18" charset="0"/>
                <a:cs typeface="Times New Roman" pitchFamily="18" charset="0"/>
              </a:rPr>
              <a:t>.</a:t>
            </a:r>
          </a:p>
          <a:p>
            <a:r>
              <a:rPr lang="fr-FR" sz="2800" dirty="0" smtClean="0">
                <a:latin typeface="Times New Roman" pitchFamily="18" charset="0"/>
                <a:cs typeface="Times New Roman" pitchFamily="18" charset="0"/>
              </a:rPr>
              <a:t>3 – que peut-on conclure.  </a:t>
            </a:r>
            <a:endParaRPr lang="fr-FR" sz="2800" dirty="0">
              <a:latin typeface="Times New Roman" pitchFamily="18" charset="0"/>
              <a:cs typeface="Times New Roman" pitchFamily="18" charset="0"/>
            </a:endParaRPr>
          </a:p>
        </p:txBody>
      </p:sp>
      <p:sp>
        <p:nvSpPr>
          <p:cNvPr id="6" name="ZoneTexte 5"/>
          <p:cNvSpPr txBox="1"/>
          <p:nvPr/>
        </p:nvSpPr>
        <p:spPr>
          <a:xfrm>
            <a:off x="142876" y="214290"/>
            <a:ext cx="9001156" cy="584775"/>
          </a:xfrm>
          <a:prstGeom prst="rect">
            <a:avLst/>
          </a:prstGeom>
          <a:noFill/>
        </p:spPr>
        <p:txBody>
          <a:bodyPr wrap="square" rtlCol="0">
            <a:spAutoFit/>
          </a:bodyPr>
          <a:lstStyle/>
          <a:p>
            <a:pPr>
              <a:buNone/>
            </a:pPr>
            <a:r>
              <a:rPr lang="fr-FR" sz="3200" dirty="0" smtClean="0">
                <a:latin typeface="Times New Roman" pitchFamily="18" charset="0"/>
                <a:cs typeface="Times New Roman" pitchFamily="18" charset="0"/>
              </a:rPr>
              <a:t>Le tableau ci-dessous présente les résultats obtenus: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36"/>
          <p:cNvGrpSpPr/>
          <p:nvPr/>
        </p:nvGrpSpPr>
        <p:grpSpPr>
          <a:xfrm>
            <a:off x="102816" y="329073"/>
            <a:ext cx="4312693" cy="5977719"/>
            <a:chOff x="2292823" y="477672"/>
            <a:chExt cx="4312693" cy="5977719"/>
          </a:xfrm>
        </p:grpSpPr>
        <p:pic>
          <p:nvPicPr>
            <p:cNvPr id="2" name="Image 1"/>
            <p:cNvPicPr>
              <a:picLocks noChangeAspect="1"/>
            </p:cNvPicPr>
            <p:nvPr/>
          </p:nvPicPr>
          <p:blipFill rotWithShape="1">
            <a:blip r:embed="rId2">
              <a:extLst>
                <a:ext uri="{28A0092B-C50C-407E-A947-70E740481C1C}">
                  <a14:useLocalDpi xmlns="" xmlns:a14="http://schemas.microsoft.com/office/drawing/2010/main" val="0"/>
                </a:ext>
              </a:extLst>
            </a:blip>
            <a:srcRect l="10072" t="6967" r="11122" b="5870"/>
            <a:stretch/>
          </p:blipFill>
          <p:spPr>
            <a:xfrm>
              <a:off x="2292823" y="477672"/>
              <a:ext cx="4312693" cy="5977719"/>
            </a:xfrm>
            <a:prstGeom prst="rect">
              <a:avLst/>
            </a:prstGeom>
          </p:spPr>
        </p:pic>
        <p:sp>
          <p:nvSpPr>
            <p:cNvPr id="3" name="ZoneTexte 2"/>
            <p:cNvSpPr txBox="1"/>
            <p:nvPr/>
          </p:nvSpPr>
          <p:spPr>
            <a:xfrm>
              <a:off x="2952696" y="6001543"/>
              <a:ext cx="2997937" cy="307777"/>
            </a:xfrm>
            <a:prstGeom prst="rect">
              <a:avLst/>
            </a:prstGeom>
            <a:noFill/>
          </p:spPr>
          <p:txBody>
            <a:bodyPr wrap="none" rtlCol="0">
              <a:spAutoFit/>
            </a:bodyPr>
            <a:lstStyle/>
            <a:p>
              <a:r>
                <a:rPr lang="fr-FR" sz="1400" b="1" dirty="0" smtClean="0"/>
                <a:t>1   2    3    4    5   6    7    8    9  10  11  12</a:t>
              </a:r>
              <a:endParaRPr lang="fr-FR" sz="1400" b="1" dirty="0"/>
            </a:p>
          </p:txBody>
        </p:sp>
        <p:sp>
          <p:nvSpPr>
            <p:cNvPr id="4" name="ZoneTexte 3"/>
            <p:cNvSpPr txBox="1"/>
            <p:nvPr/>
          </p:nvSpPr>
          <p:spPr>
            <a:xfrm>
              <a:off x="2699792" y="4410267"/>
              <a:ext cx="367408" cy="1467005"/>
            </a:xfrm>
            <a:prstGeom prst="rect">
              <a:avLst/>
            </a:prstGeom>
            <a:noFill/>
          </p:spPr>
          <p:txBody>
            <a:bodyPr wrap="none" rtlCol="0">
              <a:spAutoFit/>
            </a:bodyPr>
            <a:lstStyle/>
            <a:p>
              <a:pPr algn="r">
                <a:lnSpc>
                  <a:spcPts val="1800"/>
                </a:lnSpc>
              </a:pPr>
              <a:r>
                <a:rPr lang="fr-FR" sz="1400" b="1" dirty="0" smtClean="0">
                  <a:solidFill>
                    <a:schemeClr val="accent6">
                      <a:lumMod val="75000"/>
                    </a:schemeClr>
                  </a:solidFill>
                </a:rPr>
                <a:t>30</a:t>
              </a:r>
            </a:p>
            <a:p>
              <a:pPr algn="r">
                <a:lnSpc>
                  <a:spcPts val="1800"/>
                </a:lnSpc>
              </a:pPr>
              <a:r>
                <a:rPr lang="fr-FR" sz="1400" b="1" dirty="0" smtClean="0">
                  <a:solidFill>
                    <a:schemeClr val="accent6">
                      <a:lumMod val="75000"/>
                    </a:schemeClr>
                  </a:solidFill>
                </a:rPr>
                <a:t>25</a:t>
              </a:r>
            </a:p>
            <a:p>
              <a:pPr algn="r">
                <a:lnSpc>
                  <a:spcPts val="1800"/>
                </a:lnSpc>
              </a:pPr>
              <a:r>
                <a:rPr lang="fr-FR" sz="1400" b="1" dirty="0" smtClean="0">
                  <a:solidFill>
                    <a:schemeClr val="accent6">
                      <a:lumMod val="75000"/>
                    </a:schemeClr>
                  </a:solidFill>
                </a:rPr>
                <a:t>20</a:t>
              </a:r>
            </a:p>
            <a:p>
              <a:pPr algn="r">
                <a:lnSpc>
                  <a:spcPts val="1800"/>
                </a:lnSpc>
              </a:pPr>
              <a:r>
                <a:rPr lang="fr-FR" sz="1400" b="1" dirty="0" smtClean="0">
                  <a:solidFill>
                    <a:schemeClr val="accent6">
                      <a:lumMod val="75000"/>
                    </a:schemeClr>
                  </a:solidFill>
                </a:rPr>
                <a:t>15</a:t>
              </a:r>
            </a:p>
            <a:p>
              <a:pPr algn="r">
                <a:lnSpc>
                  <a:spcPts val="1800"/>
                </a:lnSpc>
              </a:pPr>
              <a:r>
                <a:rPr lang="fr-FR" sz="1400" b="1" dirty="0" smtClean="0">
                  <a:solidFill>
                    <a:schemeClr val="accent6">
                      <a:lumMod val="75000"/>
                    </a:schemeClr>
                  </a:solidFill>
                </a:rPr>
                <a:t>10</a:t>
              </a:r>
            </a:p>
            <a:p>
              <a:pPr algn="r">
                <a:lnSpc>
                  <a:spcPts val="1800"/>
                </a:lnSpc>
              </a:pPr>
              <a:r>
                <a:rPr lang="fr-FR" sz="1400" b="1" dirty="0">
                  <a:solidFill>
                    <a:schemeClr val="accent6">
                      <a:lumMod val="75000"/>
                    </a:schemeClr>
                  </a:solidFill>
                </a:rPr>
                <a:t>5</a:t>
              </a:r>
            </a:p>
          </p:txBody>
        </p:sp>
        <p:sp>
          <p:nvSpPr>
            <p:cNvPr id="5" name="ZoneTexte 4"/>
            <p:cNvSpPr txBox="1"/>
            <p:nvPr/>
          </p:nvSpPr>
          <p:spPr>
            <a:xfrm>
              <a:off x="5697397" y="1399123"/>
              <a:ext cx="458779" cy="4478149"/>
            </a:xfrm>
            <a:prstGeom prst="rect">
              <a:avLst/>
            </a:prstGeom>
            <a:noFill/>
          </p:spPr>
          <p:txBody>
            <a:bodyPr wrap="none" rtlCol="0">
              <a:spAutoFit/>
            </a:bodyPr>
            <a:lstStyle/>
            <a:p>
              <a:pPr algn="r">
                <a:lnSpc>
                  <a:spcPts val="1800"/>
                </a:lnSpc>
              </a:pPr>
              <a:r>
                <a:rPr lang="fr-FR" sz="1400" b="1" dirty="0" smtClean="0">
                  <a:solidFill>
                    <a:srgbClr val="0070C0"/>
                  </a:solidFill>
                </a:rPr>
                <a:t>190</a:t>
              </a:r>
            </a:p>
            <a:p>
              <a:pPr algn="r">
                <a:lnSpc>
                  <a:spcPts val="1800"/>
                </a:lnSpc>
              </a:pPr>
              <a:r>
                <a:rPr lang="fr-FR" sz="1400" b="1" dirty="0" smtClean="0">
                  <a:solidFill>
                    <a:srgbClr val="0070C0"/>
                  </a:solidFill>
                </a:rPr>
                <a:t>180</a:t>
              </a:r>
            </a:p>
            <a:p>
              <a:pPr algn="r">
                <a:lnSpc>
                  <a:spcPts val="1800"/>
                </a:lnSpc>
              </a:pPr>
              <a:r>
                <a:rPr lang="fr-FR" sz="1400" b="1" dirty="0" smtClean="0">
                  <a:solidFill>
                    <a:srgbClr val="0070C0"/>
                  </a:solidFill>
                </a:rPr>
                <a:t>170</a:t>
              </a:r>
            </a:p>
            <a:p>
              <a:pPr algn="r">
                <a:lnSpc>
                  <a:spcPts val="1800"/>
                </a:lnSpc>
              </a:pPr>
              <a:r>
                <a:rPr lang="fr-FR" sz="1400" b="1" dirty="0" smtClean="0">
                  <a:solidFill>
                    <a:srgbClr val="0070C0"/>
                  </a:solidFill>
                </a:rPr>
                <a:t>160</a:t>
              </a:r>
            </a:p>
            <a:p>
              <a:pPr algn="r">
                <a:lnSpc>
                  <a:spcPts val="1800"/>
                </a:lnSpc>
              </a:pPr>
              <a:r>
                <a:rPr lang="fr-FR" sz="1400" b="1" dirty="0" smtClean="0">
                  <a:solidFill>
                    <a:srgbClr val="0070C0"/>
                  </a:solidFill>
                </a:rPr>
                <a:t>150</a:t>
              </a:r>
            </a:p>
            <a:p>
              <a:pPr algn="r">
                <a:lnSpc>
                  <a:spcPts val="1800"/>
                </a:lnSpc>
              </a:pPr>
              <a:r>
                <a:rPr lang="fr-FR" sz="1400" b="1" dirty="0" smtClean="0">
                  <a:solidFill>
                    <a:srgbClr val="0070C0"/>
                  </a:solidFill>
                </a:rPr>
                <a:t>140</a:t>
              </a:r>
            </a:p>
            <a:p>
              <a:pPr algn="r">
                <a:lnSpc>
                  <a:spcPts val="1800"/>
                </a:lnSpc>
              </a:pPr>
              <a:r>
                <a:rPr lang="fr-FR" sz="1400" b="1" dirty="0" smtClean="0">
                  <a:solidFill>
                    <a:srgbClr val="0070C0"/>
                  </a:solidFill>
                </a:rPr>
                <a:t>130</a:t>
              </a:r>
            </a:p>
            <a:p>
              <a:pPr algn="r">
                <a:lnSpc>
                  <a:spcPts val="1800"/>
                </a:lnSpc>
              </a:pPr>
              <a:r>
                <a:rPr lang="fr-FR" sz="1400" b="1" dirty="0" smtClean="0">
                  <a:solidFill>
                    <a:srgbClr val="0070C0"/>
                  </a:solidFill>
                </a:rPr>
                <a:t>120</a:t>
              </a:r>
            </a:p>
            <a:p>
              <a:pPr algn="r">
                <a:lnSpc>
                  <a:spcPts val="1800"/>
                </a:lnSpc>
              </a:pPr>
              <a:r>
                <a:rPr lang="fr-FR" sz="1400" b="1" dirty="0" smtClean="0">
                  <a:solidFill>
                    <a:srgbClr val="0070C0"/>
                  </a:solidFill>
                </a:rPr>
                <a:t>110</a:t>
              </a:r>
            </a:p>
            <a:p>
              <a:pPr algn="r">
                <a:lnSpc>
                  <a:spcPts val="1800"/>
                </a:lnSpc>
              </a:pPr>
              <a:r>
                <a:rPr lang="fr-FR" sz="1400" b="1" dirty="0" smtClean="0">
                  <a:solidFill>
                    <a:srgbClr val="0070C0"/>
                  </a:solidFill>
                </a:rPr>
                <a:t>100</a:t>
              </a:r>
            </a:p>
            <a:p>
              <a:pPr algn="r">
                <a:lnSpc>
                  <a:spcPts val="1800"/>
                </a:lnSpc>
              </a:pPr>
              <a:r>
                <a:rPr lang="fr-FR" sz="1400" b="1" dirty="0" smtClean="0">
                  <a:solidFill>
                    <a:srgbClr val="0070C0"/>
                  </a:solidFill>
                </a:rPr>
                <a:t>90</a:t>
              </a:r>
            </a:p>
            <a:p>
              <a:pPr algn="r">
                <a:lnSpc>
                  <a:spcPts val="1800"/>
                </a:lnSpc>
              </a:pPr>
              <a:r>
                <a:rPr lang="fr-FR" sz="1400" b="1" dirty="0" smtClean="0">
                  <a:solidFill>
                    <a:srgbClr val="0070C0"/>
                  </a:solidFill>
                </a:rPr>
                <a:t>80</a:t>
              </a:r>
            </a:p>
            <a:p>
              <a:pPr algn="r">
                <a:lnSpc>
                  <a:spcPts val="1800"/>
                </a:lnSpc>
              </a:pPr>
              <a:r>
                <a:rPr lang="fr-FR" sz="1400" b="1" dirty="0" smtClean="0">
                  <a:solidFill>
                    <a:srgbClr val="0070C0"/>
                  </a:solidFill>
                </a:rPr>
                <a:t>70</a:t>
              </a:r>
            </a:p>
            <a:p>
              <a:pPr algn="r">
                <a:lnSpc>
                  <a:spcPts val="1800"/>
                </a:lnSpc>
              </a:pPr>
              <a:r>
                <a:rPr lang="fr-FR" sz="1400" b="1" dirty="0" smtClean="0">
                  <a:solidFill>
                    <a:srgbClr val="0070C0"/>
                  </a:solidFill>
                </a:rPr>
                <a:t>60</a:t>
              </a:r>
            </a:p>
            <a:p>
              <a:pPr algn="r">
                <a:lnSpc>
                  <a:spcPts val="1800"/>
                </a:lnSpc>
              </a:pPr>
              <a:r>
                <a:rPr lang="fr-FR" sz="1400" b="1" dirty="0" smtClean="0">
                  <a:solidFill>
                    <a:srgbClr val="0070C0"/>
                  </a:solidFill>
                </a:rPr>
                <a:t>50</a:t>
              </a:r>
            </a:p>
            <a:p>
              <a:pPr algn="r">
                <a:lnSpc>
                  <a:spcPts val="1800"/>
                </a:lnSpc>
              </a:pPr>
              <a:r>
                <a:rPr lang="fr-FR" sz="1400" b="1" dirty="0" smtClean="0">
                  <a:solidFill>
                    <a:srgbClr val="0070C0"/>
                  </a:solidFill>
                </a:rPr>
                <a:t>40</a:t>
              </a:r>
            </a:p>
            <a:p>
              <a:pPr algn="r">
                <a:lnSpc>
                  <a:spcPts val="1800"/>
                </a:lnSpc>
              </a:pPr>
              <a:r>
                <a:rPr lang="fr-FR" sz="1400" b="1" dirty="0" smtClean="0">
                  <a:solidFill>
                    <a:srgbClr val="0070C0"/>
                  </a:solidFill>
                </a:rPr>
                <a:t>30</a:t>
              </a:r>
            </a:p>
            <a:p>
              <a:pPr algn="r">
                <a:lnSpc>
                  <a:spcPts val="1800"/>
                </a:lnSpc>
              </a:pPr>
              <a:r>
                <a:rPr lang="fr-FR" sz="1400" b="1" dirty="0" smtClean="0">
                  <a:solidFill>
                    <a:srgbClr val="0070C0"/>
                  </a:solidFill>
                </a:rPr>
                <a:t>20</a:t>
              </a:r>
            </a:p>
            <a:p>
              <a:pPr algn="r">
                <a:lnSpc>
                  <a:spcPts val="1800"/>
                </a:lnSpc>
              </a:pPr>
              <a:r>
                <a:rPr lang="fr-FR" sz="1400" b="1" dirty="0" smtClean="0">
                  <a:solidFill>
                    <a:srgbClr val="0070C0"/>
                  </a:solidFill>
                </a:rPr>
                <a:t>10</a:t>
              </a:r>
            </a:p>
          </p:txBody>
        </p:sp>
        <p:sp>
          <p:nvSpPr>
            <p:cNvPr id="6" name="Forme libre 5"/>
            <p:cNvSpPr/>
            <p:nvPr/>
          </p:nvSpPr>
          <p:spPr>
            <a:xfrm>
              <a:off x="4315471" y="4989893"/>
              <a:ext cx="616496" cy="798549"/>
            </a:xfrm>
            <a:custGeom>
              <a:avLst/>
              <a:gdLst>
                <a:gd name="connsiteX0" fmla="*/ 0 w 616496"/>
                <a:gd name="connsiteY0" fmla="*/ 173778 h 798549"/>
                <a:gd name="connsiteX1" fmla="*/ 211016 w 616496"/>
                <a:gd name="connsiteY1" fmla="*/ 798549 h 798549"/>
                <a:gd name="connsiteX2" fmla="*/ 471682 w 616496"/>
                <a:gd name="connsiteY2" fmla="*/ 682697 h 798549"/>
                <a:gd name="connsiteX3" fmla="*/ 616496 w 616496"/>
                <a:gd name="connsiteY3" fmla="*/ 372380 h 798549"/>
                <a:gd name="connsiteX4" fmla="*/ 450994 w 616496"/>
                <a:gd name="connsiteY4" fmla="*/ 165502 h 798549"/>
                <a:gd name="connsiteX5" fmla="*/ 215153 w 616496"/>
                <a:gd name="connsiteY5" fmla="*/ 0 h 798549"/>
                <a:gd name="connsiteX6" fmla="*/ 0 w 616496"/>
                <a:gd name="connsiteY6" fmla="*/ 173778 h 7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496" h="798549">
                  <a:moveTo>
                    <a:pt x="0" y="173778"/>
                  </a:moveTo>
                  <a:lnTo>
                    <a:pt x="211016" y="798549"/>
                  </a:lnTo>
                  <a:lnTo>
                    <a:pt x="471682" y="682697"/>
                  </a:lnTo>
                  <a:lnTo>
                    <a:pt x="616496" y="372380"/>
                  </a:lnTo>
                  <a:lnTo>
                    <a:pt x="450994" y="165502"/>
                  </a:lnTo>
                  <a:lnTo>
                    <a:pt x="215153" y="0"/>
                  </a:lnTo>
                  <a:lnTo>
                    <a:pt x="0" y="173778"/>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6"/>
            <p:cNvGrpSpPr/>
            <p:nvPr/>
          </p:nvGrpSpPr>
          <p:grpSpPr>
            <a:xfrm>
              <a:off x="3059832" y="4986338"/>
              <a:ext cx="2691081" cy="862224"/>
              <a:chOff x="3059832" y="4986338"/>
              <a:chExt cx="2691081" cy="862224"/>
            </a:xfrm>
          </p:grpSpPr>
          <p:sp>
            <p:nvSpPr>
              <p:cNvPr id="8" name="Forme libre 7"/>
              <p:cNvSpPr/>
              <p:nvPr/>
            </p:nvSpPr>
            <p:spPr>
              <a:xfrm>
                <a:off x="3059832" y="4986338"/>
                <a:ext cx="2424112" cy="695325"/>
              </a:xfrm>
              <a:custGeom>
                <a:avLst/>
                <a:gdLst>
                  <a:gd name="connsiteX0" fmla="*/ 0 w 2424112"/>
                  <a:gd name="connsiteY0" fmla="*/ 681037 h 695325"/>
                  <a:gd name="connsiteX1" fmla="*/ 266700 w 2424112"/>
                  <a:gd name="connsiteY1" fmla="*/ 657225 h 695325"/>
                  <a:gd name="connsiteX2" fmla="*/ 509587 w 2424112"/>
                  <a:gd name="connsiteY2" fmla="*/ 661987 h 695325"/>
                  <a:gd name="connsiteX3" fmla="*/ 747712 w 2424112"/>
                  <a:gd name="connsiteY3" fmla="*/ 552450 h 695325"/>
                  <a:gd name="connsiteX4" fmla="*/ 985837 w 2424112"/>
                  <a:gd name="connsiteY4" fmla="*/ 433387 h 695325"/>
                  <a:gd name="connsiteX5" fmla="*/ 1228725 w 2424112"/>
                  <a:gd name="connsiteY5" fmla="*/ 185737 h 695325"/>
                  <a:gd name="connsiteX6" fmla="*/ 1462087 w 2424112"/>
                  <a:gd name="connsiteY6" fmla="*/ 0 h 695325"/>
                  <a:gd name="connsiteX7" fmla="*/ 1709737 w 2424112"/>
                  <a:gd name="connsiteY7" fmla="*/ 171450 h 695325"/>
                  <a:gd name="connsiteX8" fmla="*/ 1943100 w 2424112"/>
                  <a:gd name="connsiteY8" fmla="*/ 461962 h 695325"/>
                  <a:gd name="connsiteX9" fmla="*/ 2185987 w 2424112"/>
                  <a:gd name="connsiteY9" fmla="*/ 633412 h 695325"/>
                  <a:gd name="connsiteX10" fmla="*/ 2424112 w 2424112"/>
                  <a:gd name="connsiteY10" fmla="*/ 695325 h 695325"/>
                  <a:gd name="connsiteX11" fmla="*/ 2424112 w 2424112"/>
                  <a:gd name="connsiteY11"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4112" h="695325">
                    <a:moveTo>
                      <a:pt x="0" y="681037"/>
                    </a:moveTo>
                    <a:lnTo>
                      <a:pt x="266700" y="657225"/>
                    </a:lnTo>
                    <a:lnTo>
                      <a:pt x="509587" y="661987"/>
                    </a:lnTo>
                    <a:lnTo>
                      <a:pt x="747712" y="552450"/>
                    </a:lnTo>
                    <a:lnTo>
                      <a:pt x="985837" y="433387"/>
                    </a:lnTo>
                    <a:lnTo>
                      <a:pt x="1228725" y="185737"/>
                    </a:lnTo>
                    <a:lnTo>
                      <a:pt x="1462087" y="0"/>
                    </a:lnTo>
                    <a:lnTo>
                      <a:pt x="1709737" y="171450"/>
                    </a:lnTo>
                    <a:lnTo>
                      <a:pt x="1943100" y="461962"/>
                    </a:lnTo>
                    <a:lnTo>
                      <a:pt x="2185987" y="633412"/>
                    </a:lnTo>
                    <a:lnTo>
                      <a:pt x="2424112" y="695325"/>
                    </a:lnTo>
                    <a:lnTo>
                      <a:pt x="2424112" y="695325"/>
                    </a:ln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cxnSp>
            <p:nvCxnSpPr>
              <p:cNvPr id="9" name="Connecteur droit 8"/>
              <p:cNvCxnSpPr>
                <a:stCxn id="21" idx="5"/>
                <a:endCxn id="22" idx="6"/>
              </p:cNvCxnSpPr>
              <p:nvPr/>
            </p:nvCxnSpPr>
            <p:spPr>
              <a:xfrm>
                <a:off x="5500267" y="5699298"/>
                <a:ext cx="250646" cy="149264"/>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24" name="Groupe 9"/>
            <p:cNvGrpSpPr/>
            <p:nvPr/>
          </p:nvGrpSpPr>
          <p:grpSpPr>
            <a:xfrm>
              <a:off x="3051539" y="4965330"/>
              <a:ext cx="2699374" cy="909990"/>
              <a:chOff x="3294348" y="4965330"/>
              <a:chExt cx="2699374" cy="909990"/>
            </a:xfrm>
          </p:grpSpPr>
          <p:sp>
            <p:nvSpPr>
              <p:cNvPr id="11" name="Ellipse 10"/>
              <p:cNvSpPr/>
              <p:nvPr/>
            </p:nvSpPr>
            <p:spPr>
              <a:xfrm>
                <a:off x="3294348" y="5644895"/>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2" name="Ellipse 11"/>
              <p:cNvSpPr/>
              <p:nvPr/>
            </p:nvSpPr>
            <p:spPr>
              <a:xfrm>
                <a:off x="3537130" y="5618137"/>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3" name="Ellipse 12"/>
              <p:cNvSpPr/>
              <p:nvPr/>
            </p:nvSpPr>
            <p:spPr>
              <a:xfrm>
                <a:off x="3779912" y="5621851"/>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4" name="Ellipse 13"/>
              <p:cNvSpPr/>
              <p:nvPr/>
            </p:nvSpPr>
            <p:spPr>
              <a:xfrm>
                <a:off x="4019395" y="5508966"/>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5" name="Ellipse 14"/>
              <p:cNvSpPr/>
              <p:nvPr/>
            </p:nvSpPr>
            <p:spPr>
              <a:xfrm>
                <a:off x="4262072" y="5395776"/>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6" name="Ellipse 15"/>
              <p:cNvSpPr/>
              <p:nvPr/>
            </p:nvSpPr>
            <p:spPr>
              <a:xfrm>
                <a:off x="4506926" y="5157161"/>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7" name="Ellipse 16"/>
              <p:cNvSpPr/>
              <p:nvPr/>
            </p:nvSpPr>
            <p:spPr>
              <a:xfrm>
                <a:off x="4736637" y="4965330"/>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8" name="Ellipse 17"/>
              <p:cNvSpPr/>
              <p:nvPr/>
            </p:nvSpPr>
            <p:spPr>
              <a:xfrm>
                <a:off x="4985556" y="5130403"/>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9" name="Ellipse 18"/>
              <p:cNvSpPr/>
              <p:nvPr/>
            </p:nvSpPr>
            <p:spPr>
              <a:xfrm>
                <a:off x="5220072" y="5417843"/>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0" name="Ellipse 19"/>
              <p:cNvSpPr/>
              <p:nvPr/>
            </p:nvSpPr>
            <p:spPr>
              <a:xfrm>
                <a:off x="5459914" y="5590865"/>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1" name="Ellipse 20"/>
              <p:cNvSpPr/>
              <p:nvPr/>
            </p:nvSpPr>
            <p:spPr>
              <a:xfrm>
                <a:off x="5697397" y="5653619"/>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2" name="Ellipse 21"/>
              <p:cNvSpPr/>
              <p:nvPr/>
            </p:nvSpPr>
            <p:spPr>
              <a:xfrm>
                <a:off x="5940206" y="5821804"/>
                <a:ext cx="53516" cy="53516"/>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grpSp>
        <p:sp>
          <p:nvSpPr>
            <p:cNvPr id="23" name="Forme libre 22"/>
            <p:cNvSpPr/>
            <p:nvPr/>
          </p:nvSpPr>
          <p:spPr>
            <a:xfrm>
              <a:off x="3088257" y="1751162"/>
              <a:ext cx="2639683" cy="4037163"/>
            </a:xfrm>
            <a:custGeom>
              <a:avLst/>
              <a:gdLst>
                <a:gd name="connsiteX0" fmla="*/ 0 w 2639683"/>
                <a:gd name="connsiteY0" fmla="*/ 0 h 4037163"/>
                <a:gd name="connsiteX1" fmla="*/ 250166 w 2639683"/>
                <a:gd name="connsiteY1" fmla="*/ 940280 h 4037163"/>
                <a:gd name="connsiteX2" fmla="*/ 491705 w 2639683"/>
                <a:gd name="connsiteY2" fmla="*/ 1380227 h 4037163"/>
                <a:gd name="connsiteX3" fmla="*/ 750498 w 2639683"/>
                <a:gd name="connsiteY3" fmla="*/ 1500996 h 4037163"/>
                <a:gd name="connsiteX4" fmla="*/ 974785 w 2639683"/>
                <a:gd name="connsiteY4" fmla="*/ 2527540 h 4037163"/>
                <a:gd name="connsiteX5" fmla="*/ 1216324 w 2639683"/>
                <a:gd name="connsiteY5" fmla="*/ 3381555 h 4037163"/>
                <a:gd name="connsiteX6" fmla="*/ 1440611 w 2639683"/>
                <a:gd name="connsiteY6" fmla="*/ 4037163 h 4037163"/>
                <a:gd name="connsiteX7" fmla="*/ 1690777 w 2639683"/>
                <a:gd name="connsiteY7" fmla="*/ 3933646 h 4037163"/>
                <a:gd name="connsiteX8" fmla="*/ 1915064 w 2639683"/>
                <a:gd name="connsiteY8" fmla="*/ 3459193 h 4037163"/>
                <a:gd name="connsiteX9" fmla="*/ 2165230 w 2639683"/>
                <a:gd name="connsiteY9" fmla="*/ 2286000 h 4037163"/>
                <a:gd name="connsiteX10" fmla="*/ 2406769 w 2639683"/>
                <a:gd name="connsiteY10" fmla="*/ 1130061 h 4037163"/>
                <a:gd name="connsiteX11" fmla="*/ 2631056 w 2639683"/>
                <a:gd name="connsiteY11" fmla="*/ 353683 h 4037163"/>
                <a:gd name="connsiteX12" fmla="*/ 2639683 w 2639683"/>
                <a:gd name="connsiteY12" fmla="*/ 353683 h 403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9683" h="4037163">
                  <a:moveTo>
                    <a:pt x="0" y="0"/>
                  </a:moveTo>
                  <a:lnTo>
                    <a:pt x="250166" y="940280"/>
                  </a:lnTo>
                  <a:lnTo>
                    <a:pt x="491705" y="1380227"/>
                  </a:lnTo>
                  <a:lnTo>
                    <a:pt x="750498" y="1500996"/>
                  </a:lnTo>
                  <a:lnTo>
                    <a:pt x="974785" y="2527540"/>
                  </a:lnTo>
                  <a:lnTo>
                    <a:pt x="1216324" y="3381555"/>
                  </a:lnTo>
                  <a:lnTo>
                    <a:pt x="1440611" y="4037163"/>
                  </a:lnTo>
                  <a:lnTo>
                    <a:pt x="1690777" y="3933646"/>
                  </a:lnTo>
                  <a:lnTo>
                    <a:pt x="1915064" y="3459193"/>
                  </a:lnTo>
                  <a:lnTo>
                    <a:pt x="2165230" y="2286000"/>
                  </a:lnTo>
                  <a:lnTo>
                    <a:pt x="2406769" y="1130061"/>
                  </a:lnTo>
                  <a:lnTo>
                    <a:pt x="2631056" y="353683"/>
                  </a:lnTo>
                  <a:lnTo>
                    <a:pt x="2639683" y="35368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7" name="Groupe 23"/>
            <p:cNvGrpSpPr/>
            <p:nvPr/>
          </p:nvGrpSpPr>
          <p:grpSpPr>
            <a:xfrm>
              <a:off x="3059832" y="1719300"/>
              <a:ext cx="2682788" cy="4081388"/>
              <a:chOff x="3294348" y="1719300"/>
              <a:chExt cx="2682788" cy="4081388"/>
            </a:xfrm>
          </p:grpSpPr>
          <p:sp>
            <p:nvSpPr>
              <p:cNvPr id="25" name="Ellipse 24"/>
              <p:cNvSpPr/>
              <p:nvPr/>
            </p:nvSpPr>
            <p:spPr>
              <a:xfrm>
                <a:off x="5211779" y="5183919"/>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6" name="Ellipse 25"/>
              <p:cNvSpPr/>
              <p:nvPr/>
            </p:nvSpPr>
            <p:spPr>
              <a:xfrm>
                <a:off x="4977263" y="5648118"/>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7" name="Ellipse 26"/>
              <p:cNvSpPr/>
              <p:nvPr/>
            </p:nvSpPr>
            <p:spPr>
              <a:xfrm>
                <a:off x="5455377" y="4012521"/>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8" name="Ellipse 27"/>
              <p:cNvSpPr/>
              <p:nvPr/>
            </p:nvSpPr>
            <p:spPr>
              <a:xfrm>
                <a:off x="4506926" y="5103676"/>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9" name="Ellipse 28"/>
              <p:cNvSpPr/>
              <p:nvPr/>
            </p:nvSpPr>
            <p:spPr>
              <a:xfrm>
                <a:off x="5693964" y="2852936"/>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0" name="Ellipse 29"/>
              <p:cNvSpPr/>
              <p:nvPr/>
            </p:nvSpPr>
            <p:spPr>
              <a:xfrm>
                <a:off x="4262072" y="4243625"/>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1" name="Ellipse 30"/>
              <p:cNvSpPr/>
              <p:nvPr/>
            </p:nvSpPr>
            <p:spPr>
              <a:xfrm flipH="1">
                <a:off x="5931417" y="2060848"/>
                <a:ext cx="45719" cy="45719"/>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2" name="Ellipse 31"/>
              <p:cNvSpPr/>
              <p:nvPr/>
            </p:nvSpPr>
            <p:spPr>
              <a:xfrm>
                <a:off x="3294348" y="1719300"/>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3" name="Ellipse 32"/>
              <p:cNvSpPr/>
              <p:nvPr/>
            </p:nvSpPr>
            <p:spPr>
              <a:xfrm>
                <a:off x="3543934" y="2636912"/>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4" name="Ellipse 33"/>
              <p:cNvSpPr/>
              <p:nvPr/>
            </p:nvSpPr>
            <p:spPr>
              <a:xfrm>
                <a:off x="3788178" y="3087452"/>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5" name="Ellipse 34"/>
              <p:cNvSpPr/>
              <p:nvPr/>
            </p:nvSpPr>
            <p:spPr>
              <a:xfrm>
                <a:off x="4027661" y="3212976"/>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6" name="Ellipse 35"/>
              <p:cNvSpPr/>
              <p:nvPr/>
            </p:nvSpPr>
            <p:spPr>
              <a:xfrm>
                <a:off x="4734930" y="5747172"/>
                <a:ext cx="53516" cy="535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grpSp>
      </p:grpSp>
      <p:grpSp>
        <p:nvGrpSpPr>
          <p:cNvPr id="38" name="Groupe 37"/>
          <p:cNvGrpSpPr/>
          <p:nvPr/>
        </p:nvGrpSpPr>
        <p:grpSpPr>
          <a:xfrm>
            <a:off x="4405744" y="1666080"/>
            <a:ext cx="4647710" cy="3796445"/>
            <a:chOff x="1255594" y="873457"/>
            <a:chExt cx="6482687" cy="5295331"/>
          </a:xfrm>
        </p:grpSpPr>
        <p:pic>
          <p:nvPicPr>
            <p:cNvPr id="39" name="Image 38"/>
            <p:cNvPicPr>
              <a:picLocks noChangeAspect="1"/>
            </p:cNvPicPr>
            <p:nvPr/>
          </p:nvPicPr>
          <p:blipFill rotWithShape="1">
            <a:blip r:embed="rId3">
              <a:extLst>
                <a:ext uri="{28A0092B-C50C-407E-A947-70E740481C1C}">
                  <a14:useLocalDpi xmlns="" xmlns:a14="http://schemas.microsoft.com/office/drawing/2010/main" val="0"/>
                </a:ext>
              </a:extLst>
            </a:blip>
            <a:srcRect l="9671" t="12944" r="11005" b="9596"/>
            <a:stretch/>
          </p:blipFill>
          <p:spPr>
            <a:xfrm>
              <a:off x="1255594" y="873457"/>
              <a:ext cx="6482687" cy="5295331"/>
            </a:xfrm>
            <a:prstGeom prst="rect">
              <a:avLst/>
            </a:prstGeom>
          </p:spPr>
        </p:pic>
        <p:sp>
          <p:nvSpPr>
            <p:cNvPr id="40" name="Forme libre 39"/>
            <p:cNvSpPr/>
            <p:nvPr/>
          </p:nvSpPr>
          <p:spPr>
            <a:xfrm>
              <a:off x="2749550" y="3651250"/>
              <a:ext cx="3683000" cy="1885950"/>
            </a:xfrm>
            <a:custGeom>
              <a:avLst/>
              <a:gdLst>
                <a:gd name="connsiteX0" fmla="*/ 0 w 3683000"/>
                <a:gd name="connsiteY0" fmla="*/ 641350 h 1885950"/>
                <a:gd name="connsiteX1" fmla="*/ 304800 w 3683000"/>
                <a:gd name="connsiteY1" fmla="*/ 501650 h 1885950"/>
                <a:gd name="connsiteX2" fmla="*/ 692150 w 3683000"/>
                <a:gd name="connsiteY2" fmla="*/ 450850 h 1885950"/>
                <a:gd name="connsiteX3" fmla="*/ 1085850 w 3683000"/>
                <a:gd name="connsiteY3" fmla="*/ 419100 h 1885950"/>
                <a:gd name="connsiteX4" fmla="*/ 1485900 w 3683000"/>
                <a:gd name="connsiteY4" fmla="*/ 336550 h 1885950"/>
                <a:gd name="connsiteX5" fmla="*/ 1847850 w 3683000"/>
                <a:gd name="connsiteY5" fmla="*/ 114300 h 1885950"/>
                <a:gd name="connsiteX6" fmla="*/ 2235200 w 3683000"/>
                <a:gd name="connsiteY6" fmla="*/ 0 h 1885950"/>
                <a:gd name="connsiteX7" fmla="*/ 2641600 w 3683000"/>
                <a:gd name="connsiteY7" fmla="*/ 266700 h 1885950"/>
                <a:gd name="connsiteX8" fmla="*/ 3022600 w 3683000"/>
                <a:gd name="connsiteY8" fmla="*/ 304800 h 1885950"/>
                <a:gd name="connsiteX9" fmla="*/ 3416300 w 3683000"/>
                <a:gd name="connsiteY9" fmla="*/ 450850 h 1885950"/>
                <a:gd name="connsiteX10" fmla="*/ 3683000 w 3683000"/>
                <a:gd name="connsiteY10" fmla="*/ 660400 h 1885950"/>
                <a:gd name="connsiteX11" fmla="*/ 3409950 w 3683000"/>
                <a:gd name="connsiteY11" fmla="*/ 1200150 h 1885950"/>
                <a:gd name="connsiteX12" fmla="*/ 3016250 w 3683000"/>
                <a:gd name="connsiteY12" fmla="*/ 1320800 h 1885950"/>
                <a:gd name="connsiteX13" fmla="*/ 2628900 w 3683000"/>
                <a:gd name="connsiteY13" fmla="*/ 1790700 h 1885950"/>
                <a:gd name="connsiteX14" fmla="*/ 2641600 w 3683000"/>
                <a:gd name="connsiteY14" fmla="*/ 1733550 h 1885950"/>
                <a:gd name="connsiteX15" fmla="*/ 2203450 w 3683000"/>
                <a:gd name="connsiteY15" fmla="*/ 1797050 h 1885950"/>
                <a:gd name="connsiteX16" fmla="*/ 1828800 w 3683000"/>
                <a:gd name="connsiteY16" fmla="*/ 1885950 h 1885950"/>
                <a:gd name="connsiteX17" fmla="*/ 1460500 w 3683000"/>
                <a:gd name="connsiteY17" fmla="*/ 1822450 h 1885950"/>
                <a:gd name="connsiteX18" fmla="*/ 1060450 w 3683000"/>
                <a:gd name="connsiteY18" fmla="*/ 1771650 h 1885950"/>
                <a:gd name="connsiteX19" fmla="*/ 679450 w 3683000"/>
                <a:gd name="connsiteY19" fmla="*/ 1320800 h 1885950"/>
                <a:gd name="connsiteX20" fmla="*/ 292100 w 3683000"/>
                <a:gd name="connsiteY20" fmla="*/ 1022350 h 1885950"/>
                <a:gd name="connsiteX21" fmla="*/ 0 w 3683000"/>
                <a:gd name="connsiteY21" fmla="*/ 6413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3000" h="1885950">
                  <a:moveTo>
                    <a:pt x="0" y="641350"/>
                  </a:moveTo>
                  <a:lnTo>
                    <a:pt x="304800" y="501650"/>
                  </a:lnTo>
                  <a:lnTo>
                    <a:pt x="692150" y="450850"/>
                  </a:lnTo>
                  <a:lnTo>
                    <a:pt x="1085850" y="419100"/>
                  </a:lnTo>
                  <a:lnTo>
                    <a:pt x="1485900" y="336550"/>
                  </a:lnTo>
                  <a:lnTo>
                    <a:pt x="1847850" y="114300"/>
                  </a:lnTo>
                  <a:lnTo>
                    <a:pt x="2235200" y="0"/>
                  </a:lnTo>
                  <a:lnTo>
                    <a:pt x="2641600" y="266700"/>
                  </a:lnTo>
                  <a:lnTo>
                    <a:pt x="3022600" y="304800"/>
                  </a:lnTo>
                  <a:lnTo>
                    <a:pt x="3416300" y="450850"/>
                  </a:lnTo>
                  <a:lnTo>
                    <a:pt x="3683000" y="660400"/>
                  </a:lnTo>
                  <a:lnTo>
                    <a:pt x="3409950" y="1200150"/>
                  </a:lnTo>
                  <a:lnTo>
                    <a:pt x="3016250" y="1320800"/>
                  </a:lnTo>
                  <a:lnTo>
                    <a:pt x="2628900" y="1790700"/>
                  </a:lnTo>
                  <a:lnTo>
                    <a:pt x="2641600" y="1733550"/>
                  </a:lnTo>
                  <a:lnTo>
                    <a:pt x="2203450" y="1797050"/>
                  </a:lnTo>
                  <a:lnTo>
                    <a:pt x="1828800" y="1885950"/>
                  </a:lnTo>
                  <a:lnTo>
                    <a:pt x="1460500" y="1822450"/>
                  </a:lnTo>
                  <a:lnTo>
                    <a:pt x="1060450" y="1771650"/>
                  </a:lnTo>
                  <a:lnTo>
                    <a:pt x="679450" y="1320800"/>
                  </a:lnTo>
                  <a:lnTo>
                    <a:pt x="292100" y="1022350"/>
                  </a:lnTo>
                  <a:lnTo>
                    <a:pt x="0" y="64135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40"/>
            <p:cNvSpPr/>
            <p:nvPr/>
          </p:nvSpPr>
          <p:spPr>
            <a:xfrm>
              <a:off x="2266950" y="3644900"/>
              <a:ext cx="4279900" cy="838200"/>
            </a:xfrm>
            <a:custGeom>
              <a:avLst/>
              <a:gdLst>
                <a:gd name="connsiteX0" fmla="*/ 0 w 4279900"/>
                <a:gd name="connsiteY0" fmla="*/ 838200 h 838200"/>
                <a:gd name="connsiteX1" fmla="*/ 406400 w 4279900"/>
                <a:gd name="connsiteY1" fmla="*/ 673100 h 838200"/>
                <a:gd name="connsiteX2" fmla="*/ 787400 w 4279900"/>
                <a:gd name="connsiteY2" fmla="*/ 520700 h 838200"/>
                <a:gd name="connsiteX3" fmla="*/ 1181100 w 4279900"/>
                <a:gd name="connsiteY3" fmla="*/ 457200 h 838200"/>
                <a:gd name="connsiteX4" fmla="*/ 1562100 w 4279900"/>
                <a:gd name="connsiteY4" fmla="*/ 412750 h 838200"/>
                <a:gd name="connsiteX5" fmla="*/ 1962150 w 4279900"/>
                <a:gd name="connsiteY5" fmla="*/ 336550 h 838200"/>
                <a:gd name="connsiteX6" fmla="*/ 2330450 w 4279900"/>
                <a:gd name="connsiteY6" fmla="*/ 107950 h 838200"/>
                <a:gd name="connsiteX7" fmla="*/ 2717800 w 4279900"/>
                <a:gd name="connsiteY7" fmla="*/ 0 h 838200"/>
                <a:gd name="connsiteX8" fmla="*/ 3124200 w 4279900"/>
                <a:gd name="connsiteY8" fmla="*/ 285750 h 838200"/>
                <a:gd name="connsiteX9" fmla="*/ 3505200 w 4279900"/>
                <a:gd name="connsiteY9" fmla="*/ 304800 h 838200"/>
                <a:gd name="connsiteX10" fmla="*/ 3898900 w 4279900"/>
                <a:gd name="connsiteY10" fmla="*/ 463550 h 838200"/>
                <a:gd name="connsiteX11" fmla="*/ 4279900 w 4279900"/>
                <a:gd name="connsiteY11" fmla="*/ 74295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9900" h="838200">
                  <a:moveTo>
                    <a:pt x="0" y="838200"/>
                  </a:moveTo>
                  <a:lnTo>
                    <a:pt x="406400" y="673100"/>
                  </a:lnTo>
                  <a:lnTo>
                    <a:pt x="787400" y="520700"/>
                  </a:lnTo>
                  <a:lnTo>
                    <a:pt x="1181100" y="457200"/>
                  </a:lnTo>
                  <a:lnTo>
                    <a:pt x="1562100" y="412750"/>
                  </a:lnTo>
                  <a:lnTo>
                    <a:pt x="1962150" y="336550"/>
                  </a:lnTo>
                  <a:lnTo>
                    <a:pt x="2330450" y="107950"/>
                  </a:lnTo>
                  <a:lnTo>
                    <a:pt x="2717800" y="0"/>
                  </a:lnTo>
                  <a:lnTo>
                    <a:pt x="3124200" y="285750"/>
                  </a:lnTo>
                  <a:lnTo>
                    <a:pt x="3505200" y="304800"/>
                  </a:lnTo>
                  <a:lnTo>
                    <a:pt x="3898900" y="463550"/>
                  </a:lnTo>
                  <a:lnTo>
                    <a:pt x="4279900" y="742950"/>
                  </a:ln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grpSp>
          <p:nvGrpSpPr>
            <p:cNvPr id="42" name="Groupe 41"/>
            <p:cNvGrpSpPr/>
            <p:nvPr/>
          </p:nvGrpSpPr>
          <p:grpSpPr>
            <a:xfrm>
              <a:off x="2216812" y="3617634"/>
              <a:ext cx="4369123" cy="892086"/>
              <a:chOff x="2216812" y="3617634"/>
              <a:chExt cx="4369123" cy="892086"/>
            </a:xfrm>
          </p:grpSpPr>
          <p:sp>
            <p:nvSpPr>
              <p:cNvPr id="58" name="Ellipse 57"/>
              <p:cNvSpPr/>
              <p:nvPr/>
            </p:nvSpPr>
            <p:spPr>
              <a:xfrm>
                <a:off x="2216812" y="4437667"/>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9" name="Ellipse 58"/>
              <p:cNvSpPr/>
              <p:nvPr/>
            </p:nvSpPr>
            <p:spPr>
              <a:xfrm>
                <a:off x="2623856" y="4280289"/>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0" name="Ellipse 59"/>
              <p:cNvSpPr/>
              <p:nvPr/>
            </p:nvSpPr>
            <p:spPr>
              <a:xfrm>
                <a:off x="3007385" y="4136183"/>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1" name="Ellipse 60"/>
              <p:cNvSpPr/>
              <p:nvPr/>
            </p:nvSpPr>
            <p:spPr>
              <a:xfrm>
                <a:off x="3399357" y="4063134"/>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2" name="Ellipse 61"/>
              <p:cNvSpPr/>
              <p:nvPr/>
            </p:nvSpPr>
            <p:spPr>
              <a:xfrm>
                <a:off x="3779912" y="4026935"/>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3" name="Ellipse 62"/>
              <p:cNvSpPr/>
              <p:nvPr/>
            </p:nvSpPr>
            <p:spPr>
              <a:xfrm>
                <a:off x="4182455" y="3954882"/>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4" name="Ellipse 63"/>
              <p:cNvSpPr/>
              <p:nvPr/>
            </p:nvSpPr>
            <p:spPr>
              <a:xfrm>
                <a:off x="4551404" y="3717032"/>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5" name="Ellipse 64"/>
              <p:cNvSpPr/>
              <p:nvPr/>
            </p:nvSpPr>
            <p:spPr>
              <a:xfrm>
                <a:off x="4938285" y="3617634"/>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6" name="Ellipse 65"/>
              <p:cNvSpPr/>
              <p:nvPr/>
            </p:nvSpPr>
            <p:spPr>
              <a:xfrm>
                <a:off x="5342412" y="3870466"/>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7" name="Ellipse 66"/>
              <p:cNvSpPr/>
              <p:nvPr/>
            </p:nvSpPr>
            <p:spPr>
              <a:xfrm>
                <a:off x="5724128" y="3918972"/>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8" name="Ellipse 67"/>
              <p:cNvSpPr/>
              <p:nvPr/>
            </p:nvSpPr>
            <p:spPr>
              <a:xfrm>
                <a:off x="6118863" y="4064130"/>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9" name="Ellipse 68"/>
              <p:cNvSpPr/>
              <p:nvPr/>
            </p:nvSpPr>
            <p:spPr>
              <a:xfrm>
                <a:off x="6511309" y="4343377"/>
                <a:ext cx="74626" cy="72053"/>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grpSp>
        <p:sp>
          <p:nvSpPr>
            <p:cNvPr id="43" name="Forme libre 42"/>
            <p:cNvSpPr/>
            <p:nvPr/>
          </p:nvSpPr>
          <p:spPr>
            <a:xfrm>
              <a:off x="2241550" y="4070350"/>
              <a:ext cx="4311650" cy="1473200"/>
            </a:xfrm>
            <a:custGeom>
              <a:avLst/>
              <a:gdLst>
                <a:gd name="connsiteX0" fmla="*/ 0 w 4311650"/>
                <a:gd name="connsiteY0" fmla="*/ 120650 h 1473200"/>
                <a:gd name="connsiteX1" fmla="*/ 425450 w 4311650"/>
                <a:gd name="connsiteY1" fmla="*/ 107950 h 1473200"/>
                <a:gd name="connsiteX2" fmla="*/ 812800 w 4311650"/>
                <a:gd name="connsiteY2" fmla="*/ 628650 h 1473200"/>
                <a:gd name="connsiteX3" fmla="*/ 1206500 w 4311650"/>
                <a:gd name="connsiteY3" fmla="*/ 914400 h 1473200"/>
                <a:gd name="connsiteX4" fmla="*/ 1587500 w 4311650"/>
                <a:gd name="connsiteY4" fmla="*/ 1352550 h 1473200"/>
                <a:gd name="connsiteX5" fmla="*/ 1987550 w 4311650"/>
                <a:gd name="connsiteY5" fmla="*/ 1403350 h 1473200"/>
                <a:gd name="connsiteX6" fmla="*/ 2362200 w 4311650"/>
                <a:gd name="connsiteY6" fmla="*/ 1473200 h 1473200"/>
                <a:gd name="connsiteX7" fmla="*/ 2743200 w 4311650"/>
                <a:gd name="connsiteY7" fmla="*/ 1365250 h 1473200"/>
                <a:gd name="connsiteX8" fmla="*/ 3162300 w 4311650"/>
                <a:gd name="connsiteY8" fmla="*/ 1333500 h 1473200"/>
                <a:gd name="connsiteX9" fmla="*/ 3543300 w 4311650"/>
                <a:gd name="connsiteY9" fmla="*/ 882650 h 1473200"/>
                <a:gd name="connsiteX10" fmla="*/ 3924300 w 4311650"/>
                <a:gd name="connsiteY10" fmla="*/ 768350 h 1473200"/>
                <a:gd name="connsiteX11" fmla="*/ 4311650 w 4311650"/>
                <a:gd name="connsiteY11" fmla="*/ 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1650" h="1473200">
                  <a:moveTo>
                    <a:pt x="0" y="120650"/>
                  </a:moveTo>
                  <a:lnTo>
                    <a:pt x="425450" y="107950"/>
                  </a:lnTo>
                  <a:lnTo>
                    <a:pt x="812800" y="628650"/>
                  </a:lnTo>
                  <a:lnTo>
                    <a:pt x="1206500" y="914400"/>
                  </a:lnTo>
                  <a:lnTo>
                    <a:pt x="1587500" y="1352550"/>
                  </a:lnTo>
                  <a:lnTo>
                    <a:pt x="1987550" y="1403350"/>
                  </a:lnTo>
                  <a:lnTo>
                    <a:pt x="2362200" y="1473200"/>
                  </a:lnTo>
                  <a:lnTo>
                    <a:pt x="2743200" y="1365250"/>
                  </a:lnTo>
                  <a:lnTo>
                    <a:pt x="3162300" y="1333500"/>
                  </a:lnTo>
                  <a:lnTo>
                    <a:pt x="3543300" y="882650"/>
                  </a:lnTo>
                  <a:lnTo>
                    <a:pt x="3924300" y="768350"/>
                  </a:lnTo>
                  <a:lnTo>
                    <a:pt x="4311650" y="0"/>
                  </a:lnTo>
                </a:path>
              </a:pathLst>
            </a:cu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44" name="ZoneTexte 43"/>
            <p:cNvSpPr txBox="1"/>
            <p:nvPr/>
          </p:nvSpPr>
          <p:spPr>
            <a:xfrm>
              <a:off x="2123728" y="5589240"/>
              <a:ext cx="4628739" cy="429291"/>
            </a:xfrm>
            <a:prstGeom prst="rect">
              <a:avLst/>
            </a:prstGeom>
            <a:noFill/>
          </p:spPr>
          <p:txBody>
            <a:bodyPr wrap="none" rtlCol="0">
              <a:spAutoFit/>
            </a:bodyPr>
            <a:lstStyle/>
            <a:p>
              <a:r>
                <a:rPr lang="fr-FR" sz="1400" b="1" dirty="0" smtClean="0"/>
                <a:t>1    2     3    4     5    6     7    8    9    10   11  12</a:t>
              </a:r>
              <a:endParaRPr lang="fr-FR" sz="1400" b="1" dirty="0"/>
            </a:p>
          </p:txBody>
        </p:sp>
        <p:grpSp>
          <p:nvGrpSpPr>
            <p:cNvPr id="45" name="Groupe 44"/>
            <p:cNvGrpSpPr/>
            <p:nvPr/>
          </p:nvGrpSpPr>
          <p:grpSpPr>
            <a:xfrm>
              <a:off x="2223037" y="4047488"/>
              <a:ext cx="4362898" cy="1541752"/>
              <a:chOff x="2223037" y="4047488"/>
              <a:chExt cx="4362898" cy="1541752"/>
            </a:xfrm>
          </p:grpSpPr>
          <p:sp>
            <p:nvSpPr>
              <p:cNvPr id="46" name="Ellipse 45"/>
              <p:cNvSpPr/>
              <p:nvPr/>
            </p:nvSpPr>
            <p:spPr>
              <a:xfrm>
                <a:off x="2223037" y="4172209"/>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47" name="Ellipse 46"/>
              <p:cNvSpPr/>
              <p:nvPr/>
            </p:nvSpPr>
            <p:spPr>
              <a:xfrm>
                <a:off x="2623856" y="4136183"/>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48" name="Ellipse 47"/>
              <p:cNvSpPr/>
              <p:nvPr/>
            </p:nvSpPr>
            <p:spPr>
              <a:xfrm>
                <a:off x="3007385" y="4653136"/>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49" name="Ellipse 48"/>
              <p:cNvSpPr/>
              <p:nvPr/>
            </p:nvSpPr>
            <p:spPr>
              <a:xfrm>
                <a:off x="3400677" y="4941168"/>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0" name="Ellipse 49"/>
              <p:cNvSpPr/>
              <p:nvPr/>
            </p:nvSpPr>
            <p:spPr>
              <a:xfrm>
                <a:off x="3779912" y="5373215"/>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1" name="Ellipse 50"/>
              <p:cNvSpPr/>
              <p:nvPr/>
            </p:nvSpPr>
            <p:spPr>
              <a:xfrm>
                <a:off x="4182455" y="5445134"/>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2" name="Ellipse 51"/>
              <p:cNvSpPr/>
              <p:nvPr/>
            </p:nvSpPr>
            <p:spPr>
              <a:xfrm>
                <a:off x="4569382" y="5517187"/>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3" name="Ellipse 52"/>
              <p:cNvSpPr/>
              <p:nvPr/>
            </p:nvSpPr>
            <p:spPr>
              <a:xfrm>
                <a:off x="4938285" y="5409242"/>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4" name="Ellipse 53"/>
              <p:cNvSpPr/>
              <p:nvPr/>
            </p:nvSpPr>
            <p:spPr>
              <a:xfrm>
                <a:off x="5342412" y="5374331"/>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5" name="Ellipse 54"/>
              <p:cNvSpPr/>
              <p:nvPr/>
            </p:nvSpPr>
            <p:spPr>
              <a:xfrm>
                <a:off x="5732469" y="4929552"/>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6" name="Ellipse 55"/>
              <p:cNvSpPr/>
              <p:nvPr/>
            </p:nvSpPr>
            <p:spPr>
              <a:xfrm>
                <a:off x="6115241" y="4797152"/>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7" name="Ellipse 56"/>
              <p:cNvSpPr/>
              <p:nvPr/>
            </p:nvSpPr>
            <p:spPr>
              <a:xfrm>
                <a:off x="6511309" y="4047488"/>
                <a:ext cx="74626" cy="72053"/>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grpSp>
      </p:grpSp>
    </p:spTree>
    <p:extLst>
      <p:ext uri="{BB962C8B-B14F-4D97-AF65-F5344CB8AC3E}">
        <p14:creationId xmlns="" xmlns:p14="http://schemas.microsoft.com/office/powerpoint/2010/main" val="7687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lstStyle/>
          <a:p>
            <a:pPr>
              <a:buNone/>
            </a:pPr>
            <a:r>
              <a:rPr lang="fr-FR" dirty="0" smtClean="0">
                <a:solidFill>
                  <a:srgbClr val="FF0000"/>
                </a:solidFill>
              </a:rPr>
              <a:t>Réponses:</a:t>
            </a:r>
          </a:p>
          <a:p>
            <a:pPr>
              <a:buNone/>
            </a:pPr>
            <a:r>
              <a:rPr lang="fr-FR" dirty="0" smtClean="0">
                <a:solidFill>
                  <a:srgbClr val="FF0000"/>
                </a:solidFill>
              </a:rPr>
              <a:t>1)-</a:t>
            </a:r>
          </a:p>
          <a:p>
            <a:pPr>
              <a:buNone/>
            </a:pPr>
            <a:r>
              <a:rPr lang="fr-FR" dirty="0" smtClean="0">
                <a:latin typeface="Times New Roman" pitchFamily="18" charset="0"/>
                <a:cs typeface="Times New Roman" pitchFamily="18" charset="0"/>
              </a:rPr>
              <a:t>- </a:t>
            </a:r>
            <a:r>
              <a:rPr lang="fr-FR" b="1" dirty="0" smtClean="0"/>
              <a:t>la période sèche </a:t>
            </a:r>
            <a:r>
              <a:rPr lang="fr-FR" dirty="0" smtClean="0"/>
              <a:t>dans la station d’</a:t>
            </a:r>
            <a:r>
              <a:rPr lang="fr-FR" dirty="0" err="1" smtClean="0"/>
              <a:t>Ifrane</a:t>
            </a:r>
            <a:r>
              <a:rPr lang="fr-FR" dirty="0" smtClean="0"/>
              <a:t> débute vers   le mois de juin et se termine au début du mois de septembre ; elle dure </a:t>
            </a:r>
            <a:r>
              <a:rPr lang="fr-FR" b="1" dirty="0" smtClean="0">
                <a:solidFill>
                  <a:schemeClr val="tx2">
                    <a:lumMod val="75000"/>
                  </a:schemeClr>
                </a:solidFill>
              </a:rPr>
              <a:t>trois </a:t>
            </a:r>
            <a:r>
              <a:rPr lang="fr-FR" b="1" dirty="0" smtClean="0">
                <a:solidFill>
                  <a:schemeClr val="tx2">
                    <a:lumMod val="75000"/>
                  </a:schemeClr>
                </a:solidFill>
                <a:latin typeface="Times New Roman" pitchFamily="18" charset="0"/>
                <a:cs typeface="Times New Roman" pitchFamily="18" charset="0"/>
              </a:rPr>
              <a:t>mois.</a:t>
            </a:r>
            <a:r>
              <a:rPr lang="fr-FR" b="1" dirty="0" smtClean="0">
                <a:latin typeface="Comic Sans MS" pitchFamily="66" charset="0"/>
              </a:rPr>
              <a:t> </a:t>
            </a:r>
            <a:r>
              <a:rPr lang="fr-FR" dirty="0" smtClean="0">
                <a:latin typeface="Times New Roman" pitchFamily="18" charset="0"/>
                <a:cs typeface="Times New Roman" pitchFamily="18" charset="0"/>
              </a:rPr>
              <a:t>Alors que </a:t>
            </a:r>
            <a:r>
              <a:rPr lang="fr-FR" b="1" dirty="0" smtClean="0">
                <a:latin typeface="Times New Roman" pitchFamily="18" charset="0"/>
                <a:cs typeface="Times New Roman" pitchFamily="18" charset="0"/>
              </a:rPr>
              <a:t>la période humide</a:t>
            </a:r>
            <a:r>
              <a:rPr lang="fr-FR" dirty="0" smtClean="0">
                <a:latin typeface="Times New Roman" pitchFamily="18" charset="0"/>
                <a:cs typeface="Times New Roman" pitchFamily="18" charset="0"/>
              </a:rPr>
              <a:t>  s’étale sur plusieurs mois</a:t>
            </a:r>
            <a:endParaRPr lang="fr-FR" dirty="0" smtClean="0">
              <a:solidFill>
                <a:schemeClr val="tx2">
                  <a:lumMod val="75000"/>
                </a:schemeClr>
              </a:solidFill>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la période sèche </a:t>
            </a:r>
            <a:r>
              <a:rPr lang="fr-FR" dirty="0" smtClean="0">
                <a:latin typeface="Times New Roman" pitchFamily="18" charset="0"/>
                <a:cs typeface="Times New Roman" pitchFamily="18" charset="0"/>
              </a:rPr>
              <a:t>dans la station d’Agadir est très longue qui dure environ </a:t>
            </a:r>
            <a:r>
              <a:rPr lang="fr-FR" b="1" dirty="0" smtClean="0">
                <a:solidFill>
                  <a:schemeClr val="tx2">
                    <a:lumMod val="75000"/>
                  </a:schemeClr>
                </a:solidFill>
                <a:latin typeface="Times New Roman" pitchFamily="18" charset="0"/>
                <a:cs typeface="Times New Roman" pitchFamily="18" charset="0"/>
              </a:rPr>
              <a:t>huit mois et demi</a:t>
            </a:r>
            <a:r>
              <a:rPr lang="fr-FR" dirty="0" smtClean="0">
                <a:latin typeface="Times New Roman" pitchFamily="18" charset="0"/>
                <a:cs typeface="Times New Roman" pitchFamily="18" charset="0"/>
              </a:rPr>
              <a:t>.</a:t>
            </a:r>
          </a:p>
          <a:p>
            <a:pPr>
              <a:buNone/>
            </a:pPr>
            <a:endParaRPr lang="fr-FR" dirty="0" smtClean="0">
              <a:latin typeface="Times New Roman" pitchFamily="18" charset="0"/>
              <a:cs typeface="Times New Roman" pitchFamily="18" charset="0"/>
            </a:endParaRPr>
          </a:p>
          <a:p>
            <a:pPr>
              <a:buNone/>
            </a:pPr>
            <a:r>
              <a:rPr lang="fr-FR" dirty="0" smtClean="0">
                <a:solidFill>
                  <a:srgbClr val="FF0000"/>
                </a:solidFill>
                <a:latin typeface="Times New Roman" pitchFamily="18" charset="0"/>
                <a:cs typeface="Times New Roman" pitchFamily="18" charset="0"/>
              </a:rPr>
              <a:t>2)</a:t>
            </a:r>
            <a:r>
              <a:rPr lang="fr-FR" dirty="0" smtClean="0">
                <a:latin typeface="Times New Roman" pitchFamily="18" charset="0"/>
                <a:cs typeface="Times New Roman" pitchFamily="18" charset="0"/>
              </a:rPr>
              <a:t>- l’Arganier  pousse dans les zones caractérisées par une période de sécheresse très longue </a:t>
            </a:r>
          </a:p>
          <a:p>
            <a:pPr>
              <a:buNone/>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15436" cy="5840435"/>
          </a:xfrm>
        </p:spPr>
        <p:txBody>
          <a:bodyPr/>
          <a:lstStyle/>
          <a:p>
            <a:pPr>
              <a:buNone/>
            </a:pPr>
            <a:r>
              <a:rPr lang="fr-FR" b="1" dirty="0" smtClean="0">
                <a:solidFill>
                  <a:srgbClr val="FF0000"/>
                </a:solidFill>
                <a:latin typeface="Times New Roman" pitchFamily="18" charset="0"/>
                <a:cs typeface="Times New Roman" pitchFamily="18" charset="0"/>
              </a:rPr>
              <a:t>3)</a:t>
            </a:r>
            <a:r>
              <a:rPr lang="fr-FR" b="1" dirty="0" smtClean="0">
                <a:latin typeface="Times New Roman" pitchFamily="18" charset="0"/>
                <a:cs typeface="Times New Roman" pitchFamily="18" charset="0"/>
              </a:rPr>
              <a:t>- on peut conclure que l’Arganier se trouve dans les zones qui présente une période sèche qui dure plusieurs mois, c’est-à-dire un climat sec comme la station d’</a:t>
            </a:r>
            <a:r>
              <a:rPr lang="fr-FR" b="1" dirty="0" err="1" smtClean="0">
                <a:latin typeface="Times New Roman" pitchFamily="18" charset="0"/>
                <a:cs typeface="Times New Roman" pitchFamily="18" charset="0"/>
              </a:rPr>
              <a:t>Agadir,Tiznit</a:t>
            </a:r>
            <a:r>
              <a:rPr lang="fr-FR" b="1" dirty="0" smtClean="0">
                <a:latin typeface="Times New Roman" pitchFamily="18" charset="0"/>
                <a:cs typeface="Times New Roman" pitchFamily="18" charset="0"/>
              </a:rPr>
              <a:t>...</a:t>
            </a:r>
          </a:p>
          <a:p>
            <a:pPr>
              <a:buNone/>
            </a:pPr>
            <a:r>
              <a:rPr lang="fr-FR" b="1" dirty="0" smtClean="0">
                <a:latin typeface="Times New Roman" pitchFamily="18" charset="0"/>
                <a:cs typeface="Times New Roman" pitchFamily="18" charset="0"/>
              </a:rPr>
              <a:t> Notons que l’Arganier peut s’approvisionner en eau grâce à des racines très longues qui peuvent atteindre les eaux souterraines profondes. </a:t>
            </a:r>
          </a:p>
          <a:p>
            <a:pPr>
              <a:buNone/>
            </a:pPr>
            <a:endParaRPr lang="fr-FR" dirty="0">
              <a:latin typeface="Times New Roman" pitchFamily="18" charset="0"/>
              <a:cs typeface="Times New Roman" pitchFamily="18" charset="0"/>
            </a:endParaRPr>
          </a:p>
        </p:txBody>
      </p:sp>
      <p:sp>
        <p:nvSpPr>
          <p:cNvPr id="4" name="Rectangle à coins arrondis 3"/>
          <p:cNvSpPr/>
          <p:nvPr/>
        </p:nvSpPr>
        <p:spPr>
          <a:xfrm>
            <a:off x="142876" y="4429132"/>
            <a:ext cx="8929718" cy="2285992"/>
          </a:xfrm>
          <a:prstGeom prst="roundRect">
            <a:avLst/>
          </a:prstGeom>
          <a:solidFill>
            <a:srgbClr val="DD4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Remarque</a:t>
            </a:r>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a:t>
            </a:r>
            <a:r>
              <a:rPr lang="fr-FR" sz="2800" dirty="0" smtClean="0">
                <a:latin typeface="Times New Roman" pitchFamily="18" charset="0"/>
                <a:cs typeface="Times New Roman" pitchFamily="18" charset="0"/>
              </a:rPr>
              <a:t> </a:t>
            </a:r>
            <a:r>
              <a:rPr lang="fr-FR" sz="2800" b="1" dirty="0" smtClean="0">
                <a:solidFill>
                  <a:schemeClr val="accent4">
                    <a:lumMod val="50000"/>
                  </a:schemeClr>
                </a:solidFill>
                <a:latin typeface="Times New Roman" pitchFamily="18" charset="0"/>
                <a:cs typeface="Times New Roman" pitchFamily="18" charset="0"/>
              </a:rPr>
              <a:t>le diagramme </a:t>
            </a:r>
            <a:r>
              <a:rPr lang="fr-FR" sz="2800" b="1" dirty="0" err="1" smtClean="0">
                <a:solidFill>
                  <a:schemeClr val="accent4">
                    <a:lumMod val="50000"/>
                  </a:schemeClr>
                </a:solidFill>
                <a:latin typeface="Times New Roman" pitchFamily="18" charset="0"/>
                <a:cs typeface="Times New Roman" pitchFamily="18" charset="0"/>
              </a:rPr>
              <a:t>embrothermique</a:t>
            </a:r>
            <a:r>
              <a:rPr lang="fr-FR" sz="2800" b="1" dirty="0" smtClean="0">
                <a:solidFill>
                  <a:schemeClr val="accent4">
                    <a:lumMod val="50000"/>
                  </a:schemeClr>
                </a:solidFill>
                <a:latin typeface="Times New Roman" pitchFamily="18" charset="0"/>
                <a:cs typeface="Times New Roman" pitchFamily="18" charset="0"/>
              </a:rPr>
              <a:t> fournit des informations sur le climat d’une station donnée sans prendre en considération M-m, d’où la nécessité de chercher un autre diagramme qui met en jeu tout les facteurs climatiques: P,T, M-m.</a:t>
            </a:r>
            <a:endParaRPr lang="fr-FR" sz="2800" b="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6" y="231795"/>
            <a:ext cx="8929718" cy="6626229"/>
          </a:xfrm>
        </p:spPr>
        <p:txBody>
          <a:bodyPr/>
          <a:lstStyle/>
          <a:p>
            <a:pPr>
              <a:buNone/>
            </a:pPr>
            <a:r>
              <a:rPr lang="fr-FR" b="1" u="sng" dirty="0" smtClean="0">
                <a:solidFill>
                  <a:srgbClr val="9900CC"/>
                </a:solidFill>
              </a:rPr>
              <a:t>b- Le diagramme bioclimatique d’</a:t>
            </a:r>
            <a:r>
              <a:rPr lang="fr-FR" b="1" u="sng" dirty="0" err="1" smtClean="0">
                <a:solidFill>
                  <a:srgbClr val="9900CC"/>
                </a:solidFill>
              </a:rPr>
              <a:t>Emberger</a:t>
            </a:r>
            <a:r>
              <a:rPr lang="fr-FR" b="1" u="sng" dirty="0" smtClean="0">
                <a:solidFill>
                  <a:srgbClr val="9900CC"/>
                </a:solidFill>
              </a:rPr>
              <a:t>.</a:t>
            </a:r>
            <a:endParaRPr lang="fr-FR" b="1" u="sng" dirty="0">
              <a:solidFill>
                <a:srgbClr val="9900CC"/>
              </a:solidFill>
            </a:endParaRPr>
          </a:p>
        </p:txBody>
      </p:sp>
      <p:pic>
        <p:nvPicPr>
          <p:cNvPr id="1027" name="Picture 3"/>
          <p:cNvPicPr>
            <a:picLocks noChangeAspect="1" noChangeArrowheads="1"/>
          </p:cNvPicPr>
          <p:nvPr/>
        </p:nvPicPr>
        <p:blipFill>
          <a:blip r:embed="rId2"/>
          <a:srcRect/>
          <a:stretch>
            <a:fillRect/>
          </a:stretch>
        </p:blipFill>
        <p:spPr bwMode="auto">
          <a:xfrm>
            <a:off x="47625" y="1185874"/>
            <a:ext cx="9048750" cy="3886200"/>
          </a:xfrm>
          <a:prstGeom prst="rect">
            <a:avLst/>
          </a:prstGeom>
          <a:noFill/>
          <a:ln w="9525">
            <a:noFill/>
            <a:miter lim="800000"/>
            <a:headEnd/>
            <a:tailEnd/>
          </a:ln>
          <a:effectLst/>
        </p:spPr>
      </p:pic>
      <p:sp>
        <p:nvSpPr>
          <p:cNvPr id="6" name="ZoneTexte 5"/>
          <p:cNvSpPr txBox="1"/>
          <p:nvPr/>
        </p:nvSpPr>
        <p:spPr>
          <a:xfrm>
            <a:off x="142908" y="5115839"/>
            <a:ext cx="9144000" cy="1384995"/>
          </a:xfrm>
          <a:prstGeom prst="rect">
            <a:avLst/>
          </a:prstGeom>
          <a:noFill/>
        </p:spPr>
        <p:txBody>
          <a:bodyPr wrap="square" rtlCol="0">
            <a:spAutoFit/>
          </a:bodyPr>
          <a:lstStyle/>
          <a:p>
            <a:r>
              <a:rPr lang="fr-FR" sz="2800" b="1" dirty="0" smtClean="0"/>
              <a:t>Pour chaque étage, on distingue plusieurs types d’hiver </a:t>
            </a:r>
            <a:r>
              <a:rPr lang="fr-FR" sz="2800" b="1" dirty="0" smtClean="0">
                <a:solidFill>
                  <a:srgbClr val="FF0000"/>
                </a:solidFill>
              </a:rPr>
              <a:t>: Froid / Frais / Tempéré / chaud</a:t>
            </a:r>
            <a:r>
              <a:rPr lang="fr-FR" sz="2800" b="1" dirty="0" smtClean="0"/>
              <a:t>.</a:t>
            </a:r>
          </a:p>
          <a:p>
            <a:r>
              <a:rPr lang="fr-FR" sz="2800" b="1" dirty="0" smtClean="0">
                <a:solidFill>
                  <a:srgbClr val="FFC000"/>
                </a:solidFill>
              </a:rPr>
              <a:t>Voir Doc1.</a:t>
            </a:r>
            <a:endParaRPr lang="fr-FR" sz="2800" b="1"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52550" y="142852"/>
            <a:ext cx="6438900" cy="5829300"/>
          </a:xfrm>
          <a:prstGeom prst="rect">
            <a:avLst/>
          </a:prstGeom>
          <a:noFill/>
          <a:ln w="9525">
            <a:noFill/>
            <a:miter lim="800000"/>
            <a:headEnd/>
            <a:tailEnd/>
          </a:ln>
          <a:effectLst/>
        </p:spPr>
      </p:pic>
      <p:sp>
        <p:nvSpPr>
          <p:cNvPr id="4" name="ZoneTexte 3"/>
          <p:cNvSpPr txBox="1"/>
          <p:nvPr/>
        </p:nvSpPr>
        <p:spPr>
          <a:xfrm>
            <a:off x="857224" y="6000768"/>
            <a:ext cx="7715304" cy="523220"/>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Doc1: </a:t>
            </a:r>
            <a:r>
              <a:rPr lang="fr-FR" sz="2800" b="1" u="sng" dirty="0" smtClean="0">
                <a:solidFill>
                  <a:srgbClr val="9900CC"/>
                </a:solidFill>
                <a:latin typeface="Times New Roman" pitchFamily="18" charset="0"/>
                <a:cs typeface="Times New Roman" pitchFamily="18" charset="0"/>
              </a:rPr>
              <a:t>Diagramme bioclimatique d’</a:t>
            </a:r>
            <a:r>
              <a:rPr lang="fr-FR" sz="2800" b="1" u="sng" dirty="0" err="1" smtClean="0">
                <a:solidFill>
                  <a:srgbClr val="9900CC"/>
                </a:solidFill>
                <a:latin typeface="Times New Roman" pitchFamily="18" charset="0"/>
                <a:cs typeface="Times New Roman" pitchFamily="18" charset="0"/>
              </a:rPr>
              <a:t>Emberger</a:t>
            </a:r>
            <a:r>
              <a:rPr lang="fr-FR"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5921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71480"/>
            <a:ext cx="8858280" cy="6072230"/>
          </a:xfrm>
        </p:spPr>
        <p:txBody>
          <a:bodyPr>
            <a:normAutofit/>
          </a:bodyPr>
          <a:lstStyle/>
          <a:p>
            <a:pPr algn="just">
              <a:buNone/>
            </a:pPr>
            <a:r>
              <a:rPr lang="fr-FR" b="1" dirty="0"/>
              <a:t>Les êtres vivants sont caractérisés par une </a:t>
            </a:r>
            <a:r>
              <a:rPr lang="fr-FR" b="1" dirty="0" smtClean="0"/>
              <a:t>grande diversité</a:t>
            </a:r>
            <a:r>
              <a:rPr lang="fr-FR" b="1" dirty="0"/>
              <a:t>, et une répartition à </a:t>
            </a:r>
            <a:r>
              <a:rPr lang="fr-FR" b="1" dirty="0" smtClean="0"/>
              <a:t>la surface </a:t>
            </a:r>
            <a:r>
              <a:rPr lang="fr-FR" b="1" dirty="0"/>
              <a:t>de la terre qui n’est pas au hasard, mais qui est soumise aux </a:t>
            </a:r>
            <a:r>
              <a:rPr lang="fr-FR" b="1" dirty="0" smtClean="0"/>
              <a:t>différents facteurs </a:t>
            </a:r>
            <a:r>
              <a:rPr lang="fr-FR" b="1" dirty="0"/>
              <a:t>écologiques. Parmi ces facteurs on a le facteur </a:t>
            </a:r>
            <a:r>
              <a:rPr lang="fr-FR" b="1" dirty="0" smtClean="0"/>
              <a:t>climatique.</a:t>
            </a:r>
          </a:p>
          <a:p>
            <a:pPr algn="just">
              <a:buNone/>
            </a:pPr>
            <a:endParaRPr lang="fr-FR" b="1" dirty="0"/>
          </a:p>
          <a:p>
            <a:pPr algn="just">
              <a:buNone/>
            </a:pPr>
            <a:r>
              <a:rPr lang="fr-FR" sz="2200" b="1" dirty="0">
                <a:solidFill>
                  <a:srgbClr val="660066"/>
                </a:solidFill>
                <a:latin typeface="Comic Sans MS" pitchFamily="66" charset="0"/>
              </a:rPr>
              <a:t>- Quels sont les facteurs climatiques, et comment peut-on les mesurer ? </a:t>
            </a:r>
          </a:p>
          <a:p>
            <a:pPr marL="285750" indent="-285750" algn="just">
              <a:lnSpc>
                <a:spcPct val="150000"/>
              </a:lnSpc>
              <a:buNone/>
            </a:pPr>
            <a:r>
              <a:rPr lang="fr-FR" sz="2200" b="1" dirty="0" smtClean="0">
                <a:solidFill>
                  <a:srgbClr val="660066"/>
                </a:solidFill>
                <a:latin typeface="Comic Sans MS" pitchFamily="66" charset="0"/>
              </a:rPr>
              <a:t>- Comment le climat conditionne- t- il la répartition de certaines espèces végétales et animales ?</a:t>
            </a:r>
          </a:p>
          <a:p>
            <a:pPr marL="285750" indent="-285750" algn="just">
              <a:lnSpc>
                <a:spcPct val="150000"/>
              </a:lnSpc>
              <a:buNone/>
            </a:pPr>
            <a:r>
              <a:rPr lang="fr-FR" sz="2200" b="1" dirty="0" smtClean="0">
                <a:solidFill>
                  <a:srgbClr val="660066"/>
                </a:solidFill>
                <a:latin typeface="Comic Sans MS" pitchFamily="66" charset="0"/>
              </a:rPr>
              <a:t>- Comment peut-on améliorer artificiellement les conditions  climatiques dans le domaine agricole ?</a:t>
            </a:r>
          </a:p>
          <a:p>
            <a:pPr algn="just">
              <a:lnSpc>
                <a:spcPct val="150000"/>
              </a:lnSpc>
            </a:pPr>
            <a:endParaRPr lang="fr-FR" b="1" dirty="0" smtClean="0">
              <a:solidFill>
                <a:srgbClr val="FF0000"/>
              </a:solidFill>
              <a:latin typeface="Comic Sans MS" pitchFamily="66" charset="0"/>
            </a:endParaRPr>
          </a:p>
          <a:p>
            <a:pPr algn="just">
              <a:buNone/>
            </a:pP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4290"/>
            <a:ext cx="9144000" cy="3877985"/>
          </a:xfrm>
          <a:prstGeom prst="rect">
            <a:avLst/>
          </a:prstGeom>
          <a:noFill/>
        </p:spPr>
        <p:txBody>
          <a:bodyPr wrap="square" rtlCol="0">
            <a:spAutoFit/>
          </a:bodyPr>
          <a:lstStyle/>
          <a:p>
            <a:r>
              <a:rPr lang="fr-FR" sz="3600" b="1" u="sng" dirty="0" smtClean="0">
                <a:solidFill>
                  <a:srgbClr val="C00000"/>
                </a:solidFill>
                <a:latin typeface="Times New Roman" pitchFamily="18" charset="0"/>
                <a:cs typeface="Times New Roman" pitchFamily="18" charset="0"/>
              </a:rPr>
              <a:t>Exercice d’application:</a:t>
            </a:r>
          </a:p>
          <a:p>
            <a:pPr algn="just">
              <a:lnSpc>
                <a:spcPct val="150000"/>
              </a:lnSpc>
            </a:pPr>
            <a:r>
              <a:rPr lang="fr-FR" sz="2800" b="1" dirty="0" smtClean="0">
                <a:latin typeface="Times New Roman" pitchFamily="18" charset="0"/>
                <a:cs typeface="Times New Roman" pitchFamily="18" charset="0"/>
              </a:rPr>
              <a:t>Pour déterminer les étages bioclimatiques du </a:t>
            </a:r>
            <a:r>
              <a:rPr lang="fr-FR" sz="2800" b="1" dirty="0" err="1" smtClean="0">
                <a:solidFill>
                  <a:srgbClr val="006600"/>
                </a:solidFill>
                <a:latin typeface="Times New Roman" pitchFamily="18" charset="0"/>
                <a:cs typeface="Times New Roman" pitchFamily="18" charset="0"/>
              </a:rPr>
              <a:t>Cédre</a:t>
            </a:r>
            <a:r>
              <a:rPr lang="fr-FR" sz="2800" b="1" dirty="0" smtClean="0">
                <a:latin typeface="Times New Roman" pitchFamily="18" charset="0"/>
                <a:cs typeface="Times New Roman" pitchFamily="18" charset="0"/>
              </a:rPr>
              <a:t> (se retrouve dans les régions montagneuses du Rif, du moyen et du haut Atlas) et de l’</a:t>
            </a:r>
            <a:r>
              <a:rPr lang="fr-FR" sz="2800" b="1" dirty="0" smtClean="0">
                <a:solidFill>
                  <a:srgbClr val="006600"/>
                </a:solidFill>
                <a:latin typeface="Times New Roman" pitchFamily="18" charset="0"/>
                <a:cs typeface="Times New Roman" pitchFamily="18" charset="0"/>
              </a:rPr>
              <a:t>Arganier. </a:t>
            </a:r>
            <a:r>
              <a:rPr lang="fr-FR" sz="2800" b="1" dirty="0" smtClean="0">
                <a:latin typeface="Times New Roman" pitchFamily="18" charset="0"/>
                <a:cs typeface="Times New Roman" pitchFamily="18" charset="0"/>
              </a:rPr>
              <a:t>Le tableau Doc2 représente les données climatiques de la station d’</a:t>
            </a:r>
            <a:r>
              <a:rPr lang="fr-FR" sz="2800" b="1" dirty="0" err="1" smtClean="0">
                <a:latin typeface="Times New Roman" pitchFamily="18" charset="0"/>
                <a:cs typeface="Times New Roman" pitchFamily="18" charset="0"/>
              </a:rPr>
              <a:t>Ifrane</a:t>
            </a:r>
            <a:r>
              <a:rPr lang="fr-FR" sz="2800" b="1" dirty="0" smtClean="0">
                <a:latin typeface="Times New Roman" pitchFamily="18" charset="0"/>
                <a:cs typeface="Times New Roman" pitchFamily="18" charset="0"/>
              </a:rPr>
              <a:t> et de Tiznit. </a:t>
            </a:r>
            <a:endParaRPr lang="fr-FR" sz="2800" b="1" dirty="0">
              <a:latin typeface="Times New Roman" pitchFamily="18" charset="0"/>
              <a:cs typeface="Times New Roman" pitchFamily="18" charset="0"/>
            </a:endParaRPr>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14875" y="3555130"/>
            <a:ext cx="4429125" cy="3302870"/>
          </a:xfrm>
          <a:prstGeom prst="rect">
            <a:avLst/>
          </a:prstGeom>
        </p:spPr>
      </p:pic>
      <p:pic>
        <p:nvPicPr>
          <p:cNvPr id="4" name="Imag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715272" y="5500702"/>
            <a:ext cx="1317256" cy="1317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9992" y="4143380"/>
            <a:ext cx="4613446" cy="2678769"/>
          </a:xfrm>
          <a:prstGeom prst="rect">
            <a:avLst/>
          </a:prstGeom>
        </p:spPr>
      </p:pic>
      <p:pic>
        <p:nvPicPr>
          <p:cNvPr id="6" name="Imag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071802" y="5705374"/>
            <a:ext cx="1536834" cy="1152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ZoneTexte 6"/>
          <p:cNvSpPr txBox="1"/>
          <p:nvPr/>
        </p:nvSpPr>
        <p:spPr>
          <a:xfrm>
            <a:off x="6572264" y="3714752"/>
            <a:ext cx="1928826"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 le </a:t>
            </a:r>
            <a:r>
              <a:rPr lang="fr-FR" sz="2000" b="1" dirty="0" err="1" smtClean="0">
                <a:solidFill>
                  <a:srgbClr val="FF0000"/>
                </a:solidFill>
                <a:latin typeface="Times New Roman" pitchFamily="18" charset="0"/>
                <a:cs typeface="Times New Roman" pitchFamily="18" charset="0"/>
              </a:rPr>
              <a:t>Cédre</a:t>
            </a:r>
            <a:r>
              <a:rPr lang="fr-FR" sz="2000" b="1" dirty="0" smtClean="0">
                <a:solidFill>
                  <a:srgbClr val="FF0000"/>
                </a:solidFill>
                <a:latin typeface="Times New Roman" pitchFamily="18" charset="0"/>
                <a:cs typeface="Times New Roman" pitchFamily="18" charset="0"/>
              </a:rPr>
              <a:t> = Arz</a:t>
            </a:r>
            <a:endParaRPr lang="fr-FR" sz="2000" dirty="0">
              <a:solidFill>
                <a:srgbClr val="FF0000"/>
              </a:solidFill>
            </a:endParaRPr>
          </a:p>
        </p:txBody>
      </p:sp>
      <p:sp>
        <p:nvSpPr>
          <p:cNvPr id="8" name="ZoneTexte 7"/>
          <p:cNvSpPr txBox="1"/>
          <p:nvPr/>
        </p:nvSpPr>
        <p:spPr>
          <a:xfrm>
            <a:off x="0" y="4214818"/>
            <a:ext cx="1357290"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l’Arganier</a:t>
            </a:r>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 xmlns:a14="http://schemas.microsoft.com/office/drawing/2010/main" val="0"/>
              </a:ext>
            </a:extLst>
          </a:blip>
          <a:srcRect l="6103" t="39881" r="5374" b="16419"/>
          <a:stretch/>
        </p:blipFill>
        <p:spPr>
          <a:xfrm>
            <a:off x="201931" y="616698"/>
            <a:ext cx="8656349" cy="3598120"/>
          </a:xfrm>
          <a:prstGeom prst="rect">
            <a:avLst/>
          </a:prstGeom>
        </p:spPr>
      </p:pic>
      <p:sp>
        <p:nvSpPr>
          <p:cNvPr id="15" name="ZoneTexte 14"/>
          <p:cNvSpPr txBox="1"/>
          <p:nvPr/>
        </p:nvSpPr>
        <p:spPr>
          <a:xfrm>
            <a:off x="0" y="4286256"/>
            <a:ext cx="9144000" cy="3108543"/>
          </a:xfrm>
          <a:prstGeom prst="rect">
            <a:avLst/>
          </a:prstGeom>
          <a:noFill/>
        </p:spPr>
        <p:txBody>
          <a:bodyPr wrap="square" rtlCol="0">
            <a:spAutoFit/>
          </a:bodyPr>
          <a:lstStyle/>
          <a:p>
            <a:r>
              <a:rPr lang="fr-FR" sz="2800" dirty="0" smtClean="0">
                <a:latin typeface="Times New Roman" pitchFamily="18" charset="0"/>
                <a:cs typeface="Times New Roman" pitchFamily="18" charset="0"/>
              </a:rPr>
              <a:t>1-En utilisant les données du tableau Doc2, </a:t>
            </a:r>
            <a:r>
              <a:rPr lang="fr-FR" sz="2800" b="1" dirty="0" smtClean="0">
                <a:latin typeface="Times New Roman" pitchFamily="18" charset="0"/>
                <a:cs typeface="Times New Roman" pitchFamily="18" charset="0"/>
              </a:rPr>
              <a:t>calculer</a:t>
            </a:r>
            <a:r>
              <a:rPr lang="fr-FR" sz="2800" dirty="0" smtClean="0">
                <a:latin typeface="Times New Roman" pitchFamily="18" charset="0"/>
                <a:cs typeface="Times New Roman" pitchFamily="18" charset="0"/>
              </a:rPr>
              <a:t> le quotient </a:t>
            </a:r>
            <a:r>
              <a:rPr lang="fr-FR" sz="2800" dirty="0" err="1" smtClean="0">
                <a:latin typeface="Times New Roman" pitchFamily="18" charset="0"/>
                <a:cs typeface="Times New Roman" pitchFamily="18" charset="0"/>
              </a:rPr>
              <a:t>ombrothermique</a:t>
            </a:r>
            <a:r>
              <a:rPr lang="fr-FR" sz="2800" dirty="0" smtClean="0">
                <a:latin typeface="Times New Roman" pitchFamily="18" charset="0"/>
                <a:cs typeface="Times New Roman" pitchFamily="18" charset="0"/>
              </a:rPr>
              <a:t> Q de la station d’</a:t>
            </a:r>
            <a:r>
              <a:rPr lang="fr-FR" sz="2800" dirty="0" err="1" smtClean="0">
                <a:latin typeface="Times New Roman" pitchFamily="18" charset="0"/>
                <a:cs typeface="Times New Roman" pitchFamily="18" charset="0"/>
              </a:rPr>
              <a:t>Ifrane</a:t>
            </a:r>
            <a:r>
              <a:rPr lang="fr-FR" sz="2800" dirty="0" smtClean="0">
                <a:latin typeface="Times New Roman" pitchFamily="18" charset="0"/>
                <a:cs typeface="Times New Roman" pitchFamily="18" charset="0"/>
              </a:rPr>
              <a:t> et de </a:t>
            </a:r>
            <a:r>
              <a:rPr lang="fr-FR" sz="2800" dirty="0" err="1" smtClean="0">
                <a:latin typeface="Times New Roman" pitchFamily="18" charset="0"/>
                <a:cs typeface="Times New Roman" pitchFamily="18" charset="0"/>
              </a:rPr>
              <a:t>Tiznit,et</a:t>
            </a: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situer</a:t>
            </a:r>
            <a:r>
              <a:rPr lang="fr-FR" sz="2800" dirty="0" smtClean="0">
                <a:latin typeface="Times New Roman" pitchFamily="18" charset="0"/>
                <a:cs typeface="Times New Roman" pitchFamily="18" charset="0"/>
              </a:rPr>
              <a:t> les deux stations dans </a:t>
            </a:r>
            <a:r>
              <a:rPr lang="fr-FR" sz="2800" b="1" dirty="0" smtClean="0">
                <a:latin typeface="Times New Roman" pitchFamily="18" charset="0"/>
                <a:cs typeface="Times New Roman" pitchFamily="18" charset="0"/>
              </a:rPr>
              <a:t>Le diagramme bioclimatique d’</a:t>
            </a:r>
            <a:r>
              <a:rPr lang="fr-FR" sz="2800" b="1" dirty="0" err="1" smtClean="0">
                <a:latin typeface="Times New Roman" pitchFamily="18" charset="0"/>
                <a:cs typeface="Times New Roman" pitchFamily="18" charset="0"/>
              </a:rPr>
              <a:t>Emberger</a:t>
            </a:r>
            <a:r>
              <a:rPr lang="fr-FR" sz="2800" b="1" dirty="0" smtClean="0">
                <a:latin typeface="Times New Roman" pitchFamily="18" charset="0"/>
                <a:cs typeface="Times New Roman" pitchFamily="18" charset="0"/>
              </a:rPr>
              <a:t> (Doc1)</a:t>
            </a:r>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2- Déterminer les étages bioclimatiques du </a:t>
            </a:r>
            <a:r>
              <a:rPr lang="fr-FR" sz="2800" dirty="0" err="1" smtClean="0">
                <a:latin typeface="Times New Roman" pitchFamily="18" charset="0"/>
                <a:cs typeface="Times New Roman" pitchFamily="18" charset="0"/>
              </a:rPr>
              <a:t>Cédre</a:t>
            </a:r>
            <a:r>
              <a:rPr lang="fr-FR" sz="2800" dirty="0" smtClean="0">
                <a:latin typeface="Times New Roman" pitchFamily="18" charset="0"/>
                <a:cs typeface="Times New Roman" pitchFamily="18" charset="0"/>
              </a:rPr>
              <a:t> et de l’Arganier .</a:t>
            </a:r>
          </a:p>
          <a:p>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16" name="ZoneTexte 15"/>
          <p:cNvSpPr txBox="1"/>
          <p:nvPr/>
        </p:nvSpPr>
        <p:spPr>
          <a:xfrm>
            <a:off x="142876" y="214290"/>
            <a:ext cx="8501090" cy="400110"/>
          </a:xfrm>
          <a:prstGeom prst="rect">
            <a:avLst/>
          </a:prstGeom>
          <a:noFill/>
        </p:spPr>
        <p:txBody>
          <a:bodyPr wrap="square" rtlCol="0">
            <a:spAutoFit/>
          </a:bodyPr>
          <a:lstStyle/>
          <a:p>
            <a:r>
              <a:rPr lang="fr-FR" sz="2000" b="1" u="sng" dirty="0" smtClean="0">
                <a:solidFill>
                  <a:srgbClr val="FF0000"/>
                </a:solidFill>
                <a:latin typeface="Times New Roman" pitchFamily="18" charset="0"/>
                <a:cs typeface="Times New Roman" pitchFamily="18" charset="0"/>
              </a:rPr>
              <a:t>Doc2: Données climatiques de la station d’</a:t>
            </a:r>
            <a:r>
              <a:rPr lang="fr-FR" sz="2000" b="1" u="sng" dirty="0" err="1" smtClean="0">
                <a:solidFill>
                  <a:srgbClr val="FF0000"/>
                </a:solidFill>
                <a:latin typeface="Times New Roman" pitchFamily="18" charset="0"/>
                <a:cs typeface="Times New Roman" pitchFamily="18" charset="0"/>
              </a:rPr>
              <a:t>Ifrane</a:t>
            </a:r>
            <a:r>
              <a:rPr lang="fr-FR" sz="2000" b="1" u="sng" dirty="0" smtClean="0">
                <a:solidFill>
                  <a:srgbClr val="FF0000"/>
                </a:solidFill>
                <a:latin typeface="Times New Roman" pitchFamily="18" charset="0"/>
                <a:cs typeface="Times New Roman" pitchFamily="18" charset="0"/>
              </a:rPr>
              <a:t> et de Tiznit. </a:t>
            </a:r>
            <a:endParaRPr lang="fr-FR" sz="2000" b="1" u="sng"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99257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267744" y="51994"/>
            <a:ext cx="6841690" cy="6806006"/>
            <a:chOff x="2123728" y="619813"/>
            <a:chExt cx="5478344" cy="4663014"/>
          </a:xfrm>
        </p:grpSpPr>
        <p:pic>
          <p:nvPicPr>
            <p:cNvPr id="2" name="Image 1"/>
            <p:cNvPicPr>
              <a:picLocks noChangeAspect="1"/>
            </p:cNvPicPr>
            <p:nvPr/>
          </p:nvPicPr>
          <p:blipFill rotWithShape="1">
            <a:blip r:embed="rId2">
              <a:extLst>
                <a:ext uri="{28A0092B-C50C-407E-A947-70E740481C1C}">
                  <a14:useLocalDpi xmlns="" xmlns:a14="http://schemas.microsoft.com/office/drawing/2010/main" val="0"/>
                </a:ext>
              </a:extLst>
            </a:blip>
            <a:srcRect t="36219"/>
            <a:stretch/>
          </p:blipFill>
          <p:spPr>
            <a:xfrm>
              <a:off x="2123728" y="908720"/>
              <a:ext cx="5478344" cy="4374107"/>
            </a:xfrm>
            <a:prstGeom prst="rect">
              <a:avLst/>
            </a:prstGeom>
          </p:spPr>
        </p:pic>
        <p:pic>
          <p:nvPicPr>
            <p:cNvPr id="3" name="Image 2"/>
            <p:cNvPicPr>
              <a:picLocks noChangeAspect="1"/>
            </p:cNvPicPr>
            <p:nvPr/>
          </p:nvPicPr>
          <p:blipFill rotWithShape="1">
            <a:blip r:embed="rId2">
              <a:extLst>
                <a:ext uri="{28A0092B-C50C-407E-A947-70E740481C1C}">
                  <a14:useLocalDpi xmlns="" xmlns:a14="http://schemas.microsoft.com/office/drawing/2010/main" val="0"/>
                </a:ext>
              </a:extLst>
            </a:blip>
            <a:srcRect b="95787"/>
            <a:stretch/>
          </p:blipFill>
          <p:spPr>
            <a:xfrm>
              <a:off x="2123728" y="619813"/>
              <a:ext cx="5478344" cy="288907"/>
            </a:xfrm>
            <a:prstGeom prst="rect">
              <a:avLst/>
            </a:prstGeom>
          </p:spPr>
        </p:pic>
      </p:grpSp>
      <p:sp>
        <p:nvSpPr>
          <p:cNvPr id="7" name="ZoneTexte 6"/>
          <p:cNvSpPr txBox="1"/>
          <p:nvPr/>
        </p:nvSpPr>
        <p:spPr>
          <a:xfrm>
            <a:off x="549679" y="1351801"/>
            <a:ext cx="787395" cy="369332"/>
          </a:xfrm>
          <a:prstGeom prst="rect">
            <a:avLst/>
          </a:prstGeom>
          <a:noFill/>
        </p:spPr>
        <p:txBody>
          <a:bodyPr wrap="none" rtlCol="0">
            <a:spAutoFit/>
          </a:bodyPr>
          <a:lstStyle/>
          <a:p>
            <a:r>
              <a:rPr lang="fr-FR" b="1" dirty="0" err="1" smtClean="0">
                <a:solidFill>
                  <a:srgbClr val="FF0000"/>
                </a:solidFill>
                <a:latin typeface="Comic Sans MS" pitchFamily="66" charset="0"/>
              </a:rPr>
              <a:t>Ifran</a:t>
            </a:r>
            <a:endParaRPr lang="fr-FR" b="1" dirty="0">
              <a:solidFill>
                <a:srgbClr val="FF0000"/>
              </a:solidFill>
              <a:latin typeface="Comic Sans MS" pitchFamily="66" charset="0"/>
            </a:endParaRPr>
          </a:p>
        </p:txBody>
      </p:sp>
      <p:sp>
        <p:nvSpPr>
          <p:cNvPr id="8" name="ZoneTexte 7"/>
          <p:cNvSpPr txBox="1"/>
          <p:nvPr/>
        </p:nvSpPr>
        <p:spPr>
          <a:xfrm>
            <a:off x="251520" y="1691516"/>
            <a:ext cx="1085554" cy="369332"/>
          </a:xfrm>
          <a:prstGeom prst="rect">
            <a:avLst/>
          </a:prstGeom>
          <a:noFill/>
        </p:spPr>
        <p:txBody>
          <a:bodyPr wrap="none" rtlCol="0">
            <a:spAutoFit/>
          </a:bodyPr>
          <a:lstStyle/>
          <a:p>
            <a:r>
              <a:rPr lang="fr-FR" b="1" dirty="0" smtClean="0">
                <a:latin typeface="Comic Sans MS" pitchFamily="66" charset="0"/>
              </a:rPr>
              <a:t>m = 0,1</a:t>
            </a:r>
            <a:endParaRPr lang="fr-FR" b="1" dirty="0">
              <a:latin typeface="Comic Sans MS" pitchFamily="66" charset="0"/>
            </a:endParaRPr>
          </a:p>
        </p:txBody>
      </p:sp>
      <p:sp>
        <p:nvSpPr>
          <p:cNvPr id="9" name="ZoneTexte 8"/>
          <p:cNvSpPr txBox="1"/>
          <p:nvPr/>
        </p:nvSpPr>
        <p:spPr>
          <a:xfrm>
            <a:off x="251520" y="2132856"/>
            <a:ext cx="1531188" cy="369332"/>
          </a:xfrm>
          <a:prstGeom prst="rect">
            <a:avLst/>
          </a:prstGeom>
          <a:noFill/>
        </p:spPr>
        <p:txBody>
          <a:bodyPr wrap="none" rtlCol="0">
            <a:spAutoFit/>
          </a:bodyPr>
          <a:lstStyle/>
          <a:p>
            <a:r>
              <a:rPr lang="fr-FR" b="1" dirty="0">
                <a:latin typeface="Comic Sans MS" pitchFamily="66" charset="0"/>
              </a:rPr>
              <a:t>Q</a:t>
            </a:r>
            <a:r>
              <a:rPr lang="fr-FR" b="1" dirty="0" smtClean="0">
                <a:latin typeface="Comic Sans MS" pitchFamily="66" charset="0"/>
              </a:rPr>
              <a:t> = 119,98</a:t>
            </a:r>
            <a:endParaRPr lang="fr-FR" b="1" dirty="0">
              <a:latin typeface="Comic Sans MS" pitchFamily="66" charset="0"/>
            </a:endParaRPr>
          </a:p>
        </p:txBody>
      </p:sp>
      <p:sp>
        <p:nvSpPr>
          <p:cNvPr id="10" name="ZoneTexte 9"/>
          <p:cNvSpPr txBox="1"/>
          <p:nvPr/>
        </p:nvSpPr>
        <p:spPr>
          <a:xfrm>
            <a:off x="511207" y="3664457"/>
            <a:ext cx="825867" cy="369332"/>
          </a:xfrm>
          <a:prstGeom prst="rect">
            <a:avLst/>
          </a:prstGeom>
          <a:noFill/>
        </p:spPr>
        <p:txBody>
          <a:bodyPr wrap="none" rtlCol="0">
            <a:spAutoFit/>
          </a:bodyPr>
          <a:lstStyle/>
          <a:p>
            <a:r>
              <a:rPr lang="fr-FR" b="1" dirty="0" smtClean="0">
                <a:solidFill>
                  <a:srgbClr val="FF0000"/>
                </a:solidFill>
                <a:latin typeface="Comic Sans MS" pitchFamily="66" charset="0"/>
              </a:rPr>
              <a:t>Tiznit</a:t>
            </a:r>
            <a:endParaRPr lang="fr-FR" b="1" dirty="0">
              <a:solidFill>
                <a:srgbClr val="FF0000"/>
              </a:solidFill>
              <a:latin typeface="Comic Sans MS" pitchFamily="66" charset="0"/>
            </a:endParaRPr>
          </a:p>
        </p:txBody>
      </p:sp>
      <p:sp>
        <p:nvSpPr>
          <p:cNvPr id="11" name="ZoneTexte 10"/>
          <p:cNvSpPr txBox="1"/>
          <p:nvPr/>
        </p:nvSpPr>
        <p:spPr>
          <a:xfrm>
            <a:off x="251520" y="4067780"/>
            <a:ext cx="1085554" cy="369332"/>
          </a:xfrm>
          <a:prstGeom prst="rect">
            <a:avLst/>
          </a:prstGeom>
          <a:noFill/>
        </p:spPr>
        <p:txBody>
          <a:bodyPr wrap="none" rtlCol="0">
            <a:spAutoFit/>
          </a:bodyPr>
          <a:lstStyle/>
          <a:p>
            <a:r>
              <a:rPr lang="fr-FR" b="1" dirty="0" smtClean="0">
                <a:latin typeface="Comic Sans MS" pitchFamily="66" charset="0"/>
              </a:rPr>
              <a:t>m = 7,3</a:t>
            </a:r>
            <a:endParaRPr lang="fr-FR" b="1" dirty="0">
              <a:latin typeface="Comic Sans MS" pitchFamily="66" charset="0"/>
            </a:endParaRPr>
          </a:p>
        </p:txBody>
      </p:sp>
      <p:grpSp>
        <p:nvGrpSpPr>
          <p:cNvPr id="5" name="Groupe 28"/>
          <p:cNvGrpSpPr/>
          <p:nvPr/>
        </p:nvGrpSpPr>
        <p:grpSpPr>
          <a:xfrm>
            <a:off x="4572000" y="2605554"/>
            <a:ext cx="89252" cy="2911678"/>
            <a:chOff x="4572000" y="2605554"/>
            <a:chExt cx="89252" cy="2911678"/>
          </a:xfrm>
        </p:grpSpPr>
        <p:cxnSp>
          <p:nvCxnSpPr>
            <p:cNvPr id="16" name="Connecteur droit 15"/>
            <p:cNvCxnSpPr/>
            <p:nvPr/>
          </p:nvCxnSpPr>
          <p:spPr>
            <a:xfrm flipV="1">
              <a:off x="4661252" y="2605554"/>
              <a:ext cx="0" cy="29116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4572000" y="2605554"/>
              <a:ext cx="7200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ZoneTexte 11"/>
          <p:cNvSpPr txBox="1"/>
          <p:nvPr/>
        </p:nvSpPr>
        <p:spPr>
          <a:xfrm>
            <a:off x="251520" y="4509120"/>
            <a:ext cx="1390124" cy="369332"/>
          </a:xfrm>
          <a:prstGeom prst="rect">
            <a:avLst/>
          </a:prstGeom>
          <a:noFill/>
        </p:spPr>
        <p:txBody>
          <a:bodyPr wrap="none" rtlCol="0">
            <a:spAutoFit/>
          </a:bodyPr>
          <a:lstStyle/>
          <a:p>
            <a:r>
              <a:rPr lang="fr-FR" b="1" dirty="0">
                <a:latin typeface="Comic Sans MS" pitchFamily="66" charset="0"/>
              </a:rPr>
              <a:t>Q</a:t>
            </a:r>
            <a:r>
              <a:rPr lang="fr-FR" b="1" dirty="0" smtClean="0">
                <a:latin typeface="Comic Sans MS" pitchFamily="66" charset="0"/>
              </a:rPr>
              <a:t> = 23,91</a:t>
            </a:r>
            <a:endParaRPr lang="fr-FR" b="1" dirty="0">
              <a:latin typeface="Comic Sans MS" pitchFamily="66" charset="0"/>
            </a:endParaRPr>
          </a:p>
        </p:txBody>
      </p:sp>
      <p:sp>
        <p:nvSpPr>
          <p:cNvPr id="13" name="Rectangle 12"/>
          <p:cNvSpPr/>
          <p:nvPr/>
        </p:nvSpPr>
        <p:spPr>
          <a:xfrm>
            <a:off x="133998" y="1228110"/>
            <a:ext cx="1675204" cy="1480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33998" y="3532366"/>
            <a:ext cx="1675204" cy="1480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4607720" y="2561517"/>
            <a:ext cx="108296" cy="1082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nvGrpSpPr>
          <p:cNvPr id="6" name="Groupe 29"/>
          <p:cNvGrpSpPr/>
          <p:nvPr/>
        </p:nvGrpSpPr>
        <p:grpSpPr>
          <a:xfrm>
            <a:off x="4608004" y="4878452"/>
            <a:ext cx="1548172" cy="638780"/>
            <a:chOff x="4608004" y="4878452"/>
            <a:chExt cx="1548172" cy="638780"/>
          </a:xfrm>
        </p:grpSpPr>
        <p:cxnSp>
          <p:nvCxnSpPr>
            <p:cNvPr id="23" name="Connecteur droit 22"/>
            <p:cNvCxnSpPr/>
            <p:nvPr/>
          </p:nvCxnSpPr>
          <p:spPr>
            <a:xfrm>
              <a:off x="4608004" y="4878452"/>
              <a:ext cx="1548172"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5" name="Connecteur droit 24"/>
            <p:cNvCxnSpPr/>
            <p:nvPr/>
          </p:nvCxnSpPr>
          <p:spPr>
            <a:xfrm flipV="1">
              <a:off x="6156176" y="4878452"/>
              <a:ext cx="0" cy="638780"/>
            </a:xfrm>
            <a:prstGeom prst="line">
              <a:avLst/>
            </a:prstGeom>
          </p:spPr>
          <p:style>
            <a:lnRef idx="2">
              <a:schemeClr val="accent5"/>
            </a:lnRef>
            <a:fillRef idx="0">
              <a:schemeClr val="accent5"/>
            </a:fillRef>
            <a:effectRef idx="1">
              <a:schemeClr val="accent5"/>
            </a:effectRef>
            <a:fontRef idx="minor">
              <a:schemeClr val="tx1"/>
            </a:fontRef>
          </p:style>
        </p:cxnSp>
      </p:grpSp>
      <p:sp>
        <p:nvSpPr>
          <p:cNvPr id="26" name="Ellipse 25"/>
          <p:cNvSpPr/>
          <p:nvPr/>
        </p:nvSpPr>
        <p:spPr>
          <a:xfrm>
            <a:off x="6118520" y="4831850"/>
            <a:ext cx="93204" cy="9320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1" name="ZoneTexte 30"/>
          <p:cNvSpPr txBox="1"/>
          <p:nvPr/>
        </p:nvSpPr>
        <p:spPr>
          <a:xfrm>
            <a:off x="549679" y="1351801"/>
            <a:ext cx="787395" cy="369332"/>
          </a:xfrm>
          <a:prstGeom prst="rect">
            <a:avLst/>
          </a:prstGeom>
          <a:noFill/>
        </p:spPr>
        <p:txBody>
          <a:bodyPr wrap="none" rtlCol="0">
            <a:spAutoFit/>
          </a:bodyPr>
          <a:lstStyle/>
          <a:p>
            <a:r>
              <a:rPr lang="fr-FR" b="1" dirty="0" err="1" smtClean="0">
                <a:solidFill>
                  <a:srgbClr val="FF0000"/>
                </a:solidFill>
                <a:latin typeface="Comic Sans MS" pitchFamily="66" charset="0"/>
              </a:rPr>
              <a:t>Ifran</a:t>
            </a:r>
            <a:endParaRPr lang="fr-FR" b="1" dirty="0">
              <a:solidFill>
                <a:srgbClr val="FF0000"/>
              </a:solidFill>
              <a:latin typeface="Comic Sans MS" pitchFamily="66" charset="0"/>
            </a:endParaRPr>
          </a:p>
        </p:txBody>
      </p:sp>
      <p:sp>
        <p:nvSpPr>
          <p:cNvPr id="32" name="ZoneTexte 31"/>
          <p:cNvSpPr txBox="1"/>
          <p:nvPr/>
        </p:nvSpPr>
        <p:spPr>
          <a:xfrm>
            <a:off x="511207" y="3664457"/>
            <a:ext cx="825867" cy="369332"/>
          </a:xfrm>
          <a:prstGeom prst="rect">
            <a:avLst/>
          </a:prstGeom>
          <a:noFill/>
        </p:spPr>
        <p:txBody>
          <a:bodyPr wrap="none" rtlCol="0">
            <a:spAutoFit/>
          </a:bodyPr>
          <a:lstStyle/>
          <a:p>
            <a:r>
              <a:rPr lang="fr-FR" b="1" dirty="0" smtClean="0">
                <a:solidFill>
                  <a:srgbClr val="FF0000"/>
                </a:solidFill>
                <a:latin typeface="Comic Sans MS" pitchFamily="66" charset="0"/>
              </a:rPr>
              <a:t>Tiznit</a:t>
            </a:r>
            <a:endParaRPr lang="fr-FR" b="1" dirty="0">
              <a:solidFill>
                <a:srgbClr val="FF0000"/>
              </a:solidFill>
              <a:latin typeface="Comic Sans MS" pitchFamily="66" charset="0"/>
            </a:endParaRPr>
          </a:p>
        </p:txBody>
      </p:sp>
      <p:sp>
        <p:nvSpPr>
          <p:cNvPr id="24" name="Titre 1"/>
          <p:cNvSpPr txBox="1">
            <a:spLocks/>
          </p:cNvSpPr>
          <p:nvPr/>
        </p:nvSpPr>
        <p:spPr>
          <a:xfrm>
            <a:off x="-14262" y="71414"/>
            <a:ext cx="8229600" cy="654032"/>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sng"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Réponses:</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7262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grpId="0" nodeType="clickEffect">
                                  <p:stCondLst>
                                    <p:cond delay="0"/>
                                  </p:stCondLst>
                                  <p:childTnLst>
                                    <p:animMotion origin="layout" path="M 5E-6 3.20999E-6 L 0.35747 0.16027 " pathEditMode="relative" rAng="0" ptsTypes="AA">
                                      <p:cBhvr>
                                        <p:cTn id="16" dur="2000" fill="hold"/>
                                        <p:tgtEl>
                                          <p:spTgt spid="31"/>
                                        </p:tgtEl>
                                        <p:attrNameLst>
                                          <p:attrName>ppt_x</p:attrName>
                                          <p:attrName>ppt_y</p:attrName>
                                        </p:attrNameLst>
                                      </p:cBhvr>
                                      <p:rCtr x="17865" y="8002"/>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1.66667E-6 -2.0444E-6 L 0.60365 0.1383 " pathEditMode="relative" rAng="0" ptsTypes="AA">
                                      <p:cBhvr>
                                        <p:cTn id="30" dur="2000" fill="hold"/>
                                        <p:tgtEl>
                                          <p:spTgt spid="32"/>
                                        </p:tgtEl>
                                        <p:attrNameLst>
                                          <p:attrName>ppt_x</p:attrName>
                                          <p:attrName>ppt_y</p:attrName>
                                        </p:attrNameLst>
                                      </p:cBhvr>
                                      <p:rCtr x="30174" y="69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714356"/>
            <a:ext cx="8136904" cy="646331"/>
          </a:xfrm>
          <a:prstGeom prst="rect">
            <a:avLst/>
          </a:prstGeom>
          <a:noFill/>
        </p:spPr>
        <p:txBody>
          <a:bodyPr wrap="square" rtlCol="0">
            <a:spAutoFit/>
          </a:bodyPr>
          <a:lstStyle/>
          <a:p>
            <a:r>
              <a:rPr lang="fr-FR" b="1" dirty="0" smtClean="0">
                <a:latin typeface="Comic Sans MS" pitchFamily="66" charset="0"/>
              </a:rPr>
              <a:t>L’étage bioclimatique de la station d’</a:t>
            </a:r>
            <a:r>
              <a:rPr lang="fr-FR" b="1" dirty="0" err="1" smtClean="0">
                <a:latin typeface="Comic Sans MS" pitchFamily="66" charset="0"/>
              </a:rPr>
              <a:t>Ifrane</a:t>
            </a:r>
            <a:r>
              <a:rPr lang="fr-FR" b="1" dirty="0" smtClean="0">
                <a:latin typeface="Comic Sans MS" pitchFamily="66" charset="0"/>
              </a:rPr>
              <a:t> est Humide avec un Hiver  frais.</a:t>
            </a:r>
            <a:endParaRPr lang="fr-FR" b="1" dirty="0">
              <a:latin typeface="Comic Sans MS" pitchFamily="66" charset="0"/>
            </a:endParaRPr>
          </a:p>
        </p:txBody>
      </p:sp>
      <p:sp>
        <p:nvSpPr>
          <p:cNvPr id="3" name="ZoneTexte 2"/>
          <p:cNvSpPr txBox="1"/>
          <p:nvPr/>
        </p:nvSpPr>
        <p:spPr>
          <a:xfrm>
            <a:off x="395536" y="1643050"/>
            <a:ext cx="8136904" cy="369332"/>
          </a:xfrm>
          <a:prstGeom prst="rect">
            <a:avLst/>
          </a:prstGeom>
          <a:noFill/>
        </p:spPr>
        <p:txBody>
          <a:bodyPr wrap="square" rtlCol="0">
            <a:spAutoFit/>
          </a:bodyPr>
          <a:lstStyle/>
          <a:p>
            <a:r>
              <a:rPr lang="fr-FR" b="1" dirty="0" smtClean="0">
                <a:latin typeface="Comic Sans MS" pitchFamily="66" charset="0"/>
              </a:rPr>
              <a:t>L’étage bioclimatique de la station de Tiznit est Aride a hiver chaud.</a:t>
            </a:r>
            <a:endParaRPr lang="fr-FR" b="1" dirty="0">
              <a:latin typeface="Comic Sans MS" pitchFamily="66" charset="0"/>
            </a:endParaRPr>
          </a:p>
        </p:txBody>
      </p:sp>
      <p:sp>
        <p:nvSpPr>
          <p:cNvPr id="4" name="ZoneTexte 3"/>
          <p:cNvSpPr txBox="1"/>
          <p:nvPr/>
        </p:nvSpPr>
        <p:spPr>
          <a:xfrm>
            <a:off x="285720" y="2313943"/>
            <a:ext cx="8501122" cy="4401205"/>
          </a:xfrm>
          <a:prstGeom prst="rect">
            <a:avLst/>
          </a:prstGeom>
          <a:noFill/>
        </p:spPr>
        <p:txBody>
          <a:bodyPr wrap="square" rtlCol="0">
            <a:spAutoFit/>
          </a:bodyPr>
          <a:lstStyle/>
          <a:p>
            <a:r>
              <a:rPr lang="fr-FR" sz="2800" b="1" u="sng" dirty="0" smtClean="0">
                <a:solidFill>
                  <a:srgbClr val="006600"/>
                </a:solidFill>
                <a:latin typeface="Times New Roman" pitchFamily="18" charset="0"/>
                <a:cs typeface="Times New Roman" pitchFamily="18" charset="0"/>
              </a:rPr>
              <a:t>2)- l’influence de la topographie sur la répartition des végétaux.</a:t>
            </a:r>
          </a:p>
          <a:p>
            <a:endParaRPr lang="fr-FR" sz="2800" b="1" u="sng" dirty="0" smtClean="0">
              <a:solidFill>
                <a:srgbClr val="006600"/>
              </a:solidFill>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En général le climat change progressivement d’une région à l’autre. Ainsi deux stations très proches l’une de l’autre ont quasiment le même climat.</a:t>
            </a:r>
          </a:p>
          <a:p>
            <a:r>
              <a:rPr lang="fr-FR" sz="2800" b="1" dirty="0" smtClean="0">
                <a:latin typeface="Times New Roman" pitchFamily="18" charset="0"/>
                <a:cs typeface="Times New Roman" pitchFamily="18" charset="0"/>
              </a:rPr>
              <a:t>Dans certaine régions le climat peut changer d’une façon assez importante sur </a:t>
            </a:r>
            <a:r>
              <a:rPr lang="fr-FR" sz="2800" b="1" dirty="0" smtClean="0">
                <a:solidFill>
                  <a:srgbClr val="0070C0"/>
                </a:solidFill>
                <a:latin typeface="Times New Roman" pitchFamily="18" charset="0"/>
                <a:cs typeface="Times New Roman" pitchFamily="18" charset="0"/>
              </a:rPr>
              <a:t>des distances courtes</a:t>
            </a:r>
            <a:r>
              <a:rPr lang="fr-FR" sz="2800" b="1" dirty="0" smtClean="0">
                <a:latin typeface="Times New Roman" pitchFamily="18" charset="0"/>
                <a:cs typeface="Times New Roman" pitchFamily="18" charset="0"/>
              </a:rPr>
              <a:t>. C’est le cas notamment des </a:t>
            </a:r>
            <a:r>
              <a:rPr lang="fr-FR" sz="2800" b="1" dirty="0" smtClean="0">
                <a:solidFill>
                  <a:srgbClr val="C00000"/>
                </a:solidFill>
                <a:latin typeface="Times New Roman" pitchFamily="18" charset="0"/>
                <a:cs typeface="Times New Roman" pitchFamily="18" charset="0"/>
              </a:rPr>
              <a:t>versants des vallées</a:t>
            </a:r>
            <a:r>
              <a:rPr lang="fr-FR" sz="2800" b="1" dirty="0" smtClean="0">
                <a:latin typeface="Times New Roman" pitchFamily="18" charset="0"/>
                <a:cs typeface="Times New Roman" pitchFamily="18" charset="0"/>
              </a:rPr>
              <a:t>.</a:t>
            </a:r>
          </a:p>
          <a:p>
            <a:endParaRPr lang="fr-FR" sz="2800" b="1" u="sng" dirty="0">
              <a:solidFill>
                <a:srgbClr val="0066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903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99500"/>
            <a:ext cx="9144000" cy="6225844"/>
          </a:xfrm>
          <a:prstGeom prst="rect">
            <a:avLst/>
          </a:prstGeom>
        </p:spPr>
      </p:pic>
      <p:sp>
        <p:nvSpPr>
          <p:cNvPr id="3" name="ZoneTexte 2"/>
          <p:cNvSpPr txBox="1"/>
          <p:nvPr/>
        </p:nvSpPr>
        <p:spPr>
          <a:xfrm>
            <a:off x="1142976" y="857232"/>
            <a:ext cx="428628" cy="369332"/>
          </a:xfrm>
          <a:prstGeom prst="rect">
            <a:avLst/>
          </a:prstGeom>
          <a:solidFill>
            <a:schemeClr val="accent6">
              <a:lumMod val="20000"/>
              <a:lumOff val="80000"/>
            </a:schemeClr>
          </a:solidFill>
        </p:spPr>
        <p:txBody>
          <a:bodyPr wrap="square" rtlCol="0">
            <a:spAutoFit/>
          </a:bodyPr>
          <a:lstStyle/>
          <a:p>
            <a:r>
              <a:rPr lang="fr-FR" b="1" dirty="0" smtClean="0"/>
              <a:t>3:</a:t>
            </a:r>
            <a:endParaRPr lang="fr-FR" b="1" dirty="0"/>
          </a:p>
        </p:txBody>
      </p:sp>
    </p:spTree>
    <p:extLst>
      <p:ext uri="{BB962C8B-B14F-4D97-AF65-F5344CB8AC3E}">
        <p14:creationId xmlns="" xmlns:p14="http://schemas.microsoft.com/office/powerpoint/2010/main" val="1205217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144000" cy="4524315"/>
          </a:xfrm>
          <a:prstGeom prst="rect">
            <a:avLst/>
          </a:prstGeom>
        </p:spPr>
        <p:txBody>
          <a:bodyPr wrap="square">
            <a:spAutoFit/>
          </a:bodyPr>
          <a:lstStyle/>
          <a:p>
            <a:pPr algn="just"/>
            <a:r>
              <a:rPr lang="fr-FR" sz="3200" b="1" dirty="0" smtClean="0">
                <a:latin typeface="Times New Roman" pitchFamily="18" charset="0"/>
                <a:cs typeface="Times New Roman" pitchFamily="18" charset="0"/>
              </a:rPr>
              <a:t>►D’après le Doc3, on observe que Le </a:t>
            </a:r>
            <a:r>
              <a:rPr lang="fr-FR" sz="3200" b="1" dirty="0" smtClean="0">
                <a:solidFill>
                  <a:srgbClr val="FF0000"/>
                </a:solidFill>
                <a:latin typeface="Times New Roman" pitchFamily="18" charset="0"/>
                <a:cs typeface="Times New Roman" pitchFamily="18" charset="0"/>
              </a:rPr>
              <a:t>versant nord </a:t>
            </a:r>
            <a:r>
              <a:rPr lang="fr-FR" sz="3200" b="1" dirty="0" smtClean="0">
                <a:latin typeface="Times New Roman" pitchFamily="18" charset="0"/>
                <a:cs typeface="Times New Roman" pitchFamily="18" charset="0"/>
              </a:rPr>
              <a:t>exposés au sud est plus ensoleillé, donc plus chauds et moins humides par rapport au </a:t>
            </a:r>
            <a:r>
              <a:rPr lang="fr-FR" sz="3200" b="1" dirty="0" smtClean="0">
                <a:solidFill>
                  <a:srgbClr val="FF0000"/>
                </a:solidFill>
                <a:latin typeface="Times New Roman" pitchFamily="18" charset="0"/>
                <a:cs typeface="Times New Roman" pitchFamily="18" charset="0"/>
              </a:rPr>
              <a:t>versant sud</a:t>
            </a:r>
            <a:r>
              <a:rPr lang="fr-FR" sz="3200" b="1" dirty="0" smtClean="0">
                <a:latin typeface="Times New Roman" pitchFamily="18" charset="0"/>
                <a:cs typeface="Times New Roman" pitchFamily="18" charset="0"/>
              </a:rPr>
              <a:t> exposé au nord qui est moins ensoleillé, donc plus humide.</a:t>
            </a:r>
          </a:p>
          <a:p>
            <a:r>
              <a:rPr lang="fr-FR" sz="3200" b="1" dirty="0" smtClean="0">
                <a:latin typeface="Times New Roman" pitchFamily="18" charset="0"/>
                <a:cs typeface="Times New Roman" pitchFamily="18" charset="0"/>
              </a:rPr>
              <a:t>Ceci explique bien l’existence du Cèdre dans le versant sud de Bou-</a:t>
            </a:r>
            <a:r>
              <a:rPr lang="fr-FR" sz="3200" b="1" dirty="0" err="1" smtClean="0">
                <a:latin typeface="Times New Roman" pitchFamily="18" charset="0"/>
                <a:cs typeface="Times New Roman" pitchFamily="18" charset="0"/>
              </a:rPr>
              <a:t>Iblan</a:t>
            </a:r>
            <a:r>
              <a:rPr lang="fr-FR" sz="3200" b="1" dirty="0" smtClean="0">
                <a:latin typeface="Times New Roman" pitchFamily="18" charset="0"/>
                <a:cs typeface="Times New Roman" pitchFamily="18" charset="0"/>
              </a:rPr>
              <a:t> qui offre un climat humide favorable au Cèdre à l’encontre du versant nord.</a:t>
            </a:r>
            <a:endParaRPr lang="fr-F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9941183"/>
          </a:xfrm>
          <a:prstGeom prst="rect">
            <a:avLst/>
          </a:prstGeom>
        </p:spPr>
        <p:txBody>
          <a:bodyPr wrap="square">
            <a:spAutoFit/>
          </a:bodyPr>
          <a:lstStyle/>
          <a:p>
            <a:r>
              <a:rPr lang="fr-FR" sz="3200" b="1" u="sng" dirty="0" smtClean="0">
                <a:solidFill>
                  <a:srgbClr val="FF0000"/>
                </a:solidFill>
                <a:latin typeface="Times New Roman" pitchFamily="18" charset="0"/>
                <a:cs typeface="Times New Roman" pitchFamily="18" charset="0"/>
              </a:rPr>
              <a:t>III - Influence des facteurs climatiques sur la répartition des animaux.</a:t>
            </a:r>
          </a:p>
          <a:p>
            <a:r>
              <a:rPr lang="fr-FR" sz="3200" b="1" u="sng" dirty="0" smtClean="0">
                <a:solidFill>
                  <a:srgbClr val="006600"/>
                </a:solidFill>
                <a:latin typeface="Times New Roman" pitchFamily="18" charset="0"/>
                <a:cs typeface="Times New Roman" pitchFamily="18" charset="0"/>
              </a:rPr>
              <a:t>1)- L’influence de la température et de l’humidité relative sur la répartition de la coccinelle.</a:t>
            </a:r>
          </a:p>
          <a:p>
            <a:endParaRPr lang="fr-FR" sz="3200" b="1" u="sng" dirty="0" smtClean="0">
              <a:solidFill>
                <a:srgbClr val="006600"/>
              </a:solidFill>
              <a:latin typeface="Times New Roman" pitchFamily="18" charset="0"/>
              <a:cs typeface="Times New Roman" pitchFamily="18" charset="0"/>
            </a:endParaRPr>
          </a:p>
          <a:p>
            <a:r>
              <a:rPr lang="fr-FR" sz="3200" b="1" dirty="0" smtClean="0"/>
              <a:t>L’</a:t>
            </a:r>
            <a:r>
              <a:rPr lang="fr-FR" sz="3200" b="1" dirty="0" err="1" smtClean="0">
                <a:solidFill>
                  <a:srgbClr val="9900CC"/>
                </a:solidFill>
              </a:rPr>
              <a:t>ecoclimatogramme</a:t>
            </a:r>
            <a:r>
              <a:rPr lang="fr-FR" sz="3200" b="1" dirty="0" smtClean="0"/>
              <a:t> permet de déterminer la zone de tolérance et la zone de vie optimale d’un animal en considérant deux paramètres climatiques comme l’humidité et la température ou encore la pluviosité et la température.</a:t>
            </a:r>
            <a:r>
              <a:rPr lang="fr-FR" sz="3200" dirty="0" smtClean="0"/>
              <a:t> </a:t>
            </a:r>
            <a:br>
              <a:rPr lang="fr-FR" sz="3200" dirty="0" smtClean="0"/>
            </a:br>
            <a:endParaRPr lang="fr-FR" sz="3200" b="1" u="sng" dirty="0" smtClean="0">
              <a:solidFill>
                <a:srgbClr val="006600"/>
              </a:solidFill>
              <a:latin typeface="Times New Roman" pitchFamily="18" charset="0"/>
              <a:cs typeface="Times New Roman" pitchFamily="18" charset="0"/>
            </a:endParaRPr>
          </a:p>
          <a:p>
            <a:endParaRPr lang="fr-FR" sz="3200" b="1" u="sng" dirty="0" smtClean="0">
              <a:solidFill>
                <a:srgbClr val="006600"/>
              </a:solidFill>
              <a:latin typeface="Times New Roman" pitchFamily="18" charset="0"/>
              <a:cs typeface="Times New Roman" pitchFamily="18" charset="0"/>
            </a:endParaRPr>
          </a:p>
          <a:p>
            <a:endParaRPr lang="fr-FR" sz="3200" b="1" u="sng" dirty="0" smtClean="0">
              <a:solidFill>
                <a:srgbClr val="006600"/>
              </a:solidFill>
              <a:latin typeface="Times New Roman" pitchFamily="18" charset="0"/>
              <a:cs typeface="Times New Roman" pitchFamily="18" charset="0"/>
            </a:endParaRPr>
          </a:p>
          <a:p>
            <a:endParaRPr lang="fr-FR" sz="3200" b="1" u="sng" dirty="0" smtClean="0">
              <a:solidFill>
                <a:srgbClr val="006600"/>
              </a:solidFill>
              <a:latin typeface="Times New Roman" pitchFamily="18" charset="0"/>
              <a:cs typeface="Times New Roman" pitchFamily="18" charset="0"/>
            </a:endParaRPr>
          </a:p>
          <a:p>
            <a:endParaRPr lang="fr-FR" sz="3200" b="1" u="sng" dirty="0" smtClean="0">
              <a:solidFill>
                <a:srgbClr val="006600"/>
              </a:solidFill>
              <a:latin typeface="Times New Roman" pitchFamily="18" charset="0"/>
              <a:cs typeface="Times New Roman" pitchFamily="18" charset="0"/>
            </a:endParaRPr>
          </a:p>
          <a:p>
            <a:endParaRPr lang="fr-FR" sz="3200" b="1" u="sng" dirty="0" smtClean="0">
              <a:solidFill>
                <a:srgbClr val="006600"/>
              </a:solidFill>
              <a:latin typeface="Times New Roman" pitchFamily="18" charset="0"/>
              <a:cs typeface="Times New Roman" pitchFamily="18" charset="0"/>
            </a:endParaRPr>
          </a:p>
          <a:p>
            <a:endParaRPr lang="fr-FR" sz="3200" b="1" u="sng" dirty="0" smtClean="0">
              <a:solidFill>
                <a:srgbClr val="006600"/>
              </a:solidFill>
              <a:latin typeface="Times New Roman" pitchFamily="18" charset="0"/>
              <a:cs typeface="Times New Roman" pitchFamily="18" charset="0"/>
            </a:endParaRPr>
          </a:p>
          <a:p>
            <a:endParaRPr lang="fr-FR" sz="3200" dirty="0" smtClean="0"/>
          </a:p>
          <a:p>
            <a:endParaRPr lang="fr-FR" sz="3200" b="1" u="sng" dirty="0" smtClean="0">
              <a:solidFill>
                <a:srgbClr val="006600"/>
              </a:solidFill>
              <a:latin typeface="Times New Roman" pitchFamily="18" charset="0"/>
              <a:cs typeface="Times New Roman" pitchFamily="18" charset="0"/>
            </a:endParaRPr>
          </a:p>
          <a:p>
            <a:endParaRPr lang="fr-FR" sz="3200" dirty="0">
              <a:latin typeface="Times New Roman" pitchFamily="18" charset="0"/>
              <a:cs typeface="Times New Roman" pitchFamily="18" charset="0"/>
            </a:endParaRPr>
          </a:p>
        </p:txBody>
      </p:sp>
      <p:sp>
        <p:nvSpPr>
          <p:cNvPr id="11266" name="AutoShape 2" descr="RÃ©sultat de recherche d'images pour &quot;coccinel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268" name="Picture 4" descr="RÃ©sultat de recherche d'images pour &quot;coccinelle&quot;"/>
          <p:cNvPicPr>
            <a:picLocks noChangeAspect="1" noChangeArrowheads="1"/>
          </p:cNvPicPr>
          <p:nvPr/>
        </p:nvPicPr>
        <p:blipFill>
          <a:blip r:embed="rId2" cstate="print"/>
          <a:srcRect/>
          <a:stretch>
            <a:fillRect/>
          </a:stretch>
        </p:blipFill>
        <p:spPr bwMode="auto">
          <a:xfrm>
            <a:off x="7858148" y="1571612"/>
            <a:ext cx="719112" cy="719113"/>
          </a:xfrm>
          <a:prstGeom prst="rect">
            <a:avLst/>
          </a:prstGeom>
          <a:noFill/>
        </p:spPr>
      </p:pic>
      <p:pic>
        <p:nvPicPr>
          <p:cNvPr id="11269" name="Picture 5"/>
          <p:cNvPicPr>
            <a:picLocks noChangeAspect="1" noChangeArrowheads="1"/>
          </p:cNvPicPr>
          <p:nvPr/>
        </p:nvPicPr>
        <p:blipFill>
          <a:blip r:embed="rId3"/>
          <a:srcRect/>
          <a:stretch>
            <a:fillRect/>
          </a:stretch>
        </p:blipFill>
        <p:spPr bwMode="auto">
          <a:xfrm>
            <a:off x="0" y="5157419"/>
            <a:ext cx="9177334" cy="16291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85728"/>
            <a:ext cx="9001156" cy="5262979"/>
          </a:xfrm>
          <a:prstGeom prst="rect">
            <a:avLst/>
          </a:prstGeom>
          <a:noFill/>
        </p:spPr>
        <p:txBody>
          <a:bodyPr wrap="square" rtlCol="0">
            <a:spAutoFit/>
          </a:bodyPr>
          <a:lstStyle/>
          <a:p>
            <a:pPr algn="just"/>
            <a:r>
              <a:rPr lang="fr-FR" sz="2800" b="1" dirty="0" smtClean="0">
                <a:solidFill>
                  <a:srgbClr val="C00000"/>
                </a:solidFill>
                <a:latin typeface="Times New Roman" pitchFamily="18" charset="0"/>
                <a:cs typeface="Times New Roman" pitchFamily="18" charset="0"/>
              </a:rPr>
              <a:t>1)</a:t>
            </a: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Tracer</a:t>
            </a:r>
            <a:r>
              <a:rPr lang="fr-FR" sz="2800" dirty="0" smtClean="0">
                <a:latin typeface="Times New Roman" pitchFamily="18" charset="0"/>
                <a:cs typeface="Times New Roman" pitchFamily="18" charset="0"/>
              </a:rPr>
              <a:t> le </a:t>
            </a:r>
            <a:r>
              <a:rPr lang="fr-FR" sz="2800" dirty="0" err="1" smtClean="0">
                <a:latin typeface="Times New Roman" pitchFamily="18" charset="0"/>
                <a:cs typeface="Times New Roman" pitchFamily="18" charset="0"/>
              </a:rPr>
              <a:t>climagramme</a:t>
            </a:r>
            <a:r>
              <a:rPr lang="fr-FR" sz="2800" dirty="0" smtClean="0">
                <a:latin typeface="Times New Roman" pitchFamily="18" charset="0"/>
                <a:cs typeface="Times New Roman" pitchFamily="18" charset="0"/>
              </a:rPr>
              <a:t> de la station de Tanger et de </a:t>
            </a:r>
            <a:r>
              <a:rPr lang="fr-FR" sz="2800" dirty="0" err="1" smtClean="0">
                <a:latin typeface="Times New Roman" pitchFamily="18" charset="0"/>
                <a:cs typeface="Times New Roman" pitchFamily="18" charset="0"/>
              </a:rPr>
              <a:t>Midelt</a:t>
            </a:r>
            <a:r>
              <a:rPr lang="fr-FR" sz="2800" dirty="0" smtClean="0">
                <a:latin typeface="Times New Roman" pitchFamily="18" charset="0"/>
                <a:cs typeface="Times New Roman" pitchFamily="18" charset="0"/>
              </a:rPr>
              <a:t> (représenter chaque mois de l’année par un point indiquant la température et l’humidité relative, noter les mois par les chiffres de 1 à 12 et relier les 12 points).</a:t>
            </a:r>
          </a:p>
          <a:p>
            <a:pPr algn="just"/>
            <a:endParaRPr lang="fr-FR" sz="2800" dirty="0" smtClean="0">
              <a:latin typeface="Times New Roman" pitchFamily="18" charset="0"/>
              <a:cs typeface="Times New Roman" pitchFamily="18" charset="0"/>
            </a:endParaRPr>
          </a:p>
          <a:p>
            <a:pPr algn="just"/>
            <a:r>
              <a:rPr lang="fr-FR" sz="2800" b="1" dirty="0" smtClean="0">
                <a:solidFill>
                  <a:srgbClr val="C00000"/>
                </a:solidFill>
                <a:latin typeface="Times New Roman" pitchFamily="18" charset="0"/>
                <a:cs typeface="Times New Roman" pitchFamily="18" charset="0"/>
              </a:rPr>
              <a:t>2)</a:t>
            </a:r>
            <a:r>
              <a:rPr lang="fr-FR" sz="2800" dirty="0" smtClean="0">
                <a:latin typeface="Times New Roman" pitchFamily="18" charset="0"/>
                <a:cs typeface="Times New Roman" pitchFamily="18" charset="0"/>
              </a:rPr>
              <a:t>- à partir du tableau 1</a:t>
            </a:r>
            <a:r>
              <a:rPr lang="fr-FR" sz="2800" b="1" dirty="0" smtClean="0">
                <a:latin typeface="Times New Roman" pitchFamily="18" charset="0"/>
                <a:cs typeface="Times New Roman" pitchFamily="18" charset="0"/>
              </a:rPr>
              <a:t>, représenter </a:t>
            </a:r>
            <a:r>
              <a:rPr lang="fr-FR" sz="2800" dirty="0" smtClean="0">
                <a:latin typeface="Times New Roman" pitchFamily="18" charset="0"/>
                <a:cs typeface="Times New Roman" pitchFamily="18" charset="0"/>
              </a:rPr>
              <a:t>l’</a:t>
            </a:r>
            <a:r>
              <a:rPr lang="fr-FR" sz="2800" dirty="0" err="1" smtClean="0">
                <a:solidFill>
                  <a:srgbClr val="002060"/>
                </a:solidFill>
                <a:latin typeface="Times New Roman" pitchFamily="18" charset="0"/>
                <a:cs typeface="Times New Roman" pitchFamily="18" charset="0"/>
              </a:rPr>
              <a:t>écoclimagramme</a:t>
            </a:r>
            <a:r>
              <a:rPr lang="fr-FR" sz="2800" dirty="0" smtClean="0">
                <a:latin typeface="Times New Roman" pitchFamily="18" charset="0"/>
                <a:cs typeface="Times New Roman" pitchFamily="18" charset="0"/>
              </a:rPr>
              <a:t> de la coccinelle en traçant les limites de la zone de vie optimale et de la zone de tolérance de la coccinelle en fonction de la température et de l’humidité.</a:t>
            </a:r>
            <a:endParaRPr lang="fr-FR" sz="2800" smtClean="0">
              <a:latin typeface="Times New Roman" pitchFamily="18" charset="0"/>
              <a:cs typeface="Times New Roman" pitchFamily="18" charset="0"/>
            </a:endParaRPr>
          </a:p>
          <a:p>
            <a:pPr algn="just"/>
            <a:endParaRPr lang="fr-FR" sz="2800" dirty="0" smtClean="0">
              <a:latin typeface="Times New Roman" pitchFamily="18" charset="0"/>
              <a:cs typeface="Times New Roman" pitchFamily="18" charset="0"/>
            </a:endParaRPr>
          </a:p>
          <a:p>
            <a:pPr algn="just"/>
            <a:r>
              <a:rPr lang="fr-FR" sz="2800" b="1" dirty="0" smtClean="0">
                <a:solidFill>
                  <a:srgbClr val="C00000"/>
                </a:solidFill>
                <a:latin typeface="Times New Roman" pitchFamily="18" charset="0"/>
                <a:cs typeface="Times New Roman" pitchFamily="18" charset="0"/>
              </a:rPr>
              <a:t>3)</a:t>
            </a:r>
            <a:r>
              <a:rPr lang="fr-FR" sz="2800" b="1" dirty="0" smtClean="0">
                <a:latin typeface="Times New Roman" pitchFamily="18" charset="0"/>
                <a:cs typeface="Times New Roman" pitchFamily="18" charset="0"/>
              </a:rPr>
              <a:t>- Monter </a:t>
            </a:r>
            <a:r>
              <a:rPr lang="fr-FR" sz="2800" dirty="0" smtClean="0">
                <a:latin typeface="Times New Roman" pitchFamily="18" charset="0"/>
                <a:cs typeface="Times New Roman" pitchFamily="18" charset="0"/>
              </a:rPr>
              <a:t>dans quelle station, les conditions sont favorables pour la survie et l’abondance des coccinelles.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285728"/>
            <a:ext cx="9001156" cy="2308324"/>
          </a:xfrm>
          <a:prstGeom prst="rect">
            <a:avLst/>
          </a:prstGeom>
          <a:noFill/>
        </p:spPr>
        <p:txBody>
          <a:bodyPr wrap="square" rtlCol="0">
            <a:spAutoFit/>
          </a:bodyPr>
          <a:lstStyle/>
          <a:p>
            <a:r>
              <a:rPr lang="fr-FR" sz="2400" b="1" dirty="0" smtClean="0">
                <a:solidFill>
                  <a:srgbClr val="C00000"/>
                </a:solidFill>
              </a:rPr>
              <a:t>Réponses:</a:t>
            </a:r>
          </a:p>
          <a:p>
            <a:r>
              <a:rPr lang="fr-FR" sz="2400" dirty="0" smtClean="0">
                <a:solidFill>
                  <a:srgbClr val="C00000"/>
                </a:solidFill>
                <a:latin typeface="Times New Roman" pitchFamily="18" charset="0"/>
                <a:cs typeface="Times New Roman" pitchFamily="18" charset="0"/>
              </a:rPr>
              <a:t> </a:t>
            </a:r>
            <a:r>
              <a:rPr lang="fr-FR" sz="2400" b="1" dirty="0" smtClean="0">
                <a:solidFill>
                  <a:srgbClr val="C00000"/>
                </a:solidFill>
                <a:latin typeface="Times New Roman" pitchFamily="18" charset="0"/>
                <a:cs typeface="Times New Roman" pitchFamily="18" charset="0"/>
              </a:rPr>
              <a:t>1)- </a:t>
            </a:r>
            <a:r>
              <a:rPr lang="fr-FR" sz="2400" dirty="0" smtClean="0">
                <a:latin typeface="Times New Roman" pitchFamily="18" charset="0"/>
                <a:cs typeface="Times New Roman" pitchFamily="18" charset="0"/>
              </a:rPr>
              <a:t>voir le </a:t>
            </a:r>
            <a:r>
              <a:rPr lang="fr-FR" sz="2400" dirty="0" err="1" smtClean="0">
                <a:latin typeface="Times New Roman" pitchFamily="18" charset="0"/>
                <a:cs typeface="Times New Roman" pitchFamily="18" charset="0"/>
              </a:rPr>
              <a:t>climagramme</a:t>
            </a:r>
            <a:r>
              <a:rPr lang="fr-FR" sz="2400" dirty="0" smtClean="0">
                <a:latin typeface="Times New Roman" pitchFamily="18" charset="0"/>
                <a:cs typeface="Times New Roman" pitchFamily="18" charset="0"/>
              </a:rPr>
              <a:t> sur papier millimétré</a:t>
            </a:r>
          </a:p>
          <a:p>
            <a:r>
              <a:rPr lang="fr-FR" sz="2400" dirty="0" smtClean="0">
                <a:latin typeface="Times New Roman" pitchFamily="18" charset="0"/>
                <a:cs typeface="Times New Roman" pitchFamily="18" charset="0"/>
              </a:rPr>
              <a:t>2)- voir l’</a:t>
            </a:r>
            <a:r>
              <a:rPr lang="fr-FR" sz="2400" dirty="0" err="1" smtClean="0">
                <a:latin typeface="Times New Roman" pitchFamily="18" charset="0"/>
                <a:cs typeface="Times New Roman" pitchFamily="18" charset="0"/>
              </a:rPr>
              <a:t>ecoclimatogramme</a:t>
            </a:r>
            <a:r>
              <a:rPr lang="fr-FR" sz="2400" dirty="0" smtClean="0">
                <a:latin typeface="Times New Roman" pitchFamily="18" charset="0"/>
                <a:cs typeface="Times New Roman" pitchFamily="18" charset="0"/>
              </a:rPr>
              <a:t> sur papier millimétré </a:t>
            </a:r>
          </a:p>
          <a:p>
            <a:r>
              <a:rPr lang="fr-FR" sz="2400" b="1" dirty="0" smtClean="0">
                <a:solidFill>
                  <a:srgbClr val="C00000"/>
                </a:solidFill>
                <a:latin typeface="Times New Roman" pitchFamily="18" charset="0"/>
                <a:cs typeface="Times New Roman" pitchFamily="18" charset="0"/>
              </a:rPr>
              <a:t>3)-  la coccinelle peut vivre dans la station de Tanger le long de toute l’année sauf le mois de janvier. Alors qu’elle ne peut pas survivre a </a:t>
            </a:r>
            <a:r>
              <a:rPr lang="fr-FR" sz="2400" b="1" dirty="0" err="1" smtClean="0">
                <a:solidFill>
                  <a:srgbClr val="C00000"/>
                </a:solidFill>
                <a:latin typeface="Times New Roman" pitchFamily="18" charset="0"/>
                <a:cs typeface="Times New Roman" pitchFamily="18" charset="0"/>
              </a:rPr>
              <a:t>Medelt</a:t>
            </a:r>
            <a:r>
              <a:rPr lang="fr-FR" sz="2400" b="1" dirty="0" smtClean="0">
                <a:solidFill>
                  <a:srgbClr val="C00000"/>
                </a:solidFill>
                <a:latin typeface="Times New Roman" pitchFamily="18" charset="0"/>
                <a:cs typeface="Times New Roman" pitchFamily="18" charset="0"/>
              </a:rPr>
              <a:t>. </a:t>
            </a:r>
            <a:endParaRPr lang="fr-FR"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142852"/>
            <a:ext cx="9072594" cy="5262979"/>
          </a:xfrm>
          <a:prstGeom prst="rect">
            <a:avLst/>
          </a:prstGeom>
        </p:spPr>
        <p:txBody>
          <a:bodyPr wrap="square">
            <a:spAutoFit/>
          </a:bodyPr>
          <a:lstStyle/>
          <a:p>
            <a:r>
              <a:rPr lang="fr-FR" sz="2800" b="1" u="sng" dirty="0" smtClean="0">
                <a:solidFill>
                  <a:srgbClr val="006600"/>
                </a:solidFill>
                <a:latin typeface="Times New Roman" pitchFamily="18" charset="0"/>
                <a:cs typeface="Times New Roman" pitchFamily="18" charset="0"/>
              </a:rPr>
              <a:t>2- Notion de facteur limitant.</a:t>
            </a:r>
          </a:p>
          <a:p>
            <a:endParaRPr lang="fr-FR" sz="2800" b="1" u="sng" dirty="0" smtClean="0">
              <a:solidFill>
                <a:srgbClr val="006600"/>
              </a:solidFill>
              <a:latin typeface="Times New Roman" pitchFamily="18" charset="0"/>
              <a:cs typeface="Times New Roman" pitchFamily="18" charset="0"/>
            </a:endParaRPr>
          </a:p>
          <a:p>
            <a:r>
              <a:rPr lang="fr-FR" sz="2800" dirty="0" smtClean="0">
                <a:latin typeface="Times New Roman" pitchFamily="18" charset="0"/>
                <a:cs typeface="Times New Roman" pitchFamily="18" charset="0"/>
              </a:rPr>
              <a:t>Le tableau suivant représente les préférences thermiques </a:t>
            </a:r>
            <a:r>
              <a:rPr lang="fr-FR" sz="2800" smtClean="0">
                <a:latin typeface="Times New Roman" pitchFamily="18" charset="0"/>
                <a:cs typeface="Times New Roman" pitchFamily="18" charset="0"/>
              </a:rPr>
              <a:t>chez les fourmis</a:t>
            </a:r>
            <a:r>
              <a:rPr lang="fr-FR" sz="2800" dirty="0" smtClean="0">
                <a:latin typeface="Times New Roman" pitchFamily="18" charset="0"/>
                <a:cs typeface="Times New Roman" pitchFamily="18" charset="0"/>
              </a:rPr>
              <a:t>.</a:t>
            </a:r>
          </a:p>
          <a:p>
            <a:endParaRPr lang="fr-FR" sz="2800" dirty="0" smtClean="0">
              <a:latin typeface="Times New Roman" pitchFamily="18" charset="0"/>
              <a:cs typeface="Times New Roman" pitchFamily="18" charset="0"/>
            </a:endParaRPr>
          </a:p>
          <a:p>
            <a:endParaRPr lang="fr-FR" sz="2800" dirty="0" smtClean="0">
              <a:latin typeface="Times New Roman" pitchFamily="18" charset="0"/>
              <a:cs typeface="Times New Roman" pitchFamily="18" charset="0"/>
            </a:endParaRPr>
          </a:p>
          <a:p>
            <a:endParaRPr lang="fr-FR" sz="2800" dirty="0" smtClean="0">
              <a:latin typeface="Times New Roman" pitchFamily="18" charset="0"/>
              <a:cs typeface="Times New Roman" pitchFamily="18" charset="0"/>
            </a:endParaRPr>
          </a:p>
          <a:p>
            <a:r>
              <a:rPr lang="fr-FR" sz="2800" b="1" dirty="0" smtClean="0">
                <a:solidFill>
                  <a:srgbClr val="0070C0"/>
                </a:solidFill>
                <a:latin typeface="Times New Roman" pitchFamily="18" charset="0"/>
                <a:cs typeface="Times New Roman" pitchFamily="18" charset="0"/>
              </a:rPr>
              <a:t>Tracer</a:t>
            </a:r>
            <a:r>
              <a:rPr lang="fr-FR" sz="2800" dirty="0" smtClean="0">
                <a:solidFill>
                  <a:srgbClr val="0070C0"/>
                </a:solidFill>
                <a:latin typeface="Times New Roman" pitchFamily="18" charset="0"/>
                <a:cs typeface="Times New Roman" pitchFamily="18" charset="0"/>
              </a:rPr>
              <a:t> le graphique des préférences thermiques chez les fourmis, et </a:t>
            </a:r>
            <a:r>
              <a:rPr lang="fr-FR" sz="2800" b="1" dirty="0" smtClean="0">
                <a:solidFill>
                  <a:srgbClr val="0070C0"/>
                </a:solidFill>
                <a:latin typeface="Times New Roman" pitchFamily="18" charset="0"/>
                <a:cs typeface="Times New Roman" pitchFamily="18" charset="0"/>
              </a:rPr>
              <a:t>interpréter</a:t>
            </a:r>
            <a:r>
              <a:rPr lang="fr-FR" sz="2800" dirty="0" smtClean="0">
                <a:solidFill>
                  <a:srgbClr val="0070C0"/>
                </a:solidFill>
                <a:latin typeface="Times New Roman" pitchFamily="18" charset="0"/>
                <a:cs typeface="Times New Roman" pitchFamily="18" charset="0"/>
              </a:rPr>
              <a:t> les résultats obtenus. </a:t>
            </a:r>
          </a:p>
          <a:p>
            <a:endParaRPr lang="fr-FR" sz="2800" dirty="0" smtClean="0">
              <a:solidFill>
                <a:srgbClr val="006600"/>
              </a:solidFill>
              <a:latin typeface="Times New Roman" pitchFamily="18" charset="0"/>
              <a:cs typeface="Times New Roman" pitchFamily="18" charset="0"/>
            </a:endParaRPr>
          </a:p>
          <a:p>
            <a:r>
              <a:rPr lang="fr-FR" sz="2800" dirty="0" smtClean="0">
                <a:solidFill>
                  <a:srgbClr val="006600"/>
                </a:solidFill>
                <a:latin typeface="Times New Roman" pitchFamily="18" charset="0"/>
                <a:cs typeface="Times New Roman" pitchFamily="18" charset="0"/>
              </a:rPr>
              <a:t>   </a:t>
            </a:r>
            <a:r>
              <a:rPr lang="fr-FR" sz="2800" u="sng" dirty="0" smtClean="0">
                <a:solidFill>
                  <a:srgbClr val="006600"/>
                </a:solidFill>
                <a:latin typeface="Times New Roman" pitchFamily="18" charset="0"/>
                <a:cs typeface="Times New Roman" pitchFamily="18" charset="0"/>
              </a:rPr>
              <a:t/>
            </a:r>
            <a:br>
              <a:rPr lang="fr-FR" sz="2800" u="sng" dirty="0" smtClean="0">
                <a:solidFill>
                  <a:srgbClr val="006600"/>
                </a:solidFill>
                <a:latin typeface="Times New Roman" pitchFamily="18" charset="0"/>
                <a:cs typeface="Times New Roman" pitchFamily="18" charset="0"/>
              </a:rPr>
            </a:br>
            <a:endParaRPr lang="fr-FR" sz="2800" u="sng" dirty="0">
              <a:solidFill>
                <a:srgbClr val="006600"/>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71436" y="2035490"/>
          <a:ext cx="8929720" cy="1036320"/>
        </p:xfrm>
        <a:graphic>
          <a:graphicData uri="http://schemas.openxmlformats.org/drawingml/2006/table">
            <a:tbl>
              <a:tblPr firstRow="1" bandRow="1">
                <a:tableStyleId>{5C22544A-7EE6-4342-B048-85BDC9FD1C3A}</a:tableStyleId>
              </a:tblPr>
              <a:tblGrid>
                <a:gridCol w="1142978"/>
                <a:gridCol w="642966"/>
                <a:gridCol w="892972"/>
                <a:gridCol w="892972"/>
                <a:gridCol w="892972"/>
                <a:gridCol w="892972"/>
                <a:gridCol w="892972"/>
                <a:gridCol w="892972"/>
                <a:gridCol w="892972"/>
                <a:gridCol w="892972"/>
              </a:tblGrid>
              <a:tr h="370840">
                <a:tc>
                  <a:txBody>
                    <a:bodyPr/>
                    <a:lstStyle/>
                    <a:p>
                      <a:r>
                        <a:rPr lang="fr-FR" sz="2800" dirty="0" smtClean="0"/>
                        <a:t>T</a:t>
                      </a:r>
                      <a:r>
                        <a:rPr lang="fr-FR" baseline="0" dirty="0" smtClean="0"/>
                        <a:t> °C</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&lt;10</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10-14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15-19</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20-24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25-29</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30-34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35-39</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40-44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latin typeface="Times New Roman"/>
                          <a:cs typeface="Times New Roman"/>
                        </a:rPr>
                        <a:t>˃45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400" b="1" dirty="0" smtClean="0">
                          <a:latin typeface="Times New Roman" pitchFamily="18" charset="0"/>
                          <a:cs typeface="Times New Roman" pitchFamily="18" charset="0"/>
                        </a:rPr>
                        <a:t>Nombre</a:t>
                      </a:r>
                      <a:r>
                        <a:rPr lang="fr-FR" sz="1400" b="1" baseline="0" dirty="0" smtClean="0">
                          <a:latin typeface="Times New Roman" pitchFamily="18" charset="0"/>
                          <a:cs typeface="Times New Roman" pitchFamily="18" charset="0"/>
                        </a:rPr>
                        <a:t> des individus </a:t>
                      </a:r>
                      <a:endParaRPr lang="fr-FR"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0</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1</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11</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45</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159</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77</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18</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4</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smtClean="0"/>
                        <a:t>0</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
            </a:r>
            <a:br>
              <a:rPr lang="fr-FR" dirty="0">
                <a:solidFill>
                  <a:srgbClr val="FF0000"/>
                </a:solidFill>
              </a:rPr>
            </a:br>
            <a:r>
              <a:rPr lang="fr-FR" b="1" u="sng" dirty="0" smtClean="0">
                <a:solidFill>
                  <a:srgbClr val="FF0000"/>
                </a:solidFill>
              </a:rPr>
              <a:t>I-</a:t>
            </a:r>
            <a:r>
              <a:rPr lang="fr-FR" u="sng" dirty="0" smtClean="0">
                <a:solidFill>
                  <a:srgbClr val="FF0000"/>
                </a:solidFill>
              </a:rPr>
              <a:t> </a:t>
            </a:r>
            <a:r>
              <a:rPr lang="fr-FR" b="1" u="sng" dirty="0" smtClean="0">
                <a:solidFill>
                  <a:srgbClr val="FF0000"/>
                </a:solidFill>
              </a:rPr>
              <a:t>Mesure </a:t>
            </a:r>
            <a:r>
              <a:rPr lang="fr-FR" b="1" u="sng" dirty="0">
                <a:solidFill>
                  <a:srgbClr val="FF0000"/>
                </a:solidFill>
              </a:rPr>
              <a:t>des facteurs climatiques </a:t>
            </a:r>
            <a:r>
              <a:rPr lang="fr-FR" b="1" dirty="0">
                <a:solidFill>
                  <a:srgbClr val="FF0000"/>
                </a:solidFill>
              </a:rPr>
              <a:t/>
            </a:r>
            <a:br>
              <a:rPr lang="fr-FR" b="1"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142876" y="1600200"/>
            <a:ext cx="8858280" cy="5257800"/>
          </a:xfrm>
        </p:spPr>
        <p:txBody>
          <a:bodyPr/>
          <a:lstStyle/>
          <a:p>
            <a:pPr algn="just">
              <a:buNone/>
            </a:pPr>
            <a:r>
              <a:rPr lang="fr-FR" b="1" u="sng" dirty="0" smtClean="0">
                <a:solidFill>
                  <a:srgbClr val="006600"/>
                </a:solidFill>
              </a:rPr>
              <a:t>1- Définition du climat </a:t>
            </a:r>
            <a:r>
              <a:rPr lang="fr-FR" b="1" dirty="0" smtClean="0">
                <a:solidFill>
                  <a:srgbClr val="006600"/>
                </a:solidFill>
              </a:rPr>
              <a:t>: </a:t>
            </a:r>
          </a:p>
          <a:p>
            <a:pPr algn="just">
              <a:buNone/>
            </a:pPr>
            <a:r>
              <a:rPr lang="fr-FR" b="1" dirty="0" smtClean="0"/>
              <a:t>Le climat se définit par les conditions qui règnent dans l'atmosphère terrestre dans une région donnée, pendant une période qui s’étale sur plusieurs années. </a:t>
            </a:r>
          </a:p>
          <a:p>
            <a:pPr algn="just">
              <a:buFontTx/>
              <a:buChar char="-"/>
            </a:pPr>
            <a:r>
              <a:rPr lang="fr-FR" b="1" dirty="0" smtClean="0"/>
              <a:t>Il se distingue de la météorologie qui désigne l'étude des phénomènes atmosphériques à court terme et dans des zones ponctuelles. </a:t>
            </a:r>
          </a:p>
          <a:p>
            <a:pPr algn="just">
              <a:buFontTx/>
              <a:buChar char="-"/>
            </a:pPr>
            <a:r>
              <a:rPr lang="fr-FR" b="1" dirty="0" smtClean="0"/>
              <a:t> L'étude </a:t>
            </a:r>
            <a:r>
              <a:rPr lang="fr-FR" b="1" dirty="0"/>
              <a:t>du climat est </a:t>
            </a:r>
            <a:r>
              <a:rPr lang="fr-FR" b="1" dirty="0">
                <a:solidFill>
                  <a:schemeClr val="tx2">
                    <a:lumMod val="75000"/>
                  </a:schemeClr>
                </a:solidFill>
              </a:rPr>
              <a:t>la climatologie</a:t>
            </a:r>
            <a:r>
              <a:rPr lang="fr-FR" b="1" dirty="0"/>
              <a:t>. </a:t>
            </a:r>
            <a:endParaRPr lang="fr-FR" b="1" dirty="0" smtClean="0"/>
          </a:p>
          <a:p>
            <a:pPr algn="just">
              <a:buFontTx/>
              <a:buChar char="-"/>
            </a:pPr>
            <a:endParaRPr lang="fr-FR" b="1" dirty="0" smtClean="0"/>
          </a:p>
          <a:p>
            <a:pPr algn="just">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785786" y="500042"/>
            <a:ext cx="7086600" cy="3590925"/>
          </a:xfrm>
          <a:prstGeom prst="rect">
            <a:avLst/>
          </a:prstGeom>
          <a:noFill/>
          <a:ln w="9525">
            <a:noFill/>
            <a:miter lim="800000"/>
            <a:headEnd/>
            <a:tailEnd/>
          </a:ln>
          <a:effectLst/>
        </p:spPr>
      </p:pic>
      <p:sp>
        <p:nvSpPr>
          <p:cNvPr id="3" name="ZoneTexte 2"/>
          <p:cNvSpPr txBox="1"/>
          <p:nvPr/>
        </p:nvSpPr>
        <p:spPr>
          <a:xfrm>
            <a:off x="3500430" y="571480"/>
            <a:ext cx="2214578" cy="369332"/>
          </a:xfrm>
          <a:prstGeom prst="rect">
            <a:avLst/>
          </a:prstGeom>
          <a:noFill/>
        </p:spPr>
        <p:txBody>
          <a:bodyPr wrap="square" rtlCol="0">
            <a:spAutoFit/>
          </a:bodyPr>
          <a:lstStyle/>
          <a:p>
            <a:r>
              <a:rPr lang="fr-FR" dirty="0" smtClean="0">
                <a:latin typeface="Aharoni" pitchFamily="2" charset="-79"/>
                <a:cs typeface="Aharoni" pitchFamily="2" charset="-79"/>
              </a:rPr>
              <a:t>de tolérance</a:t>
            </a:r>
            <a:endParaRPr lang="fr-FR" dirty="0">
              <a:latin typeface="Aharoni" pitchFamily="2" charset="-79"/>
              <a:cs typeface="Aharoni" pitchFamily="2" charset="-79"/>
            </a:endParaRPr>
          </a:p>
        </p:txBody>
      </p:sp>
      <p:sp>
        <p:nvSpPr>
          <p:cNvPr id="4" name="ZoneTexte 3"/>
          <p:cNvSpPr txBox="1"/>
          <p:nvPr/>
        </p:nvSpPr>
        <p:spPr>
          <a:xfrm>
            <a:off x="3357554" y="1928802"/>
            <a:ext cx="1428760" cy="646331"/>
          </a:xfrm>
          <a:prstGeom prst="rect">
            <a:avLst/>
          </a:prstGeom>
          <a:noFill/>
        </p:spPr>
        <p:txBody>
          <a:bodyPr wrap="square" rtlCol="0">
            <a:spAutoFit/>
          </a:bodyPr>
          <a:lstStyle/>
          <a:p>
            <a:r>
              <a:rPr lang="fr-FR" b="1" dirty="0" smtClean="0">
                <a:solidFill>
                  <a:srgbClr val="006600"/>
                </a:solidFill>
                <a:latin typeface="Aharoni" pitchFamily="2" charset="-79"/>
                <a:cs typeface="Aharoni" pitchFamily="2" charset="-79"/>
              </a:rPr>
              <a:t>Espèce abondante</a:t>
            </a:r>
            <a:endParaRPr lang="fr-FR" b="1" dirty="0">
              <a:solidFill>
                <a:srgbClr val="006600"/>
              </a:solidFill>
              <a:latin typeface="Aharoni" pitchFamily="2" charset="-79"/>
              <a:cs typeface="Aharoni" pitchFamily="2" charset="-79"/>
            </a:endParaRPr>
          </a:p>
        </p:txBody>
      </p:sp>
      <p:sp>
        <p:nvSpPr>
          <p:cNvPr id="5" name="ZoneTexte 4"/>
          <p:cNvSpPr txBox="1"/>
          <p:nvPr/>
        </p:nvSpPr>
        <p:spPr>
          <a:xfrm>
            <a:off x="5143504" y="2000240"/>
            <a:ext cx="857256" cy="584775"/>
          </a:xfrm>
          <a:prstGeom prst="rect">
            <a:avLst/>
          </a:prstGeom>
          <a:noFill/>
        </p:spPr>
        <p:txBody>
          <a:bodyPr wrap="square" rtlCol="0">
            <a:spAutoFit/>
          </a:bodyPr>
          <a:lstStyle/>
          <a:p>
            <a:r>
              <a:rPr lang="fr-FR" sz="1600" b="1" dirty="0" smtClean="0">
                <a:solidFill>
                  <a:schemeClr val="tx2">
                    <a:lumMod val="60000"/>
                    <a:lumOff val="40000"/>
                  </a:schemeClr>
                </a:solidFill>
                <a:latin typeface="Andalus" pitchFamily="18" charset="-78"/>
                <a:cs typeface="Andalus" pitchFamily="18" charset="-78"/>
              </a:rPr>
              <a:t>Espèce rare</a:t>
            </a:r>
            <a:endParaRPr lang="fr-FR" sz="1600" b="1" dirty="0">
              <a:solidFill>
                <a:schemeClr val="tx2">
                  <a:lumMod val="60000"/>
                  <a:lumOff val="40000"/>
                </a:schemeClr>
              </a:solidFill>
              <a:latin typeface="Andalus" pitchFamily="18" charset="-78"/>
              <a:cs typeface="Andalus" pitchFamily="18" charset="-78"/>
            </a:endParaRPr>
          </a:p>
        </p:txBody>
      </p:sp>
      <p:sp>
        <p:nvSpPr>
          <p:cNvPr id="6" name="ZoneTexte 5"/>
          <p:cNvSpPr txBox="1"/>
          <p:nvPr/>
        </p:nvSpPr>
        <p:spPr>
          <a:xfrm>
            <a:off x="5929322" y="2068289"/>
            <a:ext cx="1071570" cy="523220"/>
          </a:xfrm>
          <a:prstGeom prst="rect">
            <a:avLst/>
          </a:prstGeom>
          <a:noFill/>
        </p:spPr>
        <p:txBody>
          <a:bodyPr wrap="square" rtlCol="0">
            <a:spAutoFit/>
          </a:bodyPr>
          <a:lstStyle/>
          <a:p>
            <a:r>
              <a:rPr lang="fr-FR" sz="1400" b="1" dirty="0" smtClean="0">
                <a:solidFill>
                  <a:srgbClr val="C00000"/>
                </a:solidFill>
                <a:latin typeface="Andalus" pitchFamily="18" charset="-78"/>
                <a:cs typeface="Andalus" pitchFamily="18" charset="-78"/>
              </a:rPr>
              <a:t>Espèce absente</a:t>
            </a:r>
            <a:endParaRPr lang="fr-FR" sz="1400" b="1" dirty="0">
              <a:solidFill>
                <a:srgbClr val="C00000"/>
              </a:solidFill>
              <a:latin typeface="Andalus" pitchFamily="18" charset="-78"/>
              <a:cs typeface="Andalus" pitchFamily="18" charset="-78"/>
            </a:endParaRPr>
          </a:p>
        </p:txBody>
      </p:sp>
      <p:sp>
        <p:nvSpPr>
          <p:cNvPr id="7" name="ZoneTexte 6"/>
          <p:cNvSpPr txBox="1"/>
          <p:nvPr/>
        </p:nvSpPr>
        <p:spPr>
          <a:xfrm>
            <a:off x="2071670" y="2000240"/>
            <a:ext cx="857256" cy="584775"/>
          </a:xfrm>
          <a:prstGeom prst="rect">
            <a:avLst/>
          </a:prstGeom>
          <a:noFill/>
        </p:spPr>
        <p:txBody>
          <a:bodyPr wrap="square" rtlCol="0">
            <a:spAutoFit/>
          </a:bodyPr>
          <a:lstStyle/>
          <a:p>
            <a:r>
              <a:rPr lang="fr-FR" sz="1600" b="1" dirty="0" smtClean="0">
                <a:solidFill>
                  <a:schemeClr val="tx2">
                    <a:lumMod val="60000"/>
                    <a:lumOff val="40000"/>
                  </a:schemeClr>
                </a:solidFill>
                <a:latin typeface="Andalus" pitchFamily="18" charset="-78"/>
                <a:cs typeface="Andalus" pitchFamily="18" charset="-78"/>
              </a:rPr>
              <a:t>Espèce rare</a:t>
            </a:r>
            <a:endParaRPr lang="fr-FR" sz="1600" b="1" dirty="0">
              <a:solidFill>
                <a:schemeClr val="tx2">
                  <a:lumMod val="60000"/>
                  <a:lumOff val="40000"/>
                </a:schemeClr>
              </a:solidFill>
              <a:latin typeface="Andalus" pitchFamily="18" charset="-78"/>
              <a:cs typeface="Andalus" pitchFamily="18" charset="-78"/>
            </a:endParaRPr>
          </a:p>
        </p:txBody>
      </p:sp>
      <p:sp>
        <p:nvSpPr>
          <p:cNvPr id="8" name="ZoneTexte 7"/>
          <p:cNvSpPr txBox="1"/>
          <p:nvPr/>
        </p:nvSpPr>
        <p:spPr>
          <a:xfrm>
            <a:off x="1214414" y="2071678"/>
            <a:ext cx="1071570" cy="523220"/>
          </a:xfrm>
          <a:prstGeom prst="rect">
            <a:avLst/>
          </a:prstGeom>
          <a:noFill/>
        </p:spPr>
        <p:txBody>
          <a:bodyPr wrap="square" rtlCol="0">
            <a:spAutoFit/>
          </a:bodyPr>
          <a:lstStyle/>
          <a:p>
            <a:r>
              <a:rPr lang="fr-FR" sz="1400" b="1" dirty="0" smtClean="0">
                <a:solidFill>
                  <a:srgbClr val="C00000"/>
                </a:solidFill>
                <a:latin typeface="Andalus" pitchFamily="18" charset="-78"/>
                <a:cs typeface="Andalus" pitchFamily="18" charset="-78"/>
              </a:rPr>
              <a:t>Espèce absente</a:t>
            </a:r>
            <a:endParaRPr lang="fr-FR" sz="1400" b="1" dirty="0">
              <a:solidFill>
                <a:srgbClr val="C00000"/>
              </a:solidFill>
              <a:latin typeface="Andalus" pitchFamily="18" charset="-78"/>
              <a:cs typeface="Andalus" pitchFamily="18" charset="-78"/>
            </a:endParaRPr>
          </a:p>
        </p:txBody>
      </p:sp>
      <p:sp>
        <p:nvSpPr>
          <p:cNvPr id="9" name="ZoneTexte 8"/>
          <p:cNvSpPr txBox="1"/>
          <p:nvPr/>
        </p:nvSpPr>
        <p:spPr>
          <a:xfrm>
            <a:off x="71406" y="4214818"/>
            <a:ext cx="9144064" cy="1938992"/>
          </a:xfrm>
          <a:prstGeom prst="rect">
            <a:avLst/>
          </a:prstGeom>
          <a:noFill/>
        </p:spPr>
        <p:txBody>
          <a:bodyPr wrap="square" rtlCol="0">
            <a:spAutoFit/>
          </a:bodyPr>
          <a:lstStyle/>
          <a:p>
            <a:r>
              <a:rPr lang="fr-FR" sz="2400" dirty="0" smtClean="0">
                <a:latin typeface="Times New Roman" pitchFamily="18" charset="0"/>
                <a:cs typeface="Times New Roman" pitchFamily="18" charset="0"/>
              </a:rPr>
              <a:t>Le graphique est constitué de 3 zones</a:t>
            </a:r>
          </a:p>
          <a:p>
            <a:r>
              <a:rPr lang="fr-FR" sz="2400" dirty="0" smtClean="0">
                <a:latin typeface="Times New Roman" pitchFamily="18" charset="0"/>
                <a:cs typeface="Times New Roman" pitchFamily="18" charset="0"/>
              </a:rPr>
              <a:t>-</a:t>
            </a:r>
            <a:r>
              <a:rPr lang="fr-FR" sz="2400" b="1" dirty="0" smtClean="0">
                <a:solidFill>
                  <a:srgbClr val="C00000"/>
                </a:solidFill>
                <a:latin typeface="Times New Roman" pitchFamily="18" charset="0"/>
                <a:cs typeface="Times New Roman" pitchFamily="18" charset="0"/>
              </a:rPr>
              <a:t>Zone optimale </a:t>
            </a:r>
            <a:r>
              <a:rPr lang="fr-FR" sz="2400" dirty="0" smtClean="0">
                <a:latin typeface="Times New Roman" pitchFamily="18" charset="0"/>
                <a:cs typeface="Times New Roman" pitchFamily="18" charset="0"/>
              </a:rPr>
              <a:t>: dans cette zone les conditions sont favorables et l’espèce abondante</a:t>
            </a:r>
          </a:p>
          <a:p>
            <a:r>
              <a:rPr lang="fr-FR" sz="2400" dirty="0" smtClean="0">
                <a:latin typeface="Times New Roman" pitchFamily="18" charset="0"/>
                <a:cs typeface="Times New Roman" pitchFamily="18" charset="0"/>
              </a:rPr>
              <a:t>-</a:t>
            </a:r>
            <a:r>
              <a:rPr lang="fr-FR" sz="2400" b="1" dirty="0" smtClean="0">
                <a:solidFill>
                  <a:srgbClr val="C00000"/>
                </a:solidFill>
                <a:latin typeface="Times New Roman" pitchFamily="18" charset="0"/>
                <a:cs typeface="Times New Roman" pitchFamily="18" charset="0"/>
              </a:rPr>
              <a:t>Zone de tolérance</a:t>
            </a:r>
            <a:r>
              <a:rPr lang="fr-FR" sz="2400" dirty="0" smtClean="0">
                <a:latin typeface="Times New Roman" pitchFamily="18" charset="0"/>
                <a:cs typeface="Times New Roman" pitchFamily="18" charset="0"/>
              </a:rPr>
              <a:t>: les conditions sont défavorables et l’espèce rare.</a:t>
            </a:r>
          </a:p>
          <a:p>
            <a:r>
              <a:rPr lang="fr-FR" sz="2400" dirty="0" smtClean="0">
                <a:latin typeface="Times New Roman" pitchFamily="18" charset="0"/>
                <a:cs typeface="Times New Roman" pitchFamily="18" charset="0"/>
              </a:rPr>
              <a:t>-</a:t>
            </a:r>
            <a:r>
              <a:rPr lang="fr-FR" sz="2400" b="1" dirty="0" smtClean="0">
                <a:solidFill>
                  <a:srgbClr val="C00000"/>
                </a:solidFill>
                <a:latin typeface="Times New Roman" pitchFamily="18" charset="0"/>
                <a:cs typeface="Times New Roman" pitchFamily="18" charset="0"/>
              </a:rPr>
              <a:t>Zone létale</a:t>
            </a:r>
            <a:r>
              <a:rPr lang="fr-FR" sz="2400" dirty="0" smtClean="0">
                <a:latin typeface="Times New Roman" pitchFamily="18" charset="0"/>
                <a:cs typeface="Times New Roman" pitchFamily="18" charset="0"/>
              </a:rPr>
              <a:t>: les conditions sont létales (mortelles) et l’espèce absente.</a:t>
            </a:r>
          </a:p>
        </p:txBody>
      </p:sp>
      <p:sp>
        <p:nvSpPr>
          <p:cNvPr id="10" name="Rectangle 9"/>
          <p:cNvSpPr/>
          <p:nvPr/>
        </p:nvSpPr>
        <p:spPr>
          <a:xfrm>
            <a:off x="71406" y="-24"/>
            <a:ext cx="1519968" cy="461665"/>
          </a:xfrm>
          <a:prstGeom prst="rect">
            <a:avLst/>
          </a:prstGeom>
        </p:spPr>
        <p:txBody>
          <a:bodyPr wrap="none">
            <a:spAutoFit/>
          </a:bodyPr>
          <a:lstStyle/>
          <a:p>
            <a:r>
              <a:rPr lang="fr-FR" sz="2400" b="1" u="sng" dirty="0" smtClean="0">
                <a:solidFill>
                  <a:srgbClr val="FF0000"/>
                </a:solidFill>
                <a:latin typeface="Times New Roman" pitchFamily="18" charset="0"/>
                <a:cs typeface="Times New Roman" pitchFamily="18" charset="0"/>
              </a:rPr>
              <a:t>Réponses: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3"/>
          <p:cNvSpPr/>
          <p:nvPr/>
        </p:nvSpPr>
        <p:spPr>
          <a:xfrm>
            <a:off x="71406" y="64291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42844" y="532512"/>
            <a:ext cx="9001188" cy="5509200"/>
          </a:xfrm>
          <a:prstGeom prst="rect">
            <a:avLst/>
          </a:prstGeom>
          <a:noFill/>
        </p:spPr>
        <p:txBody>
          <a:bodyPr wrap="square" rtlCol="0">
            <a:spAutoFit/>
          </a:bodyPr>
          <a:lstStyle/>
          <a:p>
            <a:pPr algn="just"/>
            <a:r>
              <a:rPr lang="fr-FR" sz="3200" b="1" dirty="0" smtClean="0">
                <a:latin typeface="Times New Roman" pitchFamily="18" charset="0"/>
                <a:cs typeface="Times New Roman" pitchFamily="18" charset="0"/>
              </a:rPr>
              <a:t>     Un facteur écologique peut parfois limiter la survie et la reproduction d’un être vivant et</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détermine sa surface de distribution, quand il atteint certains valeurs même si les autres facteurs sont optimaux. on l’ appelle </a:t>
            </a:r>
            <a:r>
              <a:rPr lang="fr-FR" sz="3200" b="1" dirty="0" smtClean="0">
                <a:solidFill>
                  <a:srgbClr val="C00000"/>
                </a:solidFill>
                <a:latin typeface="Times New Roman" pitchFamily="18" charset="0"/>
                <a:cs typeface="Times New Roman" pitchFamily="18" charset="0"/>
              </a:rPr>
              <a:t>le facteur limitant</a:t>
            </a:r>
            <a:r>
              <a:rPr lang="fr-FR" sz="3200" b="1" dirty="0" smtClean="0">
                <a:latin typeface="Times New Roman" pitchFamily="18" charset="0"/>
                <a:cs typeface="Times New Roman" pitchFamily="18" charset="0"/>
              </a:rPr>
              <a:t>. </a:t>
            </a:r>
          </a:p>
          <a:p>
            <a:pPr algn="just"/>
            <a:endParaRPr lang="fr-FR" sz="3200" b="1" dirty="0" smtClean="0">
              <a:latin typeface="Times New Roman" pitchFamily="18" charset="0"/>
              <a:cs typeface="Times New Roman" pitchFamily="18" charset="0"/>
            </a:endParaRPr>
          </a:p>
          <a:p>
            <a:pPr algn="just"/>
            <a:r>
              <a:rPr lang="fr-FR" sz="3200" b="1" dirty="0" smtClean="0">
                <a:latin typeface="Times New Roman" pitchFamily="18" charset="0"/>
                <a:cs typeface="Times New Roman" pitchFamily="18" charset="0"/>
              </a:rPr>
              <a:t>Donc, la température est un facteur limitant pour les fourmis</a:t>
            </a:r>
            <a:endParaRPr lang="fr-FR" sz="3200" b="1" dirty="0" smtClean="0"/>
          </a:p>
          <a:p>
            <a:pPr algn="just"/>
            <a:endParaRPr lang="fr-FR" sz="3200" b="1" dirty="0" smtClean="0"/>
          </a:p>
          <a:p>
            <a:pPr algn="just"/>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t>
            </a:r>
            <a:endParaRPr lang="fr-F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r>
              <a:rPr lang="fr-FR" sz="2800" b="1" u="sng" dirty="0" smtClean="0">
                <a:solidFill>
                  <a:srgbClr val="006600"/>
                </a:solidFill>
                <a:latin typeface="Times New Roman" pitchFamily="18" charset="0"/>
                <a:cs typeface="Times New Roman" pitchFamily="18" charset="0"/>
              </a:rPr>
              <a:t>3) Influence de variations climatiques sur l’activité des animaux :</a:t>
            </a:r>
            <a:r>
              <a:rPr lang="fr-FR" sz="2800" b="1" dirty="0" smtClean="0">
                <a:latin typeface="Times New Roman" pitchFamily="18" charset="0"/>
                <a:cs typeface="Times New Roman" pitchFamily="18" charset="0"/>
              </a:rPr>
              <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Les animaux réagissent face aux variations climatiques par des comportements différents :</a:t>
            </a:r>
          </a:p>
          <a:p>
            <a:r>
              <a:rPr lang="fr-FR" sz="2800" b="1" dirty="0" smtClean="0">
                <a:latin typeface="Times New Roman" pitchFamily="18" charset="0"/>
                <a:cs typeface="Times New Roman" pitchFamily="18" charset="0"/>
              </a:rPr>
              <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Certains dorment pendant tout l’hiver après avoir fait des réserves c’est l'entrée en phase d'hibernation </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(comme la grenouille, l’ours, la tortue…)</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D’autres supportent la rigueur du climat où ils vivent par leurs corps (l’ours et le dromadaire)</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Alors que des animaux comme la cigogne se déplacent (l'immigration)  à l’arrivée de la mauvaise saison. </a:t>
            </a:r>
            <a:br>
              <a:rPr lang="fr-FR" sz="2800" b="1" dirty="0" smtClean="0">
                <a:latin typeface="Times New Roman" pitchFamily="18" charset="0"/>
                <a:cs typeface="Times New Roman" pitchFamily="18" charset="0"/>
              </a:rPr>
            </a:br>
            <a:endParaRPr lang="fr-FR" sz="2800" b="1" dirty="0">
              <a:latin typeface="Times New Roman" pitchFamily="18" charset="0"/>
              <a:cs typeface="Times New Roman" pitchFamily="18" charset="0"/>
            </a:endParaRPr>
          </a:p>
        </p:txBody>
      </p:sp>
      <p:pic>
        <p:nvPicPr>
          <p:cNvPr id="55297" name="Picture 1"/>
          <p:cNvPicPr>
            <a:picLocks noChangeAspect="1" noChangeArrowheads="1"/>
          </p:cNvPicPr>
          <p:nvPr/>
        </p:nvPicPr>
        <p:blipFill>
          <a:blip r:embed="rId2"/>
          <a:srcRect/>
          <a:stretch>
            <a:fillRect/>
          </a:stretch>
        </p:blipFill>
        <p:spPr bwMode="auto">
          <a:xfrm>
            <a:off x="142844" y="5214950"/>
            <a:ext cx="748920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 y="285728"/>
            <a:ext cx="9001156" cy="7602081"/>
          </a:xfrm>
          <a:prstGeom prst="rect">
            <a:avLst/>
          </a:prstGeom>
        </p:spPr>
        <p:txBody>
          <a:bodyPr wrap="square">
            <a:spAutoFit/>
          </a:bodyPr>
          <a:lstStyle/>
          <a:p>
            <a:r>
              <a:rPr lang="fr-FR" sz="2800" b="1" u="sng" dirty="0" smtClean="0">
                <a:solidFill>
                  <a:srgbClr val="FF0000"/>
                </a:solidFill>
                <a:latin typeface="Times New Roman" pitchFamily="18" charset="0"/>
                <a:cs typeface="Times New Roman" pitchFamily="18" charset="0"/>
              </a:rPr>
              <a:t>IV- Importance de la maitrise des facteurs </a:t>
            </a:r>
            <a:r>
              <a:rPr lang="fr-FR" sz="2800" b="1" u="sng" smtClean="0">
                <a:solidFill>
                  <a:srgbClr val="FF0000"/>
                </a:solidFill>
                <a:latin typeface="Times New Roman" pitchFamily="18" charset="0"/>
                <a:cs typeface="Times New Roman" pitchFamily="18" charset="0"/>
              </a:rPr>
              <a:t>climatiqueS </a:t>
            </a:r>
            <a:r>
              <a:rPr lang="fr-FR" sz="2800" b="1" u="sng" dirty="0" smtClean="0">
                <a:solidFill>
                  <a:srgbClr val="FF0000"/>
                </a:solidFill>
                <a:latin typeface="Times New Roman" pitchFamily="18" charset="0"/>
                <a:cs typeface="Times New Roman" pitchFamily="18" charset="0"/>
              </a:rPr>
              <a:t>dans le domaine agricole.</a:t>
            </a:r>
          </a:p>
          <a:p>
            <a:pPr algn="just"/>
            <a:r>
              <a:rPr lang="fr-FR" sz="2800" dirty="0" smtClean="0">
                <a:latin typeface="Times New Roman" pitchFamily="18" charset="0"/>
                <a:cs typeface="Times New Roman" pitchFamily="18" charset="0"/>
              </a:rPr>
              <a:t>Dans le domaine agricole, l'Homme a développé des méthodes pour contrôler et maitriser les facteurs climatiques optimales exigées par les végétaux. Parmi ces facteurs climatiques, il y a la </a:t>
            </a:r>
            <a:r>
              <a:rPr lang="fr-FR" sz="2800" b="1" dirty="0" smtClean="0">
                <a:latin typeface="Times New Roman" pitchFamily="18" charset="0"/>
                <a:cs typeface="Times New Roman" pitchFamily="18" charset="0"/>
              </a:rPr>
              <a:t>température, l'humidité, la teneur en CO2.</a:t>
            </a:r>
          </a:p>
          <a:p>
            <a:pPr algn="just"/>
            <a:r>
              <a:rPr lang="fr-FR" sz="2800" dirty="0" smtClean="0">
                <a:latin typeface="Times New Roman" pitchFamily="18" charset="0"/>
                <a:cs typeface="Times New Roman" pitchFamily="18" charset="0"/>
              </a:rPr>
              <a:t>- Parmi les applications de la maitrise des facteurs climatiques dans le domaine agricole, il y a la culture sous serre ou</a:t>
            </a:r>
            <a:r>
              <a:rPr lang="fr-FR" sz="2800" dirty="0" smtClean="0">
                <a:solidFill>
                  <a:srgbClr val="9900CC"/>
                </a:solidFill>
                <a:latin typeface="Times New Roman" pitchFamily="18" charset="0"/>
                <a:cs typeface="Times New Roman" pitchFamily="18" charset="0"/>
              </a:rPr>
              <a:t> </a:t>
            </a:r>
            <a:r>
              <a:rPr lang="fr-FR" sz="2800" b="1" dirty="0" err="1" smtClean="0">
                <a:solidFill>
                  <a:srgbClr val="9900CC"/>
                </a:solidFill>
                <a:latin typeface="Times New Roman" pitchFamily="18" charset="0"/>
                <a:cs typeface="Times New Roman" pitchFamily="18" charset="0"/>
              </a:rPr>
              <a:t>serriculture</a:t>
            </a:r>
            <a:r>
              <a:rPr lang="fr-FR" sz="2800" dirty="0" smtClean="0">
                <a:solidFill>
                  <a:srgbClr val="9900CC"/>
                </a:solidFill>
                <a:latin typeface="Times New Roman" pitchFamily="18" charset="0"/>
                <a:cs typeface="Times New Roman" pitchFamily="18" charset="0"/>
              </a:rPr>
              <a:t> </a:t>
            </a:r>
            <a:r>
              <a:rPr lang="fr-FR" sz="2800" dirty="0" smtClean="0">
                <a:latin typeface="Times New Roman" pitchFamily="18" charset="0"/>
                <a:cs typeface="Times New Roman" pitchFamily="18" charset="0"/>
              </a:rPr>
              <a:t>: qui consiste à cultiver les végétaux à l'intérieur d'une serre afin de </a:t>
            </a:r>
          </a:p>
          <a:p>
            <a:pPr algn="just"/>
            <a:r>
              <a:rPr lang="fr-FR" sz="2800" dirty="0" smtClean="0">
                <a:latin typeface="Times New Roman" pitchFamily="18" charset="0"/>
                <a:cs typeface="Times New Roman" pitchFamily="18" charset="0"/>
              </a:rPr>
              <a:t>réunir les conditions climatiques</a:t>
            </a:r>
          </a:p>
          <a:p>
            <a:pPr algn="just"/>
            <a:r>
              <a:rPr lang="fr-FR" sz="2800" dirty="0" smtClean="0">
                <a:latin typeface="Times New Roman" pitchFamily="18" charset="0"/>
                <a:cs typeface="Times New Roman" pitchFamily="18" charset="0"/>
              </a:rPr>
              <a:t> optimales de ces végétaux</a:t>
            </a:r>
          </a:p>
          <a:p>
            <a:pPr algn="just"/>
            <a:r>
              <a:rPr lang="fr-FR" sz="2800" dirty="0" smtClean="0">
                <a:latin typeface="Times New Roman" pitchFamily="18" charset="0"/>
                <a:cs typeface="Times New Roman" pitchFamily="18" charset="0"/>
              </a:rPr>
              <a:t> (la température, la luminosité et </a:t>
            </a:r>
          </a:p>
          <a:p>
            <a:r>
              <a:rPr lang="fr-FR" sz="2800" dirty="0" smtClean="0">
                <a:latin typeface="Times New Roman" pitchFamily="18" charset="0"/>
                <a:cs typeface="Times New Roman" pitchFamily="18" charset="0"/>
              </a:rPr>
              <a:t>l'humidité). </a:t>
            </a:r>
            <a:r>
              <a:rPr lang="fr-FR" sz="2800" dirty="0" smtClean="0"/>
              <a:t/>
            </a:r>
            <a:br>
              <a:rPr lang="fr-FR" sz="2800" dirty="0" smtClean="0"/>
            </a:br>
            <a:r>
              <a:rPr lang="fr-FR" sz="2800" dirty="0" smtClean="0"/>
              <a:t> </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t>
            </a:r>
            <a:br>
              <a:rPr lang="fr-FR" sz="2000" dirty="0" smtClean="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500694" y="4786322"/>
            <a:ext cx="3643306" cy="2126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71414"/>
          <a:ext cx="9144000" cy="6553200"/>
        </p:xfrm>
        <a:graphic>
          <a:graphicData uri="http://schemas.openxmlformats.org/drawingml/2006/table">
            <a:tbl>
              <a:tblPr>
                <a:tableStyleId>{2D5ABB26-0587-4C30-8999-92F81FD0307C}</a:tableStyleId>
              </a:tblPr>
              <a:tblGrid>
                <a:gridCol w="9144000"/>
              </a:tblGrid>
              <a:tr h="6429420">
                <a:tc>
                  <a:txBody>
                    <a:bodyPr/>
                    <a:lstStyle/>
                    <a:p>
                      <a:r>
                        <a:rPr lang="fr-FR" sz="3200" u="sng" dirty="0" smtClean="0">
                          <a:solidFill>
                            <a:srgbClr val="FF0000"/>
                          </a:solidFill>
                          <a:latin typeface="Times New Roman" pitchFamily="18" charset="0"/>
                          <a:cs typeface="Times New Roman" pitchFamily="18" charset="0"/>
                        </a:rPr>
                        <a:t>Exercice:</a:t>
                      </a:r>
                    </a:p>
                    <a:p>
                      <a:r>
                        <a:rPr lang="fr-FR" sz="2400" b="1" dirty="0" smtClean="0">
                          <a:latin typeface="Times New Roman" pitchFamily="18" charset="0"/>
                          <a:cs typeface="Times New Roman" pitchFamily="18" charset="0"/>
                        </a:rPr>
                        <a:t>La </a:t>
                      </a:r>
                      <a:r>
                        <a:rPr lang="fr-FR" sz="2400" b="1" dirty="0">
                          <a:latin typeface="Times New Roman" pitchFamily="18" charset="0"/>
                          <a:cs typeface="Times New Roman" pitchFamily="18" charset="0"/>
                        </a:rPr>
                        <a:t>culture sous serre a pour </a:t>
                      </a:r>
                      <a:r>
                        <a:rPr lang="fr-FR" sz="2400" b="1" dirty="0" smtClean="0">
                          <a:latin typeface="Times New Roman" pitchFamily="18" charset="0"/>
                          <a:cs typeface="Times New Roman" pitchFamily="18" charset="0"/>
                        </a:rPr>
                        <a:t>objectif</a:t>
                      </a:r>
                      <a:r>
                        <a:rPr lang="fr-FR" sz="2400" b="1" baseline="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d'augmenter </a:t>
                      </a:r>
                      <a:r>
                        <a:rPr lang="fr-FR" sz="2400" b="1" dirty="0">
                          <a:latin typeface="Times New Roman" pitchFamily="18" charset="0"/>
                          <a:cs typeface="Times New Roman" pitchFamily="18" charset="0"/>
                        </a:rPr>
                        <a:t>le rendement dans le but </a:t>
                      </a:r>
                      <a:r>
                        <a:rPr lang="fr-FR" sz="2400" b="1" dirty="0" smtClean="0">
                          <a:latin typeface="Times New Roman" pitchFamily="18" charset="0"/>
                          <a:cs typeface="Times New Roman" pitchFamily="18" charset="0"/>
                        </a:rPr>
                        <a:t>de</a:t>
                      </a:r>
                      <a:r>
                        <a:rPr lang="fr-FR" sz="2400" b="1" baseline="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satisfaire </a:t>
                      </a:r>
                      <a:r>
                        <a:rPr lang="fr-FR" sz="2400" b="1" dirty="0">
                          <a:latin typeface="Times New Roman" pitchFamily="18" charset="0"/>
                          <a:cs typeface="Times New Roman" pitchFamily="18" charset="0"/>
                        </a:rPr>
                        <a:t>les besoins de la population, </a:t>
                      </a:r>
                      <a:r>
                        <a:rPr lang="fr-FR" sz="2400" b="1" dirty="0" smtClean="0">
                          <a:latin typeface="Times New Roman" pitchFamily="18" charset="0"/>
                          <a:cs typeface="Times New Roman" pitchFamily="18" charset="0"/>
                        </a:rPr>
                        <a:t>et</a:t>
                      </a:r>
                      <a:r>
                        <a:rPr lang="fr-FR" sz="2400" b="1" baseline="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d'obtenir </a:t>
                      </a:r>
                      <a:r>
                        <a:rPr lang="fr-FR" sz="2400" b="1" dirty="0">
                          <a:latin typeface="Times New Roman" pitchFamily="18" charset="0"/>
                          <a:cs typeface="Times New Roman" pitchFamily="18" charset="0"/>
                        </a:rPr>
                        <a:t>une maturation précoce de </a:t>
                      </a:r>
                      <a:r>
                        <a:rPr lang="fr-FR" sz="2400" b="1" dirty="0" smtClean="0">
                          <a:latin typeface="Times New Roman" pitchFamily="18" charset="0"/>
                          <a:cs typeface="Times New Roman" pitchFamily="18" charset="0"/>
                        </a:rPr>
                        <a:t>certains</a:t>
                      </a:r>
                      <a:r>
                        <a:rPr lang="fr-FR" sz="2400" b="1" baseline="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produits </a:t>
                      </a:r>
                      <a:r>
                        <a:rPr lang="fr-FR" sz="2400" b="1" dirty="0">
                          <a:latin typeface="Times New Roman" pitchFamily="18" charset="0"/>
                          <a:cs typeface="Times New Roman" pitchFamily="18" charset="0"/>
                        </a:rPr>
                        <a:t>agroalimentaires</a:t>
                      </a:r>
                      <a:r>
                        <a:rPr lang="fr-FR" sz="2800" dirty="0" smtClean="0">
                          <a:latin typeface="Times New Roman" pitchFamily="18" charset="0"/>
                          <a:cs typeface="Times New Roman" pitchFamily="18" charset="0"/>
                        </a:rPr>
                        <a:t>.</a:t>
                      </a:r>
                    </a:p>
                    <a:p>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endParaRPr lang="fr-FR" sz="3200" dirty="0" smtClean="0">
                        <a:latin typeface="Times New Roman" pitchFamily="18" charset="0"/>
                        <a:cs typeface="Times New Roman" pitchFamily="18" charset="0"/>
                      </a:endParaRPr>
                    </a:p>
                    <a:p>
                      <a:endParaRPr lang="fr-FR" sz="3600" b="1" dirty="0" smtClean="0">
                        <a:latin typeface="Times New Roman" pitchFamily="18" charset="0"/>
                        <a:cs typeface="Times New Roman" pitchFamily="18" charset="0"/>
                      </a:endParaRPr>
                    </a:p>
                    <a:p>
                      <a:r>
                        <a:rPr lang="fr-FR" sz="2800" b="1" kern="1200" dirty="0" smtClean="0">
                          <a:solidFill>
                            <a:srgbClr val="00B0F0"/>
                          </a:solidFill>
                          <a:latin typeface="Times New Roman" pitchFamily="18" charset="0"/>
                          <a:ea typeface="+mn-ea"/>
                          <a:cs typeface="Times New Roman" pitchFamily="18" charset="0"/>
                        </a:rPr>
                        <a:t>En se basant sur les données du document ci- dessus, montrez l'importance de la culture sous serre. </a:t>
                      </a:r>
                      <a:endParaRPr lang="fr-FR" sz="2800" b="1" kern="1200" dirty="0">
                        <a:solidFill>
                          <a:srgbClr val="00B0F0"/>
                        </a:solidFill>
                        <a:latin typeface="Times New Roman" pitchFamily="18" charset="0"/>
                        <a:ea typeface="+mn-ea"/>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522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2226" name="Picture 2"/>
          <p:cNvPicPr>
            <a:picLocks noChangeAspect="1" noChangeArrowheads="1"/>
          </p:cNvPicPr>
          <p:nvPr/>
        </p:nvPicPr>
        <p:blipFill>
          <a:blip r:embed="rId2"/>
          <a:srcRect/>
          <a:stretch>
            <a:fillRect/>
          </a:stretch>
        </p:blipFill>
        <p:spPr bwMode="auto">
          <a:xfrm>
            <a:off x="1857355" y="2000240"/>
            <a:ext cx="6072231"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357166"/>
            <a:ext cx="8929718" cy="4031873"/>
          </a:xfrm>
          <a:prstGeom prst="rect">
            <a:avLst/>
          </a:prstGeom>
        </p:spPr>
        <p:txBody>
          <a:bodyPr wrap="square">
            <a:spAutoFit/>
          </a:bodyPr>
          <a:lstStyle/>
          <a:p>
            <a:r>
              <a:rPr lang="fr-FR" sz="3200" b="1" u="sng" dirty="0" smtClean="0">
                <a:solidFill>
                  <a:srgbClr val="C00000"/>
                </a:solidFill>
                <a:latin typeface="Times New Roman" pitchFamily="18" charset="0"/>
                <a:cs typeface="Times New Roman" pitchFamily="18" charset="0"/>
              </a:rPr>
              <a:t>Réponse: </a:t>
            </a:r>
          </a:p>
          <a:p>
            <a:r>
              <a:rPr lang="fr-FR" sz="3200" b="1" dirty="0" smtClean="0">
                <a:latin typeface="Times New Roman" pitchFamily="18" charset="0"/>
                <a:cs typeface="Times New Roman" pitchFamily="18" charset="0"/>
              </a:rPr>
              <a:t> Aux champs, le rendement de toutes les plantes potagères est faible ;alors que dans les serres il est nettement supérieur qu’ aux champs. Dans des serres climatisées, le rendement de toutes les plantes potagères augmentent davantage par rapport aux serres.</a:t>
            </a: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p:cNvGraphicFramePr>
            <a:graphicFrameLocks noGrp="1"/>
          </p:cNvGraphicFramePr>
          <p:nvPr/>
        </p:nvGraphicFramePr>
        <p:xfrm>
          <a:off x="142844" y="1857364"/>
          <a:ext cx="9001156" cy="3505200"/>
        </p:xfrm>
        <a:graphic>
          <a:graphicData uri="http://schemas.openxmlformats.org/drawingml/2006/table">
            <a:tbl>
              <a:tblPr>
                <a:tableStyleId>{2D5ABB26-0587-4C30-8999-92F81FD0307C}</a:tableStyleId>
              </a:tblPr>
              <a:tblGrid>
                <a:gridCol w="9001156"/>
              </a:tblGrid>
              <a:tr h="0">
                <a:tc>
                  <a:txBody>
                    <a:bodyPr/>
                    <a:lstStyle/>
                    <a:p>
                      <a:endParaRPr lang="fr-FR" sz="3200" b="0" i="0" dirty="0" smtClean="0">
                        <a:solidFill>
                          <a:srgbClr val="000000"/>
                        </a:solidFill>
                        <a:latin typeface="Times New Roman" pitchFamily="18" charset="0"/>
                        <a:cs typeface="Times New Roman" pitchFamily="18" charset="0"/>
                      </a:endParaRPr>
                    </a:p>
                    <a:p>
                      <a:r>
                        <a:rPr lang="fr-FR" sz="3200" b="0" i="0" dirty="0" smtClean="0">
                          <a:solidFill>
                            <a:srgbClr val="000000"/>
                          </a:solidFill>
                          <a:latin typeface="Times New Roman" pitchFamily="18" charset="0"/>
                          <a:cs typeface="Times New Roman" pitchFamily="18" charset="0"/>
                        </a:rPr>
                        <a:t>●Le </a:t>
                      </a:r>
                      <a:r>
                        <a:rPr lang="fr-FR" sz="3200" b="0" i="0" dirty="0">
                          <a:solidFill>
                            <a:srgbClr val="000000"/>
                          </a:solidFill>
                          <a:latin typeface="Times New Roman" pitchFamily="18" charset="0"/>
                          <a:cs typeface="Times New Roman" pitchFamily="18" charset="0"/>
                        </a:rPr>
                        <a:t>rallongement de la période où on peut cultiver certains végétaux, donc la présence des produits </a:t>
                      </a:r>
                      <a:r>
                        <a:rPr lang="fr-FR" sz="3200" b="0" i="0" dirty="0" smtClean="0">
                          <a:solidFill>
                            <a:srgbClr val="000000"/>
                          </a:solidFill>
                          <a:latin typeface="Times New Roman" pitchFamily="18" charset="0"/>
                          <a:cs typeface="Times New Roman" pitchFamily="18" charset="0"/>
                        </a:rPr>
                        <a:t>agricoles</a:t>
                      </a:r>
                      <a:r>
                        <a:rPr lang="fr-FR" sz="3200" b="0" i="0" baseline="0" dirty="0" smtClean="0">
                          <a:solidFill>
                            <a:srgbClr val="000000"/>
                          </a:solidFill>
                          <a:latin typeface="Times New Roman" pitchFamily="18" charset="0"/>
                          <a:cs typeface="Times New Roman" pitchFamily="18" charset="0"/>
                        </a:rPr>
                        <a:t> </a:t>
                      </a:r>
                      <a:r>
                        <a:rPr lang="fr-FR" sz="3200" b="0" i="0" dirty="0" smtClean="0">
                          <a:solidFill>
                            <a:srgbClr val="000000"/>
                          </a:solidFill>
                          <a:latin typeface="Times New Roman" pitchFamily="18" charset="0"/>
                          <a:cs typeface="Times New Roman" pitchFamily="18" charset="0"/>
                        </a:rPr>
                        <a:t>saisonniers </a:t>
                      </a:r>
                      <a:r>
                        <a:rPr lang="fr-FR" sz="3200" b="0" i="0" dirty="0">
                          <a:solidFill>
                            <a:srgbClr val="000000"/>
                          </a:solidFill>
                          <a:latin typeface="Times New Roman" pitchFamily="18" charset="0"/>
                          <a:cs typeface="Times New Roman" pitchFamily="18" charset="0"/>
                        </a:rPr>
                        <a:t>toute l'année.</a:t>
                      </a:r>
                      <a:br>
                        <a:rPr lang="fr-FR" sz="3200" b="0" i="0" dirty="0">
                          <a:solidFill>
                            <a:srgbClr val="000000"/>
                          </a:solidFill>
                          <a:latin typeface="Times New Roman" pitchFamily="18" charset="0"/>
                          <a:cs typeface="Times New Roman" pitchFamily="18" charset="0"/>
                        </a:rPr>
                      </a:br>
                      <a:r>
                        <a:rPr lang="fr-FR" sz="3200" b="0" i="0" dirty="0" smtClean="0">
                          <a:solidFill>
                            <a:srgbClr val="000000"/>
                          </a:solidFill>
                          <a:latin typeface="Times New Roman"/>
                          <a:cs typeface="Times New Roman"/>
                        </a:rPr>
                        <a:t>●</a:t>
                      </a:r>
                      <a:r>
                        <a:rPr lang="fr-FR" sz="3200" b="0" i="0" dirty="0" smtClean="0">
                          <a:solidFill>
                            <a:srgbClr val="000000"/>
                          </a:solidFill>
                          <a:latin typeface="Times New Roman" pitchFamily="18" charset="0"/>
                          <a:cs typeface="Times New Roman" pitchFamily="18" charset="0"/>
                        </a:rPr>
                        <a:t> </a:t>
                      </a:r>
                      <a:r>
                        <a:rPr lang="fr-FR" sz="3200" b="0" i="0" dirty="0">
                          <a:solidFill>
                            <a:srgbClr val="000000"/>
                          </a:solidFill>
                          <a:latin typeface="Times New Roman" pitchFamily="18" charset="0"/>
                          <a:cs typeface="Times New Roman" pitchFamily="18" charset="0"/>
                        </a:rPr>
                        <a:t>La culture des végétaux en dehors des régions où on les trouve originalement.</a:t>
                      </a:r>
                      <a:br>
                        <a:rPr lang="fr-FR" sz="3200" b="0" i="0" dirty="0">
                          <a:solidFill>
                            <a:srgbClr val="000000"/>
                          </a:solidFill>
                          <a:latin typeface="Times New Roman" pitchFamily="18" charset="0"/>
                          <a:cs typeface="Times New Roman" pitchFamily="18" charset="0"/>
                        </a:rPr>
                      </a:br>
                      <a:r>
                        <a:rPr lang="fr-FR" sz="3200" b="0" i="0" dirty="0" smtClean="0">
                          <a:solidFill>
                            <a:srgbClr val="000000"/>
                          </a:solidFill>
                          <a:latin typeface="Times New Roman"/>
                          <a:cs typeface="Times New Roman"/>
                        </a:rPr>
                        <a:t>●</a:t>
                      </a:r>
                      <a:r>
                        <a:rPr lang="fr-FR" sz="3200" b="0" i="0" dirty="0" smtClean="0">
                          <a:solidFill>
                            <a:srgbClr val="000000"/>
                          </a:solidFill>
                          <a:latin typeface="Times New Roman" pitchFamily="18" charset="0"/>
                          <a:cs typeface="Times New Roman" pitchFamily="18" charset="0"/>
                        </a:rPr>
                        <a:t> </a:t>
                      </a:r>
                      <a:r>
                        <a:rPr lang="fr-FR" sz="3200" b="0" i="0" dirty="0">
                          <a:solidFill>
                            <a:srgbClr val="000000"/>
                          </a:solidFill>
                          <a:latin typeface="Times New Roman" pitchFamily="18" charset="0"/>
                          <a:cs typeface="Times New Roman" pitchFamily="18" charset="0"/>
                        </a:rPr>
                        <a:t>La culture dans des zones arides comme les déserts.</a:t>
                      </a:r>
                      <a:endParaRPr lang="fr-FR" sz="4800"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Tableau 16"/>
          <p:cNvGraphicFramePr>
            <a:graphicFrameLocks noGrp="1"/>
          </p:cNvGraphicFramePr>
          <p:nvPr/>
        </p:nvGraphicFramePr>
        <p:xfrm>
          <a:off x="214282" y="642918"/>
          <a:ext cx="8715436" cy="1554480"/>
        </p:xfrm>
        <a:graphic>
          <a:graphicData uri="http://schemas.openxmlformats.org/drawingml/2006/table">
            <a:tbl>
              <a:tblPr/>
              <a:tblGrid>
                <a:gridCol w="8715436"/>
              </a:tblGrid>
              <a:tr h="0">
                <a:tc>
                  <a:txBody>
                    <a:bodyPr/>
                    <a:lstStyle/>
                    <a:p>
                      <a:r>
                        <a:rPr lang="fr-FR" sz="3200" b="0" i="0" dirty="0" smtClean="0">
                          <a:solidFill>
                            <a:srgbClr val="C00000"/>
                          </a:solidFill>
                          <a:latin typeface="Times New Roman" pitchFamily="18" charset="0"/>
                          <a:cs typeface="Times New Roman" pitchFamily="18" charset="0"/>
                        </a:rPr>
                        <a:t>Conclusion:</a:t>
                      </a:r>
                    </a:p>
                    <a:p>
                      <a:r>
                        <a:rPr lang="fr-FR" sz="3200" b="0" i="0" dirty="0" smtClean="0">
                          <a:solidFill>
                            <a:srgbClr val="000000"/>
                          </a:solidFill>
                          <a:latin typeface="Times New Roman" pitchFamily="18" charset="0"/>
                          <a:cs typeface="Times New Roman" pitchFamily="18" charset="0"/>
                        </a:rPr>
                        <a:t>►La </a:t>
                      </a:r>
                      <a:r>
                        <a:rPr lang="fr-FR" sz="3200" b="0" i="0" dirty="0">
                          <a:solidFill>
                            <a:srgbClr val="000000"/>
                          </a:solidFill>
                          <a:latin typeface="Times New Roman" pitchFamily="18" charset="0"/>
                          <a:cs typeface="Times New Roman" pitchFamily="18" charset="0"/>
                        </a:rPr>
                        <a:t>culture en serre permet d'améliorer </a:t>
                      </a:r>
                      <a:r>
                        <a:rPr lang="fr-FR" sz="3200" b="0" i="0" dirty="0" smtClean="0">
                          <a:solidFill>
                            <a:srgbClr val="000000"/>
                          </a:solidFill>
                          <a:latin typeface="Times New Roman" pitchFamily="18" charset="0"/>
                          <a:cs typeface="Times New Roman" pitchFamily="18" charset="0"/>
                        </a:rPr>
                        <a:t>la</a:t>
                      </a:r>
                      <a:r>
                        <a:rPr lang="fr-FR" sz="3200" b="0" i="0" baseline="0" dirty="0" smtClean="0">
                          <a:solidFill>
                            <a:srgbClr val="000000"/>
                          </a:solidFill>
                          <a:latin typeface="Times New Roman" pitchFamily="18" charset="0"/>
                          <a:cs typeface="Times New Roman" pitchFamily="18" charset="0"/>
                        </a:rPr>
                        <a:t> </a:t>
                      </a:r>
                      <a:r>
                        <a:rPr lang="fr-FR" sz="3200" b="0" i="0" dirty="0" smtClean="0">
                          <a:solidFill>
                            <a:srgbClr val="000000"/>
                          </a:solidFill>
                          <a:latin typeface="Times New Roman" pitchFamily="18" charset="0"/>
                          <a:cs typeface="Times New Roman" pitchFamily="18" charset="0"/>
                        </a:rPr>
                        <a:t>production agricole</a:t>
                      </a:r>
                      <a:r>
                        <a:rPr lang="fr-FR" sz="3200" b="0" i="0" baseline="0" dirty="0" smtClean="0">
                          <a:solidFill>
                            <a:srgbClr val="000000"/>
                          </a:solidFill>
                          <a:latin typeface="Times New Roman" pitchFamily="18" charset="0"/>
                          <a:cs typeface="Times New Roman" pitchFamily="18" charset="0"/>
                        </a:rPr>
                        <a:t> </a:t>
                      </a:r>
                      <a:r>
                        <a:rPr lang="fr-FR" sz="3200" b="0" i="0" dirty="0" smtClean="0">
                          <a:solidFill>
                            <a:srgbClr val="000000"/>
                          </a:solidFill>
                          <a:latin typeface="Times New Roman" pitchFamily="18" charset="0"/>
                          <a:cs typeface="Times New Roman" pitchFamily="18" charset="0"/>
                        </a:rPr>
                        <a:t>par </a:t>
                      </a:r>
                      <a:r>
                        <a:rPr lang="fr-FR" sz="3200" b="0" i="0" dirty="0">
                          <a:solidFill>
                            <a:srgbClr val="000000"/>
                          </a:solidFill>
                          <a:latin typeface="Times New Roman" pitchFamily="18" charset="0"/>
                          <a:cs typeface="Times New Roman" pitchFamily="18" charset="0"/>
                        </a:rPr>
                        <a:t>:</a:t>
                      </a:r>
                      <a:endParaRPr lang="fr-FR" sz="4800" dirty="0">
                        <a:latin typeface="Times New Roman" pitchFamily="18" charset="0"/>
                        <a:cs typeface="Times New Roman" pitchFamily="18"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2000232" cy="9448740"/>
          </a:xfrm>
          <a:prstGeom prst="rect">
            <a:avLst/>
          </a:prstGeom>
          <a:noFill/>
        </p:spPr>
        <p:txBody>
          <a:bodyPr wrap="square" rtlCol="0">
            <a:spAutoFit/>
          </a:bodyPr>
          <a:lstStyle/>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a:p>
            <a:endParaRPr lang="fr-FR" sz="3200" b="1" u="sng" dirty="0" smtClean="0">
              <a:solidFill>
                <a:srgbClr val="FF0000"/>
              </a:solidFill>
            </a:endParaRPr>
          </a:p>
        </p:txBody>
      </p:sp>
      <p:sp>
        <p:nvSpPr>
          <p:cNvPr id="3" name="ZoneTexte 2"/>
          <p:cNvSpPr txBox="1"/>
          <p:nvPr/>
        </p:nvSpPr>
        <p:spPr>
          <a:xfrm>
            <a:off x="0" y="275562"/>
            <a:ext cx="9144000" cy="1938992"/>
          </a:xfrm>
          <a:prstGeom prst="rect">
            <a:avLst/>
          </a:prstGeom>
          <a:noFill/>
        </p:spPr>
        <p:txBody>
          <a:bodyPr wrap="square" rtlCol="0">
            <a:spAutoFit/>
          </a:bodyPr>
          <a:lstStyle/>
          <a:p>
            <a:r>
              <a:rPr lang="fr-FR" sz="2400" b="1" dirty="0" smtClean="0"/>
              <a:t>Des études des exigences climatiques du chêne liège ont été réalisées.</a:t>
            </a:r>
          </a:p>
          <a:p>
            <a:r>
              <a:rPr lang="fr-FR" sz="2400" b="1" dirty="0" smtClean="0"/>
              <a:t>1)- réaliser le diagramme </a:t>
            </a:r>
            <a:r>
              <a:rPr lang="fr-FR" sz="2400" b="1" dirty="0" err="1" smtClean="0"/>
              <a:t>ombro</a:t>
            </a:r>
            <a:r>
              <a:rPr lang="fr-FR" sz="2400" b="1" dirty="0" smtClean="0"/>
              <a:t>-thermique des stations de Kenitra, Tanger en utilisant les données du tableau suivant.</a:t>
            </a:r>
          </a:p>
          <a:p>
            <a:endParaRPr lang="fr-FR" sz="2400" b="1" dirty="0" smtClean="0"/>
          </a:p>
          <a:p>
            <a:endParaRPr lang="fr-FR" sz="2400" b="1" dirty="0"/>
          </a:p>
        </p:txBody>
      </p:sp>
      <p:graphicFrame>
        <p:nvGraphicFramePr>
          <p:cNvPr id="4" name="Espace réservé du contenu 3"/>
          <p:cNvGraphicFramePr>
            <a:graphicFrameLocks/>
          </p:cNvGraphicFramePr>
          <p:nvPr/>
        </p:nvGraphicFramePr>
        <p:xfrm>
          <a:off x="0" y="1496708"/>
          <a:ext cx="9144000" cy="3515360"/>
        </p:xfrm>
        <a:graphic>
          <a:graphicData uri="http://schemas.openxmlformats.org/drawingml/2006/table">
            <a:tbl>
              <a:tblPr firstRow="1" bandRow="1">
                <a:tableStyleId>{5C22544A-7EE6-4342-B048-85BDC9FD1C3A}</a:tableStyleId>
              </a:tblPr>
              <a:tblGrid>
                <a:gridCol w="817729"/>
                <a:gridCol w="401471"/>
                <a:gridCol w="566718"/>
                <a:gridCol w="652482"/>
                <a:gridCol w="609600"/>
                <a:gridCol w="609600"/>
                <a:gridCol w="609600"/>
                <a:gridCol w="590552"/>
                <a:gridCol w="571504"/>
                <a:gridCol w="571504"/>
                <a:gridCol w="571504"/>
                <a:gridCol w="571504"/>
                <a:gridCol w="642942"/>
                <a:gridCol w="642942"/>
                <a:gridCol w="714348"/>
              </a:tblGrid>
              <a:tr h="370840">
                <a:tc gridSpan="2">
                  <a:txBody>
                    <a:bodyPr/>
                    <a:lstStyle/>
                    <a:p>
                      <a:r>
                        <a:rPr lang="fr-FR" dirty="0" smtClean="0"/>
                        <a:t>stations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Jan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Fev</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Mar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Avr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Mai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Juin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Juil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Aou</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Sep</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Oct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Nov</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smtClean="0"/>
                        <a:t>Dec</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000" dirty="0" smtClean="0">
                          <a:solidFill>
                            <a:srgbClr val="FFFF00"/>
                          </a:solidFill>
                        </a:rPr>
                        <a:t>Moyenne annuelle (mm)</a:t>
                      </a:r>
                      <a:endParaRPr lang="fr-FR" sz="10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r>
                        <a:rPr lang="fr-FR" sz="1600" b="1" dirty="0" smtClean="0"/>
                        <a:t>Tanger</a:t>
                      </a:r>
                      <a:endParaRPr lang="fr-FR" sz="1600" b="1" dirty="0" smtClean="0"/>
                    </a:p>
                    <a:p>
                      <a:r>
                        <a:rPr lang="fr-FR" sz="1200" b="1" dirty="0" smtClean="0"/>
                        <a:t>Altitude:</a:t>
                      </a:r>
                      <a:r>
                        <a:rPr lang="fr-FR" sz="1200" b="1" baseline="0" dirty="0" smtClean="0"/>
                        <a:t> </a:t>
                      </a:r>
                      <a:r>
                        <a:rPr lang="fr-FR" sz="1200" b="1" baseline="0" dirty="0" smtClean="0"/>
                        <a:t>15m</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b="1" dirty="0" smtClean="0">
                          <a:solidFill>
                            <a:srgbClr val="0070C0"/>
                          </a:solidFill>
                        </a:rPr>
                        <a:t>P</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200" b="1" dirty="0" smtClean="0"/>
                        <a:t>117.4</a:t>
                      </a:r>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104.6</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95.5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56.7</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39.2</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12.5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0.5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2.5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16.9</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63.5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109.2</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133.1</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t>751.6</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dirty="0" smtClean="0">
                          <a:solidFill>
                            <a:srgbClr val="C00000"/>
                          </a:solidFill>
                        </a:rPr>
                        <a:t>T</a:t>
                      </a:r>
                      <a:endParaRPr lang="fr-FR"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600" b="1" dirty="0" smtClean="0"/>
                        <a:t>12.5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12.9</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14.3</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15.8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17.8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20.5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22.5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19.5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21.7</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19.1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15.7</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13.2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vMerge="1">
                  <a:txBody>
                    <a:bodyPr/>
                    <a:lstStyle/>
                    <a:p>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solidFill>
                            <a:srgbClr val="C00000"/>
                          </a:solidFill>
                        </a:rPr>
                        <a:t>M</a:t>
                      </a:r>
                      <a:endParaRPr lang="fr-FR" sz="14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600" b="1" dirty="0" smtClean="0"/>
                        <a:t>15.4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15.9</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17.4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19.2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21.4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24.2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26.4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26.8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25.1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22.1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18.5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16</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vMerge="1">
                  <a:txBody>
                    <a:bodyPr/>
                    <a:lstStyle/>
                    <a:p>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400" b="1" dirty="0" smtClean="0">
                          <a:solidFill>
                            <a:srgbClr val="C00000"/>
                          </a:solidFill>
                        </a:rPr>
                        <a:t>m</a:t>
                      </a:r>
                      <a:endParaRPr lang="fr-FR" sz="14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600" b="1" dirty="0" smtClean="0"/>
                        <a:t>9.6</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10</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11.2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12.4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14.3</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16.8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18.8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19.4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18.3</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16.1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12.9</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600" b="1" dirty="0" smtClean="0"/>
                        <a:t>10.4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fr-F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rowSpan="4">
                  <a:txBody>
                    <a:bodyPr/>
                    <a:lstStyle/>
                    <a:p>
                      <a:r>
                        <a:rPr lang="fr-FR" sz="1600" b="1" dirty="0" err="1" smtClean="0"/>
                        <a:t>kénitra</a:t>
                      </a:r>
                      <a:endParaRPr lang="fr-FR" sz="1600" b="1" dirty="0" smtClean="0"/>
                    </a:p>
                    <a:p>
                      <a:r>
                        <a:rPr lang="fr-FR" sz="1400" b="1" dirty="0" smtClean="0"/>
                        <a:t>Altitud</a:t>
                      </a:r>
                      <a:r>
                        <a:rPr lang="fr-FR" sz="1600" b="1" dirty="0" smtClean="0"/>
                        <a:t>e: </a:t>
                      </a:r>
                      <a:r>
                        <a:rPr lang="fr-FR" sz="1600" b="1" dirty="0" smtClean="0"/>
                        <a:t>25m</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b="1" dirty="0" smtClean="0">
                          <a:solidFill>
                            <a:srgbClr val="0070C0"/>
                          </a:solidFill>
                        </a:rPr>
                        <a:t>P</a:t>
                      </a:r>
                      <a:endParaRPr lang="fr-FR"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400" b="1" dirty="0" smtClean="0"/>
                        <a:t>92.9</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81.7</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74</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50.2</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25.9</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5</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0.2</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0.9</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8.8</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55.4</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95.7</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1" dirty="0" smtClean="0"/>
                        <a:t>117.6</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608.4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rgbClr val="C00000"/>
                          </a:solidFill>
                        </a:rPr>
                        <a:t>T</a:t>
                      </a:r>
                      <a:endParaRPr lang="fr-FR"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600" b="1" dirty="0" smtClean="0"/>
                        <a:t>11.6</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12.4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14.5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16.4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18.7</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21.8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23.6</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24.3</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22.4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19.2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15.3</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12.5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vMerge="1">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b="1" dirty="0" smtClean="0">
                          <a:solidFill>
                            <a:srgbClr val="C00000"/>
                          </a:solidFill>
                        </a:rPr>
                        <a:t>M</a:t>
                      </a:r>
                      <a:endParaRPr lang="fr-FR"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600" b="1" dirty="0" smtClean="0"/>
                        <a:t>18.4</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19.1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21.2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23.3</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25.9</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28.8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31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31.6</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29.8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26.5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22.1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6</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vMerge="1">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b="1" dirty="0" smtClean="0">
                          <a:solidFill>
                            <a:srgbClr val="C00000"/>
                          </a:solidFill>
                        </a:rPr>
                        <a:t>m</a:t>
                      </a:r>
                      <a:endParaRPr lang="fr-FR"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600" b="1" dirty="0" smtClean="0"/>
                        <a:t>4.8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5.7</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7.9</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9.5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11.6</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14.8</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16.2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17.1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15.1</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12</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8.5</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1" dirty="0" smtClean="0"/>
                        <a:t>19</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5" name="ZoneTexte 4"/>
          <p:cNvSpPr txBox="1"/>
          <p:nvPr/>
        </p:nvSpPr>
        <p:spPr>
          <a:xfrm>
            <a:off x="0" y="5000636"/>
            <a:ext cx="9144000" cy="1938992"/>
          </a:xfrm>
          <a:prstGeom prst="rect">
            <a:avLst/>
          </a:prstGeom>
          <a:noFill/>
        </p:spPr>
        <p:txBody>
          <a:bodyPr wrap="square" rtlCol="0">
            <a:spAutoFit/>
          </a:bodyPr>
          <a:lstStyle/>
          <a:p>
            <a:r>
              <a:rPr lang="fr-FR" sz="2400" b="1" dirty="0" smtClean="0"/>
              <a:t>2)- calculer le quotient  pluviométrique (Q) de ces stations.</a:t>
            </a:r>
          </a:p>
          <a:p>
            <a:r>
              <a:rPr lang="fr-FR" sz="2400" b="1" dirty="0" smtClean="0"/>
              <a:t>3)- déterminer l’étage climatique auquel appartient chacune de ces deux  stations en utilisant le diagramme bioclimatique d’</a:t>
            </a:r>
            <a:r>
              <a:rPr lang="fr-FR" sz="2400" b="1" dirty="0" err="1" smtClean="0"/>
              <a:t>Emberger</a:t>
            </a:r>
            <a:r>
              <a:rPr lang="fr-FR" sz="2400" b="1" dirty="0" smtClean="0"/>
              <a:t> .</a:t>
            </a:r>
          </a:p>
          <a:p>
            <a:r>
              <a:rPr lang="fr-FR" sz="2400" b="1" dirty="0" smtClean="0"/>
              <a:t>4)- déduire les exigences climatiques du chêne liège à partir de toutes les données.</a:t>
            </a:r>
            <a:endParaRPr lang="fr-FR" sz="2400" b="1" dirty="0"/>
          </a:p>
        </p:txBody>
      </p:sp>
      <p:sp>
        <p:nvSpPr>
          <p:cNvPr id="6" name="ZoneTexte 5"/>
          <p:cNvSpPr txBox="1"/>
          <p:nvPr/>
        </p:nvSpPr>
        <p:spPr>
          <a:xfrm>
            <a:off x="71406" y="-71462"/>
            <a:ext cx="3643338" cy="523220"/>
          </a:xfrm>
          <a:prstGeom prst="rect">
            <a:avLst/>
          </a:prstGeom>
          <a:noFill/>
        </p:spPr>
        <p:txBody>
          <a:bodyPr wrap="square" rtlCol="0">
            <a:spAutoFit/>
          </a:bodyPr>
          <a:lstStyle/>
          <a:p>
            <a:r>
              <a:rPr lang="fr-FR" sz="2800" b="1" u="sng" dirty="0" smtClean="0">
                <a:solidFill>
                  <a:srgbClr val="FF0000"/>
                </a:solidFill>
              </a:rPr>
              <a:t>Exercice de soutien:</a:t>
            </a:r>
            <a:endParaRPr lang="fr-FR" sz="2800" b="1" u="sng"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357158" y="1859340"/>
            <a:ext cx="8429684" cy="5016758"/>
          </a:xfrm>
          <a:prstGeom prst="rect">
            <a:avLst/>
          </a:prstGeom>
        </p:spPr>
        <p:txBody>
          <a:bodyPr wrap="square">
            <a:spAutoFit/>
          </a:bodyPr>
          <a:lstStyle/>
          <a:p>
            <a:pPr marL="514350" indent="-514350">
              <a:buNone/>
            </a:pPr>
            <a:r>
              <a:rPr lang="fr-FR" sz="3200" b="1" dirty="0" smtClean="0"/>
              <a:t>Le </a:t>
            </a:r>
            <a:r>
              <a:rPr lang="fr-FR" sz="3200" b="1" dirty="0" err="1" smtClean="0"/>
              <a:t>cédre</a:t>
            </a:r>
            <a:r>
              <a:rPr lang="fr-FR" sz="3200" b="1" dirty="0" smtClean="0"/>
              <a:t> *</a:t>
            </a:r>
            <a:r>
              <a:rPr lang="fr-FR" sz="3200" b="1" dirty="0" smtClean="0">
                <a:solidFill>
                  <a:srgbClr val="0070C0"/>
                </a:solidFill>
              </a:rPr>
              <a:t>Arz</a:t>
            </a:r>
            <a:r>
              <a:rPr lang="fr-FR" sz="3200" b="1" dirty="0" smtClean="0"/>
              <a:t>*est un arbre conifère, occupe une surface d’environ 133 650 ha, repartis sur le Rif, le haut et le moyen Atlas dans les zones montagneuses sur des altitudes comprises entre 1500 et 2500 m. Il se caractérise par des racines courtes, alors pourquoi le cèdre existe dans des régions limitées ?</a:t>
            </a:r>
          </a:p>
          <a:p>
            <a:pPr marL="514350" indent="-514350">
              <a:buNone/>
            </a:pPr>
            <a:r>
              <a:rPr lang="fr-FR" sz="3200" b="1" dirty="0" smtClean="0"/>
              <a:t>- Le cèdre pousse sur tous les types du sol, donc n’est pas influencé par les facteurs édaphiques</a:t>
            </a:r>
            <a:endParaRPr lang="fr-FR" sz="3200"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229600" cy="1143000"/>
          </a:xfrm>
        </p:spPr>
        <p:txBody>
          <a:bodyPr>
            <a:normAutofit fontScale="90000"/>
          </a:bodyPr>
          <a:lstStyle/>
          <a:p>
            <a:pPr algn="l"/>
            <a:r>
              <a:rPr lang="fr-FR" dirty="0"/>
              <a:t/>
            </a:r>
            <a:br>
              <a:rPr lang="fr-FR" dirty="0"/>
            </a:br>
            <a:r>
              <a:rPr lang="fr-FR" b="1" u="sng" dirty="0" smtClean="0">
                <a:solidFill>
                  <a:srgbClr val="006600"/>
                </a:solidFill>
              </a:rPr>
              <a:t>2- </a:t>
            </a:r>
            <a:r>
              <a:rPr lang="fr-FR" b="1" u="sng" dirty="0">
                <a:solidFill>
                  <a:srgbClr val="006600"/>
                </a:solidFill>
              </a:rPr>
              <a:t>Outils de mesure du climat : </a:t>
            </a:r>
            <a:r>
              <a:rPr lang="fr-FR" b="1" dirty="0"/>
              <a:t/>
            </a:r>
            <a:br>
              <a:rPr lang="fr-FR" b="1" dirty="0"/>
            </a:br>
            <a:endParaRPr lang="fr-FR" dirty="0"/>
          </a:p>
        </p:txBody>
      </p:sp>
      <p:sp>
        <p:nvSpPr>
          <p:cNvPr id="3" name="Espace réservé du contenu 2"/>
          <p:cNvSpPr>
            <a:spLocks noGrp="1"/>
          </p:cNvSpPr>
          <p:nvPr>
            <p:ph idx="1"/>
          </p:nvPr>
        </p:nvSpPr>
        <p:spPr>
          <a:xfrm>
            <a:off x="142844" y="1600200"/>
            <a:ext cx="8858312" cy="4525963"/>
          </a:xfrm>
        </p:spPr>
        <p:txBody>
          <a:bodyPr>
            <a:normAutofit/>
          </a:bodyPr>
          <a:lstStyle/>
          <a:p>
            <a:pPr algn="just">
              <a:buNone/>
            </a:pPr>
            <a:r>
              <a:rPr lang="fr-FR" b="1" dirty="0"/>
              <a:t>La détermination du climat est effectuée à l'aide de moyennes établies à partir de mesures statistiques annuelles et mensuelles, sur des données atmosphériques locales : </a:t>
            </a:r>
            <a:r>
              <a:rPr lang="fr-FR" b="1" dirty="0">
                <a:solidFill>
                  <a:srgbClr val="002060"/>
                </a:solidFill>
              </a:rPr>
              <a:t>température, pression atmosphérique, précipitations, ensoleillement, humidité, vitesse du vent</a:t>
            </a:r>
            <a:r>
              <a:rPr lang="fr-FR" b="1" dirty="0"/>
              <a:t>. </a:t>
            </a:r>
            <a:endParaRPr lang="fr-FR" b="1" dirty="0" smtClean="0"/>
          </a:p>
          <a:p>
            <a:pPr>
              <a:buNone/>
            </a:pPr>
            <a:r>
              <a:rPr lang="fr-FR" sz="2800" b="1" dirty="0" smtClean="0">
                <a:latin typeface="Times New Roman" pitchFamily="18" charset="0"/>
                <a:cs typeface="Times New Roman" pitchFamily="18" charset="0"/>
              </a:rPr>
              <a:t>- Les </a:t>
            </a:r>
            <a:r>
              <a:rPr lang="fr-FR" sz="2800" b="1" dirty="0">
                <a:latin typeface="Times New Roman" pitchFamily="18" charset="0"/>
                <a:cs typeface="Times New Roman" pitchFamily="18" charset="0"/>
              </a:rPr>
              <a:t>mesures se font dans les </a:t>
            </a:r>
            <a:r>
              <a:rPr lang="fr-FR" sz="2800" b="1" dirty="0" smtClean="0">
                <a:latin typeface="Times New Roman" pitchFamily="18" charset="0"/>
                <a:cs typeface="Times New Roman" pitchFamily="18" charset="0"/>
              </a:rPr>
              <a:t>stations météorologiques, </a:t>
            </a:r>
            <a:r>
              <a:rPr lang="fr-FR" sz="2800" b="1" dirty="0">
                <a:latin typeface="Times New Roman" pitchFamily="18" charset="0"/>
                <a:cs typeface="Times New Roman" pitchFamily="18" charset="0"/>
              </a:rPr>
              <a:t>par le </a:t>
            </a:r>
            <a:r>
              <a:rPr lang="fr-FR" sz="2800" b="1" dirty="0" smtClean="0">
                <a:latin typeface="Times New Roman" pitchFamily="18" charset="0"/>
                <a:cs typeface="Times New Roman" pitchFamily="18" charset="0"/>
              </a:rPr>
              <a:t>biais d’instruments spécifiques.</a:t>
            </a:r>
          </a:p>
          <a:p>
            <a:pPr algn="just">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1472" y="0"/>
            <a:ext cx="8143932" cy="6858000"/>
          </a:xfrm>
          <a:prstGeom prst="rect">
            <a:avLst/>
          </a:prstGeom>
        </p:spPr>
      </p:pic>
      <p:sp>
        <p:nvSpPr>
          <p:cNvPr id="5" name="ZoneTexte 4"/>
          <p:cNvSpPr txBox="1"/>
          <p:nvPr/>
        </p:nvSpPr>
        <p:spPr>
          <a:xfrm>
            <a:off x="2071670" y="1571612"/>
            <a:ext cx="1714512" cy="369332"/>
          </a:xfrm>
          <a:prstGeom prst="rect">
            <a:avLst/>
          </a:prstGeom>
          <a:noFill/>
        </p:spPr>
        <p:txBody>
          <a:bodyPr wrap="square" rtlCol="0">
            <a:spAutoFit/>
          </a:bodyPr>
          <a:lstStyle/>
          <a:p>
            <a:pPr algn="ctr"/>
            <a:r>
              <a:rPr lang="ar-MA" b="1" dirty="0" err="1" smtClean="0"/>
              <a:t>ممطار</a:t>
            </a:r>
            <a:endParaRPr lang="fr-FR" b="1" dirty="0"/>
          </a:p>
        </p:txBody>
      </p:sp>
      <p:sp>
        <p:nvSpPr>
          <p:cNvPr id="6" name="ZoneTexte 5"/>
          <p:cNvSpPr txBox="1"/>
          <p:nvPr/>
        </p:nvSpPr>
        <p:spPr>
          <a:xfrm>
            <a:off x="5857884" y="1571612"/>
            <a:ext cx="1500198" cy="369332"/>
          </a:xfrm>
          <a:prstGeom prst="rect">
            <a:avLst/>
          </a:prstGeom>
          <a:noFill/>
        </p:spPr>
        <p:txBody>
          <a:bodyPr wrap="square" rtlCol="0">
            <a:spAutoFit/>
          </a:bodyPr>
          <a:lstStyle/>
          <a:p>
            <a:pPr algn="ctr"/>
            <a:r>
              <a:rPr lang="ar-MA" b="1" dirty="0" err="1" smtClean="0"/>
              <a:t>محرار</a:t>
            </a:r>
            <a:endParaRPr lang="fr-FR" b="1" dirty="0"/>
          </a:p>
        </p:txBody>
      </p:sp>
      <p:sp>
        <p:nvSpPr>
          <p:cNvPr id="7" name="ZoneTexte 6"/>
          <p:cNvSpPr txBox="1"/>
          <p:nvPr/>
        </p:nvSpPr>
        <p:spPr>
          <a:xfrm>
            <a:off x="2143108" y="3643314"/>
            <a:ext cx="1285884" cy="369332"/>
          </a:xfrm>
          <a:prstGeom prst="rect">
            <a:avLst/>
          </a:prstGeom>
          <a:noFill/>
        </p:spPr>
        <p:txBody>
          <a:bodyPr wrap="square" rtlCol="0">
            <a:spAutoFit/>
          </a:bodyPr>
          <a:lstStyle/>
          <a:p>
            <a:pPr algn="ctr"/>
            <a:r>
              <a:rPr lang="ar-MA" b="1" dirty="0" err="1" smtClean="0"/>
              <a:t>مرياح</a:t>
            </a:r>
            <a:endParaRPr lang="fr-FR" b="1" dirty="0"/>
          </a:p>
        </p:txBody>
      </p:sp>
      <p:sp>
        <p:nvSpPr>
          <p:cNvPr id="9" name="ZoneTexte 8"/>
          <p:cNvSpPr txBox="1"/>
          <p:nvPr/>
        </p:nvSpPr>
        <p:spPr>
          <a:xfrm>
            <a:off x="1928794" y="5572140"/>
            <a:ext cx="1500198" cy="369332"/>
          </a:xfrm>
          <a:prstGeom prst="rect">
            <a:avLst/>
          </a:prstGeom>
          <a:noFill/>
        </p:spPr>
        <p:txBody>
          <a:bodyPr wrap="square" rtlCol="0">
            <a:spAutoFit/>
          </a:bodyPr>
          <a:lstStyle/>
          <a:p>
            <a:pPr algn="ctr"/>
            <a:r>
              <a:rPr lang="ar-MA" b="1" dirty="0" err="1" smtClean="0"/>
              <a:t>مضواء</a:t>
            </a:r>
            <a:endParaRPr lang="fr-FR" b="1" dirty="0"/>
          </a:p>
        </p:txBody>
      </p:sp>
      <p:sp>
        <p:nvSpPr>
          <p:cNvPr id="10" name="ZoneTexte 9"/>
          <p:cNvSpPr txBox="1"/>
          <p:nvPr/>
        </p:nvSpPr>
        <p:spPr>
          <a:xfrm>
            <a:off x="5929322" y="3643314"/>
            <a:ext cx="1214446" cy="369332"/>
          </a:xfrm>
          <a:prstGeom prst="rect">
            <a:avLst/>
          </a:prstGeom>
          <a:noFill/>
        </p:spPr>
        <p:txBody>
          <a:bodyPr wrap="square" rtlCol="0">
            <a:spAutoFit/>
          </a:bodyPr>
          <a:lstStyle/>
          <a:p>
            <a:pPr algn="ctr"/>
            <a:r>
              <a:rPr lang="ar-MA" b="1" dirty="0" err="1" smtClean="0"/>
              <a:t>مرطاب</a:t>
            </a:r>
            <a:endParaRPr lang="fr-FR" b="1" dirty="0"/>
          </a:p>
        </p:txBody>
      </p:sp>
      <p:sp>
        <p:nvSpPr>
          <p:cNvPr id="11" name="ZoneTexte 10"/>
          <p:cNvSpPr txBox="1"/>
          <p:nvPr/>
        </p:nvSpPr>
        <p:spPr>
          <a:xfrm>
            <a:off x="5786446" y="5643578"/>
            <a:ext cx="1357322" cy="369332"/>
          </a:xfrm>
          <a:prstGeom prst="rect">
            <a:avLst/>
          </a:prstGeom>
          <a:noFill/>
        </p:spPr>
        <p:txBody>
          <a:bodyPr wrap="square" rtlCol="0">
            <a:spAutoFit/>
          </a:bodyPr>
          <a:lstStyle/>
          <a:p>
            <a:r>
              <a:rPr lang="ar-MA" b="1" dirty="0" smtClean="0"/>
              <a:t>مقياس الضغط </a:t>
            </a:r>
            <a:endParaRPr lang="fr-F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286544"/>
          </a:xfrm>
        </p:spPr>
        <p:txBody>
          <a:bodyPr/>
          <a:lstStyle/>
          <a:p>
            <a:endParaRPr lang="fr-FR" dirty="0"/>
          </a:p>
        </p:txBody>
      </p:sp>
      <p:pic>
        <p:nvPicPr>
          <p:cNvPr id="1026" name="Picture 2"/>
          <p:cNvPicPr>
            <a:picLocks noChangeAspect="1" noChangeArrowheads="1"/>
          </p:cNvPicPr>
          <p:nvPr/>
        </p:nvPicPr>
        <p:blipFill>
          <a:blip r:embed="rId2"/>
          <a:srcRect/>
          <a:stretch>
            <a:fillRect/>
          </a:stretch>
        </p:blipFill>
        <p:spPr bwMode="auto">
          <a:xfrm>
            <a:off x="279717" y="290531"/>
            <a:ext cx="8721439" cy="5995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8" y="-142900"/>
            <a:ext cx="9072562" cy="1143000"/>
          </a:xfrm>
        </p:spPr>
        <p:txBody>
          <a:bodyPr>
            <a:noAutofit/>
          </a:bodyPr>
          <a:lstStyle/>
          <a:p>
            <a:pPr algn="l"/>
            <a:r>
              <a:rPr lang="fr-FR" sz="3600" b="1" u="sng" dirty="0" smtClean="0">
                <a:solidFill>
                  <a:srgbClr val="006600"/>
                </a:solidFill>
              </a:rPr>
              <a:t>3</a:t>
            </a:r>
            <a:r>
              <a:rPr lang="ar-MA" sz="3600" b="1" u="sng" dirty="0" smtClean="0">
                <a:solidFill>
                  <a:srgbClr val="006600"/>
                </a:solidFill>
              </a:rPr>
              <a:t>- </a:t>
            </a:r>
            <a:r>
              <a:rPr lang="fr-FR" sz="3600" b="1" u="sng" dirty="0" smtClean="0">
                <a:solidFill>
                  <a:srgbClr val="006600"/>
                </a:solidFill>
              </a:rPr>
              <a:t> </a:t>
            </a:r>
            <a:r>
              <a:rPr lang="fr-FR" sz="3600" b="1" u="sng" dirty="0">
                <a:solidFill>
                  <a:srgbClr val="006600"/>
                </a:solidFill>
              </a:rPr>
              <a:t>Représentation </a:t>
            </a:r>
            <a:r>
              <a:rPr lang="fr-FR" sz="3600" b="1" u="sng" dirty="0" smtClean="0">
                <a:solidFill>
                  <a:srgbClr val="006600"/>
                </a:solidFill>
              </a:rPr>
              <a:t>graphique des facteurs </a:t>
            </a:r>
            <a:r>
              <a:rPr lang="fr-FR" sz="3600" b="1" u="sng" dirty="0">
                <a:solidFill>
                  <a:srgbClr val="006600"/>
                </a:solidFill>
              </a:rPr>
              <a:t>climatiques :</a:t>
            </a:r>
            <a:endParaRPr lang="fr-FR" sz="3600" u="sng" dirty="0">
              <a:solidFill>
                <a:srgbClr val="006600"/>
              </a:solidFill>
            </a:endParaRPr>
          </a:p>
        </p:txBody>
      </p:sp>
      <p:sp>
        <p:nvSpPr>
          <p:cNvPr id="3" name="Espace réservé du contenu 2"/>
          <p:cNvSpPr>
            <a:spLocks noGrp="1"/>
          </p:cNvSpPr>
          <p:nvPr>
            <p:ph idx="1"/>
          </p:nvPr>
        </p:nvSpPr>
        <p:spPr>
          <a:xfrm>
            <a:off x="214282" y="857232"/>
            <a:ext cx="8786874" cy="6000768"/>
          </a:xfrm>
        </p:spPr>
        <p:txBody>
          <a:bodyPr>
            <a:noAutofit/>
          </a:bodyPr>
          <a:lstStyle/>
          <a:p>
            <a:pPr algn="just">
              <a:buNone/>
            </a:pPr>
            <a:r>
              <a:rPr lang="fr-FR" b="1" dirty="0"/>
              <a:t>Pour déterminer les caractéristiques du climat d’une station donnée, on réalise des mesures de </a:t>
            </a:r>
            <a:r>
              <a:rPr lang="fr-FR" b="1" dirty="0" smtClean="0"/>
              <a:t>deux</a:t>
            </a:r>
            <a:r>
              <a:rPr lang="ar-MA" b="1" dirty="0" smtClean="0"/>
              <a:t> </a:t>
            </a:r>
            <a:r>
              <a:rPr lang="fr-FR" b="1" dirty="0" smtClean="0"/>
              <a:t>facteurs </a:t>
            </a:r>
            <a:r>
              <a:rPr lang="fr-FR" b="1" dirty="0"/>
              <a:t>climatiques essentiels qui sont la </a:t>
            </a:r>
            <a:r>
              <a:rPr lang="fr-FR" b="1" dirty="0">
                <a:solidFill>
                  <a:srgbClr val="C00000"/>
                </a:solidFill>
              </a:rPr>
              <a:t>pluviométrie </a:t>
            </a:r>
            <a:r>
              <a:rPr lang="fr-FR" b="1" dirty="0"/>
              <a:t>et </a:t>
            </a:r>
            <a:r>
              <a:rPr lang="fr-FR" b="1" dirty="0">
                <a:solidFill>
                  <a:srgbClr val="C00000"/>
                </a:solidFill>
              </a:rPr>
              <a:t>la température</a:t>
            </a:r>
            <a:r>
              <a:rPr lang="fr-FR" b="1" dirty="0" smtClean="0"/>
              <a:t>.</a:t>
            </a:r>
            <a:endParaRPr lang="ar-MA" b="1" dirty="0" smtClean="0"/>
          </a:p>
          <a:p>
            <a:pPr>
              <a:buNone/>
            </a:pPr>
            <a:r>
              <a:rPr lang="fr-FR" b="1" dirty="0" smtClean="0">
                <a:solidFill>
                  <a:srgbClr val="7030A0"/>
                </a:solidFill>
              </a:rPr>
              <a:t>a</a:t>
            </a:r>
            <a:r>
              <a:rPr lang="ar-MA" b="1" dirty="0" smtClean="0">
                <a:solidFill>
                  <a:srgbClr val="7030A0"/>
                </a:solidFill>
              </a:rPr>
              <a:t>- </a:t>
            </a:r>
            <a:r>
              <a:rPr lang="fr-FR" b="1" dirty="0" smtClean="0">
                <a:solidFill>
                  <a:srgbClr val="7030A0"/>
                </a:solidFill>
              </a:rPr>
              <a:t> </a:t>
            </a:r>
            <a:r>
              <a:rPr lang="fr-FR" b="1" dirty="0">
                <a:solidFill>
                  <a:srgbClr val="7030A0"/>
                </a:solidFill>
              </a:rPr>
              <a:t>Mesure des précipitations :</a:t>
            </a:r>
          </a:p>
          <a:p>
            <a:pPr>
              <a:buNone/>
            </a:pPr>
            <a:r>
              <a:rPr lang="fr-FR" b="1" dirty="0"/>
              <a:t>Ce sont les différents formes que prend la vapeur d’eau condensé (</a:t>
            </a:r>
            <a:r>
              <a:rPr lang="fr-FR" b="1" dirty="0">
                <a:solidFill>
                  <a:srgbClr val="0070C0"/>
                </a:solidFill>
              </a:rPr>
              <a:t>pluie, neige, </a:t>
            </a:r>
            <a:r>
              <a:rPr lang="fr-FR" b="1" dirty="0" smtClean="0">
                <a:solidFill>
                  <a:srgbClr val="0070C0"/>
                </a:solidFill>
              </a:rPr>
              <a:t>grêle, gelée </a:t>
            </a:r>
            <a:r>
              <a:rPr lang="fr-FR" b="1" dirty="0" smtClean="0"/>
              <a:t>) tombant sur </a:t>
            </a:r>
            <a:r>
              <a:rPr lang="fr-FR" b="1" dirty="0"/>
              <a:t>une région.</a:t>
            </a:r>
          </a:p>
          <a:p>
            <a:r>
              <a:rPr lang="fr-FR" b="1" dirty="0"/>
              <a:t>Ils sont mesurés par le pluviomètre qui collecte l’eau chaque 24 </a:t>
            </a:r>
            <a:r>
              <a:rPr lang="fr-FR" b="1" dirty="0" smtClean="0"/>
              <a:t>heures</a:t>
            </a:r>
            <a:endParaRPr lang="ar-MA" b="1" dirty="0" smtClean="0"/>
          </a:p>
          <a:p>
            <a:r>
              <a:rPr lang="fr-FR" b="1" dirty="0" smtClean="0"/>
              <a:t> </a:t>
            </a:r>
            <a:r>
              <a:rPr lang="fr-FR" b="1" dirty="0"/>
              <a:t>(l’unité est le </a:t>
            </a:r>
            <a:r>
              <a:rPr lang="fr-FR" b="1" dirty="0" smtClean="0"/>
              <a:t>mm</a:t>
            </a:r>
            <a:r>
              <a:rPr lang="ar-MA" b="1" dirty="0" smtClean="0"/>
              <a:t> </a:t>
            </a:r>
            <a:r>
              <a:rPr lang="fr-FR" b="1" dirty="0" smtClean="0"/>
              <a:t>(1mm</a:t>
            </a:r>
            <a:r>
              <a:rPr lang="ar-MA" b="1" dirty="0" smtClean="0"/>
              <a:t> </a:t>
            </a:r>
            <a:r>
              <a:rPr lang="fr-FR" b="1" dirty="0" smtClean="0"/>
              <a:t>₌</a:t>
            </a:r>
            <a:r>
              <a:rPr lang="ar-MA" b="1" dirty="0" smtClean="0"/>
              <a:t> </a:t>
            </a:r>
            <a:r>
              <a:rPr lang="fr-FR" b="1" dirty="0" smtClean="0"/>
              <a:t>1l/1m²</a:t>
            </a:r>
            <a:r>
              <a:rPr lang="fr-FR" b="1" dirty="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42875" y="214313"/>
          <a:ext cx="8929688" cy="3078480"/>
        </p:xfrm>
        <a:graphic>
          <a:graphicData uri="http://schemas.openxmlformats.org/drawingml/2006/table">
            <a:tbl>
              <a:tblPr firstRow="1" bandRow="1">
                <a:tableStyleId>{7DF18680-E054-41AD-8BC1-D1AEF772440D}</a:tableStyleId>
              </a:tblPr>
              <a:tblGrid>
                <a:gridCol w="4464844"/>
                <a:gridCol w="4464844"/>
              </a:tblGrid>
              <a:tr h="370840">
                <a:tc gridSpan="2">
                  <a:txBody>
                    <a:bodyPr/>
                    <a:lstStyle/>
                    <a:p>
                      <a:r>
                        <a:rPr lang="fr-FR" sz="2400" b="1" kern="1200" baseline="0" dirty="0" smtClean="0">
                          <a:solidFill>
                            <a:schemeClr val="lt1"/>
                          </a:solidFill>
                          <a:latin typeface="Times New Roman" pitchFamily="18" charset="0"/>
                          <a:ea typeface="+mn-ea"/>
                          <a:cs typeface="Times New Roman" pitchFamily="18" charset="0"/>
                        </a:rPr>
                        <a:t>Tableau 1: les différentes mesures des précipitations pluviales</a:t>
                      </a:r>
                      <a:endParaRPr lang="fr-FR"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r h="370840">
                <a:tc>
                  <a:txBody>
                    <a:bodyPr/>
                    <a:lstStyle/>
                    <a:p>
                      <a:r>
                        <a:rPr lang="fr-FR" sz="2400" b="1" kern="1200" baseline="0" dirty="0" smtClean="0">
                          <a:solidFill>
                            <a:srgbClr val="C00000"/>
                          </a:solidFill>
                          <a:latin typeface="Times New Roman" pitchFamily="18" charset="0"/>
                          <a:ea typeface="+mn-ea"/>
                          <a:cs typeface="Times New Roman" pitchFamily="18" charset="0"/>
                        </a:rPr>
                        <a:t>Précipitations mesurées en mm</a:t>
                      </a:r>
                      <a:endParaRPr lang="fr-FR" sz="24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b="1" kern="1200" baseline="0" dirty="0" smtClean="0">
                          <a:solidFill>
                            <a:srgbClr val="C00000"/>
                          </a:solidFill>
                          <a:latin typeface="Times New Roman" pitchFamily="18" charset="0"/>
                          <a:ea typeface="+mn-ea"/>
                          <a:cs typeface="Times New Roman" pitchFamily="18" charset="0"/>
                        </a:rPr>
                        <a:t>Symboles et formules</a:t>
                      </a:r>
                      <a:endParaRPr lang="fr-FR" sz="2400" dirty="0">
                        <a:solidFill>
                          <a:srgbClr val="C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2000" b="1" kern="1200" baseline="0" dirty="0" smtClean="0">
                          <a:solidFill>
                            <a:schemeClr val="dk1"/>
                          </a:solidFill>
                          <a:latin typeface="Times New Roman" pitchFamily="18" charset="0"/>
                          <a:ea typeface="+mn-ea"/>
                          <a:cs typeface="Times New Roman" pitchFamily="18" charset="0"/>
                        </a:rPr>
                        <a:t>Précipitations quotidiennes</a:t>
                      </a:r>
                      <a:endParaRPr lang="fr-F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800" b="1" dirty="0" smtClean="0">
                          <a:latin typeface="Times New Roman" pitchFamily="18" charset="0"/>
                          <a:cs typeface="Times New Roman" pitchFamily="18" charset="0"/>
                        </a:rPr>
                        <a:t>P</a:t>
                      </a:r>
                      <a:endParaRPr lang="fr-FR" sz="2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2000" b="1" kern="1200" baseline="0" dirty="0" smtClean="0">
                          <a:solidFill>
                            <a:schemeClr val="dk1"/>
                          </a:solidFill>
                          <a:latin typeface="Times New Roman" pitchFamily="18" charset="0"/>
                          <a:ea typeface="+mn-ea"/>
                          <a:cs typeface="Times New Roman" pitchFamily="18" charset="0"/>
                        </a:rPr>
                        <a:t>Précipitations mensuelles</a:t>
                      </a:r>
                      <a:endParaRPr lang="fr-F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3200" b="1" kern="1200" baseline="0" dirty="0" smtClean="0">
                          <a:solidFill>
                            <a:schemeClr val="dk1"/>
                          </a:solidFill>
                          <a:latin typeface="+mn-lt"/>
                          <a:ea typeface="+mn-ea"/>
                          <a:cs typeface="+mn-cs"/>
                        </a:rPr>
                        <a:t>Pm = </a:t>
                      </a:r>
                      <a:r>
                        <a:rPr lang="el-GR" sz="3200" b="1" kern="1200" baseline="0" dirty="0" smtClean="0">
                          <a:solidFill>
                            <a:schemeClr val="dk1"/>
                          </a:solidFill>
                          <a:latin typeface="+mn-lt"/>
                          <a:ea typeface="+mn-ea"/>
                          <a:cs typeface="+mn-cs"/>
                        </a:rPr>
                        <a:t>Σ</a:t>
                      </a:r>
                      <a:r>
                        <a:rPr lang="fr-FR" sz="3200" b="1" kern="1200" baseline="0" dirty="0" smtClean="0">
                          <a:solidFill>
                            <a:schemeClr val="dk1"/>
                          </a:solidFill>
                          <a:latin typeface="+mn-lt"/>
                          <a:ea typeface="+mn-ea"/>
                          <a:cs typeface="+mn-cs"/>
                        </a:rPr>
                        <a:t>      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2000" b="1" kern="1200" baseline="0" dirty="0" smtClean="0">
                          <a:solidFill>
                            <a:schemeClr val="dk1"/>
                          </a:solidFill>
                          <a:latin typeface="Times New Roman" pitchFamily="18" charset="0"/>
                          <a:ea typeface="+mn-ea"/>
                          <a:cs typeface="Times New Roman" pitchFamily="18" charset="0"/>
                        </a:rPr>
                        <a:t>Précipitations annuelles</a:t>
                      </a:r>
                      <a:endParaRPr lang="fr-FR"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3200" b="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3200" b="1" kern="1200" baseline="0" dirty="0" smtClean="0">
                          <a:solidFill>
                            <a:schemeClr val="dk1"/>
                          </a:solidFill>
                          <a:latin typeface="+mn-lt"/>
                          <a:ea typeface="+mn-ea"/>
                          <a:cs typeface="+mn-cs"/>
                        </a:rPr>
                        <a:t>P = </a:t>
                      </a:r>
                      <a:r>
                        <a:rPr lang="el-GR" sz="3200" b="1" kern="1200" baseline="0" dirty="0" smtClean="0">
                          <a:solidFill>
                            <a:schemeClr val="dk1"/>
                          </a:solidFill>
                          <a:latin typeface="+mn-lt"/>
                          <a:ea typeface="+mn-ea"/>
                          <a:cs typeface="+mn-cs"/>
                        </a:rPr>
                        <a:t>Σ</a:t>
                      </a:r>
                      <a:r>
                        <a:rPr lang="fr-FR" sz="3200" b="1" kern="1200" baseline="0" dirty="0" smtClean="0">
                          <a:solidFill>
                            <a:schemeClr val="dk1"/>
                          </a:solidFill>
                          <a:latin typeface="+mn-lt"/>
                          <a:ea typeface="+mn-ea"/>
                          <a:cs typeface="+mn-cs"/>
                        </a:rPr>
                        <a:t>      P</a:t>
                      </a:r>
                      <a:r>
                        <a:rPr lang="fr-FR" sz="2400" b="1" kern="1200" baseline="0" dirty="0" smtClean="0">
                          <a:solidFill>
                            <a:schemeClr val="dk1"/>
                          </a:solidFill>
                          <a:latin typeface="+mn-lt"/>
                          <a:ea typeface="+mn-ea"/>
                          <a:cs typeface="+mn-cs"/>
                        </a:rPr>
                        <a:t>m</a:t>
                      </a:r>
                      <a:endParaRPr lang="fr-FR" sz="3200" b="1"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6858016" y="1824327"/>
            <a:ext cx="642942" cy="461665"/>
          </a:xfrm>
          <a:prstGeom prst="rect">
            <a:avLst/>
          </a:prstGeom>
          <a:noFill/>
        </p:spPr>
        <p:txBody>
          <a:bodyPr wrap="square" rtlCol="0">
            <a:spAutoFit/>
          </a:bodyPr>
          <a:lstStyle/>
          <a:p>
            <a:r>
              <a:rPr lang="fr-FR" sz="2400" b="1" dirty="0" smtClean="0"/>
              <a:t>i₌</a:t>
            </a:r>
            <a:r>
              <a:rPr lang="fr-FR" sz="2000" b="1" dirty="0" smtClean="0"/>
              <a:t>1</a:t>
            </a:r>
            <a:endParaRPr lang="fr-FR" sz="2400" b="1" dirty="0"/>
          </a:p>
        </p:txBody>
      </p:sp>
      <p:sp>
        <p:nvSpPr>
          <p:cNvPr id="6" name="ZoneTexte 5"/>
          <p:cNvSpPr txBox="1"/>
          <p:nvPr/>
        </p:nvSpPr>
        <p:spPr>
          <a:xfrm>
            <a:off x="6858016" y="1528692"/>
            <a:ext cx="500066" cy="400110"/>
          </a:xfrm>
          <a:prstGeom prst="rect">
            <a:avLst/>
          </a:prstGeom>
          <a:noFill/>
        </p:spPr>
        <p:txBody>
          <a:bodyPr wrap="square" rtlCol="0">
            <a:spAutoFit/>
          </a:bodyPr>
          <a:lstStyle/>
          <a:p>
            <a:r>
              <a:rPr lang="fr-FR" sz="2000" b="1" dirty="0" smtClean="0"/>
              <a:t>30</a:t>
            </a:r>
            <a:endParaRPr lang="fr-FR" sz="2000" b="1" dirty="0"/>
          </a:p>
        </p:txBody>
      </p:sp>
      <p:sp>
        <p:nvSpPr>
          <p:cNvPr id="7" name="ZoneTexte 6"/>
          <p:cNvSpPr txBox="1"/>
          <p:nvPr/>
        </p:nvSpPr>
        <p:spPr>
          <a:xfrm>
            <a:off x="6786578" y="2643182"/>
            <a:ext cx="428628" cy="369332"/>
          </a:xfrm>
          <a:prstGeom prst="rect">
            <a:avLst/>
          </a:prstGeom>
          <a:noFill/>
        </p:spPr>
        <p:txBody>
          <a:bodyPr wrap="square" rtlCol="0">
            <a:spAutoFit/>
          </a:bodyPr>
          <a:lstStyle/>
          <a:p>
            <a:r>
              <a:rPr lang="fr-FR" b="1" dirty="0" smtClean="0"/>
              <a:t>12</a:t>
            </a:r>
            <a:endParaRPr lang="fr-FR" b="1" dirty="0"/>
          </a:p>
        </p:txBody>
      </p:sp>
      <p:sp>
        <p:nvSpPr>
          <p:cNvPr id="8" name="ZoneTexte 7"/>
          <p:cNvSpPr txBox="1"/>
          <p:nvPr/>
        </p:nvSpPr>
        <p:spPr>
          <a:xfrm>
            <a:off x="6786578" y="2928934"/>
            <a:ext cx="642942" cy="369332"/>
          </a:xfrm>
          <a:prstGeom prst="rect">
            <a:avLst/>
          </a:prstGeom>
          <a:noFill/>
        </p:spPr>
        <p:txBody>
          <a:bodyPr wrap="square" rtlCol="0">
            <a:spAutoFit/>
          </a:bodyPr>
          <a:lstStyle/>
          <a:p>
            <a:r>
              <a:rPr lang="fr-FR" b="1" dirty="0" smtClean="0"/>
              <a:t>m₌1</a:t>
            </a:r>
            <a:endParaRPr lang="fr-FR" b="1" dirty="0"/>
          </a:p>
        </p:txBody>
      </p:sp>
      <p:sp>
        <p:nvSpPr>
          <p:cNvPr id="9" name="ZoneTexte 8"/>
          <p:cNvSpPr txBox="1"/>
          <p:nvPr/>
        </p:nvSpPr>
        <p:spPr>
          <a:xfrm>
            <a:off x="0" y="3500438"/>
            <a:ext cx="9144000" cy="1815882"/>
          </a:xfrm>
          <a:prstGeom prst="rect">
            <a:avLst/>
          </a:prstGeom>
          <a:noFill/>
        </p:spPr>
        <p:txBody>
          <a:bodyPr wrap="square" rtlCol="0">
            <a:spAutoFit/>
          </a:bodyPr>
          <a:lstStyle/>
          <a:p>
            <a:r>
              <a:rPr lang="fr-FR" sz="2800" b="1" u="sng" dirty="0" smtClean="0">
                <a:solidFill>
                  <a:srgbClr val="660066"/>
                </a:solidFill>
                <a:latin typeface="Times New Roman" pitchFamily="18" charset="0"/>
                <a:cs typeface="Times New Roman" pitchFamily="18" charset="0"/>
              </a:rPr>
              <a:t>b-  </a:t>
            </a:r>
            <a:r>
              <a:rPr lang="fr-FR" sz="2800" b="1" u="sng" dirty="0">
                <a:solidFill>
                  <a:srgbClr val="660066"/>
                </a:solidFill>
                <a:latin typeface="Times New Roman" pitchFamily="18" charset="0"/>
                <a:cs typeface="Times New Roman" pitchFamily="18" charset="0"/>
              </a:rPr>
              <a:t>Mesure de température :</a:t>
            </a:r>
          </a:p>
          <a:p>
            <a:pPr algn="just"/>
            <a:r>
              <a:rPr lang="fr-FR" sz="2800" b="1" dirty="0">
                <a:latin typeface="Times New Roman" pitchFamily="18" charset="0"/>
                <a:cs typeface="Times New Roman" pitchFamily="18" charset="0"/>
              </a:rPr>
              <a:t>C’est le degré de la chaleur qui règne dans un lieu, mesuré en degré Celsius à l’aide </a:t>
            </a:r>
            <a:r>
              <a:rPr lang="fr-FR" sz="2800" b="1" dirty="0" smtClean="0">
                <a:latin typeface="Times New Roman" pitchFamily="18" charset="0"/>
                <a:cs typeface="Times New Roman" pitchFamily="18" charset="0"/>
              </a:rPr>
              <a:t>d’un thermomètre </a:t>
            </a:r>
            <a:r>
              <a:rPr lang="fr-FR" sz="2800" b="1" dirty="0">
                <a:latin typeface="Times New Roman" pitchFamily="18" charset="0"/>
                <a:cs typeface="Times New Roman" pitchFamily="18" charset="0"/>
              </a:rPr>
              <a:t>placé à l’ombre et à l’abri du vent.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42844" y="214290"/>
          <a:ext cx="8858250" cy="5303520"/>
        </p:xfrm>
        <a:graphic>
          <a:graphicData uri="http://schemas.openxmlformats.org/drawingml/2006/table">
            <a:tbl>
              <a:tblPr firstRow="1" bandRow="1">
                <a:tableStyleId>{5C22544A-7EE6-4342-B048-85BDC9FD1C3A}</a:tableStyleId>
              </a:tblPr>
              <a:tblGrid>
                <a:gridCol w="4429125"/>
                <a:gridCol w="4429125"/>
              </a:tblGrid>
              <a:tr h="370863">
                <a:tc gridSpan="2">
                  <a:txBody>
                    <a:bodyPr/>
                    <a:lstStyle/>
                    <a:p>
                      <a:r>
                        <a:rPr lang="fr-FR" sz="2400" b="1" i="1" kern="1200" baseline="0" dirty="0" smtClean="0">
                          <a:solidFill>
                            <a:schemeClr val="lt1"/>
                          </a:solidFill>
                          <a:latin typeface="+mn-lt"/>
                          <a:ea typeface="+mn-ea"/>
                          <a:cs typeface="+mn-cs"/>
                        </a:rPr>
                        <a:t>Tableau 2: les différentes mesures de la température</a:t>
                      </a:r>
                      <a:endParaRPr lang="fr-F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r h="370840">
                <a:tc>
                  <a:txBody>
                    <a:bodyPr/>
                    <a:lstStyle/>
                    <a:p>
                      <a:r>
                        <a:rPr lang="fr-FR" sz="2400" b="1" i="1" kern="1200" baseline="0" dirty="0" smtClean="0">
                          <a:solidFill>
                            <a:srgbClr val="C00000"/>
                          </a:solidFill>
                          <a:latin typeface="+mn-lt"/>
                          <a:ea typeface="+mn-ea"/>
                          <a:cs typeface="+mn-cs"/>
                        </a:rPr>
                        <a:t>Mesures en °C</a:t>
                      </a:r>
                      <a:endParaRPr lang="fr-FR"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b="1" i="1" kern="1200" baseline="0" dirty="0" smtClean="0">
                          <a:solidFill>
                            <a:srgbClr val="C00000"/>
                          </a:solidFill>
                          <a:latin typeface="+mn-lt"/>
                          <a:ea typeface="+mn-ea"/>
                          <a:cs typeface="+mn-cs"/>
                        </a:rPr>
                        <a:t>Symboles et formules</a:t>
                      </a:r>
                      <a:endParaRPr lang="fr-FR"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Température minimale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2400" b="1" dirty="0" err="1" smtClean="0"/>
                        <a:t>mj</a:t>
                      </a:r>
                      <a:endParaRPr lang="fr-F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Température maximale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2400" b="1" dirty="0" err="1" smtClean="0"/>
                        <a:t>Mj</a:t>
                      </a:r>
                      <a:endParaRPr lang="fr-F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Moyenne mensuelle des températures minimales.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3200" b="1" kern="1200" baseline="0" dirty="0" smtClean="0">
                          <a:solidFill>
                            <a:schemeClr val="dk1"/>
                          </a:solidFill>
                          <a:latin typeface="+mn-lt"/>
                          <a:ea typeface="+mn-ea"/>
                          <a:cs typeface="+mn-cs"/>
                        </a:rPr>
                        <a:t>m</a:t>
                      </a:r>
                      <a:r>
                        <a:rPr lang="fr-FR" sz="2400" b="1" kern="1200" baseline="0" dirty="0" smtClean="0">
                          <a:solidFill>
                            <a:schemeClr val="dk1"/>
                          </a:solidFill>
                          <a:latin typeface="+mn-lt"/>
                          <a:ea typeface="+mn-ea"/>
                          <a:cs typeface="+mn-cs"/>
                        </a:rPr>
                        <a:t> =</a:t>
                      </a:r>
                      <a:r>
                        <a:rPr lang="el-GR" sz="3600" b="1" kern="1200" baseline="0" dirty="0" smtClean="0">
                          <a:solidFill>
                            <a:schemeClr val="dk1"/>
                          </a:solidFill>
                          <a:latin typeface="+mn-lt"/>
                          <a:ea typeface="+mn-ea"/>
                          <a:cs typeface="+mn-cs"/>
                        </a:rPr>
                        <a:t>Σ</a:t>
                      </a:r>
                      <a:r>
                        <a:rPr lang="fr-FR" sz="1800" b="1" kern="1200" baseline="0" dirty="0" smtClean="0">
                          <a:solidFill>
                            <a:schemeClr val="dk1"/>
                          </a:solidFill>
                          <a:latin typeface="+mn-lt"/>
                          <a:ea typeface="+mn-ea"/>
                          <a:cs typeface="+mn-cs"/>
                        </a:rPr>
                        <a:t>j=1   </a:t>
                      </a:r>
                      <a:r>
                        <a:rPr lang="fr-FR" sz="2800" b="1" kern="1200" baseline="0" dirty="0" err="1" smtClean="0">
                          <a:solidFill>
                            <a:schemeClr val="dk1"/>
                          </a:solidFill>
                          <a:latin typeface="+mn-lt"/>
                          <a:ea typeface="+mn-ea"/>
                          <a:cs typeface="+mn-cs"/>
                        </a:rPr>
                        <a:t>mj</a:t>
                      </a:r>
                      <a:r>
                        <a:rPr lang="fr-FR" sz="2800" b="1" kern="1200" baseline="0" dirty="0" smtClean="0">
                          <a:solidFill>
                            <a:schemeClr val="dk1"/>
                          </a:solidFill>
                          <a:latin typeface="+mn-lt"/>
                          <a:ea typeface="+mn-ea"/>
                          <a:cs typeface="+mn-cs"/>
                        </a:rPr>
                        <a:t>/</a:t>
                      </a:r>
                      <a:r>
                        <a:rPr lang="fr-FR" sz="2400" b="1" kern="1200" baseline="0" dirty="0" smtClean="0">
                          <a:solidFill>
                            <a:schemeClr val="dk1"/>
                          </a:solidFill>
                          <a:latin typeface="+mn-lt"/>
                          <a:ea typeface="+mn-ea"/>
                          <a:cs typeface="+mn-cs"/>
                        </a:rPr>
                        <a:t>30</a:t>
                      </a:r>
                      <a:endParaRPr lang="fr-FR" sz="3600" b="1"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Moyenne mensuelle des températures maximales.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800" b="1" kern="1200" baseline="0" dirty="0" smtClean="0">
                          <a:solidFill>
                            <a:schemeClr val="dk1"/>
                          </a:solidFill>
                          <a:latin typeface="+mn-lt"/>
                          <a:ea typeface="+mn-ea"/>
                          <a:cs typeface="+mn-cs"/>
                        </a:rPr>
                        <a:t>M = </a:t>
                      </a:r>
                      <a:r>
                        <a:rPr lang="el-GR" sz="3200" b="1" kern="1200" baseline="0" dirty="0" smtClean="0">
                          <a:solidFill>
                            <a:schemeClr val="dk1"/>
                          </a:solidFill>
                          <a:latin typeface="+mn-lt"/>
                          <a:ea typeface="+mn-ea"/>
                          <a:cs typeface="+mn-cs"/>
                        </a:rPr>
                        <a:t>Σ</a:t>
                      </a:r>
                      <a:r>
                        <a:rPr lang="fr-FR" sz="1800" b="1" kern="1200" baseline="0" dirty="0" smtClean="0">
                          <a:solidFill>
                            <a:schemeClr val="dk1"/>
                          </a:solidFill>
                          <a:latin typeface="+mn-lt"/>
                          <a:ea typeface="+mn-ea"/>
                          <a:cs typeface="+mn-cs"/>
                        </a:rPr>
                        <a:t>j=1  </a:t>
                      </a:r>
                      <a:r>
                        <a:rPr lang="fr-FR" sz="2400" b="1" kern="1200" baseline="0" smtClean="0">
                          <a:solidFill>
                            <a:schemeClr val="dk1"/>
                          </a:solidFill>
                          <a:latin typeface="+mn-lt"/>
                          <a:ea typeface="+mn-ea"/>
                          <a:cs typeface="+mn-cs"/>
                        </a:rPr>
                        <a:t>Mj/30</a:t>
                      </a:r>
                      <a:endParaRPr lang="fr-FR" sz="2400" b="1"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Moyenne des températures minimales du mois le plus froid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b="1" dirty="0" smtClean="0"/>
                        <a:t>m</a:t>
                      </a:r>
                      <a:endParaRPr lang="fr-F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Moyenne des températures maximales du mois le plus chaud.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b="1" dirty="0" smtClean="0"/>
                        <a:t>M</a:t>
                      </a:r>
                      <a:endParaRPr lang="fr-F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Moyenne annuelle des températures.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b="1" kern="1200" baseline="0" dirty="0" smtClean="0">
                          <a:solidFill>
                            <a:schemeClr val="dk1"/>
                          </a:solidFill>
                          <a:latin typeface="+mn-lt"/>
                          <a:ea typeface="+mn-ea"/>
                          <a:cs typeface="+mn-cs"/>
                        </a:rPr>
                        <a:t>T =M+m/2</a:t>
                      </a:r>
                      <a:endParaRPr lang="fr-F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sz="1800" b="1" kern="1200" baseline="0" dirty="0" smtClean="0">
                          <a:solidFill>
                            <a:schemeClr val="dk1"/>
                          </a:solidFill>
                          <a:latin typeface="+mn-lt"/>
                          <a:ea typeface="+mn-ea"/>
                          <a:cs typeface="+mn-cs"/>
                        </a:rPr>
                        <a:t>Ecart thermique annuel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b="1" kern="1200" baseline="0" dirty="0" smtClean="0">
                          <a:solidFill>
                            <a:schemeClr val="dk1"/>
                          </a:solidFill>
                          <a:latin typeface="+mn-lt"/>
                          <a:ea typeface="+mn-ea"/>
                          <a:cs typeface="+mn-cs"/>
                        </a:rPr>
                        <a:t>M- m</a:t>
                      </a:r>
                      <a:endParaRPr lang="fr-FR"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5357818" y="2071678"/>
            <a:ext cx="428628" cy="369332"/>
          </a:xfrm>
          <a:prstGeom prst="rect">
            <a:avLst/>
          </a:prstGeom>
          <a:noFill/>
        </p:spPr>
        <p:txBody>
          <a:bodyPr wrap="square" rtlCol="0">
            <a:spAutoFit/>
          </a:bodyPr>
          <a:lstStyle/>
          <a:p>
            <a:r>
              <a:rPr lang="fr-FR" b="1" dirty="0" smtClean="0"/>
              <a:t>30</a:t>
            </a:r>
            <a:endParaRPr lang="fr-FR" b="1" dirty="0"/>
          </a:p>
        </p:txBody>
      </p:sp>
      <p:sp>
        <p:nvSpPr>
          <p:cNvPr id="9" name="ZoneTexte 8"/>
          <p:cNvSpPr txBox="1"/>
          <p:nvPr/>
        </p:nvSpPr>
        <p:spPr>
          <a:xfrm>
            <a:off x="5429256" y="2643182"/>
            <a:ext cx="428628" cy="369332"/>
          </a:xfrm>
          <a:prstGeom prst="rect">
            <a:avLst/>
          </a:prstGeom>
          <a:noFill/>
        </p:spPr>
        <p:txBody>
          <a:bodyPr wrap="square" rtlCol="0">
            <a:spAutoFit/>
          </a:bodyPr>
          <a:lstStyle/>
          <a:p>
            <a:r>
              <a:rPr lang="fr-FR" b="1" dirty="0" smtClean="0"/>
              <a:t>30</a:t>
            </a:r>
            <a:endParaRPr lang="fr-F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26723</TotalTime>
  <Words>2304</Words>
  <Application>Microsoft Office PowerPoint</Application>
  <PresentationFormat>Affichage à l'écran (4:3)</PresentationFormat>
  <Paragraphs>459</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les facteurs climatiques et leurs relations avec les êtres vivants</vt:lpstr>
      <vt:lpstr>Diapositive 2</vt:lpstr>
      <vt:lpstr> I- Mesure des facteurs climatiques  </vt:lpstr>
      <vt:lpstr> 2- Outils de mesure du climat :  </vt:lpstr>
      <vt:lpstr>Diapositive 5</vt:lpstr>
      <vt:lpstr>Diapositive 6</vt:lpstr>
      <vt:lpstr>3-  Représentation graphique des facteurs climatiques :</vt:lpstr>
      <vt:lpstr>Diapositive 8</vt:lpstr>
      <vt:lpstr>Diapositive 9</vt:lpstr>
      <vt:lpstr>Diapositive 10</vt:lpstr>
      <vt:lpstr>II - Influence des facteurs climatiques sur la répartition des végétaux.</vt:lpstr>
      <vt:lpstr>Diapositive 12</vt:lpstr>
      <vt:lpstr>a- Le Diagramme Ombrothermique de Bagnouls et Gaussen : (1953)  est la représentation graphique de la variation des précipitations et de la température. Il permet de comparer l’évolution des valeurs des Températures et des précipitations à l’aide de deux courbes respectives et de définir la période de sécheresse (P˂2T) ; et la période d’humidité (P≥2T). </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facteurs climatiques et leurs relation avec les êtres vivants</dc:title>
  <dc:creator>ACCENT</dc:creator>
  <cp:lastModifiedBy>adn</cp:lastModifiedBy>
  <cp:revision>173</cp:revision>
  <dcterms:created xsi:type="dcterms:W3CDTF">2019-01-08T20:06:31Z</dcterms:created>
  <dcterms:modified xsi:type="dcterms:W3CDTF">2019-03-11T08:12:57Z</dcterms:modified>
</cp:coreProperties>
</file>