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88" r:id="rId3"/>
    <p:sldId id="286" r:id="rId4"/>
    <p:sldId id="257" r:id="rId5"/>
    <p:sldId id="287" r:id="rId6"/>
    <p:sldId id="259" r:id="rId7"/>
    <p:sldId id="260" r:id="rId8"/>
    <p:sldId id="256" r:id="rId9"/>
    <p:sldId id="262" r:id="rId10"/>
    <p:sldId id="263" r:id="rId11"/>
    <p:sldId id="261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64536-8D94-4A83-A9C9-1C7838E99E67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FDB1-48C6-4304-85A9-3C281821E8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532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8FDB1-48C6-4304-85A9-3C281821E8FD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990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23/01/2017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utura-sciences.com/planete/definitions/climatologie-inlandsis-5313/" TargetMode="External"/><Relationship Id="rId3" Type="http://schemas.openxmlformats.org/officeDocument/2006/relationships/hyperlink" Target="http://www.futura-sciences.com/planete/definitions/meteorologie-precipitations-14543/" TargetMode="External"/><Relationship Id="rId7" Type="http://schemas.openxmlformats.org/officeDocument/2006/relationships/hyperlink" Target="http://www.futura-sciences.com/planete/definitions/climatologie-atmosphere-850/" TargetMode="External"/><Relationship Id="rId2" Type="http://schemas.openxmlformats.org/officeDocument/2006/relationships/hyperlink" Target="http://www.futura-sciences.com/planete/dossiers/climatologie-climat-retroactions-question-cle-sensibilite-climatique-143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tura-sciences.com/planete/actualites/climatologie-evenements-extremes-2012-climat-deregle-t-il-48791/" TargetMode="External"/><Relationship Id="rId5" Type="http://schemas.openxmlformats.org/officeDocument/2006/relationships/hyperlink" Target="http://www.futura-sciences.com/planete/definitions/climatologie-vent-14560/" TargetMode="External"/><Relationship Id="rId4" Type="http://schemas.openxmlformats.org/officeDocument/2006/relationships/hyperlink" Target="http://www.futura-sciences.com/planete/definitions/climatologie-humidite-air-14562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388843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Chapitre III </a:t>
            </a:r>
            <a:r>
              <a:rPr lang="fr-FR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br>
              <a:rPr lang="fr-FR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fr-FR" sz="6000" b="1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Les </a:t>
            </a:r>
            <a:r>
              <a:rPr lang="fr-FR" sz="60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facteurs climatiques et leurs relations avec les êtres vivants</a:t>
            </a:r>
            <a:r>
              <a:rPr lang="fr-FR" sz="6000" dirty="0">
                <a:solidFill>
                  <a:srgbClr val="FF0000"/>
                </a:solidFill>
              </a:rPr>
              <a:t/>
            </a:r>
            <a:br>
              <a:rPr lang="fr-FR" sz="6000" dirty="0">
                <a:solidFill>
                  <a:srgbClr val="FF0000"/>
                </a:solidFill>
              </a:rPr>
            </a:br>
            <a:endParaRPr lang="fr-FR" sz="6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4365104"/>
            <a:ext cx="8245424" cy="11521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I– le climat et les facteurs climatiques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" y="107776"/>
            <a:ext cx="9067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2776"/>
            <a:ext cx="416242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19275"/>
            <a:ext cx="4124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969648" y="5765194"/>
            <a:ext cx="7271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Mois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8388424" y="5733256"/>
            <a:ext cx="7271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Mois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28368" y="461229"/>
            <a:ext cx="3550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Coubre de la variation de la température (T) pour la station d’</a:t>
            </a:r>
            <a:r>
              <a:rPr lang="fr-FR" sz="2400" b="1" dirty="0" err="1" smtClean="0"/>
              <a:t>Azrou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929436" y="418946"/>
            <a:ext cx="3550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 Coubre de la variation des précipitations (P) pour la station d’</a:t>
            </a:r>
            <a:r>
              <a:rPr lang="fr-FR" sz="2400" b="1" dirty="0" err="1" smtClean="0"/>
              <a:t>Azrou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5121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2--Le </a:t>
            </a:r>
            <a:r>
              <a:rPr lang="fr-FR" b="1" dirty="0">
                <a:solidFill>
                  <a:srgbClr val="FF0000"/>
                </a:solidFill>
              </a:rPr>
              <a:t>diagramme </a:t>
            </a:r>
            <a:r>
              <a:rPr lang="fr-FR" b="1" dirty="0" smtClean="0">
                <a:solidFill>
                  <a:srgbClr val="FF0000"/>
                </a:solidFill>
              </a:rPr>
              <a:t>ombro-thermique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772816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u="sng" dirty="0" smtClean="0"/>
              <a:t>Définition</a:t>
            </a:r>
          </a:p>
          <a:p>
            <a:pPr algn="just"/>
            <a:endParaRPr lang="fr-FR" sz="2800" b="1" u="sng" dirty="0"/>
          </a:p>
          <a:p>
            <a:pPr algn="just"/>
            <a:r>
              <a:rPr lang="fr-FR" sz="2800" dirty="0"/>
              <a:t>•</a:t>
            </a:r>
            <a:r>
              <a:rPr lang="fr-FR" sz="2800" b="1" dirty="0"/>
              <a:t>Le diagramme ombro-thermique a été </a:t>
            </a:r>
            <a:r>
              <a:rPr lang="fr-FR" sz="2800" b="1" dirty="0" smtClean="0"/>
              <a:t>développé par </a:t>
            </a:r>
            <a:r>
              <a:rPr lang="fr-FR" sz="2800" b="1" dirty="0"/>
              <a:t>les botanistes </a:t>
            </a:r>
            <a:r>
              <a:rPr lang="fr-FR" sz="2800" b="1" dirty="0">
                <a:solidFill>
                  <a:srgbClr val="00B050"/>
                </a:solidFill>
              </a:rPr>
              <a:t>Henri Gaussen </a:t>
            </a:r>
            <a:r>
              <a:rPr lang="fr-FR" sz="2800" b="1" dirty="0"/>
              <a:t>et </a:t>
            </a:r>
            <a:r>
              <a:rPr lang="fr-FR" sz="2800" b="1" dirty="0">
                <a:solidFill>
                  <a:srgbClr val="00B050"/>
                </a:solidFill>
              </a:rPr>
              <a:t>F.</a:t>
            </a:r>
            <a:r>
              <a:rPr lang="fr-FR" sz="2800" b="1" dirty="0"/>
              <a:t> </a:t>
            </a:r>
            <a:r>
              <a:rPr lang="fr-FR" sz="2800" b="1" dirty="0" err="1">
                <a:solidFill>
                  <a:srgbClr val="00B050"/>
                </a:solidFill>
              </a:rPr>
              <a:t>Bagnouls</a:t>
            </a:r>
            <a:r>
              <a:rPr lang="fr-FR" sz="2800" b="1" dirty="0"/>
              <a:t>.</a:t>
            </a:r>
          </a:p>
          <a:p>
            <a:pPr algn="just"/>
            <a:r>
              <a:rPr lang="fr-FR" sz="2800" dirty="0"/>
              <a:t>•</a:t>
            </a:r>
            <a:r>
              <a:rPr lang="fr-FR" sz="2800" b="1" dirty="0"/>
              <a:t>Il a été conçu principalement pour les </a:t>
            </a:r>
            <a:r>
              <a:rPr lang="fr-FR" sz="2800" b="1" dirty="0" smtClean="0">
                <a:solidFill>
                  <a:srgbClr val="FF0000"/>
                </a:solidFill>
              </a:rPr>
              <a:t>milieux méditerranéens</a:t>
            </a:r>
            <a:r>
              <a:rPr lang="fr-FR" sz="2800" b="1" dirty="0" smtClean="0"/>
              <a:t>.</a:t>
            </a:r>
            <a:endParaRPr lang="fr-FR" sz="2800" b="1" dirty="0"/>
          </a:p>
          <a:p>
            <a:pPr algn="just"/>
            <a:r>
              <a:rPr lang="fr-FR" sz="2800" dirty="0"/>
              <a:t>•</a:t>
            </a:r>
            <a:r>
              <a:rPr lang="fr-FR" sz="2800" b="1" dirty="0"/>
              <a:t>Le diagramme ombro-thermique représente </a:t>
            </a:r>
            <a:r>
              <a:rPr lang="fr-FR" sz="2800" b="1" dirty="0" smtClean="0"/>
              <a:t>les </a:t>
            </a:r>
            <a:r>
              <a:rPr lang="fr-FR" sz="2800" b="1" dirty="0" smtClean="0">
                <a:solidFill>
                  <a:srgbClr val="FF0000"/>
                </a:solidFill>
              </a:rPr>
              <a:t>variations </a:t>
            </a:r>
            <a:r>
              <a:rPr lang="fr-FR" sz="2800" b="1" dirty="0">
                <a:solidFill>
                  <a:srgbClr val="FF0000"/>
                </a:solidFill>
              </a:rPr>
              <a:t>mensuelles </a:t>
            </a:r>
            <a:r>
              <a:rPr lang="fr-FR" sz="2800" b="1" dirty="0"/>
              <a:t>sur </a:t>
            </a:r>
            <a:r>
              <a:rPr lang="fr-FR" sz="2800" b="1" dirty="0">
                <a:solidFill>
                  <a:srgbClr val="FF0000"/>
                </a:solidFill>
              </a:rPr>
              <a:t>une année </a:t>
            </a:r>
            <a:r>
              <a:rPr lang="fr-FR" sz="2800" b="1" dirty="0" smtClean="0"/>
              <a:t>des </a:t>
            </a:r>
            <a:r>
              <a:rPr lang="fr-FR" sz="2800" b="1" dirty="0" smtClean="0">
                <a:solidFill>
                  <a:srgbClr val="FF0000"/>
                </a:solidFill>
              </a:rPr>
              <a:t>températures</a:t>
            </a:r>
            <a:r>
              <a:rPr lang="fr-FR" sz="2800" b="1" dirty="0" smtClean="0"/>
              <a:t> </a:t>
            </a:r>
            <a:r>
              <a:rPr lang="fr-FR" sz="2800" b="1" dirty="0"/>
              <a:t>et des </a:t>
            </a:r>
            <a:r>
              <a:rPr lang="fr-FR" sz="2800" b="1" dirty="0">
                <a:solidFill>
                  <a:srgbClr val="FF0000"/>
                </a:solidFill>
              </a:rPr>
              <a:t>précipitations</a:t>
            </a:r>
            <a:r>
              <a:rPr lang="fr-FR" sz="2800" b="1" dirty="0"/>
              <a:t> selon </a:t>
            </a:r>
            <a:r>
              <a:rPr lang="fr-FR" sz="2800" b="1" dirty="0" smtClean="0"/>
              <a:t>des graduations standardisées.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766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92696"/>
            <a:ext cx="7992888" cy="5065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FF0000"/>
                </a:solidFill>
              </a:rPr>
              <a:t>Une </a:t>
            </a:r>
            <a:r>
              <a:rPr lang="fr-FR" sz="4400" b="1" dirty="0" smtClean="0">
                <a:solidFill>
                  <a:srgbClr val="FF0000"/>
                </a:solidFill>
              </a:rPr>
              <a:t>graduation </a:t>
            </a:r>
            <a:r>
              <a:rPr lang="fr-FR" sz="4400" b="1" dirty="0">
                <a:solidFill>
                  <a:srgbClr val="FF0000"/>
                </a:solidFill>
              </a:rPr>
              <a:t>de l'échelle des</a:t>
            </a:r>
          </a:p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FF0000"/>
                </a:solidFill>
              </a:rPr>
              <a:t>précipitations correspond à deux</a:t>
            </a:r>
          </a:p>
          <a:p>
            <a:pPr algn="ctr">
              <a:lnSpc>
                <a:spcPct val="150000"/>
              </a:lnSpc>
            </a:pPr>
            <a:r>
              <a:rPr lang="fr-FR" sz="4400" b="1" dirty="0" smtClean="0">
                <a:solidFill>
                  <a:srgbClr val="FF0000"/>
                </a:solidFill>
              </a:rPr>
              <a:t>graduations </a:t>
            </a:r>
            <a:r>
              <a:rPr lang="fr-FR" sz="4400" b="1" dirty="0">
                <a:solidFill>
                  <a:srgbClr val="FF0000"/>
                </a:solidFill>
              </a:rPr>
              <a:t>de l'échelle des</a:t>
            </a:r>
          </a:p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FF0000"/>
                </a:solidFill>
              </a:rPr>
              <a:t>températures</a:t>
            </a:r>
          </a:p>
          <a:p>
            <a:pPr algn="ctr">
              <a:lnSpc>
                <a:spcPct val="150000"/>
              </a:lnSpc>
            </a:pPr>
            <a:r>
              <a:rPr lang="fr-FR" sz="4400" b="1" dirty="0">
                <a:solidFill>
                  <a:srgbClr val="FF0000"/>
                </a:solidFill>
              </a:rPr>
              <a:t>P = 2T</a:t>
            </a:r>
          </a:p>
        </p:txBody>
      </p:sp>
    </p:spTree>
    <p:extLst>
      <p:ext uri="{BB962C8B-B14F-4D97-AF65-F5344CB8AC3E}">
        <p14:creationId xmlns:p14="http://schemas.microsoft.com/office/powerpoint/2010/main" val="5802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00" y="1931938"/>
            <a:ext cx="701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62164" y="26064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 smtClean="0"/>
              <a:t>Étape 1</a:t>
            </a:r>
          </a:p>
          <a:p>
            <a:r>
              <a:rPr lang="fr-FR" sz="2400" b="1" dirty="0" smtClean="0"/>
              <a:t>• Les températures à gauche </a:t>
            </a:r>
          </a:p>
          <a:p>
            <a:r>
              <a:rPr lang="fr-FR" sz="2400" b="1" dirty="0" smtClean="0"/>
              <a:t>• </a:t>
            </a:r>
            <a:r>
              <a:rPr lang="fr-FR" sz="2400" b="1" dirty="0"/>
              <a:t>les précipitations à droite.</a:t>
            </a:r>
          </a:p>
          <a:p>
            <a:r>
              <a:rPr lang="fr-FR" sz="2400" b="1" dirty="0"/>
              <a:t>• Les mois en bas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667" y="30560"/>
            <a:ext cx="3457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A--Réalisation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556" y="5215840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Toujours  P=2T</a:t>
            </a:r>
            <a:endParaRPr lang="fr-FR" sz="2400" b="1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508104" y="546003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0800000">
            <a:off x="2339753" y="547151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692696"/>
            <a:ext cx="5968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Étape 2: On trace la courbe des précipitations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46" y="30520"/>
            <a:ext cx="2769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/>
              <a:t>Réalisation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7" y="1154361"/>
            <a:ext cx="7524000" cy="53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338569"/>
            <a:ext cx="7413442" cy="517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382" y="83721"/>
            <a:ext cx="2769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/>
              <a:t>Réalisation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6854" y="876904"/>
            <a:ext cx="59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Étape </a:t>
            </a:r>
            <a:r>
              <a:rPr lang="fr-FR" sz="2400" b="1" dirty="0" smtClean="0"/>
              <a:t>3: </a:t>
            </a:r>
            <a:r>
              <a:rPr lang="fr-FR" sz="2400" b="1" dirty="0"/>
              <a:t>On trace la courbe des </a:t>
            </a:r>
            <a:r>
              <a:rPr lang="fr-FR" sz="2400" b="1" dirty="0" smtClean="0"/>
              <a:t>températures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504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8" y="1062038"/>
            <a:ext cx="7524000" cy="536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31383" y="581728"/>
            <a:ext cx="2102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/>
              <a:t>Résultat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2462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187624" y="982881"/>
            <a:ext cx="7200000" cy="5782029"/>
            <a:chOff x="1187624" y="982881"/>
            <a:chExt cx="7209690" cy="578202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982881"/>
              <a:ext cx="7209690" cy="5782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3742028" y="6300457"/>
              <a:ext cx="1944000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Période d’aridité</a:t>
              </a:r>
              <a:endParaRPr lang="fr-FR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-36512" y="-99392"/>
            <a:ext cx="2769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/>
              <a:t>Réalisation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0936" y="696377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Étape 4: on délimite la période </a:t>
            </a:r>
            <a:r>
              <a:rPr lang="fr-FR" sz="2400" b="1" dirty="0" smtClean="0"/>
              <a:t>d’aridité </a:t>
            </a:r>
            <a:r>
              <a:rPr lang="fr-FR" sz="2400" b="1" dirty="0"/>
              <a:t>(</a:t>
            </a:r>
            <a:r>
              <a:rPr lang="fr-FR" sz="2400" b="1" dirty="0" smtClean="0"/>
              <a:t>en jaune</a:t>
            </a:r>
            <a:r>
              <a:rPr lang="fr-FR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41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200000" cy="51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334970" y="6045431"/>
            <a:ext cx="194138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Période d’aridité</a:t>
            </a:r>
          </a:p>
          <a:p>
            <a:pPr algn="ctr"/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= sèche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51180" y="6036528"/>
            <a:ext cx="1941387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Période moins sèche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07320" y="6036528"/>
            <a:ext cx="1941387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Période moins sèche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6512" y="-99392"/>
            <a:ext cx="27696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/>
              <a:t>Réalisation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497351" y="670049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Étape 4: on délimite la période </a:t>
            </a:r>
            <a:r>
              <a:rPr lang="fr-FR" sz="2400" b="1" dirty="0" smtClean="0"/>
              <a:t>moins sèche (traits bleus</a:t>
            </a:r>
            <a:r>
              <a:rPr lang="fr-FR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80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1--Définition de climat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/>
              <a:t>Le </a:t>
            </a:r>
            <a:r>
              <a:rPr lang="fr-FR" b="1" dirty="0">
                <a:hlinkClick r:id="rId2" tooltip="Dossier Climat : les rétroactions, question clé de la sensibilité climatique"/>
              </a:rPr>
              <a:t>climat</a:t>
            </a:r>
            <a:r>
              <a:rPr lang="fr-FR" b="1" dirty="0"/>
              <a:t> correspond aux conditions météorologiques moyennes (températures, </a:t>
            </a:r>
            <a:r>
              <a:rPr lang="fr-FR" b="1" dirty="0">
                <a:hlinkClick r:id="rId3"/>
              </a:rPr>
              <a:t>précipitations</a:t>
            </a:r>
            <a:r>
              <a:rPr lang="fr-FR" b="1" dirty="0"/>
              <a:t>, ensoleillement, </a:t>
            </a:r>
            <a:r>
              <a:rPr lang="fr-FR" b="1" dirty="0">
                <a:hlinkClick r:id="rId4"/>
              </a:rPr>
              <a:t>humidité de l'air</a:t>
            </a:r>
            <a:r>
              <a:rPr lang="fr-FR" b="1" dirty="0"/>
              <a:t>, vitesse des </a:t>
            </a:r>
            <a:r>
              <a:rPr lang="fr-FR" b="1" dirty="0">
                <a:hlinkClick r:id="rId5"/>
              </a:rPr>
              <a:t>vents</a:t>
            </a:r>
            <a:r>
              <a:rPr lang="fr-FR" b="1" dirty="0"/>
              <a:t>, etc.) qui règnent sur une région donnée durant une longue période. Pour l'Organisation météorologique mondiale, elle doit être d'au minimum 30 ans.</a:t>
            </a:r>
          </a:p>
          <a:p>
            <a:r>
              <a:rPr lang="fr-FR" b="1" dirty="0">
                <a:solidFill>
                  <a:srgbClr val="00B050"/>
                </a:solidFill>
              </a:rPr>
              <a:t>Le climat : des moyennes, mais aussi des extrêmes</a:t>
            </a:r>
          </a:p>
          <a:p>
            <a:r>
              <a:rPr lang="fr-FR" b="1" dirty="0"/>
              <a:t>Puisqu'il se traduit par des moyennes, le climat se caractérise également par des </a:t>
            </a:r>
            <a:r>
              <a:rPr lang="fr-FR" b="1" dirty="0">
                <a:hlinkClick r:id="rId6" tooltip="Evénements extrêmes de 2012 : le climat se dérègle-t-il ?"/>
              </a:rPr>
              <a:t>extrêmes</a:t>
            </a:r>
            <a:r>
              <a:rPr lang="fr-FR" b="1" dirty="0"/>
              <a:t> et des variations. Il résulte de l'interaction des trois principaux réservoirs : l'océan, l'</a:t>
            </a:r>
            <a:r>
              <a:rPr lang="fr-FR" b="1" dirty="0">
                <a:hlinkClick r:id="rId7"/>
              </a:rPr>
              <a:t>atmosphère</a:t>
            </a:r>
            <a:r>
              <a:rPr lang="fr-FR" b="1" dirty="0"/>
              <a:t> et les surfaces continentales (y compris les </a:t>
            </a:r>
            <a:r>
              <a:rPr lang="fr-FR" b="1" dirty="0">
                <a:hlinkClick r:id="rId8"/>
              </a:rPr>
              <a:t>calottes polaires</a:t>
            </a:r>
            <a:r>
              <a:rPr lang="fr-FR" b="1" dirty="0"/>
              <a:t>). 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922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620688"/>
            <a:ext cx="8820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600" b="1" dirty="0"/>
              <a:t>Le diagramme ombro-thermique</a:t>
            </a:r>
            <a:r>
              <a:rPr lang="fr-FR" sz="3600" dirty="0" smtClean="0"/>
              <a:t> </a:t>
            </a:r>
            <a:r>
              <a:rPr lang="fr-FR" sz="3600" dirty="0"/>
              <a:t>permet de mettre en évidence les </a:t>
            </a:r>
            <a:r>
              <a:rPr lang="fr-FR" sz="3600" dirty="0" smtClean="0">
                <a:solidFill>
                  <a:srgbClr val="FF0000"/>
                </a:solidFill>
              </a:rPr>
              <a:t>périodes de </a:t>
            </a:r>
            <a:r>
              <a:rPr lang="fr-FR" sz="3600" dirty="0">
                <a:solidFill>
                  <a:srgbClr val="FF0000"/>
                </a:solidFill>
              </a:rPr>
              <a:t>sécheresses</a:t>
            </a:r>
            <a:r>
              <a:rPr lang="fr-FR" sz="3600" dirty="0"/>
              <a:t> (</a:t>
            </a:r>
            <a:r>
              <a:rPr lang="fr-FR" sz="3600" dirty="0">
                <a:solidFill>
                  <a:srgbClr val="FFC000"/>
                </a:solidFill>
              </a:rPr>
              <a:t>représentées en jaune</a:t>
            </a:r>
            <a:r>
              <a:rPr lang="fr-FR" sz="3600" dirty="0"/>
              <a:t>) définies </a:t>
            </a:r>
            <a:r>
              <a:rPr lang="fr-FR" sz="3600" dirty="0" smtClean="0"/>
              <a:t>par une </a:t>
            </a:r>
            <a:r>
              <a:rPr lang="fr-FR" sz="3600" dirty="0"/>
              <a:t>courbe des précipitations (</a:t>
            </a:r>
            <a:r>
              <a:rPr lang="fr-FR" sz="3600" dirty="0">
                <a:solidFill>
                  <a:srgbClr val="00B0F0"/>
                </a:solidFill>
              </a:rPr>
              <a:t>en bleu</a:t>
            </a:r>
            <a:r>
              <a:rPr lang="fr-FR" sz="3600" dirty="0"/>
              <a:t>) se situant </a:t>
            </a:r>
            <a:r>
              <a:rPr lang="fr-FR" sz="3600" dirty="0" smtClean="0"/>
              <a:t>en dessous </a:t>
            </a:r>
            <a:r>
              <a:rPr lang="fr-FR" sz="3600" dirty="0"/>
              <a:t>de la courbe des températures (en rouge).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FR" sz="3600" dirty="0" smtClean="0"/>
              <a:t>Il </a:t>
            </a:r>
            <a:r>
              <a:rPr lang="fr-FR" sz="3600" dirty="0"/>
              <a:t>permet également de comparer facilement </a:t>
            </a:r>
            <a:r>
              <a:rPr lang="fr-FR" sz="3600" dirty="0" smtClean="0"/>
              <a:t>les climats </a:t>
            </a:r>
            <a:r>
              <a:rPr lang="fr-FR" sz="3600" dirty="0"/>
              <a:t>de différents endroits surtout la pluviosité.</a:t>
            </a:r>
          </a:p>
        </p:txBody>
      </p:sp>
    </p:spTree>
    <p:extLst>
      <p:ext uri="{BB962C8B-B14F-4D97-AF65-F5344CB8AC3E}">
        <p14:creationId xmlns:p14="http://schemas.microsoft.com/office/powerpoint/2010/main" val="267440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err="1" smtClean="0">
                <a:solidFill>
                  <a:srgbClr val="FF0000"/>
                </a:solidFill>
              </a:rPr>
              <a:t>b-L'interprétation</a:t>
            </a:r>
            <a:r>
              <a:rPr lang="fr-FR" sz="4400" b="1" dirty="0" smtClean="0">
                <a:solidFill>
                  <a:srgbClr val="FF0000"/>
                </a:solidFill>
              </a:rPr>
              <a:t> </a:t>
            </a:r>
            <a:r>
              <a:rPr lang="fr-FR" sz="4400" b="1" dirty="0">
                <a:solidFill>
                  <a:srgbClr val="FF0000"/>
                </a:solidFill>
              </a:rPr>
              <a:t>du diagramme </a:t>
            </a:r>
            <a:r>
              <a:rPr lang="fr-FR" sz="4400" b="1" dirty="0" smtClean="0">
                <a:solidFill>
                  <a:srgbClr val="FF0000"/>
                </a:solidFill>
              </a:rPr>
              <a:t>ombro-thermique</a:t>
            </a:r>
            <a:endParaRPr lang="fr-FR" sz="4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556" y="1484784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/>
              <a:t>•</a:t>
            </a:r>
            <a:r>
              <a:rPr lang="fr-FR" sz="2800" b="1" dirty="0"/>
              <a:t>Introduire la station (coordonnées géographiques) </a:t>
            </a:r>
            <a:r>
              <a:rPr lang="fr-FR" sz="2800" b="1" dirty="0" smtClean="0"/>
              <a:t>et les </a:t>
            </a:r>
            <a:r>
              <a:rPr lang="fr-FR" sz="2800" b="1" dirty="0"/>
              <a:t>particularités des sites (vallée, cote, </a:t>
            </a:r>
            <a:r>
              <a:rPr lang="fr-FR" sz="2800" b="1" dirty="0" smtClean="0"/>
              <a:t>montagne</a:t>
            </a:r>
            <a:r>
              <a:rPr lang="fr-FR" sz="2800" b="1" dirty="0"/>
              <a:t>…)</a:t>
            </a:r>
          </a:p>
          <a:p>
            <a:pPr algn="just"/>
            <a:r>
              <a:rPr lang="fr-FR" sz="2800" dirty="0"/>
              <a:t>•</a:t>
            </a:r>
            <a:r>
              <a:rPr lang="fr-FR" sz="2800" b="1" dirty="0"/>
              <a:t>Distinguer à partir du diagramme la durée de </a:t>
            </a:r>
            <a:r>
              <a:rPr lang="fr-FR" sz="2800" b="1" dirty="0" smtClean="0"/>
              <a:t>la période d’aridité (nombre </a:t>
            </a:r>
            <a:r>
              <a:rPr lang="fr-FR" sz="2800" b="1" dirty="0"/>
              <a:t>de jours)</a:t>
            </a:r>
          </a:p>
          <a:p>
            <a:pPr algn="just"/>
            <a:r>
              <a:rPr lang="fr-FR" sz="2800" dirty="0"/>
              <a:t>•</a:t>
            </a:r>
            <a:r>
              <a:rPr lang="fr-FR" sz="2800" b="1" dirty="0"/>
              <a:t>Déterminer la période </a:t>
            </a:r>
            <a:r>
              <a:rPr lang="fr-FR" sz="2800" b="1" dirty="0" smtClean="0"/>
              <a:t>moins sèche </a:t>
            </a:r>
            <a:r>
              <a:rPr lang="fr-FR" sz="2800" b="1" dirty="0"/>
              <a:t>(nombre de jours</a:t>
            </a:r>
            <a:r>
              <a:rPr lang="fr-FR" sz="2800" b="1" dirty="0" smtClean="0"/>
              <a:t>, températures </a:t>
            </a:r>
            <a:r>
              <a:rPr lang="fr-FR" sz="2800" b="1" dirty="0"/>
              <a:t>maximale et minimale, </a:t>
            </a:r>
            <a:r>
              <a:rPr lang="fr-FR" sz="2800" b="1" dirty="0" smtClean="0"/>
              <a:t>précipitation</a:t>
            </a:r>
            <a:r>
              <a:rPr lang="fr-FR" sz="2800" b="1" dirty="0"/>
              <a:t>)</a:t>
            </a:r>
          </a:p>
          <a:p>
            <a:pPr algn="just"/>
            <a:r>
              <a:rPr lang="fr-FR" sz="2800" dirty="0"/>
              <a:t>•</a:t>
            </a:r>
            <a:r>
              <a:rPr lang="fr-FR" sz="2800" b="1" dirty="0"/>
              <a:t>L'influence simultanée de ces données sur le </a:t>
            </a:r>
            <a:r>
              <a:rPr lang="fr-FR" sz="2800" b="1" dirty="0" smtClean="0"/>
              <a:t>couvert végétal</a:t>
            </a:r>
            <a:r>
              <a:rPr lang="fr-FR" sz="2800" b="1" dirty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516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5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c- L’indice </a:t>
            </a:r>
            <a:r>
              <a:rPr lang="fr-FR" sz="3600" b="1" dirty="0">
                <a:solidFill>
                  <a:srgbClr val="FF0000"/>
                </a:solidFill>
              </a:rPr>
              <a:t>Xérothermique de </a:t>
            </a:r>
            <a:r>
              <a:rPr lang="fr-FR" sz="3600" b="1" dirty="0" smtClean="0">
                <a:solidFill>
                  <a:srgbClr val="FF0000"/>
                </a:solidFill>
              </a:rPr>
              <a:t>Gaussen ou l’indice de sècheresse</a:t>
            </a:r>
            <a:r>
              <a:rPr lang="fr-FR" sz="3200" b="1" dirty="0" smtClean="0"/>
              <a:t>:</a:t>
            </a:r>
            <a:endParaRPr lang="fr-FR" sz="3200" b="1" dirty="0"/>
          </a:p>
          <a:p>
            <a:pPr algn="just"/>
            <a:r>
              <a:rPr lang="fr-FR" sz="2000" b="1" dirty="0"/>
              <a:t>Cet indice représente le nombre de </a:t>
            </a:r>
            <a:r>
              <a:rPr lang="fr-FR" sz="2000" b="1" dirty="0" smtClean="0"/>
              <a:t>jours </a:t>
            </a:r>
            <a:r>
              <a:rPr lang="fr-FR" sz="2000" b="1" dirty="0"/>
              <a:t>« </a:t>
            </a:r>
            <a:r>
              <a:rPr lang="fr-FR" sz="2000" b="1" dirty="0" smtClean="0"/>
              <a:t>secs » observé </a:t>
            </a:r>
            <a:r>
              <a:rPr lang="fr-FR" sz="2000" b="1" dirty="0"/>
              <a:t>en moyenne au cours de mois </a:t>
            </a:r>
            <a:r>
              <a:rPr lang="fr-FR" sz="2000" b="1" dirty="0" smtClean="0"/>
              <a:t>secs successifs </a:t>
            </a:r>
            <a:r>
              <a:rPr lang="fr-FR" sz="2000" b="1" dirty="0"/>
              <a:t>de l’année. Cet indice considère un </a:t>
            </a:r>
            <a:r>
              <a:rPr lang="fr-FR" sz="2000" b="1" dirty="0" smtClean="0"/>
              <a:t>mois sec </a:t>
            </a:r>
            <a:r>
              <a:rPr lang="fr-FR" sz="2000" b="1" dirty="0"/>
              <a:t>dont la quantité de pluie (en mm) ≤</a:t>
            </a:r>
            <a:r>
              <a:rPr lang="fr-FR" sz="2000" b="1" dirty="0" smtClean="0"/>
              <a:t> </a:t>
            </a:r>
            <a:r>
              <a:rPr lang="fr-FR" sz="2000" b="1" dirty="0"/>
              <a:t>à 2 fois </a:t>
            </a:r>
            <a:r>
              <a:rPr lang="fr-FR" sz="2000" b="1" dirty="0" smtClean="0"/>
              <a:t>la Température </a:t>
            </a:r>
            <a:r>
              <a:rPr lang="fr-FR" sz="2000" b="1" dirty="0"/>
              <a:t>moyenne</a:t>
            </a:r>
            <a:r>
              <a:rPr lang="fr-FR" sz="2000" b="1" dirty="0" smtClean="0"/>
              <a:t>.</a:t>
            </a:r>
          </a:p>
          <a:p>
            <a:pPr algn="just"/>
            <a:endParaRPr lang="fr-FR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1" i="1" dirty="0" smtClean="0"/>
              <a:t>P </a:t>
            </a:r>
            <a:r>
              <a:rPr lang="fr-FR" sz="2800" b="1" dirty="0" smtClean="0"/>
              <a:t>≤</a:t>
            </a:r>
            <a:r>
              <a:rPr lang="fr-FR" sz="2800" b="1" i="1" dirty="0" smtClean="0"/>
              <a:t> </a:t>
            </a:r>
            <a:r>
              <a:rPr lang="fr-FR" sz="2800" b="1" i="1" dirty="0"/>
              <a:t>2T </a:t>
            </a:r>
            <a:r>
              <a:rPr lang="fr-FR" sz="2800" b="1" dirty="0" smtClean="0"/>
              <a:t>→ mois sec </a:t>
            </a:r>
            <a:r>
              <a:rPr lang="fr-FR" sz="2800" b="1" dirty="0" smtClean="0">
                <a:sym typeface="Wingdings" panose="05000000000000000000" pitchFamily="2" charset="2"/>
              </a:rPr>
              <a:t></a:t>
            </a:r>
            <a:r>
              <a:rPr lang="fr-FR" sz="2800" b="1" dirty="0"/>
              <a:t>Période d’aridité (défavorable): </a:t>
            </a:r>
            <a:r>
              <a:rPr lang="fr-FR" sz="2800" b="1" dirty="0" smtClean="0"/>
              <a:t>Les </a:t>
            </a:r>
            <a:r>
              <a:rPr lang="fr-FR" sz="2800" b="1" dirty="0"/>
              <a:t>besoins en eau des plantes sont insuffisants</a:t>
            </a:r>
            <a:endParaRPr lang="fr-F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800" b="1" i="1" dirty="0"/>
              <a:t>P </a:t>
            </a:r>
            <a:r>
              <a:rPr lang="fr-FR" sz="2800" b="1" i="1" dirty="0" smtClean="0"/>
              <a:t>&gt; </a:t>
            </a:r>
            <a:r>
              <a:rPr lang="fr-FR" sz="2800" b="1" i="1" dirty="0"/>
              <a:t>2T </a:t>
            </a:r>
            <a:r>
              <a:rPr lang="fr-FR" sz="2800" b="1" dirty="0"/>
              <a:t>→ </a:t>
            </a:r>
            <a:r>
              <a:rPr lang="fr-FR" sz="2800" b="1" dirty="0" smtClean="0"/>
              <a:t>mois humide </a:t>
            </a:r>
            <a:r>
              <a:rPr lang="fr-FR" sz="2800" b="1" dirty="0" smtClean="0">
                <a:sym typeface="Wingdings" panose="05000000000000000000" pitchFamily="2" charset="2"/>
              </a:rPr>
              <a:t> </a:t>
            </a:r>
            <a:r>
              <a:rPr lang="fr-FR" sz="2800" b="1" dirty="0" smtClean="0"/>
              <a:t>Période </a:t>
            </a:r>
            <a:r>
              <a:rPr lang="fr-FR" sz="2800" b="1" dirty="0"/>
              <a:t>moins sèche (favorable </a:t>
            </a:r>
            <a:r>
              <a:rPr lang="fr-FR" sz="2800" b="1" dirty="0" smtClean="0"/>
              <a:t>):</a:t>
            </a:r>
            <a:r>
              <a:rPr lang="fr-FR" sz="2800" b="1" dirty="0" smtClean="0">
                <a:sym typeface="Wingdings" panose="05000000000000000000" pitchFamily="2" charset="2"/>
              </a:rPr>
              <a:t> </a:t>
            </a:r>
            <a:r>
              <a:rPr lang="fr-FR" sz="2800" b="1" dirty="0"/>
              <a:t>Les besoins en eau des plantes sont suffisants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0564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00808"/>
            <a:ext cx="85689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400" b="1" u="sng" dirty="0" smtClean="0">
                <a:solidFill>
                  <a:srgbClr val="FF0000"/>
                </a:solidFill>
              </a:rPr>
              <a:t>III--Influence </a:t>
            </a:r>
            <a:r>
              <a:rPr lang="fr-FR" sz="4400" b="1" u="sng" dirty="0">
                <a:solidFill>
                  <a:srgbClr val="FF0000"/>
                </a:solidFill>
              </a:rPr>
              <a:t>du climat sur la répartition des êtres vivants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905" y="3869758"/>
            <a:ext cx="7965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 fontAlgn="base"/>
            <a:r>
              <a:rPr lang="fr-FR" sz="3200" b="1" u="sng" cap="all" dirty="0" smtClean="0">
                <a:solidFill>
                  <a:srgbClr val="FF0000"/>
                </a:solidFill>
              </a:rPr>
              <a:t>Exemple : </a:t>
            </a:r>
            <a:r>
              <a:rPr lang="fr-FR" sz="3200" b="1" u="sng" cap="all" dirty="0" smtClean="0">
                <a:solidFill>
                  <a:srgbClr val="00B050"/>
                </a:solidFill>
              </a:rPr>
              <a:t>Chez </a:t>
            </a:r>
            <a:r>
              <a:rPr lang="fr-FR" sz="3200" b="1" u="sng" cap="all" dirty="0">
                <a:solidFill>
                  <a:srgbClr val="00B050"/>
                </a:solidFill>
              </a:rPr>
              <a:t>les </a:t>
            </a:r>
            <a:r>
              <a:rPr lang="fr-FR" sz="3200" b="1" u="sng" cap="all" dirty="0" smtClean="0">
                <a:solidFill>
                  <a:srgbClr val="00B050"/>
                </a:solidFill>
              </a:rPr>
              <a:t>végétaux ( Le Cèdre)</a:t>
            </a:r>
            <a:endParaRPr lang="fr-FR" sz="3200" cap="al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1460"/>
            <a:ext cx="5920740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904" y="908720"/>
            <a:ext cx="79208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/>
              <a:t>Facteur </a:t>
            </a:r>
            <a:r>
              <a:rPr lang="fr-FR" sz="2400" dirty="0"/>
              <a:t>sol n’intervient pas dans la répartition du </a:t>
            </a:r>
            <a:r>
              <a:rPr lang="fr-FR" sz="2400" dirty="0" smtClean="0"/>
              <a:t>cèdre</a:t>
            </a:r>
          </a:p>
          <a:p>
            <a:pPr algn="just"/>
            <a:r>
              <a:rPr lang="fr-FR" sz="2400" dirty="0" smtClean="0"/>
              <a:t>Facteurs </a:t>
            </a:r>
            <a:r>
              <a:rPr lang="fr-FR" sz="2400" dirty="0"/>
              <a:t>climatiques </a:t>
            </a:r>
            <a:r>
              <a:rPr lang="fr-FR" sz="2400" dirty="0" smtClean="0"/>
              <a:t>influencent </a:t>
            </a:r>
            <a:r>
              <a:rPr lang="fr-FR" sz="2400" dirty="0"/>
              <a:t>cette répartition.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276872"/>
            <a:ext cx="6174432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/>
              <a:t>Selon les diagrammes ombro-thermiques, </a:t>
            </a:r>
            <a:r>
              <a:rPr lang="fr-FR" sz="2800" dirty="0" smtClean="0"/>
              <a:t>le </a:t>
            </a:r>
            <a:r>
              <a:rPr lang="fr-FR" sz="2800" dirty="0"/>
              <a:t>cèdre </a:t>
            </a:r>
            <a:r>
              <a:rPr lang="fr-FR" sz="2800" dirty="0" smtClean="0"/>
              <a:t> nécessite: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une </a:t>
            </a:r>
            <a:r>
              <a:rPr lang="fr-FR" sz="2800" dirty="0"/>
              <a:t>courte période </a:t>
            </a:r>
            <a:r>
              <a:rPr lang="fr-FR" sz="2800" dirty="0" smtClean="0"/>
              <a:t>d’aridité, (</a:t>
            </a:r>
            <a:r>
              <a:rPr lang="fr-FR" sz="2800" dirty="0"/>
              <a:t>période d’aridité qui ne dépasse pas 3 mois et demi maximum</a:t>
            </a:r>
            <a:r>
              <a:rPr lang="fr-FR" sz="2800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Des fortes </a:t>
            </a:r>
            <a:r>
              <a:rPr lang="fr-FR" sz="2800" dirty="0"/>
              <a:t>précipitations </a:t>
            </a:r>
            <a:endParaRPr lang="fr-F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Très </a:t>
            </a:r>
            <a:r>
              <a:rPr lang="fr-FR" sz="2800" dirty="0"/>
              <a:t>faible température pendant </a:t>
            </a:r>
            <a:r>
              <a:rPr lang="fr-FR" sz="2800" dirty="0" smtClean="0"/>
              <a:t>l’hiver</a:t>
            </a:r>
            <a:r>
              <a:rPr lang="fr-FR" sz="2800" dirty="0"/>
              <a:t> </a:t>
            </a:r>
            <a:r>
              <a:rPr lang="fr-FR" sz="2800" dirty="0" smtClean="0">
                <a:sym typeface="Wingdings" panose="05000000000000000000" pitchFamily="2" charset="2"/>
              </a:rPr>
              <a:t> hiver froid ou frais</a:t>
            </a:r>
            <a:r>
              <a:rPr lang="fr-FR" sz="2800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4836" y="3336666"/>
            <a:ext cx="2499165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800" dirty="0" smtClean="0"/>
              <a:t>Régions  </a:t>
            </a:r>
          </a:p>
          <a:p>
            <a:r>
              <a:rPr lang="fr-FR" sz="2800" dirty="0" smtClean="0"/>
              <a:t>montagneuses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40904" y="188640"/>
            <a:ext cx="180690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b="1" dirty="0" smtClean="0"/>
              <a:t>Conclusio</a:t>
            </a:r>
            <a:r>
              <a:rPr lang="fr-FR" sz="2800" b="1" dirty="0"/>
              <a:t>n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3059832" y="1739717"/>
            <a:ext cx="648072" cy="537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6207068" y="2492896"/>
            <a:ext cx="437768" cy="309634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4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7667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FF0000"/>
                </a:solidFill>
              </a:rPr>
              <a:t>IV--Diagramme </a:t>
            </a:r>
            <a:r>
              <a:rPr lang="fr-FR" sz="3200" b="1" u="sng" dirty="0">
                <a:solidFill>
                  <a:srgbClr val="FF0000"/>
                </a:solidFill>
              </a:rPr>
              <a:t>bioclimatique d'EMBERGER </a:t>
            </a:r>
            <a:endParaRPr lang="fr-FR" sz="3200" b="1" dirty="0">
              <a:solidFill>
                <a:srgbClr val="FF0000"/>
              </a:solidFill>
            </a:endParaRPr>
          </a:p>
          <a:p>
            <a:pPr algn="ctr"/>
            <a:r>
              <a:rPr lang="fr-FR" sz="3200" b="1" u="sng" dirty="0" smtClean="0">
                <a:solidFill>
                  <a:srgbClr val="FF0000"/>
                </a:solidFill>
              </a:rPr>
              <a:t>(</a:t>
            </a:r>
            <a:r>
              <a:rPr lang="fr-FR" sz="3200" b="1" u="sng" dirty="0">
                <a:solidFill>
                  <a:srgbClr val="FF0000"/>
                </a:solidFill>
              </a:rPr>
              <a:t>ou </a:t>
            </a:r>
            <a:r>
              <a:rPr lang="fr-FR" sz="3200" b="1" u="sng" dirty="0" smtClean="0">
                <a:solidFill>
                  <a:srgbClr val="FF0000"/>
                </a:solidFill>
              </a:rPr>
              <a:t>Climagramme d'EMBERGER)</a:t>
            </a:r>
            <a:endParaRPr lang="fr-F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05606" y="1916832"/>
                <a:ext cx="3956724" cy="1322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/>
                        </a:rPr>
                        <m:t>𝑄</m:t>
                      </m:r>
                      <m:r>
                        <a:rPr lang="fr-FR" sz="2800" i="1">
                          <a:latin typeface="Cambria Math"/>
                        </a:rPr>
                        <m:t>2=</m:t>
                      </m:r>
                      <m:f>
                        <m:fPr>
                          <m:ctrlPr>
                            <a:rPr lang="fr-F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800" i="1">
                              <a:latin typeface="Cambria Math"/>
                            </a:rPr>
                            <m:t>1000 </m:t>
                          </m:r>
                          <m:r>
                            <a:rPr lang="fr-FR" sz="2800" i="1">
                              <a:latin typeface="Cambria Math"/>
                            </a:rPr>
                            <m:t>𝑃𝑎</m:t>
                          </m:r>
                        </m:num>
                        <m:den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800" i="1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fr-FR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2800" i="1">
                                      <a:latin typeface="Cambria Math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fr-FR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800" i="1">
                                  <a:latin typeface="Cambria Math"/>
                                </a:rPr>
                                <m:t>𝑀</m:t>
                              </m:r>
                              <m:r>
                                <a:rPr lang="fr-FR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2800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606" y="1916832"/>
                <a:ext cx="3956724" cy="13227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2326" y="3573016"/>
                <a:ext cx="864096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𝑷𝒂</m:t>
                    </m:r>
                  </m:oMath>
                </a14:m>
                <a:r>
                  <a:rPr lang="fr-FR" sz="2400" b="1" dirty="0"/>
                  <a:t> : Précipitations moyennes annuelles en mm ;</a:t>
                </a: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fr-FR" sz="2400" b="1" dirty="0"/>
                  <a:t> : Moyennes des températures maximales du mois le plus chaud en Kelvin (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°</m:t>
                    </m:r>
                    <m:r>
                      <a:rPr lang="fr-FR" sz="2400" b="1" i="1">
                        <a:latin typeface="Cambria Math"/>
                      </a:rPr>
                      <m:t>𝑲</m:t>
                    </m:r>
                    <m:r>
                      <a:rPr lang="fr-FR" sz="2400" b="1" i="1">
                        <a:latin typeface="Cambria Math"/>
                      </a:rPr>
                      <m:t>=°</m:t>
                    </m:r>
                    <m:r>
                      <a:rPr lang="fr-FR" sz="2400" b="1" i="1">
                        <a:latin typeface="Cambria Math"/>
                      </a:rPr>
                      <m:t>𝑪</m:t>
                    </m:r>
                    <m:r>
                      <a:rPr lang="fr-FR" sz="2400" b="1" i="1">
                        <a:latin typeface="Cambria Math"/>
                      </a:rPr>
                      <m:t>+</m:t>
                    </m:r>
                    <m:r>
                      <a:rPr lang="fr-FR" sz="2400" b="1" i="1">
                        <a:latin typeface="Cambria Math"/>
                      </a:rPr>
                      <m:t>𝟐𝟕𝟑</m:t>
                    </m:r>
                  </m:oMath>
                </a14:m>
                <a:r>
                  <a:rPr lang="fr-FR" sz="2400" b="1" dirty="0"/>
                  <a:t>) ;</a:t>
                </a: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fr-FR" sz="2400" b="1" dirty="0"/>
                  <a:t> : Moyennes des températures minimales du mois le plus froid en Kelvin  (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°</m:t>
                    </m:r>
                    <m:r>
                      <a:rPr lang="fr-FR" sz="2400" b="1" i="1">
                        <a:latin typeface="Cambria Math"/>
                      </a:rPr>
                      <m:t>𝑲</m:t>
                    </m:r>
                  </m:oMath>
                </a14:m>
                <a:r>
                  <a:rPr lang="fr-FR" sz="2400" b="1" dirty="0"/>
                  <a:t>);</a:t>
                </a: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𝑴</m:t>
                    </m:r>
                    <m:r>
                      <a:rPr lang="fr-FR" sz="2400" b="1" i="1">
                        <a:latin typeface="Cambria Math"/>
                      </a:rPr>
                      <m:t>+</m:t>
                    </m:r>
                    <m:r>
                      <a:rPr lang="fr-FR" sz="2400" b="1" i="1">
                        <a:latin typeface="Cambria Math"/>
                      </a:rPr>
                      <m:t>𝒎</m:t>
                    </m:r>
                    <m:r>
                      <a:rPr lang="fr-FR" sz="2400" b="1" i="1">
                        <a:latin typeface="Cambria Math"/>
                      </a:rPr>
                      <m:t>/</m:t>
                    </m:r>
                    <m:r>
                      <a:rPr lang="fr-FR" sz="2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fr-FR" sz="2400" b="1" dirty="0"/>
                  <a:t> : Moyenne thermique annuelle (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°</m:t>
                    </m:r>
                    <m:r>
                      <a:rPr lang="fr-FR" sz="2400" b="1" i="1">
                        <a:latin typeface="Cambria Math"/>
                      </a:rPr>
                      <m:t>𝑲</m:t>
                    </m:r>
                  </m:oMath>
                </a14:m>
                <a:r>
                  <a:rPr lang="fr-FR" sz="2400" b="1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𝑴</m:t>
                    </m:r>
                    <m:r>
                      <a:rPr lang="fr-FR" sz="2400" b="1" i="1">
                        <a:latin typeface="Cambria Math"/>
                      </a:rPr>
                      <m:t>−</m:t>
                    </m:r>
                    <m:r>
                      <a:rPr lang="fr-FR" sz="2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fr-FR" sz="2400" b="1" dirty="0"/>
                  <a:t> : L’amplitude thermique annuelle (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/>
                      </a:rPr>
                      <m:t>°</m:t>
                    </m:r>
                    <m:r>
                      <a:rPr lang="fr-FR" sz="2400" b="1" i="1">
                        <a:latin typeface="Cambria Math"/>
                      </a:rPr>
                      <m:t>𝑲</m:t>
                    </m:r>
                  </m:oMath>
                </a14:m>
                <a:r>
                  <a:rPr lang="fr-FR" sz="2400" b="1" dirty="0"/>
                  <a:t>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6" y="3573016"/>
                <a:ext cx="864096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058" t="-1822" r="-635" b="-4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4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3604"/>
            <a:ext cx="7241802" cy="67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23051"/>
              </p:ext>
            </p:extLst>
          </p:nvPr>
        </p:nvGraphicFramePr>
        <p:xfrm>
          <a:off x="170032" y="692696"/>
          <a:ext cx="8762334" cy="2706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744"/>
                <a:gridCol w="2016224"/>
                <a:gridCol w="4360366"/>
              </a:tblGrid>
              <a:tr h="58837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 dirty="0">
                          <a:effectLst/>
                        </a:rPr>
                        <a:t>Précipitations</a:t>
                      </a:r>
                      <a:endParaRPr lang="fr-FR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>
                          <a:effectLst/>
                        </a:rPr>
                        <a:t>Etage climatique</a:t>
                      </a:r>
                      <a:endParaRPr lang="fr-FR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>
                          <a:effectLst/>
                        </a:rPr>
                        <a:t>Zones géographiques au Maroc</a:t>
                      </a:r>
                      <a:endParaRPr lang="fr-FR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58837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>
                          <a:effectLst/>
                        </a:rPr>
                        <a:t>700 &lt; Pa &lt; 2000 mm</a:t>
                      </a:r>
                      <a:endParaRPr lang="fr-FR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>
                          <a:effectLst/>
                        </a:rPr>
                        <a:t>Humide</a:t>
                      </a:r>
                      <a:endParaRPr lang="fr-FR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>
                          <a:effectLst/>
                        </a:rPr>
                        <a:t>Sommets et régions montagneuses et les régions côtières du nord.</a:t>
                      </a:r>
                      <a:endParaRPr lang="fr-FR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8991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>
                          <a:effectLst/>
                        </a:rPr>
                        <a:t>100 &lt; Pa &lt; 700 mm</a:t>
                      </a:r>
                      <a:endParaRPr lang="fr-FR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>
                          <a:effectLst/>
                        </a:rPr>
                        <a:t>Semi-aride et aride</a:t>
                      </a:r>
                      <a:endParaRPr lang="fr-FR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>
                          <a:effectLst/>
                        </a:rPr>
                        <a:t>Régions de l'Est et la plupart des plaines et plateaux</a:t>
                      </a:r>
                      <a:endParaRPr lang="fr-FR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  <a:tr h="58837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 dirty="0">
                          <a:effectLst/>
                        </a:rPr>
                        <a:t>Pa &lt; 100 mm</a:t>
                      </a:r>
                      <a:endParaRPr lang="fr-FR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>
                          <a:effectLst/>
                        </a:rPr>
                        <a:t>saharien</a:t>
                      </a:r>
                      <a:endParaRPr lang="fr-FR" sz="200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fr-FR" sz="2000" dirty="0">
                          <a:effectLst/>
                        </a:rPr>
                        <a:t>sud du Maroc et en particulier le Sud de l'Atlas </a:t>
                      </a:r>
                      <a:endParaRPr lang="fr-FR" sz="2000" dirty="0">
                        <a:effectLst/>
                        <a:latin typeface="Times New Roman"/>
                        <a:ea typeface="Cambri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2515634"/>
                  </p:ext>
                </p:extLst>
              </p:nvPr>
            </p:nvGraphicFramePr>
            <p:xfrm>
              <a:off x="1014882" y="4581127"/>
              <a:ext cx="7072630" cy="1524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36315"/>
                    <a:gridCol w="3536315"/>
                  </a:tblGrid>
                  <a:tr h="0"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 dirty="0">
                              <a:effectLst/>
                            </a:rPr>
                            <a:t>Domaines climatiques</a:t>
                          </a:r>
                          <a:endParaRPr lang="fr-FR" sz="2000" dirty="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 dirty="0">
                              <a:effectLst/>
                            </a:rPr>
                            <a:t>Hiver froid</a:t>
                          </a:r>
                          <a:endParaRPr lang="fr-FR" sz="2000" dirty="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&lt;0°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>
                              <a:effectLst/>
                            </a:rPr>
                            <a:t>Hiver frais</a:t>
                          </a:r>
                          <a:endParaRPr lang="fr-FR" sz="200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0°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&lt;3°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 dirty="0">
                              <a:effectLst/>
                            </a:rPr>
                            <a:t>Hiver </a:t>
                          </a:r>
                          <a:r>
                            <a:rPr lang="fr-FR" sz="2000" dirty="0" smtClean="0">
                              <a:effectLst/>
                            </a:rPr>
                            <a:t>tempéré (doux)</a:t>
                          </a:r>
                          <a:endParaRPr lang="fr-FR" sz="2000" dirty="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3°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&lt;7°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fr-FR" sz="200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>
                              <a:effectLst/>
                            </a:rPr>
                            <a:t>Hiver chaud</a:t>
                          </a:r>
                          <a:endParaRPr lang="fr-FR" sz="200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≥7°</m:t>
                                </m:r>
                                <m:r>
                                  <a:rPr lang="fr-FR" sz="2000">
                                    <a:effectLst/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2515634"/>
                  </p:ext>
                </p:extLst>
              </p:nvPr>
            </p:nvGraphicFramePr>
            <p:xfrm>
              <a:off x="1014882" y="4581127"/>
              <a:ext cx="7072630" cy="1524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36315"/>
                    <a:gridCol w="3536315"/>
                  </a:tblGrid>
                  <a:tr h="304800">
                    <a:tc gridSpan="2">
                      <a:txBody>
                        <a:bodyPr/>
                        <a:lstStyle/>
                        <a:p>
                          <a:pPr indent="0" algn="ctr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 dirty="0">
                              <a:effectLst/>
                            </a:rPr>
                            <a:t>Domaines climatiques</a:t>
                          </a:r>
                          <a:endParaRPr lang="fr-FR" sz="2000" dirty="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 dirty="0">
                              <a:effectLst/>
                            </a:rPr>
                            <a:t>Hiver froid</a:t>
                          </a:r>
                          <a:endParaRPr lang="fr-FR" sz="2000" dirty="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72" t="-124000" b="-35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>
                              <a:effectLst/>
                            </a:rPr>
                            <a:t>Hiver frais</a:t>
                          </a:r>
                          <a:endParaRPr lang="fr-FR" sz="200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72" t="-224000" b="-25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 dirty="0">
                              <a:effectLst/>
                            </a:rPr>
                            <a:t>Hiver </a:t>
                          </a:r>
                          <a:r>
                            <a:rPr lang="fr-FR" sz="2000" dirty="0" smtClean="0">
                              <a:effectLst/>
                            </a:rPr>
                            <a:t>tempéré (doux)</a:t>
                          </a:r>
                          <a:endParaRPr lang="fr-FR" sz="2000" dirty="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72" t="-324000" b="-15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14935" algn="l"/>
                            </a:tabLst>
                          </a:pPr>
                          <a:r>
                            <a:rPr lang="fr-FR" sz="2000">
                              <a:effectLst/>
                            </a:rPr>
                            <a:t>Hiver chaud</a:t>
                          </a:r>
                          <a:endParaRPr lang="fr-FR" sz="2000">
                            <a:effectLst/>
                            <a:latin typeface="Times New Roman"/>
                            <a:ea typeface="Cambria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172" t="-424000" b="-5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35050" y="3176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0030" y="3765227"/>
            <a:ext cx="87623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endParaRPr kumimoji="0" lang="fr-FR" alt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Chaque étage climatique peut comporter 4 domaines climatiques :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4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3293858" y="3596051"/>
            <a:ext cx="4518502" cy="157333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Étage de 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végétation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260648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Chaque </a:t>
            </a:r>
            <a:r>
              <a:rPr lang="fr-FR" sz="2800" b="1" u="sng" dirty="0">
                <a:solidFill>
                  <a:srgbClr val="00B0F0"/>
                </a:solidFill>
              </a:rPr>
              <a:t>étage climatique</a:t>
            </a:r>
            <a:r>
              <a:rPr lang="fr-FR" sz="2800" dirty="0">
                <a:solidFill>
                  <a:srgbClr val="00B0F0"/>
                </a:solidFill>
              </a:rPr>
              <a:t> </a:t>
            </a:r>
            <a:r>
              <a:rPr lang="fr-FR" sz="2800" dirty="0"/>
              <a:t>coïncide avec un groupe de végétation ayant les mêmes préférences et besoins écologiques générales, et étant sous les mêmes influences climatiques formant un </a:t>
            </a:r>
            <a:r>
              <a:rPr lang="fr-FR" sz="2800" b="1" u="sng" dirty="0">
                <a:solidFill>
                  <a:srgbClr val="92D050"/>
                </a:solidFill>
              </a:rPr>
              <a:t>étage de végétation</a:t>
            </a:r>
            <a:r>
              <a:rPr lang="fr-FR" sz="2800" dirty="0"/>
              <a:t>. Ainsi, l’étage de végétation et l’étage climatique correspondant forment un </a:t>
            </a:r>
            <a:r>
              <a:rPr lang="fr-FR" sz="2800" b="1" u="sng" dirty="0">
                <a:solidFill>
                  <a:srgbClr val="FF0000"/>
                </a:solidFill>
              </a:rPr>
              <a:t>étage bioclimatique</a:t>
            </a:r>
            <a:r>
              <a:rPr lang="fr-FR" sz="2800" dirty="0"/>
              <a:t>, par exemple l’étage bioclimatique semi-aride correspond à l’Arganier et au Tamarix.  </a:t>
            </a:r>
          </a:p>
        </p:txBody>
      </p:sp>
      <p:sp>
        <p:nvSpPr>
          <p:cNvPr id="3" name="Ellipse 2"/>
          <p:cNvSpPr/>
          <p:nvPr/>
        </p:nvSpPr>
        <p:spPr>
          <a:xfrm>
            <a:off x="477848" y="3596052"/>
            <a:ext cx="4068452" cy="151216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Étage  </a:t>
            </a:r>
            <a:r>
              <a:rPr lang="fr-F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climatique </a:t>
            </a:r>
          </a:p>
        </p:txBody>
      </p:sp>
      <p:sp>
        <p:nvSpPr>
          <p:cNvPr id="5" name="Ellipse 4"/>
          <p:cNvSpPr/>
          <p:nvPr/>
        </p:nvSpPr>
        <p:spPr>
          <a:xfrm>
            <a:off x="477848" y="5242260"/>
            <a:ext cx="7334512" cy="15611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Étage bioclimatique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7" name="Connecteur droit 6"/>
          <p:cNvCxnSpPr>
            <a:endCxn id="4" idx="6"/>
          </p:cNvCxnSpPr>
          <p:nvPr/>
        </p:nvCxnSpPr>
        <p:spPr>
          <a:xfrm flipV="1">
            <a:off x="7812360" y="4382721"/>
            <a:ext cx="0" cy="16401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5" idx="2"/>
          </p:cNvCxnSpPr>
          <p:nvPr/>
        </p:nvCxnSpPr>
        <p:spPr>
          <a:xfrm>
            <a:off x="477848" y="4352136"/>
            <a:ext cx="0" cy="16706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3" idx="5"/>
          </p:cNvCxnSpPr>
          <p:nvPr/>
        </p:nvCxnSpPr>
        <p:spPr>
          <a:xfrm>
            <a:off x="3950489" y="4886768"/>
            <a:ext cx="0" cy="3529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endCxn id="5" idx="7"/>
          </p:cNvCxnSpPr>
          <p:nvPr/>
        </p:nvCxnSpPr>
        <p:spPr>
          <a:xfrm flipH="1">
            <a:off x="6738246" y="5008592"/>
            <a:ext cx="159714" cy="4622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3" idx="3"/>
            <a:endCxn id="5" idx="1"/>
          </p:cNvCxnSpPr>
          <p:nvPr/>
        </p:nvCxnSpPr>
        <p:spPr>
          <a:xfrm>
            <a:off x="1073659" y="4886768"/>
            <a:ext cx="478303" cy="58411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03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2--Définition </a:t>
            </a:r>
            <a:r>
              <a:rPr lang="fr-FR" b="1" dirty="0">
                <a:solidFill>
                  <a:srgbClr val="FF0000"/>
                </a:solidFill>
              </a:rPr>
              <a:t>de la climatologie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/>
              <a:t>La climatologie est une étude très scientifique du climat dans une région particulière ; la climatologie entraîne des observations et des relevés d'un maximum de paramètres possibles comme la température, les précipitations ou la vitesse maximale du vent ; ces observations et ces relevés doivent avoir été fait sur 30 ans pour avoir une idée précise sur le climat du lieu ou on pratique les observations et les relevés .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864" y="764704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i="1" u="dbl" dirty="0">
                <a:solidFill>
                  <a:srgbClr val="FF0000"/>
                </a:solidFill>
              </a:rPr>
              <a:t>Application</a:t>
            </a:r>
            <a:r>
              <a:rPr lang="fr-FR" sz="4000" b="1" i="1" dirty="0">
                <a:solidFill>
                  <a:srgbClr val="FF0000"/>
                </a:solidFill>
              </a:rPr>
              <a:t> </a:t>
            </a:r>
            <a:r>
              <a:rPr lang="fr-FR" sz="4000" b="1" i="1" dirty="0" smtClean="0">
                <a:solidFill>
                  <a:srgbClr val="FF0000"/>
                </a:solidFill>
              </a:rPr>
              <a:t>:</a:t>
            </a:r>
          </a:p>
          <a:p>
            <a:endParaRPr lang="fr-FR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FR" sz="2800" b="1" i="1" dirty="0"/>
              <a:t>Calculer le quotient pluviométrique Q2 pour les stations étudiées dans la figure 2</a:t>
            </a:r>
            <a:r>
              <a:rPr lang="fr-FR" sz="2800" b="1" i="1" dirty="0" smtClean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FR" sz="2800" b="1" i="1" dirty="0"/>
              <a:t>En utilisant le diagramme bioclimatique d’EMBERGER, déduire la zone bioclimatique de chaque station</a:t>
            </a:r>
            <a:r>
              <a:rPr lang="fr-FR" sz="2800" b="1" i="1" dirty="0" smtClean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fr-FR" sz="2800" b="1" i="1" dirty="0"/>
              <a:t>Expliquer, alors, la présence du cèdre dans certaines stations et son absence en Tanger à l’aide de ce diagramme et de vos conclusions.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469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48570"/>
              </p:ext>
            </p:extLst>
          </p:nvPr>
        </p:nvGraphicFramePr>
        <p:xfrm>
          <a:off x="564703" y="1268760"/>
          <a:ext cx="8255767" cy="5044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9365"/>
                <a:gridCol w="1446016"/>
                <a:gridCol w="1444739"/>
                <a:gridCol w="1155791"/>
                <a:gridCol w="1444739"/>
                <a:gridCol w="1455117"/>
              </a:tblGrid>
              <a:tr h="572697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Ktama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Ifrane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Azrou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AinKehla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Tanger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26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Pa (mm)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1648,3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1105,2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829,8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754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751,6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590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 (°K)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25+273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298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30,6+273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=303,6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32,7+273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305,7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27,6+273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300,6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26,8+273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299,8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8590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 (°K)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273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</a:t>
                      </a:r>
                      <a:r>
                        <a:rPr lang="en-US" sz="2000" b="1" dirty="0" smtClean="0">
                          <a:effectLst/>
                        </a:rPr>
                        <a:t>4,2+273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268,8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2,4+273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275,4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-</a:t>
                      </a:r>
                      <a:r>
                        <a:rPr lang="en-US" sz="2000" b="1" dirty="0" smtClean="0">
                          <a:effectLst/>
                        </a:rPr>
                        <a:t>7,2+273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265,8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9,6+273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282,6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726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M-m (°K)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298-273=25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34,8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30,3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34,8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17,2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941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M+m/2 (°K)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298+273/2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285,5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286,2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290,6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283,2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291,2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9417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Q2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1648300/7137,5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=</a:t>
                      </a:r>
                      <a:r>
                        <a:rPr lang="en-US" sz="2000" b="1" dirty="0">
                          <a:effectLst/>
                        </a:rPr>
                        <a:t>230,94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110,97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94,24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76,51</a:t>
                      </a:r>
                      <a:endParaRPr lang="fr-FR" sz="2000" b="1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150,06</a:t>
                      </a:r>
                      <a:endParaRPr lang="fr-FR" sz="2000" b="1" dirty="0">
                        <a:effectLst/>
                        <a:latin typeface="Cambria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87824" y="489248"/>
            <a:ext cx="25506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Réponses </a:t>
            </a:r>
            <a:endParaRPr kumimoji="0" lang="fr-FR" alt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90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3" y="188640"/>
            <a:ext cx="7776864" cy="56166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504" y="5934670"/>
            <a:ext cx="8856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400" b="1" i="1" dirty="0" smtClean="0"/>
              <a:t>Figure 5</a:t>
            </a:r>
            <a:r>
              <a:rPr lang="fr-FR" sz="2400" b="1" i="1" dirty="0"/>
              <a:t> : V</a:t>
            </a:r>
            <a:r>
              <a:rPr lang="fr-FR" sz="2400" b="1" i="1" dirty="0" smtClean="0"/>
              <a:t>ariation </a:t>
            </a:r>
            <a:r>
              <a:rPr lang="fr-FR" sz="2400" b="1" i="1" dirty="0"/>
              <a:t>de l’intensité du facteur limitant en fonction du taux de croissance de l’espèce)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7076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16632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800" b="1" u="sng" dirty="0"/>
              <a:t>Influence de la topographie dans la répartition des végétaux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68" y="1070739"/>
            <a:ext cx="6719335" cy="538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6" y="1074182"/>
            <a:ext cx="4128459" cy="27462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661" y="557853"/>
            <a:ext cx="3781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C000"/>
                </a:solidFill>
              </a:rPr>
              <a:t>Eclairement </a:t>
            </a:r>
            <a:r>
              <a:rPr lang="fr-FR" sz="2400" b="1" dirty="0">
                <a:solidFill>
                  <a:srgbClr val="FFC000"/>
                </a:solidFill>
              </a:rPr>
              <a:t>et </a:t>
            </a:r>
            <a:r>
              <a:rPr lang="fr-FR" sz="2400" b="1" dirty="0" smtClean="0">
                <a:solidFill>
                  <a:srgbClr val="FFC000"/>
                </a:solidFill>
              </a:rPr>
              <a:t>Température 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0994" y="557852"/>
            <a:ext cx="2013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Précipitations </a:t>
            </a:r>
            <a:endParaRPr lang="fr-FR" sz="2400" b="1" dirty="0">
              <a:solidFill>
                <a:srgbClr val="00B0F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11079"/>
            <a:ext cx="4041928" cy="27675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2514" y="3806852"/>
            <a:ext cx="845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Vent </a:t>
            </a:r>
            <a:endParaRPr lang="fr-FR" sz="24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3" y="4149692"/>
            <a:ext cx="3370717" cy="23886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86398" y="3806852"/>
            <a:ext cx="91550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Neige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68517"/>
            <a:ext cx="4065902" cy="22870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45435" y="0"/>
            <a:ext cx="59459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3--Les facteurs climatiques 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4--Quelques types </a:t>
            </a:r>
            <a:r>
              <a:rPr lang="fr-FR" b="1" dirty="0">
                <a:solidFill>
                  <a:srgbClr val="FF0000"/>
                </a:solidFill>
              </a:rPr>
              <a:t>de climats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</p:spPr>
        <p:txBody>
          <a:bodyPr>
            <a:no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-Climat océanique </a:t>
            </a:r>
            <a:r>
              <a:rPr lang="fr-FR" sz="1800" b="1" dirty="0"/>
              <a:t>: il se caractérise par des hivers doux ( 10 °C en moyenne ) et très humide marqué par des </a:t>
            </a:r>
            <a:r>
              <a:rPr lang="fr-FR" sz="1800" b="1" dirty="0" smtClean="0"/>
              <a:t>pluies; </a:t>
            </a:r>
            <a:r>
              <a:rPr lang="fr-FR" sz="1800" b="1" dirty="0"/>
              <a:t>l'été, le temps est beaucoup plus sec mais très frais ( pas plus de 23 °C en moyenne ) .</a:t>
            </a:r>
            <a:br>
              <a:rPr lang="fr-FR" sz="1800" b="1" dirty="0"/>
            </a:br>
            <a:r>
              <a:rPr lang="fr-FR" sz="1800" b="1" dirty="0"/>
              <a:t/>
            </a:r>
            <a:br>
              <a:rPr lang="fr-FR" sz="1800" b="1" dirty="0"/>
            </a:br>
            <a:r>
              <a:rPr lang="fr-FR" sz="1800" b="1" dirty="0">
                <a:solidFill>
                  <a:srgbClr val="FF0000"/>
                </a:solidFill>
              </a:rPr>
              <a:t>-Climat continental </a:t>
            </a:r>
            <a:r>
              <a:rPr lang="fr-FR" sz="1800" b="1" dirty="0"/>
              <a:t>: c'est un climat brutal à cause de ses températures qui varient sans cesse d'une saison à l'autre ; ainsi en hiver nous pouvons relever des températures de l'ordre de 0°C et en été plus de 30 °C !!! les précipitations sont les plus fortes en été avec les nombreux orages ( en hiver, c'est plutôt de la neige </a:t>
            </a:r>
            <a:br>
              <a:rPr lang="fr-FR" sz="1800" b="1" dirty="0"/>
            </a:br>
            <a:r>
              <a:rPr lang="fr-FR" sz="1800" b="1" dirty="0"/>
              <a:t/>
            </a:r>
            <a:br>
              <a:rPr lang="fr-FR" sz="1800" b="1" dirty="0"/>
            </a:br>
            <a:r>
              <a:rPr lang="fr-FR" sz="1800" b="1" dirty="0">
                <a:solidFill>
                  <a:srgbClr val="FF0000"/>
                </a:solidFill>
              </a:rPr>
              <a:t>-Climat méditerranéen </a:t>
            </a:r>
            <a:r>
              <a:rPr lang="fr-FR" sz="1800" b="1" dirty="0"/>
              <a:t>: c'est un climat inégal sur le plan des précipitations ; en effet, les précipitations sont très fortes au printemps et en Automne et peuvent engendrer des inondations ; le reste de l'année, c'est le calme </a:t>
            </a:r>
            <a:r>
              <a:rPr lang="fr-FR" sz="1800" b="1" dirty="0" smtClean="0"/>
              <a:t> </a:t>
            </a:r>
            <a:r>
              <a:rPr lang="fr-FR" sz="1800" b="1" dirty="0"/>
              <a:t>!!! Quant aux températures, elles sont très chaudes en été ( 40 °C de temps en temps ) et douces en hiver ( 16-17 °C ) .</a:t>
            </a:r>
            <a:br>
              <a:rPr lang="fr-FR" sz="1800" b="1" dirty="0"/>
            </a:br>
            <a:r>
              <a:rPr lang="fr-FR" sz="1800" b="1" dirty="0"/>
              <a:t/>
            </a:r>
            <a:br>
              <a:rPr lang="fr-FR" sz="1800" b="1" dirty="0"/>
            </a:br>
            <a:r>
              <a:rPr lang="fr-FR" sz="1800" b="1" dirty="0">
                <a:solidFill>
                  <a:srgbClr val="FF0000"/>
                </a:solidFill>
              </a:rPr>
              <a:t>-Climat montagnard </a:t>
            </a:r>
            <a:r>
              <a:rPr lang="fr-FR" sz="1800" b="1" dirty="0"/>
              <a:t>: le climat de tous les dangers parce qu'à n'importe quel moment de l'année, il peut faire aussi bien froid pendant un ou deux jours et très chaud le troisième jour ; idem pour les précipitations .</a:t>
            </a:r>
          </a:p>
        </p:txBody>
      </p:sp>
    </p:spTree>
    <p:extLst>
      <p:ext uri="{BB962C8B-B14F-4D97-AF65-F5344CB8AC3E}">
        <p14:creationId xmlns:p14="http://schemas.microsoft.com/office/powerpoint/2010/main" val="5994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0"/>
            <a:ext cx="8866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" y="764704"/>
            <a:ext cx="9114228" cy="59766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1623" y="136446"/>
            <a:ext cx="7172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5--Mesures  des facteurs climatiques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5633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172" y="1719913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 smtClean="0"/>
              <a:t>L’influence </a:t>
            </a:r>
            <a:r>
              <a:rPr lang="fr-FR" sz="2800" b="1" dirty="0"/>
              <a:t>des facteurs climatiques est capitale sur la végétation. En effet, le climat </a:t>
            </a:r>
            <a:r>
              <a:rPr lang="fr-FR" sz="2800" b="1" dirty="0" smtClean="0"/>
              <a:t>fournit </a:t>
            </a:r>
            <a:r>
              <a:rPr lang="fr-FR" sz="2800" b="1" dirty="0"/>
              <a:t>des conditions indispensables à l’évolution des végétaux comme la lumière, l’eau, </a:t>
            </a:r>
            <a:r>
              <a:rPr lang="fr-FR" sz="2800" b="1" dirty="0" smtClean="0"/>
              <a:t>la </a:t>
            </a:r>
            <a:r>
              <a:rPr lang="fr-FR" sz="2800" b="1" dirty="0" err="1" smtClean="0"/>
              <a:t>temperature</a:t>
            </a:r>
            <a:r>
              <a:rPr lang="fr-FR" sz="2800" b="1" dirty="0" smtClean="0"/>
              <a:t>… </a:t>
            </a:r>
            <a:r>
              <a:rPr lang="fr-FR" sz="2800" b="1" dirty="0" smtClean="0"/>
              <a:t>Par la suite, les animaux, occupant des maillons plus supérieures dans les chaines alimentaires, sont influencés indirectement à cause de leurs liaisons nutritionnelles avec les végétaux, et ils sont sous l’impact direct des facteurs climatiques</a:t>
            </a:r>
            <a:r>
              <a:rPr lang="fr-FR" sz="2800" dirty="0" smtClean="0"/>
              <a:t>.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756172" y="393586"/>
            <a:ext cx="7560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II--Influences des facteurs </a:t>
            </a:r>
            <a:r>
              <a:rPr lang="fr-FR" sz="4000" b="1" dirty="0" err="1" smtClean="0">
                <a:solidFill>
                  <a:srgbClr val="FF0000"/>
                </a:solidFill>
              </a:rPr>
              <a:t>facteurs</a:t>
            </a:r>
            <a:r>
              <a:rPr lang="fr-FR" sz="4000" b="1" dirty="0" smtClean="0">
                <a:solidFill>
                  <a:srgbClr val="FF0000"/>
                </a:solidFill>
              </a:rPr>
              <a:t> climatiques</a:t>
            </a:r>
          </a:p>
        </p:txBody>
      </p:sp>
    </p:spTree>
    <p:extLst>
      <p:ext uri="{BB962C8B-B14F-4D97-AF65-F5344CB8AC3E}">
        <p14:creationId xmlns:p14="http://schemas.microsoft.com/office/powerpoint/2010/main" val="1784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56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 1--facteurs climatiques essentiels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680" y="2377480"/>
            <a:ext cx="3960440" cy="21602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/>
              <a:t>Précipitations </a:t>
            </a:r>
            <a:endParaRPr lang="fr-FR" sz="3600" b="1" dirty="0"/>
          </a:p>
        </p:txBody>
      </p:sp>
      <p:sp>
        <p:nvSpPr>
          <p:cNvPr id="4" name="Ellipse 3"/>
          <p:cNvSpPr/>
          <p:nvPr/>
        </p:nvSpPr>
        <p:spPr>
          <a:xfrm>
            <a:off x="5188104" y="1124744"/>
            <a:ext cx="3955896" cy="21602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600" dirty="0" smtClean="0"/>
              <a:t>Température </a:t>
            </a:r>
            <a:endParaRPr lang="fr-FR" sz="3600" dirty="0"/>
          </a:p>
        </p:txBody>
      </p:sp>
      <p:sp>
        <p:nvSpPr>
          <p:cNvPr id="6" name="Soleil 5"/>
          <p:cNvSpPr/>
          <p:nvPr/>
        </p:nvSpPr>
        <p:spPr>
          <a:xfrm>
            <a:off x="6337960" y="3168000"/>
            <a:ext cx="1656184" cy="144016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clair 6"/>
          <p:cNvSpPr/>
          <p:nvPr/>
        </p:nvSpPr>
        <p:spPr>
          <a:xfrm>
            <a:off x="2455952" y="4202616"/>
            <a:ext cx="1512168" cy="1045056"/>
          </a:xfrm>
          <a:prstGeom prst="lightningBol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/>
          <p:cNvSpPr/>
          <p:nvPr/>
        </p:nvSpPr>
        <p:spPr>
          <a:xfrm>
            <a:off x="616144" y="4143360"/>
            <a:ext cx="1728192" cy="864096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212036" y="1899712"/>
            <a:ext cx="2872132" cy="2302904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Climat</a:t>
            </a:r>
            <a:endParaRPr lang="fr-FR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Flèche courbée vers la gauche 9"/>
          <p:cNvSpPr/>
          <p:nvPr/>
        </p:nvSpPr>
        <p:spPr>
          <a:xfrm>
            <a:off x="5833904" y="4334779"/>
            <a:ext cx="754320" cy="176419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a gauche 10"/>
          <p:cNvSpPr/>
          <p:nvPr/>
        </p:nvSpPr>
        <p:spPr>
          <a:xfrm rot="10800000">
            <a:off x="4648102" y="4226768"/>
            <a:ext cx="819904" cy="18722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1576" y="5767599"/>
            <a:ext cx="1840240" cy="6627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Espace</a:t>
            </a:r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6262504" y="4983855"/>
            <a:ext cx="1840240" cy="6627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Temps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552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1036</Words>
  <Application>Microsoft Office PowerPoint</Application>
  <PresentationFormat>Affichage à l'écran (4:3)</PresentationFormat>
  <Paragraphs>183</Paragraphs>
  <Slides>33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Chapitre III : Les facteurs climatiques et leurs relations avec les êtres vivants </vt:lpstr>
      <vt:lpstr>1--Définition de climat</vt:lpstr>
      <vt:lpstr>2--Définition de la climatologie</vt:lpstr>
      <vt:lpstr>Présentation PowerPoint</vt:lpstr>
      <vt:lpstr>4--Quelques types de climats</vt:lpstr>
      <vt:lpstr>Présentation PowerPoint</vt:lpstr>
      <vt:lpstr>Présentation PowerPoint</vt:lpstr>
      <vt:lpstr>Présentation PowerPoint</vt:lpstr>
      <vt:lpstr> 1--facteurs climatiques essentiels</vt:lpstr>
      <vt:lpstr>Présentation PowerPoint</vt:lpstr>
      <vt:lpstr>Présentation PowerPoint</vt:lpstr>
      <vt:lpstr>2--Le diagramme ombro-thermique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III : Le  Climat</dc:title>
  <dc:creator>Asma</dc:creator>
  <cp:lastModifiedBy>svt</cp:lastModifiedBy>
  <cp:revision>34</cp:revision>
  <dcterms:created xsi:type="dcterms:W3CDTF">2015-03-10T09:26:24Z</dcterms:created>
  <dcterms:modified xsi:type="dcterms:W3CDTF">2017-01-23T11:07:34Z</dcterms:modified>
</cp:coreProperties>
</file>