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ADA65C4C-98BC-4204-B667-8D062647867D}" type="datetimeFigureOut">
              <a:rPr lang="fr-FR" smtClean="0"/>
              <a:t>06/11/2019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A0F50F-119C-4649-96CA-49A5FDFE3CE3}" type="slidenum">
              <a:rPr lang="fr-FR" smtClean="0"/>
              <a:t>‹N°›</a:t>
            </a:fld>
            <a:endParaRPr lang="fr-FR"/>
          </a:p>
        </p:txBody>
      </p:sp>
    </p:spTree>
    <p:extLst>
      <p:ext uri="{BB962C8B-B14F-4D97-AF65-F5344CB8AC3E}">
        <p14:creationId xmlns:p14="http://schemas.microsoft.com/office/powerpoint/2010/main" val="327524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A65C4C-98BC-4204-B667-8D062647867D}" type="datetimeFigureOut">
              <a:rPr lang="fr-FR" smtClean="0"/>
              <a:t>06/11/2019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A0F50F-119C-4649-96CA-49A5FDFE3CE3}" type="slidenum">
              <a:rPr lang="fr-FR" smtClean="0"/>
              <a:t>‹N°›</a:t>
            </a:fld>
            <a:endParaRPr lang="fr-FR"/>
          </a:p>
        </p:txBody>
      </p:sp>
    </p:spTree>
    <p:extLst>
      <p:ext uri="{BB962C8B-B14F-4D97-AF65-F5344CB8AC3E}">
        <p14:creationId xmlns:p14="http://schemas.microsoft.com/office/powerpoint/2010/main" val="155215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A65C4C-98BC-4204-B667-8D062647867D}" type="datetimeFigureOut">
              <a:rPr lang="fr-FR" smtClean="0"/>
              <a:t>06/11/2019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A0F50F-119C-4649-96CA-49A5FDFE3CE3}" type="slidenum">
              <a:rPr lang="fr-FR" smtClean="0"/>
              <a:t>‹N°›</a:t>
            </a:fld>
            <a:endParaRPr lang="fr-FR"/>
          </a:p>
        </p:txBody>
      </p:sp>
    </p:spTree>
    <p:extLst>
      <p:ext uri="{BB962C8B-B14F-4D97-AF65-F5344CB8AC3E}">
        <p14:creationId xmlns:p14="http://schemas.microsoft.com/office/powerpoint/2010/main" val="171675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A65C4C-98BC-4204-B667-8D062647867D}" type="datetimeFigureOut">
              <a:rPr lang="fr-FR" smtClean="0"/>
              <a:t>06/11/2019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A0F50F-119C-4649-96CA-49A5FDFE3CE3}" type="slidenum">
              <a:rPr lang="fr-FR" smtClean="0"/>
              <a:t>‹N°›</a:t>
            </a:fld>
            <a:endParaRPr lang="fr-FR"/>
          </a:p>
        </p:txBody>
      </p:sp>
    </p:spTree>
    <p:extLst>
      <p:ext uri="{BB962C8B-B14F-4D97-AF65-F5344CB8AC3E}">
        <p14:creationId xmlns:p14="http://schemas.microsoft.com/office/powerpoint/2010/main" val="242815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ADA65C4C-98BC-4204-B667-8D062647867D}" type="datetimeFigureOut">
              <a:rPr lang="fr-FR" smtClean="0"/>
              <a:t>06/11/2019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A0F50F-119C-4649-96CA-49A5FDFE3CE3}" type="slidenum">
              <a:rPr lang="fr-FR" smtClean="0"/>
              <a:t>‹N°›</a:t>
            </a:fld>
            <a:endParaRPr lang="fr-FR"/>
          </a:p>
        </p:txBody>
      </p:sp>
    </p:spTree>
    <p:extLst>
      <p:ext uri="{BB962C8B-B14F-4D97-AF65-F5344CB8AC3E}">
        <p14:creationId xmlns:p14="http://schemas.microsoft.com/office/powerpoint/2010/main" val="154792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DA65C4C-98BC-4204-B667-8D062647867D}" type="datetimeFigureOut">
              <a:rPr lang="fr-FR" smtClean="0"/>
              <a:t>06/11/2019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A0F50F-119C-4649-96CA-49A5FDFE3CE3}" type="slidenum">
              <a:rPr lang="fr-FR" smtClean="0"/>
              <a:t>‹N°›</a:t>
            </a:fld>
            <a:endParaRPr lang="fr-FR"/>
          </a:p>
        </p:txBody>
      </p:sp>
    </p:spTree>
    <p:extLst>
      <p:ext uri="{BB962C8B-B14F-4D97-AF65-F5344CB8AC3E}">
        <p14:creationId xmlns:p14="http://schemas.microsoft.com/office/powerpoint/2010/main" val="2523837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DA65C4C-98BC-4204-B667-8D062647867D}" type="datetimeFigureOut">
              <a:rPr lang="fr-FR" smtClean="0"/>
              <a:t>06/11/2019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0A0F50F-119C-4649-96CA-49A5FDFE3CE3}" type="slidenum">
              <a:rPr lang="fr-FR" smtClean="0"/>
              <a:t>‹N°›</a:t>
            </a:fld>
            <a:endParaRPr lang="fr-FR"/>
          </a:p>
        </p:txBody>
      </p:sp>
    </p:spTree>
    <p:extLst>
      <p:ext uri="{BB962C8B-B14F-4D97-AF65-F5344CB8AC3E}">
        <p14:creationId xmlns:p14="http://schemas.microsoft.com/office/powerpoint/2010/main" val="208104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DA65C4C-98BC-4204-B667-8D062647867D}" type="datetimeFigureOut">
              <a:rPr lang="fr-FR" smtClean="0"/>
              <a:t>06/11/2019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0A0F50F-119C-4649-96CA-49A5FDFE3CE3}" type="slidenum">
              <a:rPr lang="fr-FR" smtClean="0"/>
              <a:t>‹N°›</a:t>
            </a:fld>
            <a:endParaRPr lang="fr-FR"/>
          </a:p>
        </p:txBody>
      </p:sp>
    </p:spTree>
    <p:extLst>
      <p:ext uri="{BB962C8B-B14F-4D97-AF65-F5344CB8AC3E}">
        <p14:creationId xmlns:p14="http://schemas.microsoft.com/office/powerpoint/2010/main" val="242695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A65C4C-98BC-4204-B667-8D062647867D}" type="datetimeFigureOut">
              <a:rPr lang="fr-FR" smtClean="0"/>
              <a:t>06/11/2019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0A0F50F-119C-4649-96CA-49A5FDFE3CE3}" type="slidenum">
              <a:rPr lang="fr-FR" smtClean="0"/>
              <a:t>‹N°›</a:t>
            </a:fld>
            <a:endParaRPr lang="fr-FR"/>
          </a:p>
        </p:txBody>
      </p:sp>
    </p:spTree>
    <p:extLst>
      <p:ext uri="{BB962C8B-B14F-4D97-AF65-F5344CB8AC3E}">
        <p14:creationId xmlns:p14="http://schemas.microsoft.com/office/powerpoint/2010/main" val="321406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DA65C4C-98BC-4204-B667-8D062647867D}" type="datetimeFigureOut">
              <a:rPr lang="fr-FR" smtClean="0"/>
              <a:t>06/11/2019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A0F50F-119C-4649-96CA-49A5FDFE3CE3}" type="slidenum">
              <a:rPr lang="fr-FR" smtClean="0"/>
              <a:t>‹N°›</a:t>
            </a:fld>
            <a:endParaRPr lang="fr-FR"/>
          </a:p>
        </p:txBody>
      </p:sp>
    </p:spTree>
    <p:extLst>
      <p:ext uri="{BB962C8B-B14F-4D97-AF65-F5344CB8AC3E}">
        <p14:creationId xmlns:p14="http://schemas.microsoft.com/office/powerpoint/2010/main" val="90111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DA65C4C-98BC-4204-B667-8D062647867D}" type="datetimeFigureOut">
              <a:rPr lang="fr-FR" smtClean="0"/>
              <a:t>06/11/2019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A0F50F-119C-4649-96CA-49A5FDFE3CE3}" type="slidenum">
              <a:rPr lang="fr-FR" smtClean="0"/>
              <a:t>‹N°›</a:t>
            </a:fld>
            <a:endParaRPr lang="fr-FR"/>
          </a:p>
        </p:txBody>
      </p:sp>
    </p:spTree>
    <p:extLst>
      <p:ext uri="{BB962C8B-B14F-4D97-AF65-F5344CB8AC3E}">
        <p14:creationId xmlns:p14="http://schemas.microsoft.com/office/powerpoint/2010/main" val="174017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5000">
              <a:schemeClr val="accent1">
                <a:lumMod val="45000"/>
                <a:lumOff val="55000"/>
              </a:schemeClr>
            </a:gs>
            <a:gs pos="66385">
              <a:srgbClr val="BBD6EE"/>
            </a:gs>
            <a:gs pos="55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5C4C-98BC-4204-B667-8D062647867D}" type="datetimeFigureOut">
              <a:rPr lang="fr-FR" smtClean="0"/>
              <a:t>06/11/2019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0F50F-119C-4649-96CA-49A5FDFE3CE3}" type="slidenum">
              <a:rPr lang="fr-FR" smtClean="0"/>
              <a:t>‹N°›</a:t>
            </a:fld>
            <a:endParaRPr lang="fr-FR"/>
          </a:p>
        </p:txBody>
      </p:sp>
    </p:spTree>
    <p:extLst>
      <p:ext uri="{BB962C8B-B14F-4D97-AF65-F5344CB8AC3E}">
        <p14:creationId xmlns:p14="http://schemas.microsoft.com/office/powerpoint/2010/main" val="39307175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2.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microsoft.com/office/2007/relationships/hdphoto" Target="../media/hdphoto1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http://www.hellopro.fr/images/produit-2/1/6/6/tamis-d-analyses-80661.jpg"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634" y="2781678"/>
            <a:ext cx="11652069" cy="4031873"/>
          </a:xfrm>
          <a:prstGeom prst="rect">
            <a:avLst/>
          </a:prstGeom>
          <a:solidFill>
            <a:srgbClr val="FFFF00"/>
          </a:solidFill>
          <a:ln>
            <a:solidFill>
              <a:schemeClr val="tx1"/>
            </a:solidFill>
          </a:ln>
        </p:spPr>
        <p:txBody>
          <a:bodyPr wrap="square">
            <a:spAutoFit/>
          </a:bodyPr>
          <a:lstStyle/>
          <a:p>
            <a:pPr algn="just"/>
            <a:r>
              <a:rPr lang="ar-SA" sz="2400" dirty="0" smtClean="0"/>
              <a:t>     </a:t>
            </a:r>
            <a:r>
              <a:rPr lang="fr-FR" sz="2400" dirty="0" smtClean="0"/>
              <a:t>Le </a:t>
            </a:r>
            <a:r>
              <a:rPr lang="fr-FR" sz="2400" dirty="0"/>
              <a:t>sol est la partie superficielle de la croûte terrestre. il recouvre la roche à partir de laquelle il se forme et que l’on qualifie pour cette raison de roche mère. </a:t>
            </a:r>
          </a:p>
          <a:p>
            <a:pPr algn="just"/>
            <a:endParaRPr lang="fr-FR" sz="2400" dirty="0"/>
          </a:p>
          <a:p>
            <a:pPr algn="just"/>
            <a:r>
              <a:rPr lang="ar-SA" sz="2400" dirty="0" smtClean="0"/>
              <a:t>     </a:t>
            </a:r>
            <a:r>
              <a:rPr lang="fr-FR" sz="2400" dirty="0" smtClean="0"/>
              <a:t>Ce </a:t>
            </a:r>
            <a:r>
              <a:rPr lang="fr-FR" sz="2400" dirty="0"/>
              <a:t>milieu est caractérisé par des propriétés physiques et chimiques, qui influencent la présence et la répartition des êtres vivants.</a:t>
            </a:r>
          </a:p>
          <a:p>
            <a:pPr algn="just"/>
            <a:endParaRPr lang="fr-FR" sz="2400" dirty="0"/>
          </a:p>
          <a:p>
            <a:pPr marL="285750" indent="-285750" algn="just">
              <a:buFontTx/>
              <a:buChar char="-"/>
            </a:pPr>
            <a:r>
              <a:rPr lang="fr-FR" sz="2800" b="1" dirty="0">
                <a:solidFill>
                  <a:srgbClr val="FF0000"/>
                </a:solidFill>
              </a:rPr>
              <a:t>Quelles sont les propriétés et les caractéristiques du sol et comment elles influencent la répartition des êtres vivants</a:t>
            </a:r>
            <a:r>
              <a:rPr lang="fr-FR" sz="2800" b="1" dirty="0" smtClean="0">
                <a:solidFill>
                  <a:srgbClr val="FF0000"/>
                </a:solidFill>
              </a:rPr>
              <a:t>?</a:t>
            </a:r>
            <a:endParaRPr lang="fr-FR" sz="2800" b="1" dirty="0">
              <a:solidFill>
                <a:srgbClr val="FF0000"/>
              </a:solidFill>
            </a:endParaRPr>
          </a:p>
          <a:p>
            <a:pPr marL="285750" indent="-285750" algn="just">
              <a:buFontTx/>
              <a:buChar char="-"/>
            </a:pPr>
            <a:r>
              <a:rPr lang="fr-FR" sz="2800" b="1" dirty="0">
                <a:solidFill>
                  <a:srgbClr val="FF0000"/>
                </a:solidFill>
              </a:rPr>
              <a:t>Quel est le rôle des êtres vivants dans la formation du sol</a:t>
            </a:r>
            <a:r>
              <a:rPr lang="fr-FR" sz="2800" b="1" dirty="0" smtClean="0">
                <a:solidFill>
                  <a:srgbClr val="FF0000"/>
                </a:solidFill>
              </a:rPr>
              <a:t>?</a:t>
            </a:r>
            <a:endParaRPr lang="fr-FR" sz="2800" b="1" dirty="0">
              <a:solidFill>
                <a:srgbClr val="FF0000"/>
              </a:solidFill>
            </a:endParaRPr>
          </a:p>
          <a:p>
            <a:pPr marL="285750" indent="-285750" algn="just">
              <a:buFontTx/>
              <a:buChar char="-"/>
            </a:pPr>
            <a:r>
              <a:rPr lang="fr-FR" sz="2800" b="1" dirty="0">
                <a:solidFill>
                  <a:srgbClr val="FF0000"/>
                </a:solidFill>
              </a:rPr>
              <a:t>Comment on peut protéger le sol et augmenter son rendement?</a:t>
            </a:r>
          </a:p>
        </p:txBody>
      </p:sp>
      <p:sp>
        <p:nvSpPr>
          <p:cNvPr id="3" name="ZoneTexte 2"/>
          <p:cNvSpPr txBox="1"/>
          <p:nvPr/>
        </p:nvSpPr>
        <p:spPr>
          <a:xfrm>
            <a:off x="4963886" y="404949"/>
            <a:ext cx="45719" cy="369332"/>
          </a:xfrm>
          <a:prstGeom prst="rect">
            <a:avLst/>
          </a:prstGeom>
          <a:noFill/>
        </p:spPr>
        <p:txBody>
          <a:bodyPr wrap="square" rtlCol="0">
            <a:spAutoFit/>
          </a:bodyPr>
          <a:lstStyle/>
          <a:p>
            <a:endParaRPr lang="fr-FR" dirty="0"/>
          </a:p>
        </p:txBody>
      </p:sp>
      <p:sp>
        <p:nvSpPr>
          <p:cNvPr id="4" name="Rectangle 3"/>
          <p:cNvSpPr/>
          <p:nvPr/>
        </p:nvSpPr>
        <p:spPr>
          <a:xfrm>
            <a:off x="0" y="0"/>
            <a:ext cx="12192000" cy="2062103"/>
          </a:xfrm>
          <a:prstGeom prst="rect">
            <a:avLst/>
          </a:prstGeom>
          <a:solidFill>
            <a:srgbClr val="00B0F0"/>
          </a:solidFill>
          <a:ln>
            <a:solidFill>
              <a:srgbClr val="002060"/>
            </a:solidFill>
          </a:ln>
        </p:spPr>
        <p:txBody>
          <a:bodyPr wrap="square">
            <a:spAutoFit/>
          </a:bodyPr>
          <a:lstStyle/>
          <a:p>
            <a:pPr algn="ctr"/>
            <a:r>
              <a:rPr lang="fr-FR" sz="3200" b="1" i="1" dirty="0">
                <a:latin typeface="Candara" pitchFamily="34" charset="0"/>
              </a:rPr>
              <a:t>Chapitre II :</a:t>
            </a:r>
          </a:p>
          <a:p>
            <a:pPr algn="ctr"/>
            <a:r>
              <a:rPr lang="fr-FR" sz="3200" b="1" i="1" dirty="0">
                <a:latin typeface="Candara" pitchFamily="34" charset="0"/>
              </a:rPr>
              <a:t>Les facteurs édaphiques et leurs relations avec la répartition des êtres </a:t>
            </a:r>
            <a:r>
              <a:rPr lang="fr-FR" sz="3200" b="1" i="1" dirty="0" smtClean="0">
                <a:latin typeface="Candara" pitchFamily="34" charset="0"/>
              </a:rPr>
              <a:t>vivants</a:t>
            </a:r>
          </a:p>
          <a:p>
            <a:pPr algn="ctr"/>
            <a:r>
              <a:rPr lang="ar-SA" sz="3200" b="1" i="1" dirty="0" smtClean="0">
                <a:solidFill>
                  <a:srgbClr val="7030A0"/>
                </a:solidFill>
                <a:latin typeface="Candara" pitchFamily="34" charset="0"/>
              </a:rPr>
              <a:t>العوامل المناخية وعلاقتها بتوزيع الكائنات الحية</a:t>
            </a:r>
            <a:endParaRPr lang="fr-FR" sz="3200" b="1" i="1" dirty="0">
              <a:solidFill>
                <a:srgbClr val="7030A0"/>
              </a:solidFill>
              <a:latin typeface="Candara" pitchFamily="34" charset="0"/>
            </a:endParaRPr>
          </a:p>
        </p:txBody>
      </p:sp>
      <p:sp>
        <p:nvSpPr>
          <p:cNvPr id="5" name="ZoneTexte 4"/>
          <p:cNvSpPr txBox="1"/>
          <p:nvPr/>
        </p:nvSpPr>
        <p:spPr>
          <a:xfrm>
            <a:off x="1005840" y="2062103"/>
            <a:ext cx="3448594" cy="646331"/>
          </a:xfrm>
          <a:prstGeom prst="rect">
            <a:avLst/>
          </a:prstGeom>
          <a:noFill/>
        </p:spPr>
        <p:txBody>
          <a:bodyPr wrap="square" rtlCol="0">
            <a:spAutoFit/>
          </a:bodyPr>
          <a:lstStyle/>
          <a:p>
            <a:r>
              <a:rPr lang="fr-FR" sz="3600" b="1" i="1" u="sng" dirty="0" smtClean="0">
                <a:solidFill>
                  <a:srgbClr val="C00000"/>
                </a:solidFill>
                <a:latin typeface="Candara" pitchFamily="34" charset="0"/>
              </a:rPr>
              <a:t>Introduction</a:t>
            </a:r>
          </a:p>
        </p:txBody>
      </p:sp>
    </p:spTree>
    <p:extLst>
      <p:ext uri="{BB962C8B-B14F-4D97-AF65-F5344CB8AC3E}">
        <p14:creationId xmlns:p14="http://schemas.microsoft.com/office/powerpoint/2010/main" val="3850969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1074" y="342125"/>
            <a:ext cx="9797143" cy="461665"/>
          </a:xfrm>
          <a:prstGeom prst="rect">
            <a:avLst/>
          </a:prstGeom>
          <a:noFill/>
        </p:spPr>
        <p:txBody>
          <a:bodyPr wrap="square" rtlCol="0">
            <a:spAutoFit/>
          </a:bodyPr>
          <a:lstStyle/>
          <a:p>
            <a:r>
              <a:rPr lang="fr-FR" sz="2400" b="1" dirty="0">
                <a:solidFill>
                  <a:srgbClr val="00B050"/>
                </a:solidFill>
                <a:latin typeface="Arial" panose="020B0604020202020204" pitchFamily="34" charset="0"/>
                <a:cs typeface="Arial" panose="020B0604020202020204" pitchFamily="34" charset="0"/>
              </a:rPr>
              <a:t>1</a:t>
            </a:r>
            <a:r>
              <a:rPr lang="fr-FR" sz="2400" b="1" dirty="0" smtClean="0">
                <a:solidFill>
                  <a:srgbClr val="00B050"/>
                </a:solidFill>
                <a:latin typeface="Arial" panose="020B0604020202020204" pitchFamily="34" charset="0"/>
                <a:cs typeface="Arial" panose="020B0604020202020204" pitchFamily="34" charset="0"/>
              </a:rPr>
              <a:t>- </a:t>
            </a:r>
            <a:r>
              <a:rPr lang="fr-FR" sz="2400" b="1" dirty="0" smtClean="0">
                <a:solidFill>
                  <a:srgbClr val="00B050"/>
                </a:solidFill>
                <a:latin typeface="Arial" panose="020B0604020202020204" pitchFamily="34" charset="0"/>
                <a:cs typeface="Arial" panose="020B0604020202020204" pitchFamily="34" charset="0"/>
              </a:rPr>
              <a:t>Le pH du </a:t>
            </a:r>
            <a:r>
              <a:rPr lang="fr-FR" sz="2400" b="1" dirty="0">
                <a:solidFill>
                  <a:srgbClr val="00B050"/>
                </a:solidFill>
                <a:latin typeface="Arial" panose="020B0604020202020204" pitchFamily="34" charset="0"/>
                <a:cs typeface="Arial" panose="020B0604020202020204" pitchFamily="34" charset="0"/>
              </a:rPr>
              <a:t>sol</a:t>
            </a:r>
            <a:r>
              <a:rPr lang="fr-FR" sz="2400" b="1" dirty="0" smtClean="0">
                <a:solidFill>
                  <a:srgbClr val="00B050"/>
                </a:solidFill>
                <a:latin typeface="Arial" panose="020B0604020202020204" pitchFamily="34" charset="0"/>
                <a:cs typeface="Arial" panose="020B0604020202020204" pitchFamily="34" charset="0"/>
              </a:rPr>
              <a:t> </a:t>
            </a:r>
            <a:endParaRPr lang="fr-FR" sz="2400" b="1" dirty="0">
              <a:solidFill>
                <a:srgbClr val="00B050"/>
              </a:solidFill>
              <a:latin typeface="Arial" panose="020B0604020202020204" pitchFamily="34" charset="0"/>
              <a:cs typeface="Arial" panose="020B0604020202020204" pitchFamily="34" charset="0"/>
            </a:endParaRPr>
          </a:p>
        </p:txBody>
      </p:sp>
      <p:sp>
        <p:nvSpPr>
          <p:cNvPr id="3" name="ZoneTexte 2"/>
          <p:cNvSpPr txBox="1"/>
          <p:nvPr/>
        </p:nvSpPr>
        <p:spPr>
          <a:xfrm>
            <a:off x="618186" y="688746"/>
            <a:ext cx="10766737" cy="1384995"/>
          </a:xfrm>
          <a:prstGeom prst="rect">
            <a:avLst/>
          </a:prstGeom>
          <a:noFill/>
        </p:spPr>
        <p:txBody>
          <a:bodyPr wrap="square" rtlCol="0">
            <a:spAutoFit/>
          </a:bodyPr>
          <a:lstStyle/>
          <a:p>
            <a:r>
              <a:rPr lang="fr-FR" sz="2400" b="1" dirty="0" smtClean="0"/>
              <a:t>Elle représente la concentration des ions H⁺ dans le sol</a:t>
            </a:r>
          </a:p>
          <a:p>
            <a:r>
              <a:rPr lang="fr-FR" sz="2000" dirty="0"/>
              <a:t>On verse une quantité d’eau distillée sur un échantillon du sol mis dans un récipient. Ensuite, on filtre ce mélange en utilisant un papier filtre pour obtenir un filtrat du sol dans lequel on mesure l’acidité du sol, à l’aide de papier pH ou des réactifs colorants ou de pH-mètre.</a:t>
            </a:r>
            <a:r>
              <a:rPr lang="fr-FR" sz="2000" b="1" dirty="0"/>
              <a:t> </a:t>
            </a:r>
            <a:endParaRPr lang="fr-FR" sz="2000"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228045" y="2086377"/>
            <a:ext cx="4803820" cy="2290933"/>
          </a:xfrm>
          <a:prstGeom prst="rect">
            <a:avLst/>
          </a:prstGeom>
          <a:noFill/>
          <a:ln>
            <a:noFill/>
          </a:ln>
        </p:spPr>
      </p:pic>
      <p:pic>
        <p:nvPicPr>
          <p:cNvPr id="5" name="Image 4"/>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031865" y="2086377"/>
            <a:ext cx="5048518" cy="2199654"/>
          </a:xfrm>
          <a:prstGeom prst="rect">
            <a:avLst/>
          </a:prstGeom>
        </p:spPr>
      </p:pic>
      <p:pic>
        <p:nvPicPr>
          <p:cNvPr id="6" name="Image 5"/>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2228045" y="4286031"/>
            <a:ext cx="4803820" cy="2571969"/>
          </a:xfrm>
          <a:prstGeom prst="rect">
            <a:avLst/>
          </a:prstGeom>
        </p:spPr>
      </p:pic>
      <p:pic>
        <p:nvPicPr>
          <p:cNvPr id="7" name="Image 6"/>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031865" y="4286031"/>
            <a:ext cx="4990733" cy="2571969"/>
          </a:xfrm>
          <a:prstGeom prst="rect">
            <a:avLst/>
          </a:prstGeom>
          <a:noFill/>
          <a:ln>
            <a:noFill/>
          </a:ln>
        </p:spPr>
      </p:pic>
      <p:sp>
        <p:nvSpPr>
          <p:cNvPr id="8" name="ZoneTexte 7"/>
          <p:cNvSpPr txBox="1"/>
          <p:nvPr/>
        </p:nvSpPr>
        <p:spPr>
          <a:xfrm>
            <a:off x="431074" y="2305318"/>
            <a:ext cx="1796971" cy="4154984"/>
          </a:xfrm>
          <a:prstGeom prst="rect">
            <a:avLst/>
          </a:prstGeom>
          <a:noFill/>
        </p:spPr>
        <p:txBody>
          <a:bodyPr wrap="square" rtlCol="0">
            <a:spAutoFit/>
          </a:bodyPr>
          <a:lstStyle/>
          <a:p>
            <a:r>
              <a:rPr lang="fr-FR" sz="2400" b="1" dirty="0" smtClean="0"/>
              <a:t>  Le sol siliceux (riche en SIO2) est un sol </a:t>
            </a:r>
            <a:r>
              <a:rPr lang="fr-FR" sz="2400" b="1" dirty="0" smtClean="0">
                <a:solidFill>
                  <a:srgbClr val="FF0000"/>
                </a:solidFill>
              </a:rPr>
              <a:t>acide</a:t>
            </a:r>
            <a:r>
              <a:rPr lang="fr-FR" sz="2400" b="1" dirty="0" smtClean="0"/>
              <a:t> à pH=5,5 et le sol calcaire (riche en Ca2₊) est un sol </a:t>
            </a:r>
            <a:r>
              <a:rPr lang="fr-FR" sz="2400" b="1" dirty="0" smtClean="0">
                <a:solidFill>
                  <a:srgbClr val="FF0000"/>
                </a:solidFill>
              </a:rPr>
              <a:t>basique</a:t>
            </a:r>
            <a:r>
              <a:rPr lang="fr-FR" sz="2400" b="1" dirty="0" smtClean="0"/>
              <a:t> à pH=8</a:t>
            </a:r>
            <a:endParaRPr lang="fr-FR" sz="2400" b="1" dirty="0"/>
          </a:p>
        </p:txBody>
      </p:sp>
      <p:sp>
        <p:nvSpPr>
          <p:cNvPr id="9" name="Rectangle 8"/>
          <p:cNvSpPr/>
          <p:nvPr/>
        </p:nvSpPr>
        <p:spPr>
          <a:xfrm>
            <a:off x="202754" y="0"/>
            <a:ext cx="5583516"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II- </a:t>
            </a:r>
            <a:r>
              <a:rPr lang="fr-FR" sz="2800" b="1" dirty="0">
                <a:solidFill>
                  <a:srgbClr val="FF0000"/>
                </a:solidFill>
                <a:latin typeface="Times New Roman" pitchFamily="18" charset="0"/>
                <a:cs typeface="Times New Roman" pitchFamily="18" charset="0"/>
              </a:rPr>
              <a:t>les propriétés  </a:t>
            </a:r>
            <a:r>
              <a:rPr lang="fr-FR" sz="2800" b="1" dirty="0" smtClean="0">
                <a:solidFill>
                  <a:srgbClr val="FF0000"/>
                </a:solidFill>
                <a:latin typeface="Times New Roman" pitchFamily="18" charset="0"/>
                <a:cs typeface="Times New Roman" pitchFamily="18" charset="0"/>
              </a:rPr>
              <a:t>c</a:t>
            </a:r>
            <a:r>
              <a:rPr lang="fr-FR" sz="2800" b="1" dirty="0" smtClean="0">
                <a:solidFill>
                  <a:srgbClr val="FF0000"/>
                </a:solidFill>
                <a:latin typeface="Times New Roman" pitchFamily="18" charset="0"/>
                <a:cs typeface="Times New Roman" pitchFamily="18" charset="0"/>
              </a:rPr>
              <a:t>himiques </a:t>
            </a:r>
            <a:r>
              <a:rPr lang="fr-FR" sz="2800" b="1" dirty="0">
                <a:solidFill>
                  <a:srgbClr val="FF0000"/>
                </a:solidFill>
                <a:latin typeface="Times New Roman" pitchFamily="18" charset="0"/>
                <a:cs typeface="Times New Roman" pitchFamily="18" charset="0"/>
              </a:rPr>
              <a:t>du </a:t>
            </a:r>
            <a:r>
              <a:rPr lang="fr-FR" sz="2800" b="1" dirty="0" smtClean="0">
                <a:solidFill>
                  <a:srgbClr val="FF0000"/>
                </a:solidFill>
                <a:latin typeface="Times New Roman" pitchFamily="18" charset="0"/>
                <a:cs typeface="Times New Roman" pitchFamily="18" charset="0"/>
              </a:rPr>
              <a:t>sol:</a:t>
            </a:r>
            <a:endParaRPr lang="fr-FR"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03271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315" y="589939"/>
            <a:ext cx="4645439" cy="523220"/>
          </a:xfrm>
          <a:prstGeom prst="rect">
            <a:avLst/>
          </a:prstGeom>
        </p:spPr>
        <p:txBody>
          <a:bodyPr wrap="none">
            <a:spAutoFit/>
          </a:bodyPr>
          <a:lstStyle/>
          <a:p>
            <a:r>
              <a:rPr lang="fr-FR" sz="2800" b="1" dirty="0">
                <a:solidFill>
                  <a:srgbClr val="00B050"/>
                </a:solidFill>
              </a:rPr>
              <a:t>2</a:t>
            </a:r>
            <a:r>
              <a:rPr lang="fr-FR" sz="2800" b="1" dirty="0" smtClean="0">
                <a:solidFill>
                  <a:srgbClr val="00B050"/>
                </a:solidFill>
              </a:rPr>
              <a:t>- </a:t>
            </a:r>
            <a:r>
              <a:rPr lang="fr-FR" sz="2800" b="1" dirty="0">
                <a:solidFill>
                  <a:srgbClr val="00B050"/>
                </a:solidFill>
              </a:rPr>
              <a:t>Rôle du calcium dans le </a:t>
            </a:r>
            <a:r>
              <a:rPr lang="fr-FR" sz="2800" b="1" dirty="0" smtClean="0">
                <a:solidFill>
                  <a:srgbClr val="00B050"/>
                </a:solidFill>
              </a:rPr>
              <a:t>sol:</a:t>
            </a:r>
            <a:endParaRPr lang="fr-FR" sz="2800" b="1" dirty="0">
              <a:solidFill>
                <a:srgbClr val="00B050"/>
              </a:solidFill>
            </a:endParaRPr>
          </a:p>
        </p:txBody>
      </p:sp>
      <p:sp>
        <p:nvSpPr>
          <p:cNvPr id="3" name="Rectangle 2"/>
          <p:cNvSpPr>
            <a:spLocks noChangeArrowheads="1"/>
          </p:cNvSpPr>
          <p:nvPr/>
        </p:nvSpPr>
        <p:spPr bwMode="auto">
          <a:xfrm>
            <a:off x="766072" y="1194772"/>
            <a:ext cx="905971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Dans une </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prouvette contenant de l</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eau on ajoute un </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chantillon du sol argileux. Puis on remplit 2 tubes </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essai</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Tube n°1</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tube t</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moin (sans ajout de sels de calcium CaCl</a:t>
            </a:r>
            <a:r>
              <a:rPr kumimoji="0" lang="fr-FR" altLang="fr-FR" sz="24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Tube n°2</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ajout de sels de calcium</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Apr</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quelques minutes on observe les 2 tubes</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2400" b="0" i="0" u="none" strike="noStrike" cap="none" normalizeH="0" baseline="0" dirty="0" smtClean="0">
              <a:ln>
                <a:noFill/>
              </a:ln>
              <a:solidFill>
                <a:schemeClr val="tx1"/>
              </a:solidFill>
              <a:effectLst/>
            </a:endParaRPr>
          </a:p>
        </p:txBody>
      </p:sp>
      <p:pic>
        <p:nvPicPr>
          <p:cNvPr id="1025" name="Imag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87" y="3296991"/>
            <a:ext cx="7225196" cy="34386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459583" y="4909528"/>
            <a:ext cx="47324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fr-FR" altLang="fr-FR" sz="2400"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Comparer </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aspect de la solution du sol dans les 2 tubes 1 et 2.</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fr-FR" alt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Expliquer</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les r</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sultats observ</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t>
            </a:r>
            <a:endParaRPr kumimoji="0" lang="fr-FR" altLang="fr-FR" sz="36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02754" y="0"/>
            <a:ext cx="5543441" cy="523220"/>
          </a:xfrm>
          <a:prstGeom prst="rect">
            <a:avLst/>
          </a:prstGeom>
        </p:spPr>
        <p:txBody>
          <a:bodyPr wrap="none">
            <a:spAutoFit/>
          </a:bodyPr>
          <a:lstStyle/>
          <a:p>
            <a:r>
              <a:rPr lang="fr-FR" sz="2800" b="1" dirty="0">
                <a:solidFill>
                  <a:srgbClr val="FF0000"/>
                </a:solidFill>
                <a:latin typeface="Times New Roman" pitchFamily="18" charset="0"/>
                <a:cs typeface="Times New Roman" pitchFamily="18" charset="0"/>
              </a:rPr>
              <a:t>I- les propriétés  </a:t>
            </a:r>
            <a:r>
              <a:rPr lang="fr-FR" sz="2800" b="1" dirty="0" smtClean="0">
                <a:solidFill>
                  <a:srgbClr val="FF0000"/>
                </a:solidFill>
                <a:latin typeface="Times New Roman" pitchFamily="18" charset="0"/>
                <a:cs typeface="Times New Roman" pitchFamily="18" charset="0"/>
              </a:rPr>
              <a:t>chimiques </a:t>
            </a:r>
            <a:r>
              <a:rPr lang="fr-FR" sz="2800" b="1" dirty="0">
                <a:solidFill>
                  <a:srgbClr val="FF0000"/>
                </a:solidFill>
                <a:latin typeface="Times New Roman" pitchFamily="18" charset="0"/>
                <a:cs typeface="Times New Roman" pitchFamily="18" charset="0"/>
              </a:rPr>
              <a:t>du </a:t>
            </a:r>
            <a:r>
              <a:rPr lang="fr-FR" sz="2800" b="1" dirty="0" smtClean="0">
                <a:solidFill>
                  <a:srgbClr val="FF0000"/>
                </a:solidFill>
                <a:latin typeface="Times New Roman" pitchFamily="18" charset="0"/>
                <a:cs typeface="Times New Roman" pitchFamily="18" charset="0"/>
              </a:rPr>
              <a:t>sol:</a:t>
            </a:r>
            <a:endParaRPr lang="fr-FR"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64005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0218" y="0"/>
            <a:ext cx="1491434" cy="461665"/>
          </a:xfrm>
          <a:prstGeom prst="rect">
            <a:avLst/>
          </a:prstGeom>
          <a:noFill/>
        </p:spPr>
        <p:txBody>
          <a:bodyPr wrap="none" rtlCol="0">
            <a:spAutoFit/>
          </a:bodyPr>
          <a:lstStyle/>
          <a:p>
            <a:r>
              <a:rPr lang="fr-FR" sz="2400" b="1" u="sng" dirty="0" smtClean="0">
                <a:solidFill>
                  <a:srgbClr val="FF0000"/>
                </a:solidFill>
              </a:rPr>
              <a:t>Réponses:</a:t>
            </a:r>
          </a:p>
        </p:txBody>
      </p:sp>
      <p:sp>
        <p:nvSpPr>
          <p:cNvPr id="3" name="Rectangle 2"/>
          <p:cNvSpPr/>
          <p:nvPr/>
        </p:nvSpPr>
        <p:spPr>
          <a:xfrm>
            <a:off x="360218" y="461665"/>
            <a:ext cx="11590609" cy="1862048"/>
          </a:xfrm>
          <a:prstGeom prst="rect">
            <a:avLst/>
          </a:prstGeom>
        </p:spPr>
        <p:txBody>
          <a:bodyPr wrap="square">
            <a:spAutoFit/>
          </a:bodyPr>
          <a:lstStyle/>
          <a:p>
            <a:r>
              <a:rPr lang="fr-FR" altLang="fr-FR" sz="2300" dirty="0" smtClean="0">
                <a:latin typeface="Times New Roman" panose="02020603050405020304" pitchFamily="18" charset="0"/>
                <a:ea typeface="Calibri" panose="020F0502020204030204" pitchFamily="34" charset="0"/>
                <a:cs typeface="Times New Roman" panose="02020603050405020304" pitchFamily="18" charset="0"/>
              </a:rPr>
              <a:t>1- le tube 01 montre que les granules d’argile restent dispersés, alors que la présence des sels de calcium (Ca Cl 2) dans le tube 02 les granules d’argiles et les sels de calcium se combinent en formant de amas</a:t>
            </a:r>
          </a:p>
          <a:p>
            <a:r>
              <a:rPr lang="fr-FR" altLang="fr-FR" sz="2300" dirty="0" smtClean="0">
                <a:latin typeface="Times New Roman" panose="02020603050405020304" pitchFamily="18" charset="0"/>
                <a:ea typeface="Calibri" panose="020F0502020204030204" pitchFamily="34" charset="0"/>
                <a:cs typeface="Times New Roman" panose="02020603050405020304" pitchFamily="18" charset="0"/>
              </a:rPr>
              <a:t>2- les granules d’argiles sont chargés négativement; donc ils restent dispersés dans l’eau, </a:t>
            </a:r>
          </a:p>
          <a:p>
            <a:r>
              <a:rPr lang="fr-FR" altLang="fr-FR" sz="2300" dirty="0">
                <a:latin typeface="Times New Roman" panose="02020603050405020304" pitchFamily="18" charset="0"/>
                <a:ea typeface="Calibri" panose="020F0502020204030204" pitchFamily="34" charset="0"/>
                <a:cs typeface="Times New Roman" panose="02020603050405020304" pitchFamily="18" charset="0"/>
              </a:rPr>
              <a:t>A</a:t>
            </a:r>
            <a:r>
              <a:rPr lang="fr-FR" altLang="fr-FR" sz="2300" dirty="0" smtClean="0">
                <a:latin typeface="Times New Roman" panose="02020603050405020304" pitchFamily="18" charset="0"/>
                <a:ea typeface="Calibri" panose="020F0502020204030204" pitchFamily="34" charset="0"/>
                <a:cs typeface="Times New Roman" panose="02020603050405020304" pitchFamily="18" charset="0"/>
              </a:rPr>
              <a:t>lors si on ajoute les sels de calcium qui sont chargés positivement ils forment un complexe </a:t>
            </a:r>
          </a:p>
        </p:txBody>
      </p:sp>
      <p:sp>
        <p:nvSpPr>
          <p:cNvPr id="5" name="Rectangle 4"/>
          <p:cNvSpPr/>
          <p:nvPr/>
        </p:nvSpPr>
        <p:spPr>
          <a:xfrm>
            <a:off x="601391" y="2268313"/>
            <a:ext cx="7656263" cy="587853"/>
          </a:xfrm>
          <a:prstGeom prst="rect">
            <a:avLst/>
          </a:prstGeom>
        </p:spPr>
        <p:txBody>
          <a:bodyPr wrap="none">
            <a:spAutoFit/>
          </a:bodyPr>
          <a:lstStyle/>
          <a:p>
            <a:pPr>
              <a:lnSpc>
                <a:spcPct val="115000"/>
              </a:lnSpc>
              <a:spcAft>
                <a:spcPts val="0"/>
              </a:spcAft>
            </a:pPr>
            <a:r>
              <a:rPr lang="fr-FR" sz="2800" b="1" dirty="0">
                <a:solidFill>
                  <a:srgbClr val="00B050"/>
                </a:solidFill>
                <a:latin typeface="Times New Roman" panose="02020603050405020304" pitchFamily="18" charset="0"/>
                <a:ea typeface="Calibri" panose="020F0502020204030204" pitchFamily="34" charset="0"/>
                <a:cs typeface="Arial" panose="020B0604020202020204" pitchFamily="34" charset="0"/>
              </a:rPr>
              <a:t>3</a:t>
            </a:r>
            <a:r>
              <a:rPr lang="fr-FR" sz="28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-Formation </a:t>
            </a:r>
            <a:r>
              <a:rPr lang="fr-FR" sz="2800" b="1" dirty="0">
                <a:solidFill>
                  <a:srgbClr val="00B050"/>
                </a:solidFill>
                <a:latin typeface="Times New Roman" panose="02020603050405020304" pitchFamily="18" charset="0"/>
                <a:ea typeface="Calibri" panose="020F0502020204030204" pitchFamily="34" charset="0"/>
                <a:cs typeface="Arial" panose="020B0604020202020204" pitchFamily="34" charset="0"/>
              </a:rPr>
              <a:t>et rôle du complexe argilo-humique</a:t>
            </a:r>
            <a:endParaRPr lang="fr-FR" sz="2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70481" y="2745736"/>
            <a:ext cx="11670224" cy="906402"/>
          </a:xfrm>
          <a:prstGeom prst="rect">
            <a:avLst/>
          </a:prstGeom>
        </p:spPr>
        <p:txBody>
          <a:bodyPr wrap="square">
            <a:spAutoFit/>
          </a:bodyPr>
          <a:lstStyle/>
          <a:p>
            <a:pPr>
              <a:lnSpc>
                <a:spcPct val="115000"/>
              </a:lnSpc>
              <a:spcAft>
                <a:spcPts val="0"/>
              </a:spcAft>
            </a:pPr>
            <a:r>
              <a:rPr lang="fr-FR" sz="2300" dirty="0">
                <a:latin typeface="Times New Roman" panose="02020603050405020304" pitchFamily="18" charset="0"/>
                <a:ea typeface="Calibri" panose="020F0502020204030204" pitchFamily="34" charset="0"/>
                <a:cs typeface="Arial" panose="020B0604020202020204" pitchFamily="34" charset="0"/>
              </a:rPr>
              <a:t>On mélange une solution d’argile avec une solution d’humus, les deux dépourvus des ions Ca</a:t>
            </a:r>
            <a:r>
              <a:rPr lang="fr-FR" sz="2300" baseline="30000" dirty="0">
                <a:latin typeface="Times New Roman" panose="02020603050405020304" pitchFamily="18" charset="0"/>
                <a:ea typeface="Calibri" panose="020F0502020204030204" pitchFamily="34" charset="0"/>
                <a:cs typeface="Arial" panose="020B0604020202020204" pitchFamily="34" charset="0"/>
              </a:rPr>
              <a:t>2+</a:t>
            </a:r>
            <a:r>
              <a:rPr lang="fr-FR" sz="2300" dirty="0">
                <a:latin typeface="Times New Roman" panose="02020603050405020304" pitchFamily="18" charset="0"/>
                <a:ea typeface="Calibri" panose="020F0502020204030204" pitchFamily="34" charset="0"/>
                <a:cs typeface="Arial" panose="020B0604020202020204" pitchFamily="34" charset="0"/>
              </a:rPr>
              <a:t>.</a:t>
            </a:r>
            <a:endParaRPr lang="fr-FR" sz="23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fr-FR" sz="2300" dirty="0">
                <a:latin typeface="Times New Roman" panose="02020603050405020304" pitchFamily="18" charset="0"/>
                <a:ea typeface="Calibri" panose="020F0502020204030204" pitchFamily="34" charset="0"/>
                <a:cs typeface="Arial" panose="020B0604020202020204" pitchFamily="34" charset="0"/>
              </a:rPr>
              <a:t>On sépare le mélange sur plusieurs tubes et on ajoute à un tube les sels de calcium CaCl</a:t>
            </a:r>
            <a:r>
              <a:rPr lang="fr-FR" sz="2300" baseline="-25000" dirty="0">
                <a:latin typeface="Times New Roman" panose="02020603050405020304" pitchFamily="18" charset="0"/>
                <a:ea typeface="Calibri" panose="020F0502020204030204" pitchFamily="34" charset="0"/>
                <a:cs typeface="Arial" panose="020B0604020202020204" pitchFamily="34" charset="0"/>
              </a:rPr>
              <a:t>2</a:t>
            </a:r>
            <a:endParaRPr lang="fr-FR" sz="23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Image 6"/>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0481" y="3652138"/>
            <a:ext cx="7253207" cy="3205862"/>
          </a:xfrm>
          <a:prstGeom prst="rect">
            <a:avLst/>
          </a:prstGeom>
          <a:noFill/>
          <a:ln>
            <a:noFill/>
          </a:ln>
        </p:spPr>
      </p:pic>
      <p:sp>
        <p:nvSpPr>
          <p:cNvPr id="8" name="Rectangle 7"/>
          <p:cNvSpPr/>
          <p:nvPr/>
        </p:nvSpPr>
        <p:spPr>
          <a:xfrm>
            <a:off x="7423688" y="3772182"/>
            <a:ext cx="4527139" cy="3136243"/>
          </a:xfrm>
          <a:prstGeom prst="rect">
            <a:avLst/>
          </a:prstGeom>
        </p:spPr>
        <p:txBody>
          <a:bodyPr wrap="square">
            <a:spAutoFit/>
          </a:bodyPr>
          <a:lstStyle/>
          <a:p>
            <a:pPr marL="342900" lvl="0" indent="-342900">
              <a:lnSpc>
                <a:spcPct val="115000"/>
              </a:lnSpc>
              <a:buSzPct val="73000"/>
              <a:buFont typeface="+mj-lt"/>
              <a:buAutoNum type="arabicPeriod"/>
            </a:pPr>
            <a:r>
              <a:rPr lang="fr-FR" sz="2400" b="1" dirty="0">
                <a:latin typeface="Times New Roman" panose="02020603050405020304" pitchFamily="18" charset="0"/>
                <a:ea typeface="Calibri" panose="020F0502020204030204" pitchFamily="34" charset="0"/>
                <a:cs typeface="Arial" panose="020B0604020202020204" pitchFamily="34" charset="0"/>
              </a:rPr>
              <a:t>Analyser et expliquer </a:t>
            </a:r>
            <a:r>
              <a:rPr lang="fr-FR" sz="2400" dirty="0">
                <a:latin typeface="Times New Roman" panose="02020603050405020304" pitchFamily="18" charset="0"/>
                <a:ea typeface="Calibri" panose="020F0502020204030204" pitchFamily="34" charset="0"/>
                <a:cs typeface="Arial" panose="020B0604020202020204" pitchFamily="34" charset="0"/>
              </a:rPr>
              <a:t>les résultats observés sachant que </a:t>
            </a:r>
            <a:r>
              <a:rPr lang="fr-FR" sz="2400" dirty="0" smtClean="0">
                <a:latin typeface="Times New Roman" panose="02020603050405020304" pitchFamily="18" charset="0"/>
                <a:ea typeface="Calibri" panose="020F0502020204030204" pitchFamily="34" charset="0"/>
                <a:cs typeface="Arial" panose="020B0604020202020204" pitchFamily="34" charset="0"/>
              </a:rPr>
              <a:t>les </a:t>
            </a:r>
            <a:r>
              <a:rPr lang="fr-FR" sz="2400" dirty="0">
                <a:latin typeface="Times New Roman" panose="02020603050405020304" pitchFamily="18" charset="0"/>
                <a:ea typeface="Calibri" panose="020F0502020204030204" pitchFamily="34" charset="0"/>
                <a:cs typeface="Arial" panose="020B0604020202020204" pitchFamily="34" charset="0"/>
              </a:rPr>
              <a:t>particules d’humus et d’argiles sont chargées négativement.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SzPct val="65000"/>
              <a:buFont typeface="+mj-lt"/>
              <a:buAutoNum type="arabicPeriod"/>
            </a:pPr>
            <a:r>
              <a:rPr lang="fr-FR" sz="2400" dirty="0">
                <a:latin typeface="Times New Roman" panose="02020603050405020304" pitchFamily="18" charset="0"/>
                <a:ea typeface="Calibri" panose="020F0502020204030204" pitchFamily="34" charset="0"/>
                <a:cs typeface="Arial" panose="020B0604020202020204" pitchFamily="34" charset="0"/>
              </a:rPr>
              <a:t>Quel </a:t>
            </a:r>
            <a:r>
              <a:rPr lang="fr-FR" sz="2400" b="1" dirty="0">
                <a:latin typeface="Times New Roman" panose="02020603050405020304" pitchFamily="18" charset="0"/>
                <a:ea typeface="Calibri" panose="020F0502020204030204" pitchFamily="34" charset="0"/>
                <a:cs typeface="Arial" panose="020B0604020202020204" pitchFamily="34" charset="0"/>
              </a:rPr>
              <a:t>rôle</a:t>
            </a:r>
            <a:r>
              <a:rPr lang="fr-FR" sz="2400" dirty="0">
                <a:latin typeface="Times New Roman" panose="02020603050405020304" pitchFamily="18" charset="0"/>
                <a:ea typeface="Calibri" panose="020F0502020204030204" pitchFamily="34" charset="0"/>
                <a:cs typeface="Arial" panose="020B0604020202020204" pitchFamily="34" charset="0"/>
              </a:rPr>
              <a:t> joue le complexe argilo-humique dans le sol</a:t>
            </a:r>
            <a:r>
              <a:rPr lang="fr-FR" sz="2800" dirty="0">
                <a:latin typeface="Times New Roman" panose="02020603050405020304" pitchFamily="18" charset="0"/>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895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98213" y="789140"/>
            <a:ext cx="1491434" cy="461665"/>
          </a:xfrm>
          <a:prstGeom prst="rect">
            <a:avLst/>
          </a:prstGeom>
          <a:noFill/>
        </p:spPr>
        <p:txBody>
          <a:bodyPr wrap="none" rtlCol="0">
            <a:spAutoFit/>
          </a:bodyPr>
          <a:lstStyle/>
          <a:p>
            <a:r>
              <a:rPr lang="fr-FR" sz="2400" b="1" u="sng" dirty="0" smtClean="0">
                <a:solidFill>
                  <a:srgbClr val="FF0000"/>
                </a:solidFill>
              </a:rPr>
              <a:t>Réponses:</a:t>
            </a:r>
          </a:p>
        </p:txBody>
      </p:sp>
      <p:sp>
        <p:nvSpPr>
          <p:cNvPr id="3" name="Rectangle 2"/>
          <p:cNvSpPr/>
          <p:nvPr/>
        </p:nvSpPr>
        <p:spPr>
          <a:xfrm>
            <a:off x="360218" y="2151717"/>
            <a:ext cx="11213831" cy="3416320"/>
          </a:xfrm>
          <a:prstGeom prst="rect">
            <a:avLst/>
          </a:prstGeom>
        </p:spPr>
        <p:txBody>
          <a:bodyPr wrap="square">
            <a:spAutoFit/>
          </a:bodyPr>
          <a:lstStyle/>
          <a:p>
            <a:pPr algn="just"/>
            <a:r>
              <a:rPr lang="fr-FR" sz="2400" dirty="0" smtClean="0">
                <a:latin typeface="Comic Sans MS" panose="030F0702030302020204" pitchFamily="66" charset="0"/>
              </a:rPr>
              <a:t>1- Avant </a:t>
            </a:r>
            <a:r>
              <a:rPr lang="fr-FR" sz="2400" dirty="0">
                <a:latin typeface="Comic Sans MS" panose="030F0702030302020204" pitchFamily="66" charset="0"/>
              </a:rPr>
              <a:t>l’ajout de </a:t>
            </a:r>
            <a:r>
              <a:rPr lang="fr-FR" sz="2400" b="1" dirty="0">
                <a:latin typeface="Comic Sans MS" panose="030F0702030302020204" pitchFamily="66" charset="0"/>
              </a:rPr>
              <a:t>CaCl</a:t>
            </a:r>
            <a:r>
              <a:rPr lang="fr-FR" sz="2400" b="1" baseline="-25000" dirty="0">
                <a:latin typeface="Comic Sans MS" panose="030F0702030302020204" pitchFamily="66" charset="0"/>
              </a:rPr>
              <a:t>2</a:t>
            </a:r>
            <a:r>
              <a:rPr lang="fr-FR" sz="2400" dirty="0">
                <a:latin typeface="Comic Sans MS" panose="030F0702030302020204" pitchFamily="66" charset="0"/>
              </a:rPr>
              <a:t> les particules d’argile et </a:t>
            </a:r>
            <a:r>
              <a:rPr lang="fr-FR" sz="2400" dirty="0" smtClean="0">
                <a:latin typeface="Comic Sans MS" panose="030F0702030302020204" pitchFamily="66" charset="0"/>
              </a:rPr>
              <a:t>d’humus</a:t>
            </a:r>
            <a:r>
              <a:rPr lang="ar-SA" sz="2400" dirty="0" smtClean="0">
                <a:latin typeface="Comic Sans MS" panose="030F0702030302020204" pitchFamily="66" charset="0"/>
              </a:rPr>
              <a:t> </a:t>
            </a:r>
            <a:r>
              <a:rPr lang="ar-SA" sz="2400" b="1" dirty="0" smtClean="0">
                <a:latin typeface="Comic Sans MS" panose="030F0702030302020204" pitchFamily="66" charset="0"/>
              </a:rPr>
              <a:t>الذبال</a:t>
            </a:r>
            <a:r>
              <a:rPr lang="ar-SA" sz="2400" dirty="0" smtClean="0">
                <a:latin typeface="Comic Sans MS" panose="030F0702030302020204" pitchFamily="66" charset="0"/>
              </a:rPr>
              <a:t> </a:t>
            </a:r>
            <a:r>
              <a:rPr lang="fr-FR" sz="2400" dirty="0" smtClean="0">
                <a:latin typeface="Comic Sans MS" panose="030F0702030302020204" pitchFamily="66" charset="0"/>
              </a:rPr>
              <a:t> </a:t>
            </a:r>
            <a:r>
              <a:rPr lang="fr-FR" sz="2400" dirty="0">
                <a:latin typeface="Comic Sans MS" panose="030F0702030302020204" pitchFamily="66" charset="0"/>
              </a:rPr>
              <a:t>sont séparées parce qu'elles ont des charges négatives. Les ions comme Ca</a:t>
            </a:r>
            <a:r>
              <a:rPr lang="fr-FR" sz="2400" baseline="30000" dirty="0">
                <a:latin typeface="Comic Sans MS" panose="030F0702030302020204" pitchFamily="66" charset="0"/>
              </a:rPr>
              <a:t>2+ </a:t>
            </a:r>
            <a:r>
              <a:rPr lang="fr-FR" sz="2400" dirty="0">
                <a:latin typeface="Comic Sans MS" panose="030F0702030302020204" pitchFamily="66" charset="0"/>
              </a:rPr>
              <a:t>qui ont des charges positives aident à la liaison des particules d’argile au particules d’humus en formant le </a:t>
            </a:r>
            <a:r>
              <a:rPr lang="fr-FR" sz="2400" b="1" dirty="0">
                <a:latin typeface="Comic Sans MS" panose="030F0702030302020204" pitchFamily="66" charset="0"/>
              </a:rPr>
              <a:t>complexe </a:t>
            </a:r>
            <a:r>
              <a:rPr lang="fr-FR" sz="2400" b="1" dirty="0" smtClean="0">
                <a:latin typeface="Comic Sans MS" panose="030F0702030302020204" pitchFamily="66" charset="0"/>
              </a:rPr>
              <a:t>argilo-humique</a:t>
            </a:r>
            <a:r>
              <a:rPr lang="ar-SA" sz="2400" b="1" dirty="0" smtClean="0">
                <a:latin typeface="Comic Sans MS" panose="030F0702030302020204" pitchFamily="66" charset="0"/>
              </a:rPr>
              <a:t> المركب الطيني </a:t>
            </a:r>
            <a:r>
              <a:rPr lang="ar-SA" sz="2400" b="1" dirty="0" err="1" smtClean="0">
                <a:latin typeface="Comic Sans MS" panose="030F0702030302020204" pitchFamily="66" charset="0"/>
              </a:rPr>
              <a:t>الذبالي</a:t>
            </a:r>
            <a:r>
              <a:rPr lang="ar-SA" sz="2400" b="1" dirty="0" smtClean="0">
                <a:latin typeface="Comic Sans MS" panose="030F0702030302020204" pitchFamily="66" charset="0"/>
              </a:rPr>
              <a:t> </a:t>
            </a:r>
            <a:r>
              <a:rPr lang="fr-FR" sz="2400" dirty="0" smtClean="0">
                <a:latin typeface="Comic Sans MS" panose="030F0702030302020204" pitchFamily="66" charset="0"/>
              </a:rPr>
              <a:t>.</a:t>
            </a:r>
            <a:endParaRPr lang="ar-SA" sz="2400" dirty="0" smtClean="0">
              <a:latin typeface="Comic Sans MS" panose="030F0702030302020204" pitchFamily="66" charset="0"/>
            </a:endParaRPr>
          </a:p>
          <a:p>
            <a:pPr algn="just"/>
            <a:endParaRPr lang="fr-FR" sz="2400" dirty="0" smtClean="0">
              <a:latin typeface="Comic Sans MS" panose="030F0702030302020204" pitchFamily="66" charset="0"/>
            </a:endParaRPr>
          </a:p>
          <a:p>
            <a:pPr algn="just"/>
            <a:r>
              <a:rPr lang="fr-FR" sz="2400" dirty="0" smtClean="0"/>
              <a:t>2- </a:t>
            </a:r>
            <a:r>
              <a:rPr lang="fr-FR" sz="2400" dirty="0">
                <a:latin typeface="Comic Sans MS" pitchFamily="66" charset="0"/>
              </a:rPr>
              <a:t>Le complexe argilo-humique </a:t>
            </a:r>
            <a:r>
              <a:rPr lang="fr-FR" sz="2400" dirty="0" smtClean="0">
                <a:latin typeface="Comic Sans MS" pitchFamily="66" charset="0"/>
              </a:rPr>
              <a:t>à </a:t>
            </a:r>
            <a:r>
              <a:rPr lang="fr-FR" sz="2400" dirty="0">
                <a:latin typeface="Comic Sans MS" pitchFamily="66" charset="0"/>
              </a:rPr>
              <a:t>un rôle important dans la rétention des ions minérales en évitant le lessivage de ces ions vers les </a:t>
            </a:r>
            <a:r>
              <a:rPr lang="fr-FR" sz="2400" b="1" dirty="0">
                <a:latin typeface="Comic Sans MS" pitchFamily="66" charset="0"/>
              </a:rPr>
              <a:t>nappes phréatiques </a:t>
            </a:r>
            <a:r>
              <a:rPr lang="fr-FR" sz="2400" dirty="0">
                <a:latin typeface="Comic Sans MS" pitchFamily="66" charset="0"/>
              </a:rPr>
              <a:t>donc ce complexe augmente la fertilité des sols.</a:t>
            </a:r>
          </a:p>
          <a:p>
            <a:pPr algn="just"/>
            <a:r>
              <a:rPr lang="fr-FR" sz="2400" dirty="0" smtClean="0"/>
              <a:t> </a:t>
            </a:r>
            <a:endParaRPr lang="fr-FR" sz="2400" dirty="0"/>
          </a:p>
        </p:txBody>
      </p:sp>
    </p:spTree>
    <p:extLst>
      <p:ext uri="{BB962C8B-B14F-4D97-AF65-F5344CB8AC3E}">
        <p14:creationId xmlns:p14="http://schemas.microsoft.com/office/powerpoint/2010/main" val="4005716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0626" y="0"/>
            <a:ext cx="9437462" cy="830997"/>
          </a:xfrm>
          <a:prstGeom prst="rect">
            <a:avLst/>
          </a:prstGeom>
          <a:noFill/>
        </p:spPr>
        <p:txBody>
          <a:bodyPr wrap="square" rtlCol="0">
            <a:spAutoFit/>
          </a:bodyPr>
          <a:lstStyle/>
          <a:p>
            <a:r>
              <a:rPr lang="fr-FR" sz="2400" b="1" dirty="0">
                <a:solidFill>
                  <a:srgbClr val="FF0000"/>
                </a:solidFill>
                <a:latin typeface="Candara" pitchFamily="34" charset="0"/>
              </a:rPr>
              <a:t>III- L’eau </a:t>
            </a:r>
            <a:r>
              <a:rPr lang="fr-FR" sz="2400" b="1" dirty="0">
                <a:solidFill>
                  <a:srgbClr val="FF0000"/>
                </a:solidFill>
              </a:rPr>
              <a:t>dans</a:t>
            </a:r>
            <a:r>
              <a:rPr lang="fr-FR" sz="2400" b="1" dirty="0">
                <a:solidFill>
                  <a:srgbClr val="FF0000"/>
                </a:solidFill>
                <a:latin typeface="Candara" pitchFamily="34" charset="0"/>
              </a:rPr>
              <a:t> le sol</a:t>
            </a:r>
          </a:p>
          <a:p>
            <a:r>
              <a:rPr lang="fr-FR" sz="2400" b="1" dirty="0" smtClean="0">
                <a:solidFill>
                  <a:srgbClr val="00B050"/>
                </a:solidFill>
              </a:rPr>
              <a:t>1-</a:t>
            </a:r>
            <a:r>
              <a:rPr lang="fr-FR" sz="2400" b="1" dirty="0" smtClean="0">
                <a:solidFill>
                  <a:srgbClr val="00B050"/>
                </a:solidFill>
                <a:latin typeface="Candara" pitchFamily="34" charset="0"/>
              </a:rPr>
              <a:t> La capacité de rétention de l’eau par le sol et sa perméabilité</a:t>
            </a:r>
          </a:p>
        </p:txBody>
      </p:sp>
      <mc:AlternateContent xmlns:mc="http://schemas.openxmlformats.org/markup-compatibility/2006" xmlns:a14="http://schemas.microsoft.com/office/drawing/2010/main">
        <mc:Choice Requires="a14">
          <p:sp>
            <p:nvSpPr>
              <p:cNvPr id="3" name="Rectangle 2"/>
              <p:cNvSpPr/>
              <p:nvPr/>
            </p:nvSpPr>
            <p:spPr>
              <a:xfrm>
                <a:off x="0" y="757543"/>
                <a:ext cx="11954006" cy="6181116"/>
              </a:xfrm>
              <a:prstGeom prst="rect">
                <a:avLst/>
              </a:prstGeom>
            </p:spPr>
            <p:txBody>
              <a:bodyPr wrap="square">
                <a:spAutoFit/>
              </a:bodyPr>
              <a:lstStyle/>
              <a:p>
                <a:pPr>
                  <a:lnSpc>
                    <a:spcPct val="115000"/>
                  </a:lnSpc>
                  <a:spcAft>
                    <a:spcPts val="0"/>
                  </a:spcAft>
                </a:pPr>
                <a:r>
                  <a:rPr lang="fr-FR" dirty="0" smtClean="0">
                    <a:latin typeface="Times New Roman" panose="02020603050405020304" pitchFamily="18" charset="0"/>
                    <a:ea typeface="Calibri" panose="020F0502020204030204" pitchFamily="34" charset="0"/>
                    <a:cs typeface="Arial" panose="020B0604020202020204" pitchFamily="34" charset="0"/>
                  </a:rPr>
                  <a:t>Pour mesurer la capacité de rétention de l’eau par le sol et sa perméabilité on réalise l’expérience suivante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-On sèche des échantillons du sol à l’étuve pour éliminer l’eau retenue dans leurs pores, ensuite on suit les étapes suivantes pour chaque échantillon du sol :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fr-FR" dirty="0">
                    <a:latin typeface="Times New Roman" panose="02020603050405020304" pitchFamily="18" charset="0"/>
                    <a:ea typeface="Calibri" panose="020F0502020204030204" pitchFamily="34" charset="0"/>
                    <a:cs typeface="Arial" panose="020B0604020202020204" pitchFamily="34" charset="0"/>
                  </a:rPr>
                  <a:t>Placer 100g de sol séché dans le tube </a:t>
                </a:r>
                <a:r>
                  <a:rPr lang="fr-FR" sz="2000" b="1" dirty="0">
                    <a:effectLst/>
                    <a:latin typeface="Times New Roman" panose="02020603050405020304" pitchFamily="18" charset="0"/>
                    <a:ea typeface="Calibri" panose="020F0502020204030204" pitchFamily="34" charset="0"/>
                    <a:cs typeface="Arial" panose="020B0604020202020204" pitchFamily="34" charset="0"/>
                  </a:rPr>
                  <a:t>A</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fr-FR" dirty="0">
                    <a:latin typeface="Times New Roman" panose="02020603050405020304" pitchFamily="18" charset="0"/>
                    <a:ea typeface="Calibri" panose="020F0502020204030204" pitchFamily="34" charset="0"/>
                    <a:cs typeface="Arial" panose="020B0604020202020204" pitchFamily="34" charset="0"/>
                  </a:rPr>
                  <a:t>Remplir l’éprouvette graduée </a:t>
                </a:r>
                <a:r>
                  <a:rPr lang="fr-FR" sz="2000" b="1" dirty="0">
                    <a:effectLst/>
                    <a:latin typeface="Times New Roman" panose="02020603050405020304" pitchFamily="18" charset="0"/>
                    <a:ea typeface="Calibri" panose="020F0502020204030204" pitchFamily="34" charset="0"/>
                    <a:cs typeface="Arial" panose="020B0604020202020204" pitchFamily="34" charset="0"/>
                  </a:rPr>
                  <a:t>B</a:t>
                </a:r>
                <a:r>
                  <a:rPr lang="fr-FR" dirty="0">
                    <a:latin typeface="Times New Roman" panose="02020603050405020304" pitchFamily="18" charset="0"/>
                    <a:ea typeface="Calibri" panose="020F0502020204030204" pitchFamily="34" charset="0"/>
                    <a:cs typeface="Arial" panose="020B0604020202020204" pitchFamily="34" charset="0"/>
                  </a:rPr>
                  <a:t> avec de l’eau </a:t>
                </a:r>
                <a:r>
                  <a:rPr lang="fr-FR" dirty="0" smtClean="0">
                    <a:latin typeface="Times New Roman" panose="02020603050405020304" pitchFamily="18" charset="0"/>
                    <a:ea typeface="Calibri" panose="020F0502020204030204" pitchFamily="34" charset="0"/>
                    <a:cs typeface="Arial" panose="020B0604020202020204" pitchFamily="34" charset="0"/>
                  </a:rPr>
                  <a:t>en </a:t>
                </a:r>
                <a:r>
                  <a:rPr lang="fr-FR" dirty="0">
                    <a:latin typeface="Times New Roman" panose="02020603050405020304" pitchFamily="18" charset="0"/>
                    <a:ea typeface="Calibri" panose="020F0502020204030204" pitchFamily="34" charset="0"/>
                    <a:cs typeface="Arial" panose="020B0604020202020204" pitchFamily="34" charset="0"/>
                  </a:rPr>
                  <a:t>gardant le robinet </a:t>
                </a:r>
                <a:r>
                  <a:rPr lang="fr-FR" sz="2000" b="1" dirty="0">
                    <a:effectLst/>
                    <a:latin typeface="Times New Roman" panose="02020603050405020304" pitchFamily="18" charset="0"/>
                    <a:ea typeface="Calibri" panose="020F0502020204030204" pitchFamily="34" charset="0"/>
                    <a:cs typeface="Arial" panose="020B0604020202020204" pitchFamily="34" charset="0"/>
                  </a:rPr>
                  <a:t>R</a:t>
                </a:r>
                <a:r>
                  <a:rPr lang="fr-FR" sz="2000" b="1" baseline="-25000" dirty="0">
                    <a:effectLst/>
                    <a:latin typeface="Times New Roman" panose="02020603050405020304" pitchFamily="18" charset="0"/>
                    <a:ea typeface="Calibri" panose="020F0502020204030204" pitchFamily="34" charset="0"/>
                    <a:cs typeface="Arial" panose="020B0604020202020204" pitchFamily="34" charset="0"/>
                  </a:rPr>
                  <a:t>1</a:t>
                </a:r>
                <a:r>
                  <a:rPr lang="fr-FR" dirty="0">
                    <a:latin typeface="Times New Roman" panose="02020603050405020304" pitchFamily="18" charset="0"/>
                    <a:ea typeface="Calibri" panose="020F0502020204030204" pitchFamily="34" charset="0"/>
                    <a:cs typeface="Arial" panose="020B0604020202020204" pitchFamily="34" charset="0"/>
                  </a:rPr>
                  <a:t> ouvert et le robinet </a:t>
                </a:r>
                <a:r>
                  <a:rPr lang="fr-FR" sz="2000" b="1" dirty="0">
                    <a:effectLst/>
                    <a:latin typeface="Times New Roman" panose="02020603050405020304" pitchFamily="18" charset="0"/>
                    <a:ea typeface="Calibri" panose="020F0502020204030204" pitchFamily="34" charset="0"/>
                    <a:cs typeface="Arial" panose="020B0604020202020204" pitchFamily="34" charset="0"/>
                  </a:rPr>
                  <a:t>R</a:t>
                </a:r>
                <a:r>
                  <a:rPr lang="fr-FR" sz="20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fr-FR" dirty="0">
                    <a:latin typeface="Times New Roman" panose="02020603050405020304" pitchFamily="18" charset="0"/>
                    <a:ea typeface="Calibri" panose="020F0502020204030204" pitchFamily="34" charset="0"/>
                    <a:cs typeface="Arial" panose="020B0604020202020204" pitchFamily="34" charset="0"/>
                  </a:rPr>
                  <a:t> fermé.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fr-FR" dirty="0">
                    <a:latin typeface="Times New Roman" panose="02020603050405020304" pitchFamily="18" charset="0"/>
                    <a:ea typeface="Calibri" panose="020F0502020204030204" pitchFamily="34" charset="0"/>
                    <a:cs typeface="Arial" panose="020B0604020202020204" pitchFamily="34" charset="0"/>
                  </a:rPr>
                  <a:t>Repérer le niveau d’eau du tube </a:t>
                </a:r>
                <a:r>
                  <a:rPr lang="fr-FR" sz="2000" b="1" dirty="0">
                    <a:effectLst/>
                    <a:latin typeface="Times New Roman" panose="02020603050405020304" pitchFamily="18" charset="0"/>
                    <a:ea typeface="Calibri" panose="020F0502020204030204" pitchFamily="34" charset="0"/>
                    <a:cs typeface="Arial" panose="020B0604020202020204" pitchFamily="34" charset="0"/>
                  </a:rPr>
                  <a:t>B</a:t>
                </a:r>
                <a:r>
                  <a:rPr lang="fr-FR" dirty="0">
                    <a:latin typeface="Times New Roman" panose="02020603050405020304" pitchFamily="18" charset="0"/>
                    <a:ea typeface="Calibri" panose="020F0502020204030204" pitchFamily="34" charset="0"/>
                    <a:cs typeface="Arial" panose="020B0604020202020204" pitchFamily="34" charset="0"/>
                  </a:rPr>
                  <a:t> puis </a:t>
                </a:r>
                <a:r>
                  <a:rPr lang="fr-FR" dirty="0" smtClean="0">
                    <a:latin typeface="Times New Roman" panose="02020603050405020304" pitchFamily="18" charset="0"/>
                    <a:ea typeface="Calibri" panose="020F0502020204030204" pitchFamily="34" charset="0"/>
                    <a:cs typeface="Arial" panose="020B0604020202020204" pitchFamily="34" charset="0"/>
                  </a:rPr>
                  <a:t>ouvrir </a:t>
                </a:r>
                <a:r>
                  <a:rPr lang="fr-FR" dirty="0">
                    <a:latin typeface="Times New Roman" panose="02020603050405020304" pitchFamily="18" charset="0"/>
                    <a:ea typeface="Calibri" panose="020F0502020204030204" pitchFamily="34" charset="0"/>
                    <a:cs typeface="Arial" panose="020B0604020202020204" pitchFamily="34" charset="0"/>
                  </a:rPr>
                  <a:t>le robinet </a:t>
                </a:r>
                <a:r>
                  <a:rPr lang="fr-FR" sz="2000" b="1" dirty="0">
                    <a:effectLst/>
                    <a:latin typeface="Times New Roman" panose="02020603050405020304" pitchFamily="18" charset="0"/>
                    <a:ea typeface="Calibri" panose="020F0502020204030204" pitchFamily="34" charset="0"/>
                    <a:cs typeface="Arial" panose="020B0604020202020204" pitchFamily="34" charset="0"/>
                  </a:rPr>
                  <a:t>R</a:t>
                </a:r>
                <a:r>
                  <a:rPr lang="fr-FR" sz="20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fr-FR" dirty="0">
                    <a:latin typeface="Times New Roman" panose="02020603050405020304" pitchFamily="18" charset="0"/>
                    <a:ea typeface="Calibri" panose="020F0502020204030204" pitchFamily="34" charset="0"/>
                    <a:cs typeface="Arial" panose="020B0604020202020204" pitchFamily="34" charset="0"/>
                  </a:rPr>
                  <a:t> :l’eau monte dans le tube </a:t>
                </a:r>
                <a:r>
                  <a:rPr lang="fr-FR" sz="2000" b="1" dirty="0">
                    <a:effectLst/>
                    <a:latin typeface="Times New Roman" panose="02020603050405020304" pitchFamily="18" charset="0"/>
                    <a:ea typeface="Calibri" panose="020F0502020204030204" pitchFamily="34" charset="0"/>
                    <a:cs typeface="Arial" panose="020B0604020202020204" pitchFamily="34" charset="0"/>
                  </a:rPr>
                  <a:t>A</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fr-FR" dirty="0">
                    <a:latin typeface="Times New Roman" panose="02020603050405020304" pitchFamily="18" charset="0"/>
                    <a:ea typeface="Calibri" panose="020F0502020204030204" pitchFamily="34" charset="0"/>
                    <a:cs typeface="Arial" panose="020B0604020202020204" pitchFamily="34" charset="0"/>
                  </a:rPr>
                  <a:t>Fermer le robinet </a:t>
                </a:r>
                <a:r>
                  <a:rPr lang="fr-FR" sz="2000" b="1" dirty="0">
                    <a:effectLst/>
                    <a:latin typeface="Times New Roman" panose="02020603050405020304" pitchFamily="18" charset="0"/>
                    <a:ea typeface="Calibri" panose="020F0502020204030204" pitchFamily="34" charset="0"/>
                    <a:cs typeface="Arial" panose="020B0604020202020204" pitchFamily="34" charset="0"/>
                  </a:rPr>
                  <a:t>R</a:t>
                </a:r>
                <a:r>
                  <a:rPr lang="fr-FR" sz="20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fr-FR" dirty="0">
                    <a:latin typeface="Times New Roman" panose="02020603050405020304" pitchFamily="18" charset="0"/>
                    <a:ea typeface="Calibri" panose="020F0502020204030204" pitchFamily="34" charset="0"/>
                    <a:cs typeface="Arial" panose="020B0604020202020204" pitchFamily="34" charset="0"/>
                  </a:rPr>
                  <a:t> lorsque le niveau de </a:t>
                </a:r>
                <a:r>
                  <a:rPr lang="fr-FR" dirty="0" smtClean="0">
                    <a:latin typeface="Times New Roman" panose="02020603050405020304" pitchFamily="18" charset="0"/>
                    <a:ea typeface="Calibri" panose="020F0502020204030204" pitchFamily="34" charset="0"/>
                    <a:cs typeface="Arial" panose="020B0604020202020204" pitchFamily="34" charset="0"/>
                  </a:rPr>
                  <a:t>l’eau </a:t>
                </a:r>
                <a:r>
                  <a:rPr lang="fr-FR" dirty="0">
                    <a:latin typeface="Times New Roman" panose="02020603050405020304" pitchFamily="18" charset="0"/>
                    <a:ea typeface="Calibri" panose="020F0502020204030204" pitchFamily="34" charset="0"/>
                    <a:cs typeface="Arial" panose="020B0604020202020204" pitchFamily="34" charset="0"/>
                  </a:rPr>
                  <a:t>atteint la surface supérieure du sol dans le tube </a:t>
                </a:r>
                <a:r>
                  <a:rPr lang="fr-FR" sz="2000" b="1" dirty="0">
                    <a:effectLst/>
                    <a:latin typeface="Times New Roman" panose="02020603050405020304" pitchFamily="18" charset="0"/>
                    <a:ea typeface="Calibri" panose="020F0502020204030204" pitchFamily="34" charset="0"/>
                    <a:cs typeface="Arial" panose="020B0604020202020204" pitchFamily="34" charset="0"/>
                  </a:rPr>
                  <a:t>A</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fr-FR" dirty="0">
                    <a:latin typeface="Times New Roman" panose="02020603050405020304" pitchFamily="18" charset="0"/>
                    <a:ea typeface="Calibri" panose="020F0502020204030204" pitchFamily="34" charset="0"/>
                    <a:cs typeface="Arial" panose="020B0604020202020204" pitchFamily="34" charset="0"/>
                  </a:rPr>
                  <a:t>Mesurer le volume d’eau </a:t>
                </a:r>
                <a:r>
                  <a:rPr lang="fr-FR" b="1" dirty="0">
                    <a:latin typeface="Times New Roman" panose="02020603050405020304" pitchFamily="18" charset="0"/>
                    <a:ea typeface="Calibri" panose="020F0502020204030204" pitchFamily="34" charset="0"/>
                    <a:cs typeface="Arial" panose="020B0604020202020204" pitchFamily="34" charset="0"/>
                  </a:rPr>
                  <a:t>V</a:t>
                </a:r>
                <a:r>
                  <a:rPr lang="fr-FR" dirty="0">
                    <a:latin typeface="Times New Roman" panose="02020603050405020304" pitchFamily="18" charset="0"/>
                    <a:ea typeface="Calibri" panose="020F0502020204030204" pitchFamily="34" charset="0"/>
                    <a:cs typeface="Arial" panose="020B0604020202020204" pitchFamily="34" charset="0"/>
                  </a:rPr>
                  <a:t> écoulé de </a:t>
                </a:r>
                <a:r>
                  <a:rPr lang="fr-FR" sz="2000" b="1" dirty="0">
                    <a:effectLst/>
                    <a:latin typeface="Times New Roman" panose="02020603050405020304" pitchFamily="18" charset="0"/>
                    <a:ea typeface="Calibri" panose="020F0502020204030204" pitchFamily="34" charset="0"/>
                    <a:cs typeface="Arial" panose="020B0604020202020204" pitchFamily="34" charset="0"/>
                  </a:rPr>
                  <a:t>B</a:t>
                </a:r>
                <a:r>
                  <a:rPr lang="fr-FR" dirty="0">
                    <a:latin typeface="Times New Roman" panose="02020603050405020304" pitchFamily="18" charset="0"/>
                    <a:ea typeface="Calibri" panose="020F0502020204030204" pitchFamily="34" charset="0"/>
                    <a:cs typeface="Arial" panose="020B0604020202020204" pitchFamily="34" charset="0"/>
                  </a:rPr>
                  <a:t> vers </a:t>
                </a:r>
                <a:r>
                  <a:rPr lang="fr-FR" sz="2000" b="1" dirty="0" smtClean="0">
                    <a:effectLst/>
                    <a:latin typeface="Times New Roman" panose="02020603050405020304" pitchFamily="18" charset="0"/>
                    <a:ea typeface="Calibri" panose="020F0502020204030204" pitchFamily="34" charset="0"/>
                    <a:cs typeface="Arial" panose="020B0604020202020204" pitchFamily="34" charset="0"/>
                  </a:rPr>
                  <a:t>A</a:t>
                </a:r>
                <a:r>
                  <a:rPr lang="fr-FR" dirty="0" smtClean="0">
                    <a:latin typeface="Times New Roman" panose="02020603050405020304" pitchFamily="18" charset="0"/>
                    <a:ea typeface="Calibri" panose="020F0502020204030204" pitchFamily="34" charset="0"/>
                    <a:cs typeface="Arial" panose="020B0604020202020204" pitchFamily="34" charset="0"/>
                  </a:rPr>
                  <a:t>.              </a:t>
                </a:r>
                <a:r>
                  <a:rPr lang="fr-FR" b="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a:t>
                </a:r>
                <a:r>
                  <a:rPr lang="fr-FR" sz="2000"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V=Porosité totale</a:t>
                </a:r>
                <a:r>
                  <a:rPr lang="fr-FR" b="1" dirty="0">
                    <a:solidFill>
                      <a:srgbClr val="002060"/>
                    </a:solidFill>
                    <a:latin typeface="Times New Roman" panose="02020603050405020304" pitchFamily="18" charset="0"/>
                    <a:ea typeface="Calibri" panose="020F0502020204030204" pitchFamily="34" charset="0"/>
                    <a:cs typeface="Arial" panose="020B0604020202020204" pitchFamily="34" charset="0"/>
                  </a:rPr>
                  <a:t>)</a:t>
                </a:r>
                <a:endParaRPr lang="fr-FR" sz="16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fr-FR" dirty="0">
                    <a:latin typeface="Times New Roman" panose="02020603050405020304" pitchFamily="18" charset="0"/>
                    <a:ea typeface="Calibri" panose="020F0502020204030204" pitchFamily="34" charset="0"/>
                    <a:cs typeface="Arial" panose="020B0604020202020204" pitchFamily="34" charset="0"/>
                  </a:rPr>
                  <a:t>Débrancher le tube élastique de robinet </a:t>
                </a:r>
                <a:r>
                  <a:rPr lang="fr-FR" sz="2000" b="1" dirty="0" smtClean="0">
                    <a:effectLst/>
                    <a:latin typeface="Times New Roman" panose="02020603050405020304" pitchFamily="18" charset="0"/>
                    <a:ea typeface="Calibri" panose="020F0502020204030204" pitchFamily="34" charset="0"/>
                    <a:cs typeface="Arial" panose="020B0604020202020204" pitchFamily="34" charset="0"/>
                  </a:rPr>
                  <a:t>R</a:t>
                </a:r>
                <a:r>
                  <a:rPr lang="fr-FR" sz="2000" b="1" baseline="-25000" dirty="0" smtClean="0">
                    <a:effectLst/>
                    <a:latin typeface="Times New Roman" panose="02020603050405020304" pitchFamily="18" charset="0"/>
                    <a:ea typeface="Calibri" panose="020F0502020204030204" pitchFamily="34" charset="0"/>
                    <a:cs typeface="Arial" panose="020B0604020202020204" pitchFamily="34" charset="0"/>
                  </a:rPr>
                  <a:t>2</a:t>
                </a:r>
                <a:r>
                  <a:rPr lang="fr-FR" dirty="0" smtClean="0">
                    <a:latin typeface="Times New Roman" panose="02020603050405020304" pitchFamily="18" charset="0"/>
                    <a:ea typeface="Calibri" panose="020F0502020204030204" pitchFamily="34" charset="0"/>
                    <a:cs typeface="Arial" panose="020B0604020202020204" pitchFamily="34" charset="0"/>
                  </a:rPr>
                  <a:t> </a:t>
                </a:r>
                <a:r>
                  <a:rPr lang="fr-FR" dirty="0">
                    <a:latin typeface="Times New Roman" panose="02020603050405020304" pitchFamily="18" charset="0"/>
                    <a:ea typeface="Calibri" panose="020F0502020204030204" pitchFamily="34" charset="0"/>
                    <a:cs typeface="Arial" panose="020B0604020202020204" pitchFamily="34" charset="0"/>
                  </a:rPr>
                  <a:t>et placer un bécher gradué sous le tube </a:t>
                </a:r>
                <a:r>
                  <a:rPr lang="fr-FR" sz="2000" b="1" dirty="0">
                    <a:effectLst/>
                    <a:latin typeface="Times New Roman" panose="02020603050405020304" pitchFamily="18" charset="0"/>
                    <a:ea typeface="Calibri" panose="020F0502020204030204" pitchFamily="34" charset="0"/>
                    <a:cs typeface="Arial" panose="020B0604020202020204" pitchFamily="34" charset="0"/>
                  </a:rPr>
                  <a:t>A</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fr-FR" dirty="0">
                    <a:latin typeface="Times New Roman" panose="02020603050405020304" pitchFamily="18" charset="0"/>
                    <a:ea typeface="Calibri" panose="020F0502020204030204" pitchFamily="34" charset="0"/>
                    <a:cs typeface="Arial" panose="020B0604020202020204" pitchFamily="34" charset="0"/>
                  </a:rPr>
                  <a:t>Ouvrir le robinet </a:t>
                </a:r>
                <a:r>
                  <a:rPr lang="fr-FR" sz="2000" b="1" dirty="0">
                    <a:effectLst/>
                    <a:latin typeface="Times New Roman" panose="02020603050405020304" pitchFamily="18" charset="0"/>
                    <a:ea typeface="Calibri" panose="020F0502020204030204" pitchFamily="34" charset="0"/>
                    <a:cs typeface="Arial" panose="020B0604020202020204" pitchFamily="34" charset="0"/>
                  </a:rPr>
                  <a:t>R</a:t>
                </a:r>
                <a:r>
                  <a:rPr lang="fr-FR" sz="20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fr-FR" dirty="0">
                    <a:latin typeface="Times New Roman" panose="02020603050405020304" pitchFamily="18" charset="0"/>
                    <a:ea typeface="Calibri" panose="020F0502020204030204" pitchFamily="34" charset="0"/>
                    <a:cs typeface="Arial" panose="020B0604020202020204" pitchFamily="34" charset="0"/>
                  </a:rPr>
                  <a:t> pour laisser l’eau </a:t>
                </a:r>
                <a:r>
                  <a:rPr lang="fr-FR" dirty="0" smtClean="0">
                    <a:latin typeface="Times New Roman" panose="02020603050405020304" pitchFamily="18" charset="0"/>
                    <a:ea typeface="Calibri" panose="020F0502020204030204" pitchFamily="34" charset="0"/>
                    <a:cs typeface="Arial" panose="020B0604020202020204" pitchFamily="34" charset="0"/>
                  </a:rPr>
                  <a:t>s’écouler </a:t>
                </a:r>
                <a:r>
                  <a:rPr lang="fr-FR" dirty="0">
                    <a:latin typeface="Times New Roman" panose="02020603050405020304" pitchFamily="18" charset="0"/>
                    <a:ea typeface="Calibri" panose="020F0502020204030204" pitchFamily="34" charset="0"/>
                    <a:cs typeface="Arial" panose="020B0604020202020204" pitchFamily="34" charset="0"/>
                  </a:rPr>
                  <a:t>dans le bécher </a:t>
                </a:r>
                <a:r>
                  <a:rPr lang="fr-FR" dirty="0" smtClean="0">
                    <a:latin typeface="Times New Roman" panose="02020603050405020304" pitchFamily="18" charset="0"/>
                    <a:ea typeface="Calibri" panose="020F0502020204030204" pitchFamily="34" charset="0"/>
                    <a:cs typeface="Arial" panose="020B0604020202020204" pitchFamily="34" charset="0"/>
                  </a:rPr>
                  <a:t>sous</a:t>
                </a:r>
              </a:p>
              <a:p>
                <a:pPr lvl="0">
                  <a:lnSpc>
                    <a:spcPct val="115000"/>
                  </a:lnSpc>
                  <a:spcAft>
                    <a:spcPts val="0"/>
                  </a:spcAft>
                </a:pPr>
                <a:r>
                  <a:rPr lang="fr-FR" dirty="0" smtClean="0">
                    <a:latin typeface="Times New Roman" panose="02020603050405020304" pitchFamily="18" charset="0"/>
                    <a:ea typeface="Calibri" panose="020F0502020204030204" pitchFamily="34" charset="0"/>
                    <a:cs typeface="Arial" panose="020B0604020202020204" pitchFamily="34" charset="0"/>
                  </a:rPr>
                  <a:t> </a:t>
                </a:r>
                <a:r>
                  <a:rPr lang="fr-FR" dirty="0">
                    <a:latin typeface="Times New Roman" panose="02020603050405020304" pitchFamily="18" charset="0"/>
                    <a:ea typeface="Calibri" panose="020F0502020204030204" pitchFamily="34" charset="0"/>
                    <a:cs typeface="Arial" panose="020B0604020202020204" pitchFamily="34" charset="0"/>
                  </a:rPr>
                  <a:t>l’effet de la gravité.</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fr-FR" dirty="0">
                    <a:latin typeface="Times New Roman" panose="02020603050405020304" pitchFamily="18" charset="0"/>
                    <a:ea typeface="Calibri" panose="020F0502020204030204" pitchFamily="34" charset="0"/>
                    <a:cs typeface="Arial" panose="020B0604020202020204" pitchFamily="34" charset="0"/>
                  </a:rPr>
                  <a:t> Noter le temps </a:t>
                </a:r>
                <a:r>
                  <a:rPr lang="fr-FR" sz="2000" b="1" dirty="0">
                    <a:effectLst/>
                    <a:latin typeface="Times New Roman" panose="02020603050405020304" pitchFamily="18" charset="0"/>
                    <a:ea typeface="Calibri" panose="020F0502020204030204" pitchFamily="34" charset="0"/>
                    <a:cs typeface="Arial" panose="020B0604020202020204" pitchFamily="34" charset="0"/>
                  </a:rPr>
                  <a:t>t</a:t>
                </a:r>
                <a:r>
                  <a:rPr lang="fr-FR" sz="2000" b="1" baseline="-25000" dirty="0">
                    <a:effectLst/>
                    <a:latin typeface="Times New Roman" panose="02020603050405020304" pitchFamily="18" charset="0"/>
                    <a:ea typeface="Calibri" panose="020F0502020204030204" pitchFamily="34" charset="0"/>
                    <a:cs typeface="Arial" panose="020B0604020202020204" pitchFamily="34" charset="0"/>
                  </a:rPr>
                  <a:t>1</a:t>
                </a:r>
                <a:r>
                  <a:rPr lang="fr-FR" dirty="0">
                    <a:latin typeface="Times New Roman" panose="02020603050405020304" pitchFamily="18" charset="0"/>
                    <a:ea typeface="Calibri" panose="020F0502020204030204" pitchFamily="34" charset="0"/>
                    <a:cs typeface="Arial" panose="020B0604020202020204" pitchFamily="34" charset="0"/>
                  </a:rPr>
                  <a:t> de la première goutte d’eau écoulée dans le bécher, </a:t>
                </a:r>
                <a:endParaRPr lang="fr-FR" dirty="0" smtClean="0">
                  <a:latin typeface="Times New Roman" panose="02020603050405020304" pitchFamily="18" charset="0"/>
                  <a:ea typeface="Calibri" panose="020F0502020204030204" pitchFamily="34" charset="0"/>
                  <a:cs typeface="Arial" panose="020B0604020202020204" pitchFamily="34" charset="0"/>
                </a:endParaRPr>
              </a:p>
              <a:p>
                <a:pPr lvl="0">
                  <a:lnSpc>
                    <a:spcPct val="115000"/>
                  </a:lnSpc>
                  <a:spcAft>
                    <a:spcPts val="0"/>
                  </a:spcAft>
                </a:pPr>
                <a:r>
                  <a:rPr lang="fr-FR" dirty="0" smtClean="0">
                    <a:latin typeface="Times New Roman" panose="02020603050405020304" pitchFamily="18" charset="0"/>
                    <a:ea typeface="Calibri" panose="020F0502020204030204" pitchFamily="34" charset="0"/>
                    <a:cs typeface="Arial" panose="020B0604020202020204" pitchFamily="34" charset="0"/>
                  </a:rPr>
                  <a:t>et </a:t>
                </a:r>
                <a:r>
                  <a:rPr lang="fr-FR" dirty="0">
                    <a:latin typeface="Times New Roman" panose="02020603050405020304" pitchFamily="18" charset="0"/>
                    <a:ea typeface="Calibri" panose="020F0502020204030204" pitchFamily="34" charset="0"/>
                    <a:cs typeface="Arial" panose="020B0604020202020204" pitchFamily="34" charset="0"/>
                  </a:rPr>
                  <a:t>le temps </a:t>
                </a:r>
                <a:r>
                  <a:rPr lang="fr-FR" sz="2000" b="1" dirty="0">
                    <a:effectLst/>
                    <a:latin typeface="Times New Roman" panose="02020603050405020304" pitchFamily="18" charset="0"/>
                    <a:ea typeface="Calibri" panose="020F0502020204030204" pitchFamily="34" charset="0"/>
                    <a:cs typeface="Arial" panose="020B0604020202020204" pitchFamily="34" charset="0"/>
                  </a:rPr>
                  <a:t>t</a:t>
                </a:r>
                <a:r>
                  <a:rPr lang="fr-FR" sz="20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fr-FR" dirty="0">
                    <a:latin typeface="Times New Roman" panose="02020603050405020304" pitchFamily="18" charset="0"/>
                    <a:ea typeface="Calibri" panose="020F0502020204030204" pitchFamily="34" charset="0"/>
                    <a:cs typeface="Arial" panose="020B0604020202020204" pitchFamily="34" charset="0"/>
                  </a:rPr>
                  <a:t> de la dernière goutte.</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fr-FR" dirty="0">
                    <a:latin typeface="Times New Roman" panose="02020603050405020304" pitchFamily="18" charset="0"/>
                    <a:ea typeface="Calibri" panose="020F0502020204030204" pitchFamily="34" charset="0"/>
                    <a:cs typeface="Arial" panose="020B0604020202020204" pitchFamily="34" charset="0"/>
                  </a:rPr>
                  <a:t> Noter le volume d’eau </a:t>
                </a:r>
                <a:r>
                  <a:rPr lang="fr-FR" sz="2000" b="1" dirty="0" err="1">
                    <a:effectLst/>
                    <a:latin typeface="Times New Roman" panose="02020603050405020304" pitchFamily="18" charset="0"/>
                    <a:ea typeface="Calibri" panose="020F0502020204030204" pitchFamily="34" charset="0"/>
                    <a:cs typeface="Arial" panose="020B0604020202020204" pitchFamily="34" charset="0"/>
                  </a:rPr>
                  <a:t>Vg</a:t>
                </a:r>
                <a:r>
                  <a:rPr lang="fr-FR" sz="2000" b="1" dirty="0">
                    <a:effectLst/>
                    <a:latin typeface="Times New Roman" panose="02020603050405020304" pitchFamily="18" charset="0"/>
                    <a:ea typeface="Calibri" panose="020F0502020204030204" pitchFamily="34" charset="0"/>
                    <a:cs typeface="Arial" panose="020B0604020202020204" pitchFamily="34" charset="0"/>
                  </a:rPr>
                  <a:t> </a:t>
                </a:r>
                <a:r>
                  <a:rPr lang="fr-FR" dirty="0">
                    <a:latin typeface="Times New Roman" panose="02020603050405020304" pitchFamily="18" charset="0"/>
                    <a:ea typeface="Calibri" panose="020F0502020204030204" pitchFamily="34" charset="0"/>
                    <a:cs typeface="Arial" panose="020B0604020202020204" pitchFamily="34" charset="0"/>
                  </a:rPr>
                  <a:t>(eau de gravité) récupéré dans le bécher </a:t>
                </a:r>
                <a:endParaRPr lang="fr-FR" dirty="0" smtClean="0">
                  <a:latin typeface="Times New Roman" panose="02020603050405020304" pitchFamily="18" charset="0"/>
                  <a:ea typeface="Calibri" panose="020F0502020204030204" pitchFamily="34" charset="0"/>
                  <a:cs typeface="Arial" panose="020B0604020202020204" pitchFamily="34" charset="0"/>
                </a:endParaRPr>
              </a:p>
              <a:p>
                <a:pPr lvl="0">
                  <a:lnSpc>
                    <a:spcPct val="115000"/>
                  </a:lnSpc>
                  <a:spcAft>
                    <a:spcPts val="0"/>
                  </a:spcAft>
                </a:pPr>
                <a:r>
                  <a:rPr lang="fr-FR" dirty="0" smtClean="0">
                    <a:latin typeface="Times New Roman" panose="02020603050405020304" pitchFamily="18" charset="0"/>
                    <a:ea typeface="Calibri" panose="020F0502020204030204" pitchFamily="34" charset="0"/>
                    <a:cs typeface="Arial" panose="020B0604020202020204" pitchFamily="34" charset="0"/>
                  </a:rPr>
                  <a:t>après </a:t>
                </a:r>
                <a:r>
                  <a:rPr lang="fr-FR" dirty="0">
                    <a:latin typeface="Times New Roman" panose="02020603050405020304" pitchFamily="18" charset="0"/>
                    <a:ea typeface="Calibri" panose="020F0502020204030204" pitchFamily="34" charset="0"/>
                    <a:cs typeface="Arial" panose="020B0604020202020204" pitchFamily="34" charset="0"/>
                  </a:rPr>
                  <a:t>l’arrêt de l’écoulement de l’eau.</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lvl="0">
                  <a:lnSpc>
                    <a:spcPct val="115000"/>
                  </a:lnSpc>
                  <a:spcAft>
                    <a:spcPts val="0"/>
                  </a:spcAft>
                  <a:buSzPts val="1200"/>
                </a:pPr>
                <a:r>
                  <a:rPr lang="fr-FR" b="1" dirty="0" smtClean="0">
                    <a:solidFill>
                      <a:srgbClr val="C00000"/>
                    </a:solidFill>
                    <a:latin typeface="Times New Roman" panose="02020603050405020304" pitchFamily="18" charset="0"/>
                    <a:ea typeface="Calibri" panose="020F0502020204030204" pitchFamily="34" charset="0"/>
                    <a:cs typeface="Arial" panose="020B0604020202020204" pitchFamily="34" charset="0"/>
                  </a:rPr>
                  <a:t>1- Que </a:t>
                </a:r>
                <a:r>
                  <a:rPr lang="fr-FR" b="1" dirty="0">
                    <a:solidFill>
                      <a:srgbClr val="C00000"/>
                    </a:solidFill>
                    <a:latin typeface="Times New Roman" panose="02020603050405020304" pitchFamily="18" charset="0"/>
                    <a:ea typeface="Calibri" panose="020F0502020204030204" pitchFamily="34" charset="0"/>
                    <a:cs typeface="Arial" panose="020B0604020202020204" pitchFamily="34" charset="0"/>
                  </a:rPr>
                  <a:t>représente </a:t>
                </a:r>
                <a:r>
                  <a:rPr lang="fr-FR" dirty="0">
                    <a:latin typeface="Times New Roman" panose="02020603050405020304" pitchFamily="18" charset="0"/>
                    <a:ea typeface="Calibri" panose="020F0502020204030204" pitchFamily="34" charset="0"/>
                    <a:cs typeface="Arial" panose="020B0604020202020204" pitchFamily="34" charset="0"/>
                  </a:rPr>
                  <a:t>la différence </a:t>
                </a:r>
                <a:r>
                  <a:rPr lang="fr-FR" sz="2000" b="1" dirty="0">
                    <a:effectLst/>
                    <a:latin typeface="Times New Roman" panose="02020603050405020304" pitchFamily="18" charset="0"/>
                    <a:ea typeface="Calibri" panose="020F0502020204030204" pitchFamily="34" charset="0"/>
                    <a:cs typeface="Arial" panose="020B0604020202020204" pitchFamily="34" charset="0"/>
                  </a:rPr>
                  <a:t>V</a:t>
                </a:r>
                <a:r>
                  <a:rPr lang="fr-FR" sz="2400" b="1" dirty="0">
                    <a:effectLst/>
                    <a:latin typeface="Times New Roman" panose="02020603050405020304" pitchFamily="18" charset="0"/>
                    <a:ea typeface="Calibri" panose="020F0502020204030204" pitchFamily="34" charset="0"/>
                    <a:cs typeface="Arial" panose="020B0604020202020204" pitchFamily="34" charset="0"/>
                  </a:rPr>
                  <a:t>-</a:t>
                </a:r>
                <a:r>
                  <a:rPr lang="fr-FR" sz="2000" b="1" dirty="0" err="1">
                    <a:effectLst/>
                    <a:latin typeface="Times New Roman" panose="02020603050405020304" pitchFamily="18" charset="0"/>
                    <a:ea typeface="Calibri" panose="020F0502020204030204" pitchFamily="34" charset="0"/>
                    <a:cs typeface="Arial" panose="020B0604020202020204" pitchFamily="34" charset="0"/>
                  </a:rPr>
                  <a:t>Vg</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r>
                  <a:rPr lang="fr-FR" b="1" dirty="0" smtClean="0">
                    <a:solidFill>
                      <a:srgbClr val="C00000"/>
                    </a:solidFill>
                    <a:latin typeface="Times New Roman" panose="02020603050405020304" pitchFamily="18" charset="0"/>
                    <a:ea typeface="Calibri" panose="020F0502020204030204" pitchFamily="34" charset="0"/>
                  </a:rPr>
                  <a:t>2- Que  </a:t>
                </a:r>
                <a:r>
                  <a:rPr lang="fr-FR" b="1" dirty="0">
                    <a:solidFill>
                      <a:srgbClr val="C00000"/>
                    </a:solidFill>
                    <a:latin typeface="Times New Roman" panose="02020603050405020304" pitchFamily="18" charset="0"/>
                    <a:ea typeface="Calibri" panose="020F0502020204030204" pitchFamily="34" charset="0"/>
                  </a:rPr>
                  <a:t>représente </a:t>
                </a:r>
                <a:r>
                  <a:rPr lang="fr-FR" dirty="0">
                    <a:latin typeface="Times New Roman" panose="02020603050405020304" pitchFamily="18" charset="0"/>
                    <a:ea typeface="Calibri" panose="020F0502020204030204" pitchFamily="34" charset="0"/>
                  </a:rPr>
                  <a:t>la formule suivante</a:t>
                </a:r>
                <a:r>
                  <a:rPr lang="fr-FR" b="1" dirty="0">
                    <a:latin typeface="Times New Roman" panose="02020603050405020304" pitchFamily="18" charset="0"/>
                    <a:ea typeface="Calibri" panose="020F0502020204030204" pitchFamily="34" charset="0"/>
                  </a:rPr>
                  <a:t> :  </a:t>
                </a:r>
                <a14:m>
                  <m:oMath xmlns:m="http://schemas.openxmlformats.org/officeDocument/2006/math">
                    <m:r>
                      <a:rPr lang="fr-FR" sz="2400" i="1">
                        <a:effectLst/>
                        <a:latin typeface="Cambria Math" panose="02040503050406030204" pitchFamily="18" charset="0"/>
                        <a:ea typeface="Calibri" panose="020F0502020204030204" pitchFamily="34" charset="0"/>
                        <a:cs typeface="Cambria Math" panose="02040503050406030204" pitchFamily="18" charset="0"/>
                      </a:rPr>
                      <m:t>𝑃</m:t>
                    </m:r>
                    <m:r>
                      <a:rPr lang="fr-FR" sz="2400">
                        <a:effectLst/>
                        <a:latin typeface="Cambria Math" panose="02040503050406030204" pitchFamily="18" charset="0"/>
                        <a:ea typeface="Calibri" panose="020F0502020204030204" pitchFamily="34" charset="0"/>
                        <a:cs typeface="Cambria Math" panose="02040503050406030204" pitchFamily="18" charset="0"/>
                      </a:rPr>
                      <m:t>=</m:t>
                    </m:r>
                    <m:f>
                      <m:fPr>
                        <m:ctrlPr>
                          <a:rPr lang="fr-FR" sz="2400" i="1">
                            <a:effectLst/>
                            <a:latin typeface="Cambria Math" panose="02040503050406030204" pitchFamily="18" charset="0"/>
                            <a:cs typeface="Times New Roman" panose="02020603050405020304" pitchFamily="18" charset="0"/>
                          </a:rPr>
                        </m:ctrlPr>
                      </m:fPr>
                      <m:num>
                        <m:r>
                          <m:rPr>
                            <m:sty m:val="p"/>
                          </m:rPr>
                          <a:rPr lang="fr-FR" sz="2400">
                            <a:effectLst/>
                            <a:latin typeface="Cambria Math" panose="02040503050406030204" pitchFamily="18" charset="0"/>
                            <a:ea typeface="Calibri" panose="020F0502020204030204" pitchFamily="34" charset="0"/>
                            <a:cs typeface="Cambria Math" panose="02040503050406030204" pitchFamily="18" charset="0"/>
                          </a:rPr>
                          <m:t>Vg</m:t>
                        </m:r>
                      </m:num>
                      <m:den>
                        <m:r>
                          <m:rPr>
                            <m:sty m:val="p"/>
                          </m:rPr>
                          <a:rPr lang="fr-FR" sz="2400">
                            <a:effectLst/>
                            <a:latin typeface="Cambria Math" panose="02040503050406030204" pitchFamily="18" charset="0"/>
                            <a:ea typeface="Calibri" panose="020F0502020204030204" pitchFamily="34" charset="0"/>
                            <a:cs typeface="Cambria Math" panose="02040503050406030204" pitchFamily="18" charset="0"/>
                          </a:rPr>
                          <m:t>t</m:t>
                        </m:r>
                        <m:r>
                          <a:rPr lang="fr-FR" sz="2400">
                            <a:effectLst/>
                            <a:latin typeface="Cambria Math" panose="02040503050406030204" pitchFamily="18" charset="0"/>
                            <a:ea typeface="Calibri" panose="020F0502020204030204" pitchFamily="34" charset="0"/>
                            <a:cs typeface="Cambria Math" panose="02040503050406030204" pitchFamily="18" charset="0"/>
                          </a:rPr>
                          <m:t>2</m:t>
                        </m:r>
                        <m:r>
                          <a:rPr lang="fr-FR" sz="2400" i="1">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fr-FR" sz="2400">
                            <a:effectLst/>
                            <a:latin typeface="Cambria Math" panose="02040503050406030204" pitchFamily="18" charset="0"/>
                            <a:ea typeface="Calibri" panose="020F0502020204030204" pitchFamily="34" charset="0"/>
                            <a:cs typeface="Cambria Math" panose="02040503050406030204" pitchFamily="18" charset="0"/>
                          </a:rPr>
                          <m:t>t</m:t>
                        </m:r>
                        <m:r>
                          <a:rPr lang="fr-FR" sz="2400">
                            <a:effectLst/>
                            <a:latin typeface="Cambria Math" panose="02040503050406030204" pitchFamily="18" charset="0"/>
                            <a:ea typeface="Calibri" panose="020F0502020204030204" pitchFamily="34" charset="0"/>
                            <a:cs typeface="Cambria Math" panose="02040503050406030204" pitchFamily="18" charset="0"/>
                          </a:rPr>
                          <m:t>1</m:t>
                        </m:r>
                      </m:den>
                    </m:f>
                  </m:oMath>
                </a14:m>
                <a:endParaRPr lang="fr-FR" dirty="0"/>
              </a:p>
            </p:txBody>
          </p:sp>
        </mc:Choice>
        <mc:Fallback xmlns="">
          <p:sp>
            <p:nvSpPr>
              <p:cNvPr id="3" name="Rectangle 2"/>
              <p:cNvSpPr>
                <a:spLocks noRot="1" noChangeAspect="1" noMove="1" noResize="1" noEditPoints="1" noAdjustHandles="1" noChangeArrowheads="1" noChangeShapeType="1" noTextEdit="1"/>
              </p:cNvSpPr>
              <p:nvPr/>
            </p:nvSpPr>
            <p:spPr>
              <a:xfrm>
                <a:off x="0" y="757543"/>
                <a:ext cx="11954006" cy="6181116"/>
              </a:xfrm>
              <a:prstGeom prst="rect">
                <a:avLst/>
              </a:prstGeom>
              <a:blipFill>
                <a:blip r:embed="rId2"/>
                <a:stretch>
                  <a:fillRect l="-408" t="-197" r="-561"/>
                </a:stretch>
              </a:blipFill>
            </p:spPr>
            <p:txBody>
              <a:bodyPr/>
              <a:lstStyle/>
              <a:p>
                <a:r>
                  <a:rPr lang="fr-FR">
                    <a:noFill/>
                  </a:rPr>
                  <a:t> </a:t>
                </a:r>
              </a:p>
            </p:txBody>
          </p:sp>
        </mc:Fallback>
      </mc:AlternateContent>
      <p:pic>
        <p:nvPicPr>
          <p:cNvPr id="5" name="Image 4"/>
          <p:cNvPicPr/>
          <p:nvPr/>
        </p:nvPicPr>
        <p:blipFill>
          <a:blip r:embed="rId3">
            <a:extLst>
              <a:ext uri="{28A0092B-C50C-407E-A947-70E740481C1C}">
                <a14:useLocalDpi xmlns:a14="http://schemas.microsoft.com/office/drawing/2010/main" val="0"/>
              </a:ext>
            </a:extLst>
          </a:blip>
          <a:stretch>
            <a:fillRect/>
          </a:stretch>
        </p:blipFill>
        <p:spPr>
          <a:xfrm>
            <a:off x="7213600" y="3759200"/>
            <a:ext cx="4779054" cy="3098801"/>
          </a:xfrm>
          <a:prstGeom prst="rect">
            <a:avLst/>
          </a:prstGeom>
        </p:spPr>
      </p:pic>
    </p:spTree>
    <p:extLst>
      <p:ext uri="{BB962C8B-B14F-4D97-AF65-F5344CB8AC3E}">
        <p14:creationId xmlns:p14="http://schemas.microsoft.com/office/powerpoint/2010/main" val="1571017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ZoneTexte 1"/>
              <p:cNvSpPr txBox="1"/>
              <p:nvPr/>
            </p:nvSpPr>
            <p:spPr>
              <a:xfrm>
                <a:off x="235846" y="1914684"/>
                <a:ext cx="11488516" cy="2378343"/>
              </a:xfrm>
              <a:prstGeom prst="rect">
                <a:avLst/>
              </a:prstGeom>
              <a:noFill/>
            </p:spPr>
            <p:txBody>
              <a:bodyPr wrap="square" rtlCol="0">
                <a:spAutoFit/>
              </a:bodyPr>
              <a:lstStyle/>
              <a:p>
                <a:pPr algn="just" fontAlgn="base"/>
                <a:r>
                  <a:rPr lang="fr-FR" dirty="0" smtClean="0">
                    <a:latin typeface="Comic Sans MS" panose="030F0702030302020204" pitchFamily="66" charset="0"/>
                    <a:ea typeface="Calibri" panose="020F0502020204030204" pitchFamily="34" charset="0"/>
                    <a:cs typeface="Arial" panose="020B0604020202020204" pitchFamily="34" charset="0"/>
                  </a:rPr>
                  <a:t>    </a:t>
                </a:r>
                <a:r>
                  <a:rPr lang="fr-FR" sz="2400" b="1" dirty="0" smtClean="0">
                    <a:latin typeface="Comic Sans MS" panose="030F0702030302020204" pitchFamily="66" charset="0"/>
                    <a:ea typeface="Calibri" panose="020F0502020204030204" pitchFamily="34" charset="0"/>
                    <a:cs typeface="Arial" panose="020B0604020202020204" pitchFamily="34" charset="0"/>
                  </a:rPr>
                  <a:t>1-</a:t>
                </a:r>
                <a:r>
                  <a:rPr lang="fr-FR" dirty="0" smtClean="0">
                    <a:latin typeface="Comic Sans MS" panose="030F0702030302020204" pitchFamily="66" charset="0"/>
                    <a:ea typeface="Calibri" panose="020F0502020204030204" pitchFamily="34" charset="0"/>
                    <a:cs typeface="Arial" panose="020B0604020202020204" pitchFamily="34" charset="0"/>
                  </a:rPr>
                  <a:t> La </a:t>
                </a:r>
                <a:r>
                  <a:rPr lang="fr-FR" dirty="0">
                    <a:latin typeface="Comic Sans MS" panose="030F0702030302020204" pitchFamily="66" charset="0"/>
                    <a:ea typeface="Calibri" panose="020F0502020204030204" pitchFamily="34" charset="0"/>
                    <a:cs typeface="Arial" panose="020B0604020202020204" pitchFamily="34" charset="0"/>
                  </a:rPr>
                  <a:t>différence </a:t>
                </a:r>
                <a:r>
                  <a:rPr lang="fr-FR" sz="2400" b="1" dirty="0" smtClean="0">
                    <a:latin typeface="Times New Roman" panose="02020603050405020304" pitchFamily="18" charset="0"/>
                    <a:ea typeface="Calibri" panose="020F0502020204030204" pitchFamily="34" charset="0"/>
                    <a:cs typeface="Arial" panose="020B0604020202020204" pitchFamily="34" charset="0"/>
                  </a:rPr>
                  <a:t>V-</a:t>
                </a:r>
                <a:r>
                  <a:rPr lang="fr-FR" sz="2400" b="1" dirty="0" err="1" smtClean="0">
                    <a:latin typeface="Times New Roman" panose="02020603050405020304" pitchFamily="18" charset="0"/>
                    <a:ea typeface="Calibri" panose="020F0502020204030204" pitchFamily="34" charset="0"/>
                    <a:cs typeface="Arial" panose="020B0604020202020204" pitchFamily="34" charset="0"/>
                  </a:rPr>
                  <a:t>Vg</a:t>
                </a:r>
                <a:r>
                  <a:rPr lang="fr-FR" sz="1600" dirty="0" smtClean="0">
                    <a:latin typeface="Calibri" panose="020F0502020204030204" pitchFamily="34" charset="0"/>
                    <a:ea typeface="Calibri" panose="020F0502020204030204" pitchFamily="34" charset="0"/>
                    <a:cs typeface="Arial" panose="020B0604020202020204" pitchFamily="34" charset="0"/>
                  </a:rPr>
                  <a:t> </a:t>
                </a:r>
                <a:r>
                  <a:rPr lang="fr-FR" sz="1600" dirty="0">
                    <a:latin typeface="Calibri" panose="020F0502020204030204" pitchFamily="34" charset="0"/>
                    <a:ea typeface="Calibri" panose="020F0502020204030204" pitchFamily="34" charset="0"/>
                    <a:cs typeface="Arial" panose="020B0604020202020204" pitchFamily="34" charset="0"/>
                  </a:rPr>
                  <a:t> </a:t>
                </a:r>
                <a:r>
                  <a:rPr lang="fr-FR" dirty="0" smtClean="0">
                    <a:latin typeface="Comic Sans MS" panose="030F0702030302020204" pitchFamily="66" charset="0"/>
                    <a:ea typeface="Calibri" panose="020F0502020204030204" pitchFamily="34" charset="0"/>
                    <a:cs typeface="Arial" panose="020B0604020202020204" pitchFamily="34" charset="0"/>
                  </a:rPr>
                  <a:t>représente</a:t>
                </a:r>
                <a:r>
                  <a:rPr lang="fr-FR" sz="1600" dirty="0" smtClean="0">
                    <a:latin typeface="Calibri" panose="020F0502020204030204" pitchFamily="34" charset="0"/>
                    <a:ea typeface="Calibri" panose="020F0502020204030204" pitchFamily="34" charset="0"/>
                    <a:cs typeface="Arial" panose="020B0604020202020204" pitchFamily="34" charset="0"/>
                  </a:rPr>
                  <a:t> </a:t>
                </a:r>
                <a:r>
                  <a:rPr lang="fr-FR" b="1" dirty="0" smtClean="0">
                    <a:solidFill>
                      <a:srgbClr val="C00000"/>
                    </a:solidFill>
                    <a:latin typeface="Comic Sans MS" pitchFamily="66" charset="0"/>
                  </a:rPr>
                  <a:t>La capacité de rétention en eau</a:t>
                </a:r>
                <a:r>
                  <a:rPr lang="ar-SA" b="1" dirty="0" smtClean="0">
                    <a:solidFill>
                      <a:srgbClr val="C00000"/>
                    </a:solidFill>
                    <a:latin typeface="Comic Sans MS" pitchFamily="66" charset="0"/>
                  </a:rPr>
                  <a:t> </a:t>
                </a:r>
                <a:r>
                  <a:rPr lang="ar-SA" sz="2000" b="1" dirty="0" smtClean="0">
                    <a:solidFill>
                      <a:srgbClr val="C00000"/>
                    </a:solidFill>
                    <a:latin typeface="Comic Sans MS" pitchFamily="66" charset="0"/>
                  </a:rPr>
                  <a:t>قدرة الاحتفاظ بالماء </a:t>
                </a:r>
                <a:r>
                  <a:rPr lang="fr-FR" sz="2000" b="1" dirty="0" smtClean="0">
                    <a:solidFill>
                      <a:srgbClr val="C00000"/>
                    </a:solidFill>
                    <a:latin typeface="Comic Sans MS" pitchFamily="66" charset="0"/>
                  </a:rPr>
                  <a:t> </a:t>
                </a:r>
                <a:r>
                  <a:rPr lang="fr-FR" b="1" dirty="0" smtClean="0">
                    <a:solidFill>
                      <a:srgbClr val="C00000"/>
                    </a:solidFill>
                    <a:latin typeface="Comic Sans MS" pitchFamily="66" charset="0"/>
                  </a:rPr>
                  <a:t>CRE </a:t>
                </a:r>
                <a:r>
                  <a:rPr lang="fr-FR" dirty="0" smtClean="0">
                    <a:latin typeface="Comic Sans MS" pitchFamily="66" charset="0"/>
                  </a:rPr>
                  <a:t>ou </a:t>
                </a:r>
                <a:r>
                  <a:rPr lang="fr-FR" b="1" dirty="0" smtClean="0">
                    <a:solidFill>
                      <a:srgbClr val="C00000"/>
                    </a:solidFill>
                    <a:latin typeface="Comic Sans MS" pitchFamily="66" charset="0"/>
                  </a:rPr>
                  <a:t>Cr</a:t>
                </a:r>
                <a:r>
                  <a:rPr lang="fr-FR" dirty="0" smtClean="0">
                    <a:latin typeface="Comic Sans MS" pitchFamily="66" charset="0"/>
                  </a:rPr>
                  <a:t> est </a:t>
                </a:r>
                <a:r>
                  <a:rPr lang="fr-FR" b="1" dirty="0" smtClean="0">
                    <a:solidFill>
                      <a:srgbClr val="0070C0"/>
                    </a:solidFill>
                    <a:latin typeface="Comic Sans MS" pitchFamily="66" charset="0"/>
                  </a:rPr>
                  <a:t>le volume d'eau retenu dans un sol, qui ne s'écoule pas sous l'action de la gravité.</a:t>
                </a:r>
              </a:p>
              <a:p>
                <a:pPr algn="just" fontAlgn="base"/>
                <a:r>
                  <a:rPr lang="fr-FR" dirty="0" smtClean="0">
                    <a:latin typeface="Comic Sans MS" pitchFamily="66" charset="0"/>
                  </a:rPr>
                  <a:t>    La détermination de cette capacité se fait en partant d'un sol saturé en eau et en laissant l'eau s'écouler librement. </a:t>
                </a:r>
                <a:endParaRPr lang="fr-FR" dirty="0">
                  <a:latin typeface="Comic Sans MS" pitchFamily="66" charset="0"/>
                </a:endParaRPr>
              </a:p>
              <a:p>
                <a:pPr algn="just" fontAlgn="base"/>
                <a:r>
                  <a:rPr lang="fr-FR" dirty="0" smtClean="0">
                    <a:latin typeface="Comic Sans MS" pitchFamily="66" charset="0"/>
                  </a:rPr>
                  <a:t>    Quand l'écoulement libre cesse, on dit que le sol est à la capacité de rétention.</a:t>
                </a:r>
              </a:p>
              <a:p>
                <a:pPr algn="just" fontAlgn="base"/>
                <a:r>
                  <a:rPr lang="fr-FR" dirty="0">
                    <a:latin typeface="Comic Sans MS" pitchFamily="66" charset="0"/>
                  </a:rPr>
                  <a:t> </a:t>
                </a:r>
                <a:r>
                  <a:rPr lang="fr-FR" dirty="0" smtClean="0">
                    <a:latin typeface="Comic Sans MS" pitchFamily="66" charset="0"/>
                  </a:rPr>
                  <a:t> </a:t>
                </a:r>
                <a:r>
                  <a:rPr lang="fr-FR" b="1" dirty="0" smtClean="0">
                    <a:latin typeface="Comic Sans MS" pitchFamily="66" charset="0"/>
                  </a:rPr>
                  <a:t> </a:t>
                </a:r>
                <a:r>
                  <a:rPr lang="fr-FR" sz="2400" b="1" dirty="0" smtClean="0">
                    <a:latin typeface="Comic Sans MS" pitchFamily="66" charset="0"/>
                  </a:rPr>
                  <a:t>2-</a:t>
                </a:r>
                <a:r>
                  <a:rPr lang="fr-FR" b="1" dirty="0" smtClean="0">
                    <a:latin typeface="Comic Sans MS" pitchFamily="66" charset="0"/>
                  </a:rPr>
                  <a:t> </a:t>
                </a:r>
                <a:r>
                  <a:rPr lang="fr-FR" sz="2000" dirty="0" smtClean="0">
                    <a:latin typeface="Times New Roman" panose="02020603050405020304" pitchFamily="18" charset="0"/>
                    <a:ea typeface="Calibri" panose="020F0502020204030204" pitchFamily="34" charset="0"/>
                  </a:rPr>
                  <a:t>la </a:t>
                </a:r>
                <a:r>
                  <a:rPr lang="fr-FR" sz="2000" dirty="0">
                    <a:latin typeface="Times New Roman" panose="02020603050405020304" pitchFamily="18" charset="0"/>
                    <a:ea typeface="Calibri" panose="020F0502020204030204" pitchFamily="34" charset="0"/>
                  </a:rPr>
                  <a:t>formule suivante</a:t>
                </a:r>
                <a:r>
                  <a:rPr lang="fr-FR" b="1" dirty="0">
                    <a:latin typeface="Times New Roman" panose="02020603050405020304" pitchFamily="18" charset="0"/>
                    <a:ea typeface="Calibri" panose="020F0502020204030204" pitchFamily="34" charset="0"/>
                  </a:rPr>
                  <a:t> :  </a:t>
                </a:r>
                <a14:m>
                  <m:oMath xmlns:m="http://schemas.openxmlformats.org/officeDocument/2006/math">
                    <m:r>
                      <a:rPr lang="fr-FR" sz="2400" b="1" i="1">
                        <a:latin typeface="Cambria Math" panose="02040503050406030204" pitchFamily="18" charset="0"/>
                        <a:ea typeface="Calibri" panose="020F0502020204030204" pitchFamily="34" charset="0"/>
                        <a:cs typeface="Cambria Math" panose="02040503050406030204" pitchFamily="18" charset="0"/>
                      </a:rPr>
                      <m:t>𝑷</m:t>
                    </m:r>
                    <m:r>
                      <a:rPr lang="fr-FR" sz="2400" b="1">
                        <a:latin typeface="Cambria Math" panose="02040503050406030204" pitchFamily="18" charset="0"/>
                        <a:ea typeface="Calibri" panose="020F0502020204030204" pitchFamily="34" charset="0"/>
                        <a:cs typeface="Cambria Math" panose="02040503050406030204" pitchFamily="18" charset="0"/>
                      </a:rPr>
                      <m:t>=</m:t>
                    </m:r>
                    <m:f>
                      <m:fPr>
                        <m:ctrlPr>
                          <a:rPr lang="fr-FR" sz="2400" b="1" i="1">
                            <a:latin typeface="Cambria Math" panose="02040503050406030204" pitchFamily="18" charset="0"/>
                            <a:cs typeface="Times New Roman" panose="02020603050405020304" pitchFamily="18" charset="0"/>
                          </a:rPr>
                        </m:ctrlPr>
                      </m:fPr>
                      <m:num>
                        <m:r>
                          <a:rPr lang="fr-FR" sz="2400" b="1" i="1">
                            <a:latin typeface="Cambria Math" panose="02040503050406030204" pitchFamily="18" charset="0"/>
                            <a:ea typeface="Calibri" panose="020F0502020204030204" pitchFamily="34" charset="0"/>
                            <a:cs typeface="Cambria Math" panose="02040503050406030204" pitchFamily="18" charset="0"/>
                          </a:rPr>
                          <m:t>𝑽𝒈</m:t>
                        </m:r>
                      </m:num>
                      <m:den>
                        <m:r>
                          <a:rPr lang="fr-FR" sz="2400" b="1" i="1">
                            <a:latin typeface="Cambria Math" panose="02040503050406030204" pitchFamily="18" charset="0"/>
                            <a:ea typeface="Calibri" panose="020F0502020204030204" pitchFamily="34" charset="0"/>
                            <a:cs typeface="Cambria Math" panose="02040503050406030204" pitchFamily="18" charset="0"/>
                          </a:rPr>
                          <m:t>𝒕</m:t>
                        </m:r>
                        <m:r>
                          <a:rPr lang="fr-FR" sz="2400" b="1" i="1">
                            <a:latin typeface="Cambria Math" panose="02040503050406030204" pitchFamily="18" charset="0"/>
                            <a:ea typeface="Calibri" panose="020F0502020204030204" pitchFamily="34" charset="0"/>
                            <a:cs typeface="Cambria Math" panose="02040503050406030204" pitchFamily="18" charset="0"/>
                          </a:rPr>
                          <m:t>𝟐</m:t>
                        </m:r>
                        <m:r>
                          <a:rPr lang="fr-FR" sz="2400" b="1" i="1">
                            <a:latin typeface="Cambria Math" panose="02040503050406030204" pitchFamily="18" charset="0"/>
                            <a:ea typeface="Calibri" panose="020F0502020204030204" pitchFamily="34" charset="0"/>
                            <a:cs typeface="Cambria Math" panose="02040503050406030204" pitchFamily="18" charset="0"/>
                          </a:rPr>
                          <m:t>−</m:t>
                        </m:r>
                        <m:r>
                          <a:rPr lang="fr-FR" sz="2400" b="1" i="1">
                            <a:latin typeface="Cambria Math" panose="02040503050406030204" pitchFamily="18" charset="0"/>
                            <a:ea typeface="Calibri" panose="020F0502020204030204" pitchFamily="34" charset="0"/>
                            <a:cs typeface="Cambria Math" panose="02040503050406030204" pitchFamily="18" charset="0"/>
                          </a:rPr>
                          <m:t>𝒕</m:t>
                        </m:r>
                        <m:r>
                          <a:rPr lang="fr-FR" sz="2400" b="1" i="1">
                            <a:latin typeface="Cambria Math" panose="02040503050406030204" pitchFamily="18" charset="0"/>
                            <a:ea typeface="Calibri" panose="020F0502020204030204" pitchFamily="34" charset="0"/>
                            <a:cs typeface="Cambria Math" panose="02040503050406030204" pitchFamily="18" charset="0"/>
                          </a:rPr>
                          <m:t>𝟏</m:t>
                        </m:r>
                      </m:den>
                    </m:f>
                  </m:oMath>
                </a14:m>
                <a:r>
                  <a:rPr lang="fr-FR" dirty="0" smtClean="0">
                    <a:latin typeface="Comic Sans MS" pitchFamily="66" charset="0"/>
                  </a:rPr>
                  <a:t> </a:t>
                </a:r>
                <a:r>
                  <a:rPr lang="fr-FR" dirty="0">
                    <a:latin typeface="Comic Sans MS" pitchFamily="66" charset="0"/>
                  </a:rPr>
                  <a:t>représente </a:t>
                </a:r>
                <a:r>
                  <a:rPr lang="fr-FR" b="1" dirty="0">
                    <a:solidFill>
                      <a:srgbClr val="C00000"/>
                    </a:solidFill>
                    <a:latin typeface="Comic Sans MS" pitchFamily="66" charset="0"/>
                  </a:rPr>
                  <a:t>La </a:t>
                </a:r>
                <a:r>
                  <a:rPr lang="fr-FR" b="1" dirty="0" smtClean="0">
                    <a:solidFill>
                      <a:srgbClr val="C00000"/>
                    </a:solidFill>
                    <a:latin typeface="Comic Sans MS" pitchFamily="66" charset="0"/>
                  </a:rPr>
                  <a:t>perméabilité </a:t>
                </a:r>
                <a:r>
                  <a:rPr lang="ar-SA" sz="2000" b="1" dirty="0" smtClean="0">
                    <a:solidFill>
                      <a:srgbClr val="C00000"/>
                    </a:solidFill>
                    <a:latin typeface="Comic Sans MS" pitchFamily="66" charset="0"/>
                  </a:rPr>
                  <a:t>النفاذية</a:t>
                </a:r>
                <a:r>
                  <a:rPr lang="fr-FR" b="1" dirty="0" smtClean="0">
                    <a:solidFill>
                      <a:srgbClr val="C00000"/>
                    </a:solidFill>
                    <a:latin typeface="Comic Sans MS" pitchFamily="66" charset="0"/>
                  </a:rPr>
                  <a:t> </a:t>
                </a:r>
                <a:r>
                  <a:rPr lang="fr-FR" dirty="0" smtClean="0">
                    <a:latin typeface="Comic Sans MS" pitchFamily="66" charset="0"/>
                  </a:rPr>
                  <a:t>qui </a:t>
                </a:r>
                <a:r>
                  <a:rPr lang="fr-FR" b="1" dirty="0" smtClean="0">
                    <a:solidFill>
                      <a:srgbClr val="0070C0"/>
                    </a:solidFill>
                    <a:latin typeface="Comic Sans MS" pitchFamily="66" charset="0"/>
                  </a:rPr>
                  <a:t>exprime le </a:t>
                </a:r>
                <a:r>
                  <a:rPr lang="fr-FR" b="1" dirty="0">
                    <a:solidFill>
                      <a:srgbClr val="0070C0"/>
                    </a:solidFill>
                    <a:latin typeface="Comic Sans MS" pitchFamily="66" charset="0"/>
                  </a:rPr>
                  <a:t>volume d'eau qui traverse le sol par unité de </a:t>
                </a:r>
                <a:r>
                  <a:rPr lang="fr-FR" b="1" dirty="0" smtClean="0">
                    <a:solidFill>
                      <a:srgbClr val="0070C0"/>
                    </a:solidFill>
                    <a:latin typeface="Comic Sans MS" pitchFamily="66" charset="0"/>
                  </a:rPr>
                  <a:t>temps</a:t>
                </a:r>
                <a:endParaRPr lang="fr-FR" b="1" dirty="0">
                  <a:solidFill>
                    <a:srgbClr val="0070C0"/>
                  </a:solidFill>
                  <a:latin typeface="Comic Sans MS" pitchFamily="66" charset="0"/>
                </a:endParaRPr>
              </a:p>
            </p:txBody>
          </p:sp>
        </mc:Choice>
        <mc:Fallback xmlns="">
          <p:sp>
            <p:nvSpPr>
              <p:cNvPr id="2" name="ZoneTexte 1"/>
              <p:cNvSpPr txBox="1">
                <a:spLocks noRot="1" noChangeAspect="1" noMove="1" noResize="1" noEditPoints="1" noAdjustHandles="1" noChangeArrowheads="1" noChangeShapeType="1" noTextEdit="1"/>
              </p:cNvSpPr>
              <p:nvPr/>
            </p:nvSpPr>
            <p:spPr>
              <a:xfrm>
                <a:off x="235846" y="1914684"/>
                <a:ext cx="11488516" cy="2378343"/>
              </a:xfrm>
              <a:prstGeom prst="rect">
                <a:avLst/>
              </a:prstGeom>
              <a:blipFill>
                <a:blip r:embed="rId2"/>
                <a:stretch>
                  <a:fillRect l="-478" t="-2051" r="-425" b="-3333"/>
                </a:stretch>
              </a:blipFill>
            </p:spPr>
            <p:txBody>
              <a:bodyPr/>
              <a:lstStyle/>
              <a:p>
                <a:r>
                  <a:rPr lang="fr-FR">
                    <a:noFill/>
                  </a:rPr>
                  <a:t> </a:t>
                </a:r>
              </a:p>
            </p:txBody>
          </p:sp>
        </mc:Fallback>
      </mc:AlternateContent>
      <p:sp>
        <p:nvSpPr>
          <p:cNvPr id="3" name="ZoneTexte 2"/>
          <p:cNvSpPr txBox="1"/>
          <p:nvPr/>
        </p:nvSpPr>
        <p:spPr>
          <a:xfrm>
            <a:off x="1449983" y="901874"/>
            <a:ext cx="1491434" cy="461665"/>
          </a:xfrm>
          <a:prstGeom prst="rect">
            <a:avLst/>
          </a:prstGeom>
          <a:noFill/>
        </p:spPr>
        <p:txBody>
          <a:bodyPr wrap="none" rtlCol="0">
            <a:spAutoFit/>
          </a:bodyPr>
          <a:lstStyle/>
          <a:p>
            <a:r>
              <a:rPr lang="fr-FR" sz="2400" b="1" u="sng" dirty="0" smtClean="0">
                <a:solidFill>
                  <a:srgbClr val="FF0000"/>
                </a:solidFill>
              </a:rPr>
              <a:t>Réponses:</a:t>
            </a:r>
          </a:p>
        </p:txBody>
      </p:sp>
    </p:spTree>
    <p:extLst>
      <p:ext uri="{BB962C8B-B14F-4D97-AF65-F5344CB8AC3E}">
        <p14:creationId xmlns:p14="http://schemas.microsoft.com/office/powerpoint/2010/main" val="3587510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153" y="87776"/>
            <a:ext cx="3736857" cy="523220"/>
          </a:xfrm>
          <a:prstGeom prst="rect">
            <a:avLst/>
          </a:prstGeom>
        </p:spPr>
        <p:txBody>
          <a:bodyPr wrap="none">
            <a:spAutoFit/>
          </a:bodyPr>
          <a:lstStyle/>
          <a:p>
            <a:r>
              <a:rPr lang="fr-FR" sz="2800" b="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Exercice </a:t>
            </a:r>
            <a:r>
              <a:rPr lang="fr-FR" sz="2800" b="1"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d’application:</a:t>
            </a:r>
            <a:endParaRPr lang="fr-FR" sz="2800" u="sng" dirty="0">
              <a:effectLst>
                <a:outerShdw blurRad="38100" dist="38100" dir="2700000" algn="tl">
                  <a:srgbClr val="000000">
                    <a:alpha val="43137"/>
                  </a:srgbClr>
                </a:outerShdw>
              </a:effectLst>
            </a:endParaRPr>
          </a:p>
        </p:txBody>
      </p:sp>
      <p:sp>
        <p:nvSpPr>
          <p:cNvPr id="3" name="Rectangle 2"/>
          <p:cNvSpPr/>
          <p:nvPr/>
        </p:nvSpPr>
        <p:spPr>
          <a:xfrm>
            <a:off x="315153" y="748783"/>
            <a:ext cx="11876847" cy="461665"/>
          </a:xfrm>
          <a:prstGeom prst="rect">
            <a:avLst/>
          </a:prstGeom>
        </p:spPr>
        <p:txBody>
          <a:bodyPr wrap="square">
            <a:spAutoFit/>
          </a:bodyPr>
          <a:lstStyle/>
          <a:p>
            <a:r>
              <a:rPr lang="fr-FR" sz="2400" dirty="0">
                <a:latin typeface="Times New Roman" panose="02020603050405020304" pitchFamily="18" charset="0"/>
                <a:ea typeface="Calibri" panose="020F0502020204030204" pitchFamily="34" charset="0"/>
              </a:rPr>
              <a:t>Le tableau suivant t représente les résultats des expériences réalisées sur 3 échantillons du sol</a:t>
            </a:r>
            <a:endParaRPr lang="fr-FR" sz="2400" dirty="0"/>
          </a:p>
        </p:txBody>
      </p:sp>
      <p:graphicFrame>
        <p:nvGraphicFramePr>
          <p:cNvPr id="4" name="Tableau 3"/>
          <p:cNvGraphicFramePr>
            <a:graphicFrameLocks noGrp="1"/>
          </p:cNvGraphicFramePr>
          <p:nvPr>
            <p:extLst/>
          </p:nvPr>
        </p:nvGraphicFramePr>
        <p:xfrm>
          <a:off x="459304" y="1348235"/>
          <a:ext cx="10513496" cy="3248819"/>
        </p:xfrm>
        <a:graphic>
          <a:graphicData uri="http://schemas.openxmlformats.org/drawingml/2006/table">
            <a:tbl>
              <a:tblPr firstRow="1" firstCol="1" bandRow="1">
                <a:tableStyleId>{5940675A-B579-460E-94D1-54222C63F5DA}</a:tableStyleId>
              </a:tblPr>
              <a:tblGrid>
                <a:gridCol w="4488477">
                  <a:extLst>
                    <a:ext uri="{9D8B030D-6E8A-4147-A177-3AD203B41FA5}">
                      <a16:colId xmlns:a16="http://schemas.microsoft.com/office/drawing/2014/main" val="150060219"/>
                    </a:ext>
                  </a:extLst>
                </a:gridCol>
                <a:gridCol w="1896409">
                  <a:extLst>
                    <a:ext uri="{9D8B030D-6E8A-4147-A177-3AD203B41FA5}">
                      <a16:colId xmlns:a16="http://schemas.microsoft.com/office/drawing/2014/main" val="3107727060"/>
                    </a:ext>
                  </a:extLst>
                </a:gridCol>
                <a:gridCol w="1959190">
                  <a:extLst>
                    <a:ext uri="{9D8B030D-6E8A-4147-A177-3AD203B41FA5}">
                      <a16:colId xmlns:a16="http://schemas.microsoft.com/office/drawing/2014/main" val="691161203"/>
                    </a:ext>
                  </a:extLst>
                </a:gridCol>
                <a:gridCol w="2169420">
                  <a:extLst>
                    <a:ext uri="{9D8B030D-6E8A-4147-A177-3AD203B41FA5}">
                      <a16:colId xmlns:a16="http://schemas.microsoft.com/office/drawing/2014/main" val="319839715"/>
                    </a:ext>
                  </a:extLst>
                </a:gridCol>
              </a:tblGrid>
              <a:tr h="464117">
                <a:tc>
                  <a:txBody>
                    <a:bodyPr/>
                    <a:lstStyle/>
                    <a:p>
                      <a:pPr>
                        <a:lnSpc>
                          <a:spcPct val="115000"/>
                        </a:lnSpc>
                        <a:spcAft>
                          <a:spcPts val="0"/>
                        </a:spcAft>
                      </a:pPr>
                      <a:r>
                        <a:rPr lang="fr-FR" sz="2000" dirty="0">
                          <a:effectLst/>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b="1" dirty="0">
                          <a:effectLst/>
                        </a:rPr>
                        <a:t>Sol sableux</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15000"/>
                        </a:lnSpc>
                        <a:spcAft>
                          <a:spcPts val="0"/>
                        </a:spcAft>
                      </a:pPr>
                      <a:r>
                        <a:rPr lang="fr-FR" sz="2000" b="1" dirty="0">
                          <a:effectLst/>
                        </a:rPr>
                        <a:t>Sol limoneux</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15000"/>
                        </a:lnSpc>
                        <a:spcAft>
                          <a:spcPts val="0"/>
                        </a:spcAft>
                      </a:pPr>
                      <a:r>
                        <a:rPr lang="fr-FR" sz="2000" b="1" dirty="0">
                          <a:effectLst/>
                        </a:rPr>
                        <a:t>Sol argileux</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1114287797"/>
                  </a:ext>
                </a:extLst>
              </a:tr>
              <a:tr h="464117">
                <a:tc>
                  <a:txBody>
                    <a:bodyPr/>
                    <a:lstStyle/>
                    <a:p>
                      <a:pPr>
                        <a:lnSpc>
                          <a:spcPct val="115000"/>
                        </a:lnSpc>
                        <a:spcAft>
                          <a:spcPts val="0"/>
                        </a:spcAft>
                      </a:pPr>
                      <a:r>
                        <a:rPr lang="fr-FR" sz="2000" b="1" dirty="0">
                          <a:effectLst/>
                        </a:rPr>
                        <a:t>Volume d’eau écoulé vers le sol   V(ml)</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15000"/>
                        </a:lnSpc>
                        <a:spcAft>
                          <a:spcPts val="0"/>
                        </a:spcAft>
                      </a:pPr>
                      <a:r>
                        <a:rPr lang="fr-FR" sz="2000">
                          <a:effectLst/>
                        </a:rPr>
                        <a:t>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21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27</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29593391"/>
                  </a:ext>
                </a:extLst>
              </a:tr>
              <a:tr h="464117">
                <a:tc>
                  <a:txBody>
                    <a:bodyPr/>
                    <a:lstStyle/>
                    <a:p>
                      <a:pPr>
                        <a:lnSpc>
                          <a:spcPct val="115000"/>
                        </a:lnSpc>
                        <a:spcAft>
                          <a:spcPts val="0"/>
                        </a:spcAft>
                      </a:pPr>
                      <a:r>
                        <a:rPr lang="fr-FR" sz="2000" b="1" dirty="0">
                          <a:effectLst/>
                        </a:rPr>
                        <a:t>Volume d’eau de gravité    </a:t>
                      </a:r>
                      <a:r>
                        <a:rPr lang="fr-FR" sz="2000" b="1" dirty="0" err="1">
                          <a:effectLst/>
                        </a:rPr>
                        <a:t>Vg</a:t>
                      </a:r>
                      <a:r>
                        <a:rPr lang="fr-FR" sz="2000" b="1" dirty="0">
                          <a:effectLst/>
                        </a:rPr>
                        <a:t>(ml)</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15000"/>
                        </a:lnSpc>
                        <a:spcAft>
                          <a:spcPts val="0"/>
                        </a:spcAft>
                      </a:pPr>
                      <a:r>
                        <a:rPr lang="fr-FR" sz="2000">
                          <a:effectLst/>
                        </a:rPr>
                        <a:t>3</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11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12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20730091"/>
                  </a:ext>
                </a:extLst>
              </a:tr>
              <a:tr h="464117">
                <a:tc>
                  <a:txBody>
                    <a:bodyPr/>
                    <a:lstStyle/>
                    <a:p>
                      <a:pPr>
                        <a:lnSpc>
                          <a:spcPct val="115000"/>
                        </a:lnSpc>
                        <a:spcAft>
                          <a:spcPts val="0"/>
                        </a:spcAft>
                      </a:pPr>
                      <a:r>
                        <a:rPr lang="fr-FR" sz="2000" b="1" dirty="0">
                          <a:effectLst/>
                        </a:rPr>
                        <a:t>  t</a:t>
                      </a:r>
                      <a:r>
                        <a:rPr lang="fr-FR" sz="2000" b="1" baseline="-25000" dirty="0">
                          <a:effectLst/>
                        </a:rPr>
                        <a:t>1</a:t>
                      </a:r>
                      <a:r>
                        <a:rPr lang="fr-FR" sz="2000" b="1" dirty="0">
                          <a:effectLst/>
                        </a:rPr>
                        <a:t>(s)</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15000"/>
                        </a:lnSpc>
                        <a:spcAft>
                          <a:spcPts val="0"/>
                        </a:spcAft>
                      </a:pPr>
                      <a:r>
                        <a:rPr lang="fr-FR" sz="2000">
                          <a:effectLst/>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24651343"/>
                  </a:ext>
                </a:extLst>
              </a:tr>
              <a:tr h="464117">
                <a:tc>
                  <a:txBody>
                    <a:bodyPr/>
                    <a:lstStyle/>
                    <a:p>
                      <a:pPr>
                        <a:lnSpc>
                          <a:spcPct val="115000"/>
                        </a:lnSpc>
                        <a:spcAft>
                          <a:spcPts val="0"/>
                        </a:spcAft>
                      </a:pPr>
                      <a:r>
                        <a:rPr lang="fr-FR" sz="2000" b="1" dirty="0">
                          <a:effectLst/>
                        </a:rPr>
                        <a:t>  t</a:t>
                      </a:r>
                      <a:r>
                        <a:rPr lang="fr-FR" sz="2000" b="1" baseline="-25000" dirty="0">
                          <a:effectLst/>
                        </a:rPr>
                        <a:t>2</a:t>
                      </a:r>
                      <a:r>
                        <a:rPr lang="fr-FR" sz="2000" b="1" dirty="0">
                          <a:effectLst/>
                        </a:rPr>
                        <a:t>(s)</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15000"/>
                        </a:lnSpc>
                        <a:spcAft>
                          <a:spcPts val="0"/>
                        </a:spcAft>
                      </a:pPr>
                      <a:r>
                        <a:rPr lang="fr-FR" sz="2000">
                          <a:effectLst/>
                        </a:rPr>
                        <a:t>3</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25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95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4336614"/>
                  </a:ext>
                </a:extLst>
              </a:tr>
              <a:tr h="464117">
                <a:tc>
                  <a:txBody>
                    <a:bodyPr/>
                    <a:lstStyle/>
                    <a:p>
                      <a:pPr>
                        <a:lnSpc>
                          <a:spcPct val="115000"/>
                        </a:lnSpc>
                        <a:spcAft>
                          <a:spcPts val="0"/>
                        </a:spcAft>
                      </a:pPr>
                      <a:r>
                        <a:rPr lang="fr-FR" sz="2000" b="1" dirty="0">
                          <a:effectLst/>
                        </a:rPr>
                        <a:t>Capacité de rétention de l’eau </a:t>
                      </a:r>
                      <a:r>
                        <a:rPr lang="fr-FR" sz="2000" b="1" dirty="0" err="1">
                          <a:effectLst/>
                        </a:rPr>
                        <a:t>Vr</a:t>
                      </a:r>
                      <a:r>
                        <a:rPr lang="fr-FR" sz="2000" b="1" dirty="0">
                          <a:effectLst/>
                        </a:rPr>
                        <a:t>(ml)</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nSpc>
                          <a:spcPct val="115000"/>
                        </a:lnSpc>
                        <a:spcAft>
                          <a:spcPts val="0"/>
                        </a:spcAft>
                      </a:pPr>
                      <a:r>
                        <a:rPr lang="fr-FR" sz="2000">
                          <a:effectLst/>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fr-FR" sz="2000">
                          <a:effectLst/>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fr-FR" sz="2000">
                          <a:effectLst/>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42736698"/>
                  </a:ext>
                </a:extLst>
              </a:tr>
              <a:tr h="464117">
                <a:tc>
                  <a:txBody>
                    <a:bodyPr/>
                    <a:lstStyle/>
                    <a:p>
                      <a:pPr>
                        <a:lnSpc>
                          <a:spcPct val="115000"/>
                        </a:lnSpc>
                        <a:spcAft>
                          <a:spcPts val="0"/>
                        </a:spcAft>
                      </a:pPr>
                      <a:r>
                        <a:rPr lang="fr-FR" sz="2000" b="1" dirty="0">
                          <a:effectLst/>
                        </a:rPr>
                        <a:t>Perméabilité   P (ml/s)</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nSpc>
                          <a:spcPct val="115000"/>
                        </a:lnSpc>
                        <a:spcAft>
                          <a:spcPts val="0"/>
                        </a:spcAft>
                      </a:pPr>
                      <a:r>
                        <a:rPr lang="fr-FR" sz="2000">
                          <a:effectLst/>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fr-FR" sz="2000">
                          <a:effectLst/>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fr-FR" sz="2000" dirty="0">
                          <a:effectLst/>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95306509"/>
                  </a:ext>
                </a:extLst>
              </a:tr>
            </a:tbl>
          </a:graphicData>
        </a:graphic>
      </p:graphicFrame>
      <p:sp>
        <p:nvSpPr>
          <p:cNvPr id="5" name="Rectangle 4"/>
          <p:cNvSpPr/>
          <p:nvPr/>
        </p:nvSpPr>
        <p:spPr>
          <a:xfrm>
            <a:off x="459304" y="4597054"/>
            <a:ext cx="10876751" cy="2215991"/>
          </a:xfrm>
          <a:prstGeom prst="rect">
            <a:avLst/>
          </a:prstGeom>
        </p:spPr>
        <p:txBody>
          <a:bodyPr wrap="square">
            <a:spAutoFit/>
          </a:bodyPr>
          <a:lstStyle/>
          <a:p>
            <a:pPr marL="342900" lvl="0" indent="-342900">
              <a:lnSpc>
                <a:spcPct val="115000"/>
              </a:lnSpc>
              <a:buFont typeface="+mj-lt"/>
              <a:buAutoNum type="arabicPeriod"/>
            </a:pPr>
            <a:r>
              <a:rPr lang="fr-FR" sz="2400" b="1" dirty="0">
                <a:latin typeface="Times New Roman" panose="02020603050405020304" pitchFamily="18" charset="0"/>
                <a:ea typeface="Calibri" panose="020F0502020204030204" pitchFamily="34" charset="0"/>
                <a:cs typeface="Arial" panose="020B0604020202020204" pitchFamily="34" charset="0"/>
              </a:rPr>
              <a:t>Compléter </a:t>
            </a:r>
            <a:r>
              <a:rPr lang="fr-FR" sz="2400" dirty="0">
                <a:latin typeface="Times New Roman" panose="02020603050405020304" pitchFamily="18" charset="0"/>
                <a:ea typeface="Calibri" panose="020F0502020204030204" pitchFamily="34" charset="0"/>
                <a:cs typeface="Arial" panose="020B0604020202020204" pitchFamily="34" charset="0"/>
              </a:rPr>
              <a:t>le tableau ci-dessus en calculant la capacité de rétention de l’eau et la perméabilité pour les trois sols</a:t>
            </a:r>
            <a:endParaRPr lang="fr-FR"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arabicPeriod"/>
            </a:pPr>
            <a:r>
              <a:rPr lang="fr-FR" sz="2400" b="1" dirty="0">
                <a:latin typeface="Times New Roman" panose="02020603050405020304" pitchFamily="18" charset="0"/>
                <a:ea typeface="Calibri" panose="020F0502020204030204" pitchFamily="34" charset="0"/>
                <a:cs typeface="Arial" panose="020B0604020202020204" pitchFamily="34" charset="0"/>
              </a:rPr>
              <a:t>Comparer</a:t>
            </a:r>
            <a:r>
              <a:rPr lang="fr-FR" sz="2400" dirty="0">
                <a:latin typeface="Times New Roman" panose="02020603050405020304" pitchFamily="18" charset="0"/>
                <a:ea typeface="Calibri" panose="020F0502020204030204" pitchFamily="34" charset="0"/>
                <a:cs typeface="Arial" panose="020B0604020202020204" pitchFamily="34" charset="0"/>
              </a:rPr>
              <a:t> les résultats obtenus. Que peut-on en observer ?</a:t>
            </a:r>
            <a:endParaRPr lang="fr-FR"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arabicPeriod"/>
            </a:pPr>
            <a:r>
              <a:rPr lang="fr-FR" sz="2400" b="1" dirty="0">
                <a:latin typeface="Times New Roman" panose="02020603050405020304" pitchFamily="18" charset="0"/>
                <a:ea typeface="Calibri" panose="020F0502020204030204" pitchFamily="34" charset="0"/>
                <a:cs typeface="Arial" panose="020B0604020202020204" pitchFamily="34" charset="0"/>
              </a:rPr>
              <a:t>Expliquer</a:t>
            </a:r>
            <a:r>
              <a:rPr lang="fr-FR" sz="2400" dirty="0">
                <a:latin typeface="Times New Roman" panose="02020603050405020304" pitchFamily="18" charset="0"/>
                <a:ea typeface="Calibri" panose="020F0502020204030204" pitchFamily="34" charset="0"/>
                <a:cs typeface="Arial" panose="020B0604020202020204" pitchFamily="34" charset="0"/>
              </a:rPr>
              <a:t> la différence observée.</a:t>
            </a:r>
            <a:endParaRPr lang="fr-FR"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arabicPeriod"/>
            </a:pPr>
            <a:r>
              <a:rPr lang="fr-FR" sz="2400" dirty="0">
                <a:latin typeface="Times New Roman" panose="02020603050405020304" pitchFamily="18" charset="0"/>
                <a:ea typeface="Calibri" panose="020F0502020204030204" pitchFamily="34" charset="0"/>
                <a:cs typeface="Arial" panose="020B0604020202020204" pitchFamily="34" charset="0"/>
              </a:rPr>
              <a:t>Que peut-on </a:t>
            </a:r>
            <a:r>
              <a:rPr lang="fr-FR" sz="2400" b="1" dirty="0">
                <a:latin typeface="Times New Roman" panose="02020603050405020304" pitchFamily="18" charset="0"/>
                <a:ea typeface="Calibri" panose="020F0502020204030204" pitchFamily="34" charset="0"/>
                <a:cs typeface="Arial" panose="020B0604020202020204" pitchFamily="34" charset="0"/>
              </a:rPr>
              <a:t>déduire</a:t>
            </a:r>
            <a:r>
              <a:rPr lang="fr-FR" sz="2400" dirty="0">
                <a:latin typeface="Times New Roman" panose="02020603050405020304" pitchFamily="18" charset="0"/>
                <a:ea typeface="Calibri" panose="020F0502020204030204" pitchFamily="34" charset="0"/>
                <a:cs typeface="Arial" panose="020B0604020202020204" pitchFamily="34" charset="0"/>
              </a:rPr>
              <a:t> ?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2427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459304" y="461665"/>
          <a:ext cx="10513496" cy="2982994"/>
        </p:xfrm>
        <a:graphic>
          <a:graphicData uri="http://schemas.openxmlformats.org/drawingml/2006/table">
            <a:tbl>
              <a:tblPr firstRow="1" firstCol="1" bandRow="1">
                <a:tableStyleId>{5940675A-B579-460E-94D1-54222C63F5DA}</a:tableStyleId>
              </a:tblPr>
              <a:tblGrid>
                <a:gridCol w="4488477">
                  <a:extLst>
                    <a:ext uri="{9D8B030D-6E8A-4147-A177-3AD203B41FA5}">
                      <a16:colId xmlns:a16="http://schemas.microsoft.com/office/drawing/2014/main" val="150060219"/>
                    </a:ext>
                  </a:extLst>
                </a:gridCol>
                <a:gridCol w="1896409">
                  <a:extLst>
                    <a:ext uri="{9D8B030D-6E8A-4147-A177-3AD203B41FA5}">
                      <a16:colId xmlns:a16="http://schemas.microsoft.com/office/drawing/2014/main" val="3107727060"/>
                    </a:ext>
                  </a:extLst>
                </a:gridCol>
                <a:gridCol w="1959190">
                  <a:extLst>
                    <a:ext uri="{9D8B030D-6E8A-4147-A177-3AD203B41FA5}">
                      <a16:colId xmlns:a16="http://schemas.microsoft.com/office/drawing/2014/main" val="691161203"/>
                    </a:ext>
                  </a:extLst>
                </a:gridCol>
                <a:gridCol w="2169420">
                  <a:extLst>
                    <a:ext uri="{9D8B030D-6E8A-4147-A177-3AD203B41FA5}">
                      <a16:colId xmlns:a16="http://schemas.microsoft.com/office/drawing/2014/main" val="319839715"/>
                    </a:ext>
                  </a:extLst>
                </a:gridCol>
              </a:tblGrid>
              <a:tr h="426142">
                <a:tc>
                  <a:txBody>
                    <a:bodyPr/>
                    <a:lstStyle/>
                    <a:p>
                      <a:pPr>
                        <a:lnSpc>
                          <a:spcPct val="115000"/>
                        </a:lnSpc>
                        <a:spcAft>
                          <a:spcPts val="0"/>
                        </a:spcAft>
                      </a:pPr>
                      <a:r>
                        <a:rPr lang="fr-FR" sz="2000" dirty="0">
                          <a:effectLst/>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b="1" dirty="0">
                          <a:effectLst/>
                        </a:rPr>
                        <a:t>Sol sableux</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15000"/>
                        </a:lnSpc>
                        <a:spcAft>
                          <a:spcPts val="0"/>
                        </a:spcAft>
                      </a:pPr>
                      <a:r>
                        <a:rPr lang="fr-FR" sz="2000" b="1" dirty="0">
                          <a:effectLst/>
                        </a:rPr>
                        <a:t>Sol limoneux</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15000"/>
                        </a:lnSpc>
                        <a:spcAft>
                          <a:spcPts val="0"/>
                        </a:spcAft>
                      </a:pPr>
                      <a:r>
                        <a:rPr lang="fr-FR" sz="2000" b="1" dirty="0">
                          <a:effectLst/>
                        </a:rPr>
                        <a:t>Sol argileux</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1114287797"/>
                  </a:ext>
                </a:extLst>
              </a:tr>
              <a:tr h="426142">
                <a:tc>
                  <a:txBody>
                    <a:bodyPr/>
                    <a:lstStyle/>
                    <a:p>
                      <a:pPr>
                        <a:lnSpc>
                          <a:spcPct val="115000"/>
                        </a:lnSpc>
                        <a:spcAft>
                          <a:spcPts val="0"/>
                        </a:spcAft>
                      </a:pPr>
                      <a:r>
                        <a:rPr lang="fr-FR" sz="2000" b="1" dirty="0">
                          <a:effectLst/>
                        </a:rPr>
                        <a:t>Volume d’eau écoulé vers le sol   V(ml)</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15000"/>
                        </a:lnSpc>
                        <a:spcAft>
                          <a:spcPts val="0"/>
                        </a:spcAft>
                      </a:pPr>
                      <a:r>
                        <a:rPr lang="fr-FR" sz="2000">
                          <a:effectLst/>
                        </a:rPr>
                        <a:t>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21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27</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29593391"/>
                  </a:ext>
                </a:extLst>
              </a:tr>
              <a:tr h="426142">
                <a:tc>
                  <a:txBody>
                    <a:bodyPr/>
                    <a:lstStyle/>
                    <a:p>
                      <a:pPr>
                        <a:lnSpc>
                          <a:spcPct val="115000"/>
                        </a:lnSpc>
                        <a:spcAft>
                          <a:spcPts val="0"/>
                        </a:spcAft>
                      </a:pPr>
                      <a:r>
                        <a:rPr lang="fr-FR" sz="2000" b="1" dirty="0">
                          <a:effectLst/>
                        </a:rPr>
                        <a:t>Volume d’eau de gravité    </a:t>
                      </a:r>
                      <a:r>
                        <a:rPr lang="fr-FR" sz="2000" b="1" dirty="0" err="1">
                          <a:effectLst/>
                        </a:rPr>
                        <a:t>Vg</a:t>
                      </a:r>
                      <a:r>
                        <a:rPr lang="fr-FR" sz="2000" b="1" dirty="0">
                          <a:effectLst/>
                        </a:rPr>
                        <a:t>(ml)</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15000"/>
                        </a:lnSpc>
                        <a:spcAft>
                          <a:spcPts val="0"/>
                        </a:spcAft>
                      </a:pPr>
                      <a:r>
                        <a:rPr lang="fr-FR" sz="2000">
                          <a:effectLst/>
                        </a:rPr>
                        <a:t>3</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11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12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20730091"/>
                  </a:ext>
                </a:extLst>
              </a:tr>
              <a:tr h="426142">
                <a:tc>
                  <a:txBody>
                    <a:bodyPr/>
                    <a:lstStyle/>
                    <a:p>
                      <a:pPr>
                        <a:lnSpc>
                          <a:spcPct val="115000"/>
                        </a:lnSpc>
                        <a:spcAft>
                          <a:spcPts val="0"/>
                        </a:spcAft>
                      </a:pPr>
                      <a:r>
                        <a:rPr lang="fr-FR" sz="2000" b="1" dirty="0">
                          <a:effectLst/>
                        </a:rPr>
                        <a:t>  t</a:t>
                      </a:r>
                      <a:r>
                        <a:rPr lang="fr-FR" sz="2000" b="1" baseline="-25000" dirty="0">
                          <a:effectLst/>
                        </a:rPr>
                        <a:t>1</a:t>
                      </a:r>
                      <a:r>
                        <a:rPr lang="fr-FR" sz="2000" b="1" dirty="0">
                          <a:effectLst/>
                        </a:rPr>
                        <a:t>(s)</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15000"/>
                        </a:lnSpc>
                        <a:spcAft>
                          <a:spcPts val="0"/>
                        </a:spcAft>
                      </a:pPr>
                      <a:r>
                        <a:rPr lang="fr-FR" sz="2000">
                          <a:effectLst/>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24651343"/>
                  </a:ext>
                </a:extLst>
              </a:tr>
              <a:tr h="426142">
                <a:tc>
                  <a:txBody>
                    <a:bodyPr/>
                    <a:lstStyle/>
                    <a:p>
                      <a:pPr>
                        <a:lnSpc>
                          <a:spcPct val="115000"/>
                        </a:lnSpc>
                        <a:spcAft>
                          <a:spcPts val="0"/>
                        </a:spcAft>
                      </a:pPr>
                      <a:r>
                        <a:rPr lang="fr-FR" sz="2000" b="1" dirty="0">
                          <a:effectLst/>
                        </a:rPr>
                        <a:t>  t</a:t>
                      </a:r>
                      <a:r>
                        <a:rPr lang="fr-FR" sz="2000" b="1" baseline="-25000" dirty="0">
                          <a:effectLst/>
                        </a:rPr>
                        <a:t>2</a:t>
                      </a:r>
                      <a:r>
                        <a:rPr lang="fr-FR" sz="2000" b="1" dirty="0">
                          <a:effectLst/>
                        </a:rPr>
                        <a:t>(s)</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15000"/>
                        </a:lnSpc>
                        <a:spcAft>
                          <a:spcPts val="0"/>
                        </a:spcAft>
                      </a:pPr>
                      <a:r>
                        <a:rPr lang="fr-FR" sz="2000">
                          <a:effectLst/>
                        </a:rPr>
                        <a:t>3</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25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a:effectLst/>
                        </a:rPr>
                        <a:t>95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4336614"/>
                  </a:ext>
                </a:extLst>
              </a:tr>
              <a:tr h="426142">
                <a:tc>
                  <a:txBody>
                    <a:bodyPr/>
                    <a:lstStyle/>
                    <a:p>
                      <a:pPr>
                        <a:lnSpc>
                          <a:spcPct val="115000"/>
                        </a:lnSpc>
                        <a:spcAft>
                          <a:spcPts val="0"/>
                        </a:spcAft>
                      </a:pPr>
                      <a:r>
                        <a:rPr lang="fr-FR" sz="2000" b="1" dirty="0">
                          <a:effectLst/>
                        </a:rPr>
                        <a:t>Capacité de rétention de l’eau </a:t>
                      </a:r>
                      <a:r>
                        <a:rPr lang="fr-FR" sz="2000" b="1" dirty="0" err="1">
                          <a:effectLst/>
                        </a:rPr>
                        <a:t>Vr</a:t>
                      </a:r>
                      <a:r>
                        <a:rPr lang="fr-FR" sz="2000" b="1" dirty="0">
                          <a:effectLst/>
                        </a:rPr>
                        <a:t>(ml)</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15000"/>
                        </a:lnSpc>
                        <a:spcAft>
                          <a:spcPts val="0"/>
                        </a:spcAft>
                      </a:pPr>
                      <a:r>
                        <a:rPr lang="fr-FR" sz="2000" b="1" dirty="0">
                          <a:solidFill>
                            <a:srgbClr val="C00000"/>
                          </a:solidFill>
                          <a:effectLst/>
                        </a:rPr>
                        <a:t> </a:t>
                      </a:r>
                      <a:r>
                        <a:rPr lang="fr-FR" sz="2000" b="1" dirty="0" smtClean="0">
                          <a:solidFill>
                            <a:srgbClr val="C00000"/>
                          </a:solidFill>
                          <a:effectLst/>
                        </a:rPr>
                        <a:t>2</a:t>
                      </a:r>
                      <a:endParaRPr lang="fr-FR" sz="18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15000"/>
                        </a:lnSpc>
                        <a:spcAft>
                          <a:spcPts val="0"/>
                        </a:spcAft>
                      </a:pPr>
                      <a:r>
                        <a:rPr lang="fr-FR" sz="2000" b="1" dirty="0">
                          <a:solidFill>
                            <a:srgbClr val="C00000"/>
                          </a:solidFill>
                          <a:effectLst/>
                        </a:rPr>
                        <a:t> </a:t>
                      </a:r>
                      <a:r>
                        <a:rPr lang="fr-FR" sz="2000" b="1" dirty="0" smtClean="0">
                          <a:solidFill>
                            <a:srgbClr val="C00000"/>
                          </a:solidFill>
                          <a:effectLst/>
                        </a:rPr>
                        <a:t>10</a:t>
                      </a:r>
                      <a:endParaRPr lang="fr-FR" sz="18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15000"/>
                        </a:lnSpc>
                        <a:spcAft>
                          <a:spcPts val="0"/>
                        </a:spcAft>
                      </a:pPr>
                      <a:r>
                        <a:rPr lang="fr-FR" sz="2000" b="1" dirty="0">
                          <a:solidFill>
                            <a:srgbClr val="C00000"/>
                          </a:solidFill>
                          <a:effectLst/>
                        </a:rPr>
                        <a:t> </a:t>
                      </a:r>
                      <a:r>
                        <a:rPr lang="fr-FR" sz="2000" b="1" dirty="0" smtClean="0">
                          <a:solidFill>
                            <a:srgbClr val="C00000"/>
                          </a:solidFill>
                          <a:effectLst/>
                        </a:rPr>
                        <a:t>15</a:t>
                      </a:r>
                      <a:endParaRPr lang="fr-FR" sz="18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342736698"/>
                  </a:ext>
                </a:extLst>
              </a:tr>
              <a:tr h="426142">
                <a:tc>
                  <a:txBody>
                    <a:bodyPr/>
                    <a:lstStyle/>
                    <a:p>
                      <a:pPr>
                        <a:lnSpc>
                          <a:spcPct val="115000"/>
                        </a:lnSpc>
                        <a:spcAft>
                          <a:spcPts val="0"/>
                        </a:spcAft>
                      </a:pPr>
                      <a:r>
                        <a:rPr lang="fr-FR" sz="2000" b="1" dirty="0">
                          <a:effectLst/>
                        </a:rPr>
                        <a:t>Perméabilité   P (ml/s)</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15000"/>
                        </a:lnSpc>
                        <a:spcAft>
                          <a:spcPts val="0"/>
                        </a:spcAft>
                      </a:pPr>
                      <a:r>
                        <a:rPr lang="fr-FR" sz="2000" b="1" dirty="0">
                          <a:solidFill>
                            <a:srgbClr val="0070C0"/>
                          </a:solidFill>
                          <a:effectLst/>
                        </a:rPr>
                        <a:t> </a:t>
                      </a:r>
                      <a:r>
                        <a:rPr lang="fr-FR" sz="2000" b="1" dirty="0" smtClean="0">
                          <a:solidFill>
                            <a:srgbClr val="0070C0"/>
                          </a:solidFill>
                          <a:effectLst/>
                        </a:rPr>
                        <a:t>1,5</a:t>
                      </a:r>
                      <a:endParaRPr lang="fr-FR"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15000"/>
                        </a:lnSpc>
                        <a:spcAft>
                          <a:spcPts val="0"/>
                        </a:spcAft>
                      </a:pPr>
                      <a:r>
                        <a:rPr lang="fr-FR" sz="2000" b="1" dirty="0">
                          <a:solidFill>
                            <a:srgbClr val="0070C0"/>
                          </a:solidFill>
                          <a:effectLst/>
                        </a:rPr>
                        <a:t> </a:t>
                      </a:r>
                      <a:r>
                        <a:rPr lang="fr-FR" sz="2000" b="1" dirty="0" smtClean="0">
                          <a:solidFill>
                            <a:srgbClr val="0070C0"/>
                          </a:solidFill>
                          <a:effectLst/>
                        </a:rPr>
                        <a:t>0,39</a:t>
                      </a:r>
                      <a:endParaRPr lang="fr-FR"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15000"/>
                        </a:lnSpc>
                        <a:spcAft>
                          <a:spcPts val="0"/>
                        </a:spcAft>
                      </a:pPr>
                      <a:r>
                        <a:rPr lang="fr-FR" sz="2000" b="1" dirty="0">
                          <a:solidFill>
                            <a:srgbClr val="0070C0"/>
                          </a:solidFill>
                          <a:effectLst/>
                        </a:rPr>
                        <a:t> </a:t>
                      </a:r>
                      <a:r>
                        <a:rPr lang="fr-FR" sz="2000" b="1" dirty="0" smtClean="0">
                          <a:solidFill>
                            <a:srgbClr val="0070C0"/>
                          </a:solidFill>
                          <a:effectLst/>
                        </a:rPr>
                        <a:t>0,12</a:t>
                      </a:r>
                      <a:endParaRPr lang="fr-FR"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795306509"/>
                  </a:ext>
                </a:extLst>
              </a:tr>
            </a:tbl>
          </a:graphicData>
        </a:graphic>
      </p:graphicFrame>
      <p:sp>
        <p:nvSpPr>
          <p:cNvPr id="3" name="ZoneTexte 2"/>
          <p:cNvSpPr txBox="1"/>
          <p:nvPr/>
        </p:nvSpPr>
        <p:spPr>
          <a:xfrm>
            <a:off x="573161" y="0"/>
            <a:ext cx="1491434" cy="461665"/>
          </a:xfrm>
          <a:prstGeom prst="rect">
            <a:avLst/>
          </a:prstGeom>
          <a:noFill/>
        </p:spPr>
        <p:txBody>
          <a:bodyPr wrap="none" rtlCol="0">
            <a:spAutoFit/>
          </a:bodyPr>
          <a:lstStyle/>
          <a:p>
            <a:r>
              <a:rPr lang="fr-FR" sz="2400" b="1" u="sng" dirty="0" smtClean="0">
                <a:solidFill>
                  <a:srgbClr val="FF0000"/>
                </a:solidFill>
              </a:rPr>
              <a:t>Réponses:</a:t>
            </a:r>
          </a:p>
        </p:txBody>
      </p:sp>
      <p:sp>
        <p:nvSpPr>
          <p:cNvPr id="4" name="ZoneTexte 3"/>
          <p:cNvSpPr txBox="1"/>
          <p:nvPr/>
        </p:nvSpPr>
        <p:spPr>
          <a:xfrm>
            <a:off x="325677" y="3444659"/>
            <a:ext cx="11636679" cy="3416320"/>
          </a:xfrm>
          <a:prstGeom prst="rect">
            <a:avLst/>
          </a:prstGeom>
          <a:noFill/>
        </p:spPr>
        <p:txBody>
          <a:bodyPr wrap="square" rtlCol="0">
            <a:spAutoFit/>
          </a:bodyPr>
          <a:lstStyle/>
          <a:p>
            <a:pPr algn="just"/>
            <a:r>
              <a:rPr lang="fr-FR" sz="2400" b="1" dirty="0" smtClean="0">
                <a:cs typeface="Aharoni" panose="02010803020104030203" pitchFamily="2" charset="-79"/>
              </a:rPr>
              <a:t>2-</a:t>
            </a:r>
            <a:r>
              <a:rPr lang="fr-FR" sz="2400" b="1" dirty="0" smtClean="0">
                <a:latin typeface="Aharoni" panose="02010803020104030203" pitchFamily="2" charset="-79"/>
                <a:cs typeface="Aharoni" panose="02010803020104030203" pitchFamily="2" charset="-79"/>
              </a:rPr>
              <a:t>la Cr </a:t>
            </a:r>
            <a:r>
              <a:rPr lang="fr-FR" sz="2400" dirty="0" smtClean="0">
                <a:cs typeface="Aharoni" panose="02010803020104030203" pitchFamily="2" charset="-79"/>
              </a:rPr>
              <a:t>dans le sol sableux est faible par rapport le sol limoneux et le sol argileux</a:t>
            </a:r>
          </a:p>
          <a:p>
            <a:pPr algn="just"/>
            <a:r>
              <a:rPr lang="fr-FR" sz="2400" dirty="0" smtClean="0">
                <a:cs typeface="Aharoni" panose="02010803020104030203" pitchFamily="2" charset="-79"/>
              </a:rPr>
              <a:t>Tandis que </a:t>
            </a:r>
            <a:r>
              <a:rPr lang="fr-FR" sz="2400" b="1" dirty="0" smtClean="0">
                <a:latin typeface="Aharoni" panose="02010803020104030203" pitchFamily="2" charset="-79"/>
                <a:cs typeface="Aharoni" panose="02010803020104030203" pitchFamily="2" charset="-79"/>
              </a:rPr>
              <a:t>la P </a:t>
            </a:r>
            <a:r>
              <a:rPr lang="fr-FR" sz="2400" dirty="0" smtClean="0">
                <a:cs typeface="Aharoni" panose="02010803020104030203" pitchFamily="2" charset="-79"/>
              </a:rPr>
              <a:t>est grande dans le sol sableux par rapport les sols limoneux et argileux.</a:t>
            </a:r>
          </a:p>
          <a:p>
            <a:pPr algn="just"/>
            <a:r>
              <a:rPr lang="fr-FR" sz="2400" dirty="0">
                <a:cs typeface="Aharoni" panose="02010803020104030203" pitchFamily="2" charset="-79"/>
              </a:rPr>
              <a:t> </a:t>
            </a:r>
            <a:r>
              <a:rPr lang="fr-FR" sz="2400" dirty="0" smtClean="0">
                <a:cs typeface="Aharoni" panose="02010803020104030203" pitchFamily="2" charset="-79"/>
              </a:rPr>
              <a:t>   </a:t>
            </a:r>
            <a:r>
              <a:rPr lang="fr-FR" sz="2400" b="1" dirty="0" smtClean="0">
                <a:latin typeface="Aharoni" panose="02010803020104030203" pitchFamily="2" charset="-79"/>
                <a:cs typeface="Aharoni" panose="02010803020104030203" pitchFamily="2" charset="-79"/>
              </a:rPr>
              <a:t>La P </a:t>
            </a:r>
            <a:r>
              <a:rPr lang="fr-FR" sz="2400" dirty="0" smtClean="0">
                <a:cs typeface="Aharoni" panose="02010803020104030203" pitchFamily="2" charset="-79"/>
              </a:rPr>
              <a:t>et la capacité de rétention varient selon le type du sol</a:t>
            </a:r>
          </a:p>
          <a:p>
            <a:pPr algn="just"/>
            <a:r>
              <a:rPr lang="fr-FR" sz="2400" b="1" dirty="0" smtClean="0">
                <a:cs typeface="Aharoni" panose="02010803020104030203" pitchFamily="2" charset="-79"/>
              </a:rPr>
              <a:t>3- </a:t>
            </a:r>
            <a:r>
              <a:rPr lang="fr-FR" sz="2400" dirty="0" smtClean="0">
                <a:cs typeface="Aharoni" panose="02010803020104030203" pitchFamily="2" charset="-79"/>
              </a:rPr>
              <a:t>la différence de </a:t>
            </a:r>
            <a:r>
              <a:rPr lang="fr-FR" sz="2400" b="1" dirty="0" smtClean="0">
                <a:latin typeface="Aharoni" panose="02010803020104030203" pitchFamily="2" charset="-79"/>
                <a:cs typeface="Aharoni" panose="02010803020104030203" pitchFamily="2" charset="-79"/>
              </a:rPr>
              <a:t>P</a:t>
            </a:r>
            <a:r>
              <a:rPr lang="fr-FR" sz="2400" dirty="0" smtClean="0">
                <a:cs typeface="Aharoni" panose="02010803020104030203" pitchFamily="2" charset="-79"/>
              </a:rPr>
              <a:t> et la </a:t>
            </a:r>
            <a:r>
              <a:rPr lang="fr-FR" sz="2400" b="1" dirty="0" smtClean="0">
                <a:latin typeface="Aharoni" panose="02010803020104030203" pitchFamily="2" charset="-79"/>
                <a:cs typeface="Aharoni" panose="02010803020104030203" pitchFamily="2" charset="-79"/>
              </a:rPr>
              <a:t>Cr</a:t>
            </a:r>
            <a:r>
              <a:rPr lang="fr-FR" sz="2400" dirty="0" smtClean="0">
                <a:cs typeface="Aharoni" panose="02010803020104030203" pitchFamily="2" charset="-79"/>
              </a:rPr>
              <a:t> dépendent à la texture du sol</a:t>
            </a:r>
          </a:p>
          <a:p>
            <a:pPr algn="just"/>
            <a:r>
              <a:rPr lang="fr-FR" sz="2400" b="1" dirty="0" smtClean="0">
                <a:cs typeface="Aharoni" panose="02010803020104030203" pitchFamily="2" charset="-79"/>
              </a:rPr>
              <a:t>4- </a:t>
            </a:r>
            <a:r>
              <a:rPr lang="fr-FR" sz="2400" dirty="0"/>
              <a:t>L’augmentation de la capacité de rétention d’eau est accompagné par une diminution de sa perméabilité </a:t>
            </a:r>
          </a:p>
          <a:p>
            <a:pPr algn="just"/>
            <a:r>
              <a:rPr lang="fr-FR" sz="2400" dirty="0"/>
              <a:t>Une diminution de la taille des particules qui entre dans la composition du sol augmente la capacité de </a:t>
            </a:r>
            <a:r>
              <a:rPr lang="fr-FR" sz="2400" dirty="0" smtClean="0"/>
              <a:t>rétention(</a:t>
            </a:r>
            <a:r>
              <a:rPr lang="fr-FR" sz="2400" b="1" dirty="0" smtClean="0"/>
              <a:t>Cr</a:t>
            </a:r>
            <a:r>
              <a:rPr lang="fr-FR" sz="2400" dirty="0" smtClean="0"/>
              <a:t>) </a:t>
            </a:r>
            <a:r>
              <a:rPr lang="fr-FR" sz="2400" dirty="0"/>
              <a:t>d’eau et diminue sa </a:t>
            </a:r>
            <a:r>
              <a:rPr lang="fr-FR" sz="2400" dirty="0" smtClean="0"/>
              <a:t>perméabilité(</a:t>
            </a:r>
            <a:r>
              <a:rPr lang="fr-FR" sz="2400" b="1" dirty="0" smtClean="0"/>
              <a:t>P</a:t>
            </a:r>
            <a:r>
              <a:rPr lang="fr-FR" sz="2400" dirty="0" smtClean="0"/>
              <a:t>) </a:t>
            </a:r>
            <a:endParaRPr lang="fr-FR" sz="2400" dirty="0"/>
          </a:p>
          <a:p>
            <a:pPr algn="just"/>
            <a:endParaRPr lang="fr-FR" sz="2400" b="1" dirty="0">
              <a:cs typeface="Aharoni" panose="02010803020104030203" pitchFamily="2" charset="-79"/>
            </a:endParaRPr>
          </a:p>
        </p:txBody>
      </p:sp>
    </p:spTree>
    <p:extLst>
      <p:ext uri="{BB962C8B-B14F-4D97-AF65-F5344CB8AC3E}">
        <p14:creationId xmlns:p14="http://schemas.microsoft.com/office/powerpoint/2010/main" val="1325432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359" y="100301"/>
            <a:ext cx="5085567" cy="461665"/>
          </a:xfrm>
          <a:prstGeom prst="rect">
            <a:avLst/>
          </a:prstGeom>
        </p:spPr>
        <p:txBody>
          <a:bodyPr wrap="square">
            <a:spAutoFit/>
          </a:bodyPr>
          <a:lstStyle/>
          <a:p>
            <a:r>
              <a:rPr lang="fr-FR" sz="2400" b="1" dirty="0" smtClean="0">
                <a:solidFill>
                  <a:srgbClr val="00B050"/>
                </a:solidFill>
                <a:latin typeface="Times New Roman" panose="02020603050405020304" pitchFamily="18" charset="0"/>
                <a:ea typeface="Calibri" panose="020F0502020204030204" pitchFamily="34" charset="0"/>
              </a:rPr>
              <a:t>2- Les </a:t>
            </a:r>
            <a:r>
              <a:rPr lang="fr-FR" sz="2400" b="1" dirty="0">
                <a:solidFill>
                  <a:srgbClr val="00B050"/>
                </a:solidFill>
                <a:latin typeface="Times New Roman" panose="02020603050405020304" pitchFamily="18" charset="0"/>
                <a:ea typeface="Calibri" panose="020F0502020204030204" pitchFamily="34" charset="0"/>
              </a:rPr>
              <a:t>formes de l’eau dans le sol</a:t>
            </a:r>
            <a:endParaRPr lang="fr-FR" sz="2400" dirty="0">
              <a:solidFill>
                <a:srgbClr val="00B050"/>
              </a:solidFill>
            </a:endParaRPr>
          </a:p>
        </p:txBody>
      </p:sp>
      <p:sp>
        <p:nvSpPr>
          <p:cNvPr id="3" name="Rectangle 2"/>
          <p:cNvSpPr/>
          <p:nvPr/>
        </p:nvSpPr>
        <p:spPr>
          <a:xfrm>
            <a:off x="413359" y="517323"/>
            <a:ext cx="10584493" cy="1708353"/>
          </a:xfrm>
          <a:prstGeom prst="rect">
            <a:avLst/>
          </a:prstGeom>
        </p:spPr>
        <p:txBody>
          <a:bodyPr wrap="square">
            <a:spAutoFit/>
          </a:bodyPr>
          <a:lstStyle/>
          <a:p>
            <a:pPr algn="just">
              <a:lnSpc>
                <a:spcPct val="150000"/>
              </a:lnSpc>
            </a:pPr>
            <a:r>
              <a:rPr lang="fr-FR" dirty="0">
                <a:latin typeface="Comic Sans MS" pitchFamily="66" charset="0"/>
              </a:rPr>
              <a:t>Chaque sol contient de l'eau. La capacité de rétention de l'eau d'un sol varie beaucoup en fonction de la porosité. L'eau se retrouve généralement dans les pores. Elle y est retenue par des forces physiques qui sont d'autant plus grandes que les pores sont plus petits. Selon la façon dont l'eau est retenue dans le sol on peut distinguer 3 types d'eau </a:t>
            </a:r>
            <a:r>
              <a:rPr lang="fr-FR" dirty="0" smtClean="0">
                <a:latin typeface="Comic Sans MS" pitchFamily="66" charset="0"/>
              </a:rPr>
              <a:t>:</a:t>
            </a:r>
            <a:endParaRPr lang="fr-FR" dirty="0">
              <a:latin typeface="Comic Sans MS" pitchFamily="66" charset="0"/>
            </a:endParaRPr>
          </a:p>
        </p:txBody>
      </p:sp>
      <p:graphicFrame>
        <p:nvGraphicFramePr>
          <p:cNvPr id="4" name="Tableau 3"/>
          <p:cNvGraphicFramePr>
            <a:graphicFrameLocks noGrp="1"/>
          </p:cNvGraphicFramePr>
          <p:nvPr>
            <p:extLst/>
          </p:nvPr>
        </p:nvGraphicFramePr>
        <p:xfrm>
          <a:off x="54798" y="2241859"/>
          <a:ext cx="10509340" cy="4151393"/>
        </p:xfrm>
        <a:graphic>
          <a:graphicData uri="http://schemas.openxmlformats.org/drawingml/2006/table">
            <a:tbl>
              <a:tblPr firstRow="1" bandRow="1">
                <a:tableStyleId>{5940675A-B579-460E-94D1-54222C63F5DA}</a:tableStyleId>
              </a:tblPr>
              <a:tblGrid>
                <a:gridCol w="1744253">
                  <a:extLst>
                    <a:ext uri="{9D8B030D-6E8A-4147-A177-3AD203B41FA5}">
                      <a16:colId xmlns:a16="http://schemas.microsoft.com/office/drawing/2014/main" val="2997623373"/>
                    </a:ext>
                  </a:extLst>
                </a:gridCol>
                <a:gridCol w="2925279">
                  <a:extLst>
                    <a:ext uri="{9D8B030D-6E8A-4147-A177-3AD203B41FA5}">
                      <a16:colId xmlns:a16="http://schemas.microsoft.com/office/drawing/2014/main" val="1853105123"/>
                    </a:ext>
                  </a:extLst>
                </a:gridCol>
                <a:gridCol w="2786589">
                  <a:extLst>
                    <a:ext uri="{9D8B030D-6E8A-4147-A177-3AD203B41FA5}">
                      <a16:colId xmlns:a16="http://schemas.microsoft.com/office/drawing/2014/main" val="2295108358"/>
                    </a:ext>
                  </a:extLst>
                </a:gridCol>
                <a:gridCol w="3053219">
                  <a:extLst>
                    <a:ext uri="{9D8B030D-6E8A-4147-A177-3AD203B41FA5}">
                      <a16:colId xmlns:a16="http://schemas.microsoft.com/office/drawing/2014/main" val="3414278685"/>
                    </a:ext>
                  </a:extLst>
                </a:gridCol>
              </a:tblGrid>
              <a:tr h="2127175">
                <a:tc>
                  <a:txBody>
                    <a:bodyPr/>
                    <a:lstStyle/>
                    <a:p>
                      <a:pPr algn="ctr"/>
                      <a:endParaRPr lang="fr-FR" sz="1800" kern="1200" dirty="0" smtClean="0">
                        <a:effectLst/>
                      </a:endParaRPr>
                    </a:p>
                    <a:p>
                      <a:pPr algn="ctr"/>
                      <a:endParaRPr lang="fr-FR" sz="1800" kern="1200" dirty="0" smtClean="0">
                        <a:effectLst/>
                      </a:endParaRPr>
                    </a:p>
                    <a:p>
                      <a:pPr algn="ctr"/>
                      <a:r>
                        <a:rPr lang="fr-FR" sz="1800" kern="1200" dirty="0" smtClean="0">
                          <a:effectLst/>
                        </a:rPr>
                        <a:t>Forme d’eau dans le sol</a:t>
                      </a:r>
                      <a:endParaRPr lang="fr-FR"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u="none" strike="noStrike" kern="1200" baseline="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i="0" u="none" strike="noStrike" kern="1200" baseline="0" dirty="0" smtClean="0">
                          <a:solidFill>
                            <a:srgbClr val="C00000"/>
                          </a:solidFill>
                          <a:latin typeface="+mn-lt"/>
                          <a:ea typeface="+mn-ea"/>
                          <a:cs typeface="+mn-cs"/>
                        </a:rPr>
                        <a:t>Eau de gravité </a:t>
                      </a:r>
                      <a:r>
                        <a:rPr lang="ar-SA" sz="1800" b="1" i="0" u="none" strike="noStrike" kern="1200" baseline="0" dirty="0" smtClean="0">
                          <a:solidFill>
                            <a:srgbClr val="C00000"/>
                          </a:solidFill>
                          <a:latin typeface="+mn-lt"/>
                          <a:ea typeface="+mn-ea"/>
                          <a:cs typeface="+mn-cs"/>
                        </a:rPr>
                        <a:t>الماء الإنجذابي</a:t>
                      </a:r>
                      <a:endParaRPr lang="fr-FR" sz="1800" b="0" i="0" u="none" strike="noStrike" kern="1200" baseline="0" dirty="0" smtClean="0">
                        <a:solidFill>
                          <a:srgbClr val="C00000"/>
                        </a:solidFill>
                        <a:latin typeface="+mn-lt"/>
                        <a:ea typeface="+mn-ea"/>
                        <a:cs typeface="+mn-cs"/>
                      </a:endParaRPr>
                    </a:p>
                  </a:txBody>
                  <a:tcPr/>
                </a:tc>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i="0" u="none" strike="noStrike" kern="1200" baseline="0" dirty="0" smtClean="0">
                          <a:solidFill>
                            <a:srgbClr val="C00000"/>
                          </a:solidFill>
                          <a:latin typeface="+mn-lt"/>
                          <a:ea typeface="+mn-ea"/>
                          <a:cs typeface="+mn-cs"/>
                        </a:rPr>
                        <a:t>Eau capillaire</a:t>
                      </a:r>
                      <a:r>
                        <a:rPr lang="ar-SA" sz="1800" b="0" i="0" u="none" strike="noStrike" kern="1200" baseline="0" dirty="0" smtClean="0">
                          <a:solidFill>
                            <a:srgbClr val="C00000"/>
                          </a:solidFill>
                          <a:latin typeface="+mn-lt"/>
                          <a:ea typeface="+mn-ea"/>
                          <a:cs typeface="+mn-cs"/>
                        </a:rPr>
                        <a:t> الماء الشعيري</a:t>
                      </a:r>
                      <a:endParaRPr lang="fr-FR" sz="1800" b="0" i="0" u="none" strike="noStrike" kern="1200" baseline="0" dirty="0" smtClean="0">
                        <a:solidFill>
                          <a:srgbClr val="C00000"/>
                        </a:solidFill>
                        <a:latin typeface="+mn-lt"/>
                        <a:ea typeface="+mn-ea"/>
                        <a:cs typeface="+mn-cs"/>
                      </a:endParaRPr>
                    </a:p>
                  </a:txBody>
                  <a:tcPr/>
                </a:tc>
                <a:tc>
                  <a:txBody>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kern="1200" baseline="0" dirty="0" smtClean="0">
                          <a:solidFill>
                            <a:srgbClr val="C00000"/>
                          </a:solidFill>
                          <a:latin typeface="+mn-lt"/>
                          <a:ea typeface="+mn-ea"/>
                          <a:cs typeface="+mn-cs"/>
                        </a:rPr>
                        <a:t>Eau Hygroscopique </a:t>
                      </a:r>
                      <a:r>
                        <a:rPr lang="ar-SA" dirty="0" smtClean="0">
                          <a:solidFill>
                            <a:srgbClr val="C00000"/>
                          </a:solidFill>
                        </a:rPr>
                        <a:t>الماء المرطب</a:t>
                      </a:r>
                      <a:endParaRPr lang="fr-FR" dirty="0" smtClean="0">
                        <a:solidFill>
                          <a:srgbClr val="C00000"/>
                        </a:solidFill>
                      </a:endParaRPr>
                    </a:p>
                  </a:txBody>
                  <a:tcPr/>
                </a:tc>
                <a:extLst>
                  <a:ext uri="{0D108BD9-81ED-4DB2-BD59-A6C34878D82A}">
                    <a16:rowId xmlns:a16="http://schemas.microsoft.com/office/drawing/2014/main" val="138180278"/>
                  </a:ext>
                </a:extLst>
              </a:tr>
              <a:tr h="2024218">
                <a:tc>
                  <a:txBody>
                    <a:bodyPr/>
                    <a:lstStyle/>
                    <a:p>
                      <a:pPr algn="ctr"/>
                      <a:endParaRPr lang="fr-FR" sz="1800" kern="1200" dirty="0" smtClean="0">
                        <a:effectLst/>
                      </a:endParaRPr>
                    </a:p>
                    <a:p>
                      <a:pPr algn="ctr"/>
                      <a:endParaRPr lang="fr-FR" sz="1800" kern="1200" dirty="0" smtClean="0">
                        <a:effectLst/>
                      </a:endParaRPr>
                    </a:p>
                    <a:p>
                      <a:pPr algn="ctr"/>
                      <a:r>
                        <a:rPr lang="fr-FR" sz="1800" kern="1200" dirty="0" smtClean="0">
                          <a:effectLst/>
                        </a:rPr>
                        <a:t>Les</a:t>
                      </a:r>
                    </a:p>
                    <a:p>
                      <a:pPr algn="ctr"/>
                      <a:r>
                        <a:rPr lang="fr-FR" sz="1800" kern="1200" dirty="0" smtClean="0">
                          <a:effectLst/>
                        </a:rPr>
                        <a:t>Caractéristiques</a:t>
                      </a:r>
                      <a:endParaRPr lang="fr-FR" dirty="0"/>
                    </a:p>
                  </a:txBody>
                  <a:tcPr>
                    <a:solidFill>
                      <a:srgbClr val="FFFF00"/>
                    </a:solidFill>
                  </a:tcPr>
                </a:tc>
                <a:tc>
                  <a:txBody>
                    <a:bodyPr/>
                    <a:lstStyle/>
                    <a:p>
                      <a:r>
                        <a:rPr lang="fr-FR" dirty="0" smtClean="0">
                          <a:latin typeface="Comic Sans MS" pitchFamily="66" charset="0"/>
                        </a:rPr>
                        <a:t>occupe temporairement les pores les plus gros du sol et qui s'écoule après sous l'action de la pesanteur vers les nappes aquifères.</a:t>
                      </a:r>
                      <a:endParaRPr lang="ar-SA" dirty="0" smtClean="0">
                        <a:latin typeface="Comic Sans MS"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latin typeface="Comic Sans MS" pitchFamily="66" charset="0"/>
                        </a:rPr>
                        <a:t>occupe les pores de 0,2µm à 8µm de diamètre. Elle peut être extraite et utilisée par les plantes grâce à leurs racines.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latin typeface="Comic Sans MS" pitchFamily="66" charset="0"/>
                        </a:rPr>
                        <a:t>provient de l'humidité atmosphérique et qui forme une mince couche autour des particules du sol. ne peut être utilisée ni par la faune ni par la flore du sol.</a:t>
                      </a:r>
                      <a:endParaRPr lang="fr-FR" sz="1800" b="0" i="0" u="none" strike="noStrike" kern="1200" baseline="0" dirty="0" smtClean="0">
                        <a:solidFill>
                          <a:schemeClr val="tx1"/>
                        </a:solidFill>
                        <a:latin typeface="+mn-lt"/>
                        <a:ea typeface="+mn-ea"/>
                        <a:cs typeface="+mn-cs"/>
                      </a:endParaRPr>
                    </a:p>
                  </a:txBody>
                  <a:tcPr/>
                </a:tc>
                <a:extLst>
                  <a:ext uri="{0D108BD9-81ED-4DB2-BD59-A6C34878D82A}">
                    <a16:rowId xmlns:a16="http://schemas.microsoft.com/office/drawing/2014/main" val="171339158"/>
                  </a:ext>
                </a:extLst>
              </a:tr>
            </a:tbl>
          </a:graphicData>
        </a:graphic>
      </p:graphicFrame>
      <p:pic>
        <p:nvPicPr>
          <p:cNvPr id="5" name="Image 4"/>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72643" y="2245851"/>
            <a:ext cx="2718148" cy="1659718"/>
          </a:xfrm>
          <a:prstGeom prst="rect">
            <a:avLst/>
          </a:prstGeom>
        </p:spPr>
      </p:pic>
      <p:sp>
        <p:nvSpPr>
          <p:cNvPr id="6" name="Rectangle 5"/>
          <p:cNvSpPr/>
          <p:nvPr/>
        </p:nvSpPr>
        <p:spPr>
          <a:xfrm>
            <a:off x="10829531" y="1908724"/>
            <a:ext cx="1265129" cy="3985706"/>
          </a:xfrm>
          <a:prstGeom prst="rect">
            <a:avLst/>
          </a:prstGeom>
          <a:solidFill>
            <a:schemeClr val="accent2">
              <a:lumMod val="20000"/>
              <a:lumOff val="80000"/>
            </a:schemeClr>
          </a:solidFill>
        </p:spPr>
        <p:txBody>
          <a:bodyPr wrap="square">
            <a:spAutoFit/>
          </a:bodyPr>
          <a:lstStyle/>
          <a:p>
            <a:pPr algn="just"/>
            <a:r>
              <a:rPr lang="fr-FR" sz="2300" b="1" dirty="0">
                <a:solidFill>
                  <a:schemeClr val="accent5">
                    <a:lumMod val="75000"/>
                  </a:schemeClr>
                </a:solidFill>
                <a:latin typeface="Times New Roman" panose="02020603050405020304" pitchFamily="18" charset="0"/>
                <a:ea typeface="Calibri" panose="020F0502020204030204" pitchFamily="34" charset="0"/>
              </a:rPr>
              <a:t>Extraire</a:t>
            </a:r>
            <a:r>
              <a:rPr lang="fr-FR" sz="2300" dirty="0">
                <a:solidFill>
                  <a:schemeClr val="accent5">
                    <a:lumMod val="75000"/>
                  </a:schemeClr>
                </a:solidFill>
                <a:latin typeface="Times New Roman" panose="02020603050405020304" pitchFamily="18" charset="0"/>
                <a:ea typeface="Calibri" panose="020F0502020204030204" pitchFamily="34" charset="0"/>
              </a:rPr>
              <a:t> les différentes formes d’eau dans le sol et leurs </a:t>
            </a:r>
            <a:r>
              <a:rPr lang="fr-FR" sz="2300" dirty="0" smtClean="0">
                <a:solidFill>
                  <a:schemeClr val="accent5">
                    <a:lumMod val="75000"/>
                  </a:schemeClr>
                </a:solidFill>
                <a:latin typeface="Times New Roman" panose="02020603050405020304" pitchFamily="18" charset="0"/>
                <a:ea typeface="Calibri" panose="020F0502020204030204" pitchFamily="34" charset="0"/>
              </a:rPr>
              <a:t>caractéristiques?</a:t>
            </a:r>
            <a:endParaRPr lang="fr-FR" sz="2300" dirty="0">
              <a:solidFill>
                <a:schemeClr val="accent5">
                  <a:lumMod val="75000"/>
                </a:schemeClr>
              </a:solidFill>
            </a:endParaRPr>
          </a:p>
        </p:txBody>
      </p:sp>
      <p:pic>
        <p:nvPicPr>
          <p:cNvPr id="7" name="Image 6"/>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910203" y="2241859"/>
            <a:ext cx="2530258" cy="1659718"/>
          </a:xfrm>
          <a:prstGeom prst="rect">
            <a:avLst/>
          </a:prstGeom>
        </p:spPr>
      </p:pic>
      <p:pic>
        <p:nvPicPr>
          <p:cNvPr id="8" name="Image 7"/>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7651837" y="2241859"/>
            <a:ext cx="2700925" cy="1659718"/>
          </a:xfrm>
          <a:prstGeom prst="rect">
            <a:avLst/>
          </a:prstGeom>
        </p:spPr>
      </p:pic>
    </p:spTree>
    <p:extLst>
      <p:ext uri="{BB962C8B-B14F-4D97-AF65-F5344CB8AC3E}">
        <p14:creationId xmlns:p14="http://schemas.microsoft.com/office/powerpoint/2010/main" val="2960171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5468" y="0"/>
            <a:ext cx="11205953" cy="461665"/>
          </a:xfrm>
          <a:prstGeom prst="rect">
            <a:avLst/>
          </a:prstGeom>
          <a:noFill/>
        </p:spPr>
        <p:txBody>
          <a:bodyPr wrap="none" rtlCol="0">
            <a:spAutoFit/>
          </a:bodyPr>
          <a:lstStyle/>
          <a:p>
            <a:r>
              <a:rPr lang="fr-FR" sz="2400" b="1" dirty="0" smtClean="0">
                <a:solidFill>
                  <a:srgbClr val="00B050"/>
                </a:solidFill>
                <a:latin typeface="Arial" panose="020B0604020202020204" pitchFamily="34" charset="0"/>
                <a:cs typeface="Arial" panose="020B0604020202020204" pitchFamily="34" charset="0"/>
              </a:rPr>
              <a:t>3- Variation </a:t>
            </a:r>
            <a:r>
              <a:rPr lang="fr-FR" sz="2400" b="1" dirty="0">
                <a:solidFill>
                  <a:srgbClr val="00B050"/>
                </a:solidFill>
                <a:latin typeface="Arial" panose="020B0604020202020204" pitchFamily="34" charset="0"/>
                <a:cs typeface="Arial" panose="020B0604020202020204" pitchFamily="34" charset="0"/>
              </a:rPr>
              <a:t>de la capacité de rétention de l’eau et du point de flétrissement.</a:t>
            </a:r>
            <a:endParaRPr lang="fr-FR" sz="2400" dirty="0">
              <a:solidFill>
                <a:srgbClr val="00B050"/>
              </a:solidFill>
              <a:latin typeface="Arial" panose="020B0604020202020204" pitchFamily="34" charset="0"/>
              <a:cs typeface="Arial" panose="020B0604020202020204" pitchFamily="34" charset="0"/>
            </a:endParaRPr>
          </a:p>
        </p:txBody>
      </p:sp>
      <p:pic>
        <p:nvPicPr>
          <p:cNvPr id="3" name="Image 2"/>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2674" y="1150364"/>
            <a:ext cx="7583879" cy="3464069"/>
          </a:xfrm>
          <a:prstGeom prst="rect">
            <a:avLst/>
          </a:prstGeom>
          <a:noFill/>
          <a:ln>
            <a:noFill/>
          </a:ln>
        </p:spPr>
      </p:pic>
      <p:sp>
        <p:nvSpPr>
          <p:cNvPr id="4" name="ZoneTexte 3"/>
          <p:cNvSpPr txBox="1"/>
          <p:nvPr/>
        </p:nvSpPr>
        <p:spPr>
          <a:xfrm>
            <a:off x="951978" y="461665"/>
            <a:ext cx="1067985" cy="400110"/>
          </a:xfrm>
          <a:prstGeom prst="rect">
            <a:avLst/>
          </a:prstGeom>
          <a:noFill/>
        </p:spPr>
        <p:txBody>
          <a:bodyPr wrap="none" rtlCol="0">
            <a:spAutoFit/>
          </a:bodyPr>
          <a:lstStyle/>
          <a:p>
            <a:r>
              <a:rPr lang="fr-FR" sz="2000" b="1" dirty="0" smtClean="0"/>
              <a:t>Activité:</a:t>
            </a:r>
            <a:endParaRPr lang="fr-FR" sz="2000" b="1" dirty="0"/>
          </a:p>
        </p:txBody>
      </p:sp>
      <p:sp>
        <p:nvSpPr>
          <p:cNvPr id="5" name="Rectangle 4"/>
          <p:cNvSpPr/>
          <p:nvPr/>
        </p:nvSpPr>
        <p:spPr>
          <a:xfrm>
            <a:off x="8193271" y="1200369"/>
            <a:ext cx="3681403" cy="3490186"/>
          </a:xfrm>
          <a:prstGeom prst="rect">
            <a:avLst/>
          </a:prstGeom>
          <a:solidFill>
            <a:schemeClr val="accent4">
              <a:lumMod val="20000"/>
              <a:lumOff val="80000"/>
            </a:schemeClr>
          </a:solidFill>
          <a:ln>
            <a:solidFill>
              <a:schemeClr val="accent1"/>
            </a:solidFill>
          </a:ln>
        </p:spPr>
        <p:txBody>
          <a:bodyPr wrap="square">
            <a:spAutoFit/>
          </a:bodyPr>
          <a:lstStyle/>
          <a:p>
            <a:pPr marL="342900" lvl="0" indent="-342900">
              <a:lnSpc>
                <a:spcPct val="115000"/>
              </a:lnSpc>
              <a:buFont typeface="+mj-lt"/>
              <a:buAutoNum type="arabicPeriod"/>
            </a:pPr>
            <a:r>
              <a:rPr lang="fr-FR" sz="2400" b="1" dirty="0">
                <a:latin typeface="Times New Roman" panose="02020603050405020304" pitchFamily="18" charset="0"/>
                <a:ea typeface="Calibri" panose="020F0502020204030204" pitchFamily="34" charset="0"/>
                <a:cs typeface="Arial" panose="020B0604020202020204" pitchFamily="34" charset="0"/>
              </a:rPr>
              <a:t>Quelle relation existe-t-il entre la texture du sol et sa capacité de rétention en eau et le point de flétrissement ?</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arabicPeriod"/>
            </a:pPr>
            <a:r>
              <a:rPr lang="fr-FR" sz="2400" b="1" dirty="0">
                <a:latin typeface="Times New Roman" panose="02020603050405020304" pitchFamily="18" charset="0"/>
                <a:ea typeface="Calibri" panose="020F0502020204030204" pitchFamily="34" charset="0"/>
                <a:cs typeface="Arial" panose="020B0604020202020204" pitchFamily="34" charset="0"/>
              </a:rPr>
              <a:t>Quel effet joue l’addition de l’humus sur le sol </a:t>
            </a:r>
            <a:r>
              <a:rPr lang="fr-FR" sz="2400" b="1" dirty="0" smtClean="0">
                <a:latin typeface="Times New Roman" panose="02020603050405020304" pitchFamily="18" charset="0"/>
                <a:ea typeface="Calibri" panose="020F0502020204030204" pitchFamily="34"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382674" y="762517"/>
            <a:ext cx="8961742" cy="410882"/>
          </a:xfrm>
          <a:prstGeom prst="rect">
            <a:avLst/>
          </a:prstGeom>
        </p:spPr>
        <p:txBody>
          <a:bodyPr wrap="square">
            <a:spAutoFit/>
          </a:bodyPr>
          <a:lstStyle/>
          <a:p>
            <a:pPr>
              <a:lnSpc>
                <a:spcPct val="115000"/>
              </a:lnSpc>
              <a:spcAft>
                <a:spcPts val="0"/>
              </a:spcAft>
            </a:pPr>
            <a:r>
              <a:rPr lang="fr-FR" b="1" u="sng" dirty="0">
                <a:latin typeface="Times New Roman" panose="02020603050405020304" pitchFamily="18" charset="0"/>
                <a:ea typeface="Calibri" panose="020F0502020204030204" pitchFamily="34" charset="0"/>
                <a:cs typeface="Arial" panose="020B0604020202020204" pitchFamily="34" charset="0"/>
              </a:rPr>
              <a:t>Document  : Variation de la capacité de rétention de l’eau et du point de flétrissement.</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p:cNvSpPr txBox="1"/>
          <p:nvPr/>
        </p:nvSpPr>
        <p:spPr>
          <a:xfrm>
            <a:off x="382674" y="4537130"/>
            <a:ext cx="1491434" cy="461665"/>
          </a:xfrm>
          <a:prstGeom prst="rect">
            <a:avLst/>
          </a:prstGeom>
          <a:noFill/>
        </p:spPr>
        <p:txBody>
          <a:bodyPr wrap="none" rtlCol="0">
            <a:spAutoFit/>
          </a:bodyPr>
          <a:lstStyle/>
          <a:p>
            <a:r>
              <a:rPr lang="fr-FR" sz="2400" b="1" u="sng" dirty="0" smtClean="0">
                <a:solidFill>
                  <a:srgbClr val="FF0000"/>
                </a:solidFill>
              </a:rPr>
              <a:t>Réponses:</a:t>
            </a:r>
          </a:p>
        </p:txBody>
      </p:sp>
      <p:sp>
        <p:nvSpPr>
          <p:cNvPr id="8" name="ZoneTexte 7"/>
          <p:cNvSpPr txBox="1"/>
          <p:nvPr/>
        </p:nvSpPr>
        <p:spPr>
          <a:xfrm>
            <a:off x="621604" y="4995952"/>
            <a:ext cx="11428434" cy="1862048"/>
          </a:xfrm>
          <a:prstGeom prst="rect">
            <a:avLst/>
          </a:prstGeom>
          <a:solidFill>
            <a:schemeClr val="bg1">
              <a:lumMod val="95000"/>
            </a:schemeClr>
          </a:solidFill>
          <a:ln>
            <a:solidFill>
              <a:schemeClr val="accent1"/>
            </a:solidFill>
          </a:ln>
        </p:spPr>
        <p:txBody>
          <a:bodyPr wrap="square" rtlCol="0">
            <a:spAutoFit/>
          </a:bodyPr>
          <a:lstStyle/>
          <a:p>
            <a:r>
              <a:rPr lang="fr-FR" sz="2300" b="1" dirty="0" smtClean="0"/>
              <a:t>1- Le </a:t>
            </a:r>
            <a:r>
              <a:rPr lang="fr-FR" sz="2300" b="1" dirty="0"/>
              <a:t>point de flétrissement et la capacité de rétention d’eau varie essentiellement avec la texture sol: elle est donc plus grande pour des sols argileux que pour des sols à texture grossière (Sable). </a:t>
            </a:r>
            <a:endParaRPr lang="fr-FR" sz="2300" b="1" dirty="0" smtClean="0"/>
          </a:p>
          <a:p>
            <a:r>
              <a:rPr lang="fr-FR" sz="2300" b="1" dirty="0" smtClean="0"/>
              <a:t>2- L'humus </a:t>
            </a:r>
            <a:r>
              <a:rPr lang="fr-FR" sz="2300" b="1" dirty="0"/>
              <a:t>augmente la capacité de rétention d’eau pour cela élever le point de flétrissement. </a:t>
            </a:r>
          </a:p>
        </p:txBody>
      </p:sp>
    </p:spTree>
    <p:extLst>
      <p:ext uri="{BB962C8B-B14F-4D97-AF65-F5344CB8AC3E}">
        <p14:creationId xmlns:p14="http://schemas.microsoft.com/office/powerpoint/2010/main" val="421445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
          <p:cNvSpPr txBox="1">
            <a:spLocks noChangeArrowheads="1"/>
          </p:cNvSpPr>
          <p:nvPr/>
        </p:nvSpPr>
        <p:spPr bwMode="auto">
          <a:xfrm>
            <a:off x="0" y="1110343"/>
            <a:ext cx="12192000" cy="5747656"/>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algn="just">
              <a:lnSpc>
                <a:spcPct val="115000"/>
              </a:lnSpc>
              <a:spcAft>
                <a:spcPts val="0"/>
              </a:spcAft>
            </a:pPr>
            <a:r>
              <a:rPr lang="fr-FR" sz="2400" b="1" u="sng" dirty="0">
                <a:effectLst/>
                <a:latin typeface="Times New Roman" panose="02020603050405020304" pitchFamily="18" charset="0"/>
                <a:ea typeface="Calibri" panose="020F0502020204030204" pitchFamily="34" charset="0"/>
                <a:cs typeface="Arial" panose="020B0604020202020204" pitchFamily="34" charset="0"/>
              </a:rPr>
              <a:t>Document 1 :</a:t>
            </a:r>
            <a:r>
              <a:rPr lang="fr-FR" sz="4000" b="1" u="sng" kern="12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rPr>
              <a:t> </a:t>
            </a:r>
            <a:r>
              <a:rPr lang="fr-FR" sz="2400" b="1" u="sng" dirty="0">
                <a:effectLst/>
                <a:latin typeface="Times New Roman" panose="02020603050405020304" pitchFamily="18" charset="0"/>
                <a:ea typeface="Calibri" panose="020F0502020204030204" pitchFamily="34" charset="0"/>
                <a:cs typeface="Arial" panose="020B0604020202020204" pitchFamily="34" charset="0"/>
              </a:rPr>
              <a:t>Les constituants du sol</a:t>
            </a:r>
            <a:endParaRPr lang="fr-FR"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dirty="0">
                <a:effectLst/>
                <a:latin typeface="Times New Roman" panose="02020603050405020304" pitchFamily="18" charset="0"/>
                <a:ea typeface="Calibri" panose="020F0502020204030204" pitchFamily="34" charset="0"/>
                <a:cs typeface="Arial" panose="020B0604020202020204" pitchFamily="34" charset="0"/>
              </a:rPr>
              <a:t>Afin de déterminer les constituants  d’un sol, on peut réaliser les manipulations suivantes:</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tabLst>
                <a:tab pos="270510" algn="l"/>
              </a:tabLst>
            </a:pPr>
            <a:r>
              <a:rPr lang="fr-FR" b="1" dirty="0">
                <a:effectLst/>
                <a:latin typeface="Times New Roman" panose="02020603050405020304" pitchFamily="18" charset="0"/>
                <a:ea typeface="Calibri" panose="020F0502020204030204" pitchFamily="34" charset="0"/>
                <a:cs typeface="Arial" panose="020B0604020202020204" pitchFamily="34" charset="0"/>
              </a:rPr>
              <a:t>Manipulation 1 (Figure 1):</a:t>
            </a:r>
            <a:r>
              <a:rPr lang="fr-FR" b="1" u="sng" dirty="0">
                <a:effectLst/>
                <a:latin typeface="Times New Roman" panose="02020603050405020304" pitchFamily="18" charset="0"/>
                <a:ea typeface="Calibri" panose="020F0502020204030204" pitchFamily="34" charset="0"/>
                <a:cs typeface="Arial" panose="020B0604020202020204" pitchFamily="34" charset="0"/>
              </a:rPr>
              <a:t> </a:t>
            </a:r>
            <a:r>
              <a:rPr lang="fr-FR" dirty="0">
                <a:effectLst/>
                <a:latin typeface="Times New Roman" panose="02020603050405020304" pitchFamily="18" charset="0"/>
                <a:ea typeface="Calibri" panose="020F0502020204030204" pitchFamily="34" charset="0"/>
                <a:cs typeface="Arial" panose="020B0604020202020204" pitchFamily="34" charset="0"/>
              </a:rPr>
              <a:t>Dans une éprouvette contenant de l’eau on ajoute un échantillon de sol. Après agitations on laisse reposer et l’on observe.</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tabLst>
                <a:tab pos="270510" algn="l"/>
              </a:tabLst>
            </a:pPr>
            <a:r>
              <a:rPr lang="fr-FR" b="1" dirty="0">
                <a:effectLst/>
                <a:latin typeface="Times New Roman" panose="02020603050405020304" pitchFamily="18" charset="0"/>
                <a:ea typeface="Calibri" panose="020F0502020204030204" pitchFamily="34" charset="0"/>
                <a:cs typeface="Arial" panose="020B0604020202020204" pitchFamily="34" charset="0"/>
              </a:rPr>
              <a:t>Manipulation 2 (Figure 2):</a:t>
            </a:r>
            <a:r>
              <a:rPr lang="fr-FR" dirty="0">
                <a:effectLst/>
                <a:latin typeface="Times New Roman" panose="02020603050405020304" pitchFamily="18" charset="0"/>
                <a:ea typeface="Calibri" panose="020F0502020204030204" pitchFamily="34" charset="0"/>
                <a:cs typeface="Arial" panose="020B0604020202020204" pitchFamily="34" charset="0"/>
              </a:rPr>
              <a:t> Placer un échantillon de sol dans un tube  et le chauffer.</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tabLst>
                <a:tab pos="270510" algn="l"/>
              </a:tabLst>
            </a:pPr>
            <a:r>
              <a:rPr lang="fr-FR" b="1" dirty="0">
                <a:effectLst/>
                <a:latin typeface="Times New Roman" panose="02020603050405020304" pitchFamily="18" charset="0"/>
                <a:ea typeface="Calibri" panose="020F0502020204030204" pitchFamily="34" charset="0"/>
                <a:cs typeface="Arial" panose="020B0604020202020204" pitchFamily="34" charset="0"/>
              </a:rPr>
              <a:t>Manipulation 3 (Figure 3):</a:t>
            </a:r>
            <a:r>
              <a:rPr lang="fr-FR" dirty="0">
                <a:effectLst/>
                <a:latin typeface="Times New Roman" panose="02020603050405020304" pitchFamily="18" charset="0"/>
                <a:ea typeface="Calibri" panose="020F0502020204030204" pitchFamily="34" charset="0"/>
                <a:cs typeface="Arial" panose="020B0604020202020204" pitchFamily="34" charset="0"/>
              </a:rPr>
              <a:t> Placer un échantillon de sol dans un tube  et le remplir d’eau.</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270510" indent="-228600" algn="just">
              <a:lnSpc>
                <a:spcPct val="115000"/>
              </a:lnSpc>
              <a:spcAft>
                <a:spcPts val="0"/>
              </a:spcAft>
              <a:tabLst>
                <a:tab pos="270510" algn="l"/>
              </a:tabLst>
            </a:pPr>
            <a:r>
              <a:rPr lang="fr-FR" b="1" dirty="0">
                <a:effectLst/>
                <a:latin typeface="Times New Roman" panose="02020603050405020304" pitchFamily="18" charset="0"/>
                <a:ea typeface="Calibri" panose="020F0502020204030204" pitchFamily="34" charset="0"/>
                <a:cs typeface="Arial" panose="020B0604020202020204" pitchFamily="34" charset="0"/>
              </a:rPr>
              <a:t>Manipulation 4 (Figure 4):</a:t>
            </a:r>
            <a:r>
              <a:rPr lang="fr-FR" dirty="0">
                <a:effectLst/>
                <a:latin typeface="Times New Roman" panose="02020603050405020304" pitchFamily="18" charset="0"/>
                <a:ea typeface="Calibri" panose="020F0502020204030204" pitchFamily="34" charset="0"/>
                <a:cs typeface="Arial" panose="020B0604020202020204" pitchFamily="34" charset="0"/>
              </a:rPr>
              <a:t> Mise en évidence des êtres vivants</a:t>
            </a:r>
            <a:endParaRPr lang="fr-FR"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dirty="0">
                <a:effectLst/>
                <a:latin typeface="Times New Roman" panose="02020603050405020304" pitchFamily="18" charset="0"/>
                <a:ea typeface="Calibri" panose="020F0502020204030204" pitchFamily="34" charset="0"/>
                <a:cs typeface="Arial" panose="020B0604020202020204" pitchFamily="34" charset="0"/>
              </a:rPr>
              <a:t>       Dans un bouteille contenant de sol frais on place  un bécher contenant l’eau de chaux clair</a:t>
            </a:r>
            <a:r>
              <a:rPr lang="fr-FR" dirty="0" smtClean="0">
                <a:effectLst/>
                <a:latin typeface="Times New Roman" panose="02020603050405020304" pitchFamily="18" charset="0"/>
                <a:ea typeface="Calibri" panose="020F0502020204030204" pitchFamily="34" charset="0"/>
                <a:cs typeface="Arial" panose="020B0604020202020204" pitchFamily="34" charset="0"/>
              </a:rPr>
              <a:t>.</a:t>
            </a:r>
            <a:r>
              <a:rPr lang="ar-SA" dirty="0" smtClean="0">
                <a:effectLst/>
                <a:latin typeface="Times New Roman" panose="02020603050405020304" pitchFamily="18" charset="0"/>
                <a:ea typeface="Calibri" panose="020F0502020204030204" pitchFamily="34" charset="0"/>
                <a:cs typeface="Arial" panose="020B0604020202020204" pitchFamily="34" charset="0"/>
              </a:rPr>
              <a:t> </a:t>
            </a:r>
          </a:p>
          <a:p>
            <a:pPr algn="just">
              <a:lnSpc>
                <a:spcPct val="115000"/>
              </a:lnSpc>
              <a:spcAft>
                <a:spcPts val="0"/>
              </a:spcAft>
            </a:pPr>
            <a:r>
              <a:rPr lang="ar-SA" sz="2000" dirty="0">
                <a:latin typeface="Times New Roman" panose="02020603050405020304" pitchFamily="18" charset="0"/>
                <a:ea typeface="Calibri" panose="020F0502020204030204" pitchFamily="34" charset="0"/>
                <a:cs typeface="Arial" panose="020B0604020202020204" pitchFamily="34" charset="0"/>
              </a:rPr>
              <a:t> </a:t>
            </a:r>
            <a:r>
              <a:rPr lang="ar-SA" sz="2000" dirty="0" smtClean="0">
                <a:latin typeface="Times New Roman" panose="02020603050405020304" pitchFamily="18" charset="0"/>
                <a:ea typeface="Calibri" panose="020F0502020204030204" pitchFamily="34" charset="0"/>
                <a:cs typeface="Arial" panose="020B0604020202020204" pitchFamily="34" charset="0"/>
              </a:rPr>
              <a:t>                     </a:t>
            </a:r>
          </a:p>
          <a:p>
            <a:pPr algn="just">
              <a:lnSpc>
                <a:spcPct val="115000"/>
              </a:lnSpc>
            </a:pPr>
            <a:r>
              <a:rPr lang="ar-SA" sz="2000" dirty="0">
                <a:effectLst/>
                <a:latin typeface="Times New Roman" panose="02020603050405020304" pitchFamily="18" charset="0"/>
                <a:ea typeface="Calibri" panose="020F0502020204030204" pitchFamily="34" charset="0"/>
                <a:cs typeface="Arial" panose="020B0604020202020204" pitchFamily="34" charset="0"/>
              </a:rPr>
              <a:t> </a:t>
            </a:r>
            <a:r>
              <a:rPr lang="ar-SA" sz="2000" dirty="0" smtClean="0">
                <a:effectLst/>
                <a:latin typeface="Times New Roman" panose="02020603050405020304" pitchFamily="18" charset="0"/>
                <a:ea typeface="Calibri" panose="020F0502020204030204" pitchFamily="34" charset="0"/>
                <a:cs typeface="Arial" panose="020B0604020202020204" pitchFamily="34" charset="0"/>
              </a:rPr>
              <a:t>                                                          </a:t>
            </a:r>
          </a:p>
          <a:p>
            <a:pPr algn="just">
              <a:lnSpc>
                <a:spcPct val="115000"/>
              </a:lnSpc>
            </a:pPr>
            <a:r>
              <a:rPr lang="fr-FR" sz="2000" dirty="0" smtClean="0">
                <a:latin typeface="Times New Roman" panose="02020603050405020304" pitchFamily="18" charset="0"/>
                <a:ea typeface="Calibri" panose="020F0502020204030204" pitchFamily="34" charset="0"/>
                <a:cs typeface="Arial" panose="020B0604020202020204" pitchFamily="34" charset="0"/>
              </a:rPr>
              <a:t>     </a:t>
            </a:r>
            <a:endParaRPr lang="ar-SA" sz="20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ar-SA" sz="2000" dirty="0" smtClean="0">
                <a:effectLst/>
                <a:latin typeface="Times New Roman" panose="02020603050405020304" pitchFamily="18" charset="0"/>
                <a:ea typeface="Calibri" panose="020F0502020204030204" pitchFamily="34" charset="0"/>
                <a:cs typeface="Arial" panose="020B0604020202020204" pitchFamily="34" charset="0"/>
              </a:rPr>
              <a:t>                                                    </a:t>
            </a:r>
          </a:p>
          <a:p>
            <a:pPr algn="just">
              <a:lnSpc>
                <a:spcPct val="115000"/>
              </a:lnSpc>
              <a:spcAft>
                <a:spcPts val="0"/>
              </a:spcAft>
            </a:pPr>
            <a:r>
              <a:rPr lang="ar-SA" sz="2000" dirty="0" smtClean="0">
                <a:effectLst/>
                <a:latin typeface="Times New Roman" panose="02020603050405020304" pitchFamily="18" charset="0"/>
                <a:ea typeface="Calibri" panose="020F0502020204030204" pitchFamily="34" charset="0"/>
                <a:cs typeface="Arial" panose="020B0604020202020204" pitchFamily="34" charset="0"/>
              </a:rPr>
              <a:t>     </a:t>
            </a:r>
            <a:r>
              <a:rPr lang="fr-FR" sz="2000" dirty="0" smtClean="0">
                <a:effectLst/>
                <a:latin typeface="Times New Roman" panose="02020603050405020304" pitchFamily="18" charset="0"/>
                <a:ea typeface="Calibri" panose="020F0502020204030204" pitchFamily="34" charset="0"/>
                <a:cs typeface="Arial" panose="020B0604020202020204" pitchFamily="34" charset="0"/>
              </a:rPr>
              <a:t>  </a:t>
            </a:r>
            <a:endParaRPr lang="fr-FR"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r-FR" sz="1050" dirty="0">
                <a:effectLst/>
                <a:latin typeface="Calibri" panose="020F0502020204030204" pitchFamily="34" charset="0"/>
                <a:ea typeface="Calibri" panose="020F0502020204030204" pitchFamily="34" charset="0"/>
                <a:cs typeface="Arial" panose="020B0604020202020204" pitchFamily="34" charset="0"/>
              </a:rPr>
              <a:t> </a:t>
            </a:r>
            <a:r>
              <a:rPr lang="ar-SA" sz="1050" dirty="0" smtClean="0">
                <a:effectLst/>
                <a:latin typeface="Calibri" panose="020F0502020204030204" pitchFamily="34" charset="0"/>
                <a:ea typeface="Calibri" panose="020F0502020204030204" pitchFamily="34" charset="0"/>
                <a:cs typeface="Arial" panose="020B0604020202020204" pitchFamily="34" charset="0"/>
              </a:rPr>
              <a:t>                          </a:t>
            </a:r>
            <a:endParaRPr lang="fr-FR" sz="105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4049486"/>
            <a:ext cx="7873637" cy="2808513"/>
          </a:xfrm>
          <a:prstGeom prst="rect">
            <a:avLst/>
          </a:prstGeom>
          <a:noFill/>
          <a:ln>
            <a:noFill/>
          </a:ln>
        </p:spPr>
      </p:pic>
      <p:sp>
        <p:nvSpPr>
          <p:cNvPr id="4" name="Rectangle 3"/>
          <p:cNvSpPr/>
          <p:nvPr/>
        </p:nvSpPr>
        <p:spPr>
          <a:xfrm>
            <a:off x="7920990" y="4722117"/>
            <a:ext cx="4223657" cy="1254033"/>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15000"/>
              </a:lnSpc>
            </a:pPr>
            <a:r>
              <a:rPr lang="fr-FR" sz="2300" b="1" dirty="0" smtClean="0">
                <a:latin typeface="Times New Roman" panose="02020603050405020304" pitchFamily="18" charset="0"/>
                <a:ea typeface="Calibri" panose="020F0502020204030204" pitchFamily="34" charset="0"/>
                <a:cs typeface="Arial" panose="020B0604020202020204" pitchFamily="34" charset="0"/>
              </a:rPr>
              <a:t>Analyser les </a:t>
            </a:r>
            <a:r>
              <a:rPr lang="fr-FR" sz="2300" b="1" dirty="0">
                <a:latin typeface="Times New Roman" panose="02020603050405020304" pitchFamily="18" charset="0"/>
                <a:ea typeface="Calibri" panose="020F0502020204030204" pitchFamily="34" charset="0"/>
                <a:cs typeface="Arial" panose="020B0604020202020204" pitchFamily="34" charset="0"/>
              </a:rPr>
              <a:t>résultats obtenues </a:t>
            </a:r>
            <a:r>
              <a:rPr lang="fr-FR" sz="2300" b="1" dirty="0" smtClean="0">
                <a:latin typeface="Times New Roman" panose="02020603050405020304" pitchFamily="18" charset="0"/>
                <a:ea typeface="Calibri" panose="020F0502020204030204" pitchFamily="34" charset="0"/>
                <a:cs typeface="Arial" panose="020B0604020202020204" pitchFamily="34" charset="0"/>
              </a:rPr>
              <a:t>.</a:t>
            </a:r>
          </a:p>
          <a:p>
            <a:pPr algn="just">
              <a:lnSpc>
                <a:spcPct val="115000"/>
              </a:lnSpc>
            </a:pPr>
            <a:r>
              <a:rPr lang="fr-FR" sz="2300" b="1" dirty="0">
                <a:latin typeface="Times New Roman" panose="02020603050405020304" pitchFamily="18" charset="0"/>
                <a:ea typeface="Calibri" panose="020F0502020204030204" pitchFamily="34" charset="0"/>
                <a:cs typeface="Arial" panose="020B0604020202020204" pitchFamily="34" charset="0"/>
              </a:rPr>
              <a:t>que peut-on déduire</a:t>
            </a:r>
            <a:r>
              <a:rPr lang="fr-FR" sz="2300" b="1" dirty="0" smtClean="0">
                <a:latin typeface="Times New Roman" panose="02020603050405020304" pitchFamily="18" charset="0"/>
                <a:ea typeface="Calibri" panose="020F0502020204030204" pitchFamily="34" charset="0"/>
                <a:cs typeface="Arial" panose="020B0604020202020204" pitchFamily="34" charset="0"/>
              </a:rPr>
              <a:t>?</a:t>
            </a:r>
            <a:endParaRPr lang="fr-FR" sz="23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202754" y="0"/>
            <a:ext cx="4635436" cy="461665"/>
          </a:xfrm>
          <a:prstGeom prst="rect">
            <a:avLst/>
          </a:prstGeom>
        </p:spPr>
        <p:txBody>
          <a:bodyPr wrap="none">
            <a:spAutoFit/>
          </a:bodyPr>
          <a:lstStyle/>
          <a:p>
            <a:r>
              <a:rPr lang="fr-FR" sz="2400" b="1" dirty="0">
                <a:solidFill>
                  <a:srgbClr val="FF0000"/>
                </a:solidFill>
                <a:latin typeface="Times New Roman" pitchFamily="18" charset="0"/>
                <a:cs typeface="Times New Roman" pitchFamily="18" charset="0"/>
              </a:rPr>
              <a:t>I- les propriétés  </a:t>
            </a:r>
            <a:r>
              <a:rPr lang="fr-FR" sz="2400" b="1" dirty="0" smtClean="0">
                <a:solidFill>
                  <a:srgbClr val="FF0000"/>
                </a:solidFill>
                <a:latin typeface="Times New Roman" pitchFamily="18" charset="0"/>
                <a:cs typeface="Times New Roman" pitchFamily="18" charset="0"/>
              </a:rPr>
              <a:t>physiques </a:t>
            </a:r>
            <a:r>
              <a:rPr lang="fr-FR" sz="2400" b="1" dirty="0">
                <a:solidFill>
                  <a:srgbClr val="FF0000"/>
                </a:solidFill>
                <a:latin typeface="Times New Roman" pitchFamily="18" charset="0"/>
                <a:cs typeface="Times New Roman" pitchFamily="18" charset="0"/>
              </a:rPr>
              <a:t>du </a:t>
            </a:r>
            <a:r>
              <a:rPr lang="fr-FR" sz="2400" b="1" dirty="0" smtClean="0">
                <a:solidFill>
                  <a:srgbClr val="FF0000"/>
                </a:solidFill>
                <a:latin typeface="Times New Roman" pitchFamily="18" charset="0"/>
                <a:cs typeface="Times New Roman" pitchFamily="18" charset="0"/>
              </a:rPr>
              <a:t>sol:</a:t>
            </a:r>
            <a:endParaRPr lang="fr-FR" sz="2400" b="1" dirty="0">
              <a:solidFill>
                <a:srgbClr val="FF0000"/>
              </a:solidFill>
              <a:latin typeface="Times New Roman" pitchFamily="18" charset="0"/>
              <a:cs typeface="Times New Roman" pitchFamily="18" charset="0"/>
            </a:endParaRPr>
          </a:p>
        </p:txBody>
      </p:sp>
      <p:sp>
        <p:nvSpPr>
          <p:cNvPr id="6" name="Rectangle 5"/>
          <p:cNvSpPr/>
          <p:nvPr/>
        </p:nvSpPr>
        <p:spPr>
          <a:xfrm>
            <a:off x="385634" y="337381"/>
            <a:ext cx="3607078" cy="461665"/>
          </a:xfrm>
          <a:prstGeom prst="rect">
            <a:avLst/>
          </a:prstGeom>
        </p:spPr>
        <p:txBody>
          <a:bodyPr wrap="none">
            <a:spAutoFit/>
          </a:bodyPr>
          <a:lstStyle/>
          <a:p>
            <a:r>
              <a:rPr lang="fr-FR" sz="2400" b="1" dirty="0">
                <a:solidFill>
                  <a:srgbClr val="00B050"/>
                </a:solidFill>
                <a:latin typeface="Times New Roman" pitchFamily="18" charset="0"/>
                <a:cs typeface="Times New Roman" pitchFamily="18" charset="0"/>
              </a:rPr>
              <a:t>1- Les constituants du </a:t>
            </a:r>
            <a:r>
              <a:rPr lang="fr-FR" sz="2400" b="1" dirty="0" smtClean="0">
                <a:solidFill>
                  <a:srgbClr val="00B050"/>
                </a:solidFill>
                <a:latin typeface="Times New Roman" pitchFamily="18" charset="0"/>
                <a:cs typeface="Times New Roman" pitchFamily="18" charset="0"/>
              </a:rPr>
              <a:t>sol:</a:t>
            </a:r>
            <a:endParaRPr lang="fr-FR" sz="2400" b="1" dirty="0">
              <a:solidFill>
                <a:srgbClr val="00B050"/>
              </a:solidFill>
              <a:latin typeface="Times New Roman" pitchFamily="18" charset="0"/>
              <a:cs typeface="Times New Roman" pitchFamily="18" charset="0"/>
            </a:endParaRPr>
          </a:p>
        </p:txBody>
      </p:sp>
      <p:sp>
        <p:nvSpPr>
          <p:cNvPr id="7" name="ZoneTexte 6"/>
          <p:cNvSpPr txBox="1"/>
          <p:nvPr/>
        </p:nvSpPr>
        <p:spPr>
          <a:xfrm flipH="1">
            <a:off x="701564" y="705540"/>
            <a:ext cx="4183944" cy="400110"/>
          </a:xfrm>
          <a:prstGeom prst="rect">
            <a:avLst/>
          </a:prstGeom>
          <a:noFill/>
        </p:spPr>
        <p:txBody>
          <a:bodyPr wrap="square" rtlCol="0">
            <a:spAutoFit/>
          </a:bodyPr>
          <a:lstStyle/>
          <a:p>
            <a:r>
              <a:rPr lang="fr-FR" sz="2000" b="1" u="sng" dirty="0" smtClean="0"/>
              <a:t>Activité 01: manipulations</a:t>
            </a:r>
            <a:endParaRPr lang="fr-FR" sz="2000" b="1" u="sng" dirty="0"/>
          </a:p>
        </p:txBody>
      </p:sp>
      <p:pic>
        <p:nvPicPr>
          <p:cNvPr id="8" name="Image 7" descr="علامات-استفهام.jpg"/>
          <p:cNvPicPr>
            <a:picLocks noChangeAspect="1"/>
          </p:cNvPicPr>
          <p:nvPr/>
        </p:nvPicPr>
        <p:blipFill rotWithShape="1">
          <a:blip r:embed="rId4" cstate="print"/>
          <a:srcRect l="349" r="32984" b="-1"/>
          <a:stretch/>
        </p:blipFill>
        <p:spPr>
          <a:xfrm>
            <a:off x="10788238" y="5527965"/>
            <a:ext cx="1403762" cy="1330035"/>
          </a:xfrm>
          <a:prstGeom prst="rect">
            <a:avLst/>
          </a:prstGeom>
          <a:ln>
            <a:noFill/>
          </a:ln>
          <a:effectLst>
            <a:softEdge rad="112500"/>
          </a:effectLst>
        </p:spPr>
      </p:pic>
    </p:spTree>
    <p:extLst>
      <p:ext uri="{BB962C8B-B14F-4D97-AF65-F5344CB8AC3E}">
        <p14:creationId xmlns:p14="http://schemas.microsoft.com/office/powerpoint/2010/main" val="413397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path" presetSubtype="0" accel="50000" decel="50000" fill="hold" nodeType="clickEffect">
                                  <p:stCondLst>
                                    <p:cond delay="0"/>
                                  </p:stCondLst>
                                  <p:childTnLst>
                                    <p:animMotion origin="layout" path="M 0 0 C -0.066 0.006 -0.115 0.021 -0.115 0.033 C -0.115 0.044 -0.067 0.052 -0.003 0.052 C 0.061 0.052 0.115 0.044 0.115 0.033 C 0.115 0.021 0.059 0.018 -0.005 0.026 C -0.068 0.035 -0.115 0.05 -0.115 0.061 C -0.115 0.072 -0.066 0.081 -0.003 0.081 C 0.061 0.081 0.115 0.072 0.115 0.061 C 0.115 0.05 0.059 0.047 -0.004 0.055 C -0.068 0.063 -0.115 0.078 -0.115 0.089 C -0.115 0.101 -0.066 0.11 -0.002 0.11 C 0.061 0.11 0.115 0.101 0.115 0.089 C 0.115 0.079 0.059 0.076 -0.004 0.083 C -0.067 0.091 -0.115 0.107 -0.115 0.118 C -0.115 0.129 -0.065 0.138 -0.002 0.138 C 0.063 0.138 0.115 0.129 0.115 0.118 C 0.115 0.107 0.06 0.104 -0.003 0.112 C -0.066 0.12 -0.115 0.135 -0.115 0.146 C -0.115 0.158 -0.065 0.166 -0.001 0.166 C 0.063 0.166 0.115 0.157 0.115 0.146 C 0.115 0.135 0.06 0.132 -0.003 0.14 C -0.066 0.148 -0.115 0.164 -0.115 0.174 C -0.115 0.185 -0.064 0.194 -0.001 0.194 C 0.063 0.194 0.115 0.185 0.115 0.174 C 0.115 0.164 0.061 0.161 -0.003 0.168 C -0.066 0.176 -0.115 0.192 -0.115 0.203 C -0.115 0.213 -0.064 0.223 0 0.223 C 0.064 0.223 0.115 0.214 0.115 0.203 C 0.115 0.192 0.061 0.189 -0.002 0.197 C -0.065 0.205 -0.116 0.22 -0.115 0.231 C -0.114 0.242 -0.064 0.25 0 0.25 C 0.064 0.25 0.115 0.241 0.115 0.23 C 0.115 0.22 0.063 0.217 0 0.226 E" pathEditMode="relative" ptsTypes="">
                                      <p:cBhvr>
                                        <p:cTn id="12"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8827" y="112734"/>
            <a:ext cx="1394934" cy="707886"/>
          </a:xfrm>
          <a:prstGeom prst="rect">
            <a:avLst/>
          </a:prstGeom>
          <a:noFill/>
        </p:spPr>
        <p:txBody>
          <a:bodyPr wrap="none" rtlCol="0">
            <a:spAutoFit/>
          </a:bodyPr>
          <a:lstStyle/>
          <a:p>
            <a:r>
              <a:rPr lang="fr-FR" sz="4000" b="1" dirty="0" smtClean="0">
                <a:solidFill>
                  <a:srgbClr val="FF0000"/>
                </a:solidFill>
              </a:rPr>
              <a:t>Bilan:</a:t>
            </a:r>
            <a:endParaRPr lang="fr-FR" sz="4000" b="1" dirty="0">
              <a:solidFill>
                <a:srgbClr val="FF0000"/>
              </a:solidFill>
            </a:endParaRPr>
          </a:p>
        </p:txBody>
      </p:sp>
      <p:sp>
        <p:nvSpPr>
          <p:cNvPr id="3" name="Rectangle 2"/>
          <p:cNvSpPr/>
          <p:nvPr/>
        </p:nvSpPr>
        <p:spPr>
          <a:xfrm>
            <a:off x="265605" y="4158734"/>
            <a:ext cx="10632039" cy="646331"/>
          </a:xfrm>
          <a:prstGeom prst="rect">
            <a:avLst/>
          </a:prstGeom>
        </p:spPr>
        <p:txBody>
          <a:bodyPr wrap="square">
            <a:spAutoFit/>
          </a:bodyPr>
          <a:lstStyle/>
          <a:p>
            <a:r>
              <a:rPr lang="fr-FR" b="1" dirty="0"/>
              <a:t>Le point de flétrissement </a:t>
            </a:r>
            <a:r>
              <a:rPr lang="fr-FR" b="1" dirty="0" smtClean="0"/>
              <a:t>: c’est l’état de la plante quand la force de la capacité de rétention en eau du sol s’égalise avec la force de la succion par les racines et la plante flétrit</a:t>
            </a:r>
            <a:endParaRPr lang="fr-FR" dirty="0"/>
          </a:p>
        </p:txBody>
      </p:sp>
    </p:spTree>
    <p:extLst>
      <p:ext uri="{BB962C8B-B14F-4D97-AF65-F5344CB8AC3E}">
        <p14:creationId xmlns:p14="http://schemas.microsoft.com/office/powerpoint/2010/main" val="406870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434" y="0"/>
            <a:ext cx="11887201" cy="461665"/>
          </a:xfrm>
          <a:prstGeom prst="rect">
            <a:avLst/>
          </a:prstGeom>
        </p:spPr>
        <p:txBody>
          <a:bodyPr wrap="square">
            <a:spAutoFit/>
          </a:bodyPr>
          <a:lstStyle/>
          <a:p>
            <a:r>
              <a:rPr lang="fr-FR" sz="2400" dirty="0" smtClean="0">
                <a:solidFill>
                  <a:srgbClr val="FF0000"/>
                </a:solidFill>
                <a:latin typeface="Tahoma" panose="020B0604030504040204" pitchFamily="34" charset="0"/>
              </a:rPr>
              <a:t>IV- Influence des caractéristiques du sol sur la répartition des êtres vivants</a:t>
            </a:r>
            <a:endParaRPr lang="fr-FR" sz="2400" dirty="0"/>
          </a:p>
        </p:txBody>
      </p:sp>
      <p:sp>
        <p:nvSpPr>
          <p:cNvPr id="4" name="Rectangle 3"/>
          <p:cNvSpPr/>
          <p:nvPr/>
        </p:nvSpPr>
        <p:spPr>
          <a:xfrm>
            <a:off x="869834" y="461665"/>
            <a:ext cx="4176143" cy="400110"/>
          </a:xfrm>
          <a:prstGeom prst="rect">
            <a:avLst/>
          </a:prstGeom>
        </p:spPr>
        <p:txBody>
          <a:bodyPr wrap="none">
            <a:spAutoFit/>
          </a:bodyPr>
          <a:lstStyle/>
          <a:p>
            <a:r>
              <a:rPr lang="fr-FR" sz="2000" b="1" dirty="0" smtClean="0">
                <a:solidFill>
                  <a:srgbClr val="00B150"/>
                </a:solidFill>
                <a:latin typeface="Tahoma" panose="020B0604030504040204" pitchFamily="34" charset="0"/>
              </a:rPr>
              <a:t>1- la </a:t>
            </a:r>
            <a:r>
              <a:rPr lang="fr-FR" sz="2000" b="1" dirty="0">
                <a:solidFill>
                  <a:srgbClr val="00B150"/>
                </a:solidFill>
                <a:latin typeface="Tahoma" panose="020B0604030504040204" pitchFamily="34" charset="0"/>
              </a:rPr>
              <a:t>répartition des végétaux :</a:t>
            </a:r>
            <a:endParaRPr lang="fr-FR" sz="2000" dirty="0"/>
          </a:p>
        </p:txBody>
      </p:sp>
      <p:sp>
        <p:nvSpPr>
          <p:cNvPr id="5" name="Rectangle 4"/>
          <p:cNvSpPr/>
          <p:nvPr/>
        </p:nvSpPr>
        <p:spPr>
          <a:xfrm>
            <a:off x="984994" y="861775"/>
            <a:ext cx="3658374" cy="369332"/>
          </a:xfrm>
          <a:prstGeom prst="rect">
            <a:avLst/>
          </a:prstGeom>
        </p:spPr>
        <p:txBody>
          <a:bodyPr wrap="none">
            <a:spAutoFit/>
          </a:bodyPr>
          <a:lstStyle/>
          <a:p>
            <a:r>
              <a:rPr lang="fr-FR" b="1" dirty="0">
                <a:solidFill>
                  <a:srgbClr val="7030A1"/>
                </a:solidFill>
                <a:latin typeface="Tahoma" panose="020B0604030504040204" pitchFamily="34" charset="0"/>
              </a:rPr>
              <a:t>a- Exemple 1 : le chêne liège :</a:t>
            </a:r>
            <a:endParaRPr lang="fr-FR" dirty="0"/>
          </a:p>
        </p:txBody>
      </p:sp>
      <p:pic>
        <p:nvPicPr>
          <p:cNvPr id="6" name="Image 5"/>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306957" y="1901104"/>
            <a:ext cx="6746875" cy="3134359"/>
          </a:xfrm>
          <a:prstGeom prst="rect">
            <a:avLst/>
          </a:prstGeom>
          <a:noFill/>
          <a:ln>
            <a:noFill/>
          </a:ln>
        </p:spPr>
      </p:pic>
      <p:pic>
        <p:nvPicPr>
          <p:cNvPr id="1025" name="Image 3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41" y="5035463"/>
            <a:ext cx="6838950" cy="18225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5511453" y="577665"/>
            <a:ext cx="654238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Le </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chêne li</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 couvre au Maroc une superficie de 350000 ha, il est consid</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comme un patrimoine naturel. Pour d</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terminer l</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influence de la nature du sol sur cette plante on propose les donn</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 suivantes</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2000" b="0" i="0" u="none" strike="noStrike" cap="none" normalizeH="0" baseline="0" dirty="0" smtClean="0">
              <a:ln>
                <a:noFill/>
              </a:ln>
              <a:solidFill>
                <a:schemeClr val="tx1"/>
              </a:solidFill>
              <a:effectLst/>
            </a:endParaRPr>
          </a:p>
        </p:txBody>
      </p:sp>
      <p:sp>
        <p:nvSpPr>
          <p:cNvPr id="8" name="Rectangle 4"/>
          <p:cNvSpPr>
            <a:spLocks noChangeArrowheads="1"/>
          </p:cNvSpPr>
          <p:nvPr/>
        </p:nvSpPr>
        <p:spPr bwMode="auto">
          <a:xfrm>
            <a:off x="0" y="1582992"/>
            <a:ext cx="5210827"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fr-FR" altLang="fr-FR"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kumimoji="0" lang="fr-FR" alt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crire</a:t>
            </a:r>
            <a:r>
              <a:rPr kumimoji="0" lang="fr-FR" altLang="fr-FR"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nature du sol sur lesquels se d</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veloppe le chêne li</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 et celle o</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cette arbre est absente.</a:t>
            </a:r>
            <a:endParaRPr kumimoji="0" lang="fr-FR" altLang="fr-FR" sz="2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fr-FR" altLang="fr-FR"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Formulez</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une hypoth</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 pour expliquer l</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absence du chêne li</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 dans certains endroits.</a:t>
            </a:r>
            <a:endParaRPr kumimoji="0" lang="fr-FR" altLang="fr-FR" sz="2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Pour d</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terminer la relation entre le d</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veloppement du chêne li</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 et la nature du sol, des exp</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riences ont </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alis</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 dans des stations de recherches. Le tableau suivant pr</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sente les r</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sultats de ces exp</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riences.  </a:t>
            </a:r>
            <a:endParaRPr kumimoji="0" lang="fr-FR" altLang="fr-FR" sz="2000" b="0" i="0" u="none" strike="noStrike" cap="none" normalizeH="0" baseline="0" dirty="0" smtClean="0">
              <a:ln>
                <a:noFill/>
              </a:ln>
              <a:solidFill>
                <a:schemeClr val="tx1"/>
              </a:solidFill>
              <a:effectLst/>
            </a:endParaRPr>
          </a:p>
        </p:txBody>
      </p:sp>
      <p:sp>
        <p:nvSpPr>
          <p:cNvPr id="9" name="Rectangle 5"/>
          <p:cNvSpPr>
            <a:spLocks noChangeArrowheads="1"/>
          </p:cNvSpPr>
          <p:nvPr/>
        </p:nvSpPr>
        <p:spPr bwMode="auto">
          <a:xfrm>
            <a:off x="7353475" y="5806807"/>
            <a:ext cx="34940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Analyser </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les donn</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 du tableau, que peut-on d</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duire</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003615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200" y="691640"/>
            <a:ext cx="1491434" cy="461665"/>
          </a:xfrm>
          <a:prstGeom prst="rect">
            <a:avLst/>
          </a:prstGeom>
          <a:noFill/>
        </p:spPr>
        <p:txBody>
          <a:bodyPr wrap="none" rtlCol="0">
            <a:spAutoFit/>
          </a:bodyPr>
          <a:lstStyle/>
          <a:p>
            <a:r>
              <a:rPr lang="fr-FR" sz="2400" b="1" u="sng" dirty="0" smtClean="0">
                <a:solidFill>
                  <a:srgbClr val="FF0000"/>
                </a:solidFill>
              </a:rPr>
              <a:t>Réponses:</a:t>
            </a:r>
          </a:p>
        </p:txBody>
      </p:sp>
      <p:sp>
        <p:nvSpPr>
          <p:cNvPr id="4" name="Rectangle 3"/>
          <p:cNvSpPr/>
          <p:nvPr/>
        </p:nvSpPr>
        <p:spPr>
          <a:xfrm>
            <a:off x="730684" y="1589471"/>
            <a:ext cx="10542741" cy="3046988"/>
          </a:xfrm>
          <a:prstGeom prst="rect">
            <a:avLst/>
          </a:prstGeom>
        </p:spPr>
        <p:txBody>
          <a:bodyPr wrap="square">
            <a:spAutoFit/>
          </a:bodyPr>
          <a:lstStyle/>
          <a:p>
            <a:pPr algn="just"/>
            <a:r>
              <a:rPr lang="fr-FR" sz="2400" b="1" dirty="0" smtClean="0"/>
              <a:t>1-</a:t>
            </a:r>
            <a:r>
              <a:rPr lang="fr-FR" sz="2400" dirty="0" smtClean="0"/>
              <a:t> Le chêne liège </a:t>
            </a:r>
            <a:r>
              <a:rPr lang="fr-FR" sz="2400" dirty="0"/>
              <a:t>s’installe sur les sols siliceux acides : sable , quartzite , schiste </a:t>
            </a:r>
            <a:r>
              <a:rPr lang="fr-FR" sz="2400" dirty="0" smtClean="0"/>
              <a:t>et granite </a:t>
            </a:r>
            <a:r>
              <a:rPr lang="fr-FR" sz="2400" dirty="0"/>
              <a:t>, et disparait sur les sols calcaires </a:t>
            </a:r>
            <a:r>
              <a:rPr lang="fr-FR" sz="2400" dirty="0" smtClean="0"/>
              <a:t>basiques</a:t>
            </a:r>
          </a:p>
          <a:p>
            <a:pPr algn="just"/>
            <a:endParaRPr lang="fr-FR" sz="2400" dirty="0" smtClean="0"/>
          </a:p>
          <a:p>
            <a:pPr algn="just"/>
            <a:r>
              <a:rPr lang="fr-FR" sz="2400" b="1" dirty="0" smtClean="0"/>
              <a:t>2-</a:t>
            </a:r>
            <a:r>
              <a:rPr lang="fr-FR" sz="2400" dirty="0" smtClean="0"/>
              <a:t> la répartition de chêne liège peut être due au nature du sol ou l’</a:t>
            </a:r>
            <a:r>
              <a:rPr lang="fr-FR" sz="2400" dirty="0"/>
              <a:t>é</a:t>
            </a:r>
            <a:r>
              <a:rPr lang="fr-FR" sz="2400" dirty="0" smtClean="0"/>
              <a:t>paisseur su sol</a:t>
            </a:r>
          </a:p>
          <a:p>
            <a:pPr algn="just"/>
            <a:endParaRPr lang="fr-FR" sz="2400" dirty="0" smtClean="0"/>
          </a:p>
          <a:p>
            <a:pPr algn="just"/>
            <a:r>
              <a:rPr lang="fr-FR" sz="2400" b="1" dirty="0" smtClean="0"/>
              <a:t>3-</a:t>
            </a:r>
            <a:r>
              <a:rPr lang="fr-FR" sz="2400" dirty="0" smtClean="0"/>
              <a:t> </a:t>
            </a:r>
            <a:r>
              <a:rPr lang="fr-FR" sz="2400" dirty="0"/>
              <a:t>La plantule ne croit normalement qu’en absence du calcaire , le </a:t>
            </a:r>
            <a:r>
              <a:rPr lang="fr-FR" sz="2400" dirty="0" smtClean="0"/>
              <a:t>chêne liège </a:t>
            </a:r>
            <a:r>
              <a:rPr lang="fr-FR" sz="2400" dirty="0"/>
              <a:t>fuit </a:t>
            </a:r>
            <a:r>
              <a:rPr lang="fr-FR" sz="2400" dirty="0" smtClean="0"/>
              <a:t>le calcaire </a:t>
            </a:r>
            <a:r>
              <a:rPr lang="fr-FR" sz="2400" dirty="0"/>
              <a:t>, il est qualifie de plante </a:t>
            </a:r>
            <a:r>
              <a:rPr lang="fr-FR" sz="2400" b="1" dirty="0"/>
              <a:t>calcifuge</a:t>
            </a:r>
            <a:r>
              <a:rPr lang="fr-FR" sz="2400" dirty="0"/>
              <a:t> et aime les sol acides siliceux , il est</a:t>
            </a:r>
          </a:p>
          <a:p>
            <a:pPr algn="just"/>
            <a:r>
              <a:rPr lang="fr-FR" sz="2400" dirty="0"/>
              <a:t>qualifie de plante acidophile</a:t>
            </a:r>
            <a:endParaRPr lang="fr-FR" sz="3200" dirty="0"/>
          </a:p>
        </p:txBody>
      </p:sp>
    </p:spTree>
    <p:extLst>
      <p:ext uri="{BB962C8B-B14F-4D97-AF65-F5344CB8AC3E}">
        <p14:creationId xmlns:p14="http://schemas.microsoft.com/office/powerpoint/2010/main" val="1793370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2214" y="388121"/>
            <a:ext cx="49068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figure 1 pr</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sente une coupe horizontale de la r</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partition de chêne li</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 faite </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 forêt de </a:t>
            </a:r>
            <a:r>
              <a:rPr kumimoji="0" lang="fr-FR" altLang="fr-FR"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Maamoura</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a:t>
            </a:r>
            <a:r>
              <a:rPr kumimoji="0" lang="fr-FR" altLang="fr-F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du  lac de Sidi </a:t>
            </a:r>
            <a:r>
              <a:rPr kumimoji="0" lang="fr-FR" altLang="fr-FR"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Aamira</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3600" b="0" i="0" u="none" strike="noStrike" cap="none" normalizeH="0" baseline="0" dirty="0" smtClean="0">
              <a:ln>
                <a:noFill/>
              </a:ln>
              <a:solidFill>
                <a:schemeClr val="tx1"/>
              </a:solidFill>
              <a:effectLst/>
              <a:latin typeface="Arial" panose="020B0604020202020204" pitchFamily="34" charset="0"/>
            </a:endParaRPr>
          </a:p>
        </p:txBody>
      </p:sp>
      <p:pic>
        <p:nvPicPr>
          <p:cNvPr id="1025" name="Image 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949" y="341433"/>
            <a:ext cx="6943725" cy="28182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2952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p:nvPr/>
        </p:nvSpPr>
        <p:spPr>
          <a:xfrm>
            <a:off x="225245" y="3196607"/>
            <a:ext cx="11378350" cy="1131720"/>
          </a:xfrm>
          <a:prstGeom prst="rect">
            <a:avLst/>
          </a:prstGeom>
          <a:solidFill>
            <a:srgbClr val="FFFF00"/>
          </a:solidFill>
        </p:spPr>
        <p:txBody>
          <a:bodyPr wrap="square">
            <a:spAutoFit/>
          </a:bodyPr>
          <a:lstStyle/>
          <a:p>
            <a:pPr marL="342900" marR="97155" lvl="0" indent="-342900">
              <a:lnSpc>
                <a:spcPct val="115000"/>
              </a:lnSpc>
              <a:spcAft>
                <a:spcPts val="0"/>
              </a:spcAft>
              <a:buFont typeface="Wingdings" panose="05000000000000000000" pitchFamily="2" charset="2"/>
              <a:buChar char=""/>
            </a:pPr>
            <a:r>
              <a:rPr lang="es-ES" sz="2000" dirty="0" err="1" smtClean="0">
                <a:latin typeface="Times New Roman" panose="02020603050405020304" pitchFamily="18" charset="0"/>
                <a:ea typeface="Calibri" panose="020F0502020204030204" pitchFamily="34" charset="0"/>
                <a:cs typeface="Arial" panose="020B0604020202020204" pitchFamily="34" charset="0"/>
              </a:rPr>
              <a:t>Pour</a:t>
            </a:r>
            <a:r>
              <a:rPr lang="es-ES" sz="2000" dirty="0" smtClean="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expliquer</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cette</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répartition</a:t>
            </a:r>
            <a:r>
              <a:rPr lang="es-ES" sz="2000" dirty="0">
                <a:latin typeface="Times New Roman" panose="02020603050405020304" pitchFamily="18" charset="0"/>
                <a:ea typeface="Calibri" panose="020F0502020204030204" pitchFamily="34" charset="0"/>
                <a:cs typeface="Arial" panose="020B0604020202020204" pitchFamily="34" charset="0"/>
              </a:rPr>
              <a:t>,  des </a:t>
            </a:r>
            <a:r>
              <a:rPr lang="es-ES" sz="2000" dirty="0" err="1">
                <a:latin typeface="Times New Roman" panose="02020603050405020304" pitchFamily="18" charset="0"/>
                <a:ea typeface="Calibri" panose="020F0502020204030204" pitchFamily="34" charset="0"/>
                <a:cs typeface="Arial" panose="020B0604020202020204" pitchFamily="34" charset="0"/>
              </a:rPr>
              <a:t>plantules</a:t>
            </a:r>
            <a:r>
              <a:rPr lang="es-ES" sz="2000" dirty="0">
                <a:latin typeface="Times New Roman" panose="02020603050405020304" pitchFamily="18" charset="0"/>
                <a:ea typeface="Calibri" panose="020F0502020204030204" pitchFamily="34" charset="0"/>
                <a:cs typeface="Arial" panose="020B0604020202020204" pitchFamily="34" charset="0"/>
              </a:rPr>
              <a:t> de </a:t>
            </a:r>
            <a:r>
              <a:rPr lang="fr-FR" sz="2000" dirty="0">
                <a:latin typeface="Times New Roman" panose="02020603050405020304" pitchFamily="18" charset="0"/>
                <a:ea typeface="Calibri" panose="020F0502020204030204" pitchFamily="34" charset="0"/>
                <a:cs typeface="Arial" panose="020B0604020202020204" pitchFamily="34" charset="0"/>
              </a:rPr>
              <a:t>chêne</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liège</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ont</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été</a:t>
            </a:r>
            <a:r>
              <a:rPr lang="es-ES" sz="2000" dirty="0">
                <a:latin typeface="Times New Roman" panose="02020603050405020304" pitchFamily="18" charset="0"/>
                <a:ea typeface="Calibri" panose="020F0502020204030204" pitchFamily="34" charset="0"/>
                <a:cs typeface="Arial" panose="020B0604020202020204" pitchFamily="34" charset="0"/>
              </a:rPr>
              <a:t> cultivé à </a:t>
            </a:r>
            <a:r>
              <a:rPr lang="es-ES" sz="2000" dirty="0" err="1">
                <a:latin typeface="Times New Roman" panose="02020603050405020304" pitchFamily="18" charset="0"/>
                <a:ea typeface="Calibri" panose="020F0502020204030204" pitchFamily="34" charset="0"/>
                <a:cs typeface="Arial" panose="020B0604020202020204" pitchFamily="34" charset="0"/>
              </a:rPr>
              <a:t>coté</a:t>
            </a:r>
            <a:r>
              <a:rPr lang="es-ES" sz="2000" dirty="0">
                <a:latin typeface="Times New Roman" panose="02020603050405020304" pitchFamily="18" charset="0"/>
                <a:ea typeface="Calibri" panose="020F0502020204030204" pitchFamily="34" charset="0"/>
                <a:cs typeface="Arial" panose="020B0604020202020204" pitchFamily="34" charset="0"/>
              </a:rPr>
              <a:t> du </a:t>
            </a:r>
            <a:r>
              <a:rPr lang="es-ES" sz="2000" dirty="0" err="1">
                <a:latin typeface="Times New Roman" panose="02020603050405020304" pitchFamily="18" charset="0"/>
                <a:ea typeface="Calibri" panose="020F0502020204030204" pitchFamily="34" charset="0"/>
                <a:cs typeface="Arial" panose="020B0604020202020204" pitchFamily="34" charset="0"/>
              </a:rPr>
              <a:t>lac</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Sidi</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Aamira</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dans</a:t>
            </a:r>
            <a:r>
              <a:rPr lang="es-ES" sz="2000" dirty="0">
                <a:latin typeface="Times New Roman" panose="02020603050405020304" pitchFamily="18" charset="0"/>
                <a:ea typeface="Calibri" panose="020F0502020204030204" pitchFamily="34" charset="0"/>
                <a:cs typeface="Arial" panose="020B0604020202020204" pitchFamily="34" charset="0"/>
              </a:rPr>
              <a:t> la </a:t>
            </a:r>
            <a:r>
              <a:rPr lang="es-ES" sz="2000" dirty="0" err="1" smtClean="0">
                <a:latin typeface="Times New Roman" panose="02020603050405020304" pitchFamily="18" charset="0"/>
                <a:ea typeface="Calibri" panose="020F0502020204030204" pitchFamily="34" charset="0"/>
                <a:cs typeface="Arial" panose="020B0604020202020204" pitchFamily="34" charset="0"/>
              </a:rPr>
              <a:t>for</a:t>
            </a: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ê</a:t>
            </a:r>
            <a:r>
              <a:rPr lang="es-ES" sz="2000" dirty="0" smtClean="0">
                <a:latin typeface="Times New Roman" panose="02020603050405020304" pitchFamily="18" charset="0"/>
                <a:ea typeface="Calibri" panose="020F0502020204030204" pitchFamily="34" charset="0"/>
                <a:cs typeface="Arial" panose="020B0604020202020204" pitchFamily="34" charset="0"/>
              </a:rPr>
              <a:t>t </a:t>
            </a:r>
            <a:r>
              <a:rPr lang="es-ES" sz="2000" dirty="0">
                <a:latin typeface="Times New Roman" panose="02020603050405020304" pitchFamily="18" charset="0"/>
                <a:ea typeface="Calibri" panose="020F0502020204030204" pitchFamily="34" charset="0"/>
                <a:cs typeface="Arial" panose="020B0604020202020204" pitchFamily="34" charset="0"/>
              </a:rPr>
              <a:t>de </a:t>
            </a:r>
            <a:r>
              <a:rPr lang="es-ES" sz="2000" dirty="0" err="1">
                <a:latin typeface="Times New Roman" panose="02020603050405020304" pitchFamily="18" charset="0"/>
                <a:ea typeface="Calibri" panose="020F0502020204030204" pitchFamily="34" charset="0"/>
                <a:cs typeface="Arial" panose="020B0604020202020204" pitchFamily="34" charset="0"/>
              </a:rPr>
              <a:t>maamora</a:t>
            </a:r>
            <a:r>
              <a:rPr lang="es-ES" sz="2000" dirty="0">
                <a:latin typeface="Times New Roman" panose="02020603050405020304" pitchFamily="18" charset="0"/>
                <a:ea typeface="Calibri" panose="020F0502020204030204" pitchFamily="34" charset="0"/>
                <a:cs typeface="Arial" panose="020B0604020202020204" pitchFamily="34" charset="0"/>
              </a:rPr>
              <a:t>, les </a:t>
            </a:r>
            <a:r>
              <a:rPr lang="es-ES" sz="2000" dirty="0" err="1">
                <a:latin typeface="Times New Roman" panose="02020603050405020304" pitchFamily="18" charset="0"/>
                <a:ea typeface="Calibri" panose="020F0502020204030204" pitchFamily="34" charset="0"/>
                <a:cs typeface="Arial" panose="020B0604020202020204" pitchFamily="34" charset="0"/>
              </a:rPr>
              <a:t>conditions</a:t>
            </a:r>
            <a:r>
              <a:rPr lang="es-ES" sz="2000" dirty="0">
                <a:latin typeface="Times New Roman" panose="02020603050405020304" pitchFamily="18" charset="0"/>
                <a:ea typeface="Calibri" panose="020F0502020204030204" pitchFamily="34" charset="0"/>
                <a:cs typeface="Arial" panose="020B0604020202020204" pitchFamily="34" charset="0"/>
              </a:rPr>
              <a:t> de culture et les </a:t>
            </a:r>
            <a:r>
              <a:rPr lang="es-ES" sz="2000" dirty="0" err="1">
                <a:latin typeface="Times New Roman" panose="02020603050405020304" pitchFamily="18" charset="0"/>
                <a:ea typeface="Calibri" panose="020F0502020204030204" pitchFamily="34" charset="0"/>
                <a:cs typeface="Arial" panose="020B0604020202020204" pitchFamily="34" charset="0"/>
              </a:rPr>
              <a:t>résultats</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obtenus</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sont</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représentés</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dans</a:t>
            </a:r>
            <a:r>
              <a:rPr lang="es-ES" sz="2000" dirty="0">
                <a:latin typeface="Times New Roman" panose="02020603050405020304" pitchFamily="18" charset="0"/>
                <a:ea typeface="Calibri" panose="020F0502020204030204" pitchFamily="34" charset="0"/>
                <a:cs typeface="Arial" panose="020B0604020202020204" pitchFamily="34" charset="0"/>
              </a:rPr>
              <a:t> la figure et le </a:t>
            </a:r>
            <a:r>
              <a:rPr lang="es-ES" sz="2000" dirty="0" err="1">
                <a:latin typeface="Times New Roman" panose="02020603050405020304" pitchFamily="18" charset="0"/>
                <a:ea typeface="Calibri" panose="020F0502020204030204" pitchFamily="34" charset="0"/>
                <a:cs typeface="Arial" panose="020B0604020202020204" pitchFamily="34" charset="0"/>
              </a:rPr>
              <a:t>tableau</a:t>
            </a:r>
            <a:r>
              <a:rPr lang="es-ES" sz="2000" dirty="0">
                <a:latin typeface="Times New Roman" panose="02020603050405020304" pitchFamily="18" charset="0"/>
                <a:ea typeface="Calibri" panose="020F0502020204030204" pitchFamily="34" charset="0"/>
                <a:cs typeface="Arial" panose="020B0604020202020204" pitchFamily="34" charset="0"/>
              </a:rPr>
              <a:t> ci-</a:t>
            </a:r>
            <a:r>
              <a:rPr lang="es-ES" sz="2000" dirty="0" err="1">
                <a:latin typeface="Times New Roman" panose="02020603050405020304" pitchFamily="18" charset="0"/>
                <a:ea typeface="Calibri" panose="020F0502020204030204" pitchFamily="34" charset="0"/>
                <a:cs typeface="Arial" panose="020B0604020202020204" pitchFamily="34" charset="0"/>
              </a:rPr>
              <a:t>dessous</a:t>
            </a:r>
            <a:r>
              <a:rPr lang="es-ES" sz="2000" dirty="0">
                <a:latin typeface="Times New Roman" panose="02020603050405020304" pitchFamily="18" charset="0"/>
                <a:ea typeface="Calibri" panose="020F0502020204030204" pitchFamily="34" charset="0"/>
                <a:cs typeface="Arial" panose="020B0604020202020204" pitchFamily="34" charset="0"/>
              </a:rPr>
              <a:t>.</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225245" y="1942436"/>
            <a:ext cx="4486140" cy="1235723"/>
          </a:xfrm>
          <a:prstGeom prst="rect">
            <a:avLst/>
          </a:prstGeom>
          <a:solidFill>
            <a:schemeClr val="bg1"/>
          </a:solidFill>
          <a:ln>
            <a:solidFill>
              <a:schemeClr val="accent1"/>
            </a:solidFill>
          </a:ln>
        </p:spPr>
        <p:txBody>
          <a:bodyPr wrap="square">
            <a:spAutoFit/>
          </a:bodyPr>
          <a:lstStyle/>
          <a:p>
            <a:pPr marL="342900" marR="180340" lvl="0" indent="-342900">
              <a:lnSpc>
                <a:spcPct val="115000"/>
              </a:lnSpc>
              <a:buFont typeface="+mj-lt"/>
              <a:buAutoNum type="arabicPeriod"/>
            </a:pPr>
            <a:r>
              <a:rPr lang="fr-FR" sz="2200" dirty="0">
                <a:latin typeface="Times New Roman" panose="02020603050405020304" pitchFamily="18" charset="0"/>
                <a:ea typeface="Calibri" panose="020F0502020204030204" pitchFamily="34" charset="0"/>
                <a:cs typeface="Arial" panose="020B0604020202020204" pitchFamily="34" charset="0"/>
              </a:rPr>
              <a:t>Qu’est</a:t>
            </a:r>
            <a:r>
              <a:rPr lang="es-ES" sz="2200" dirty="0">
                <a:latin typeface="Times New Roman" panose="02020603050405020304" pitchFamily="18" charset="0"/>
                <a:ea typeface="Calibri" panose="020F0502020204030204" pitchFamily="34" charset="0"/>
                <a:cs typeface="Arial" panose="020B0604020202020204" pitchFamily="34" charset="0"/>
              </a:rPr>
              <a:t> ce que </a:t>
            </a:r>
            <a:r>
              <a:rPr lang="fr-MA" sz="2200" dirty="0">
                <a:latin typeface="Times New Roman" panose="02020603050405020304" pitchFamily="18" charset="0"/>
                <a:ea typeface="Calibri" panose="020F0502020204030204" pitchFamily="34" charset="0"/>
                <a:cs typeface="Arial" panose="020B0604020202020204" pitchFamily="34" charset="0"/>
              </a:rPr>
              <a:t>vous </a:t>
            </a:r>
            <a:r>
              <a:rPr lang="fr-FR" sz="2200" dirty="0">
                <a:latin typeface="Times New Roman" panose="02020603050405020304" pitchFamily="18" charset="0"/>
                <a:ea typeface="Calibri" panose="020F0502020204030204" pitchFamily="34" charset="0"/>
                <a:cs typeface="Arial" panose="020B0604020202020204" pitchFamily="34" charset="0"/>
              </a:rPr>
              <a:t>observez</a:t>
            </a:r>
            <a:r>
              <a:rPr lang="es-ES" sz="2200" dirty="0">
                <a:latin typeface="Times New Roman" panose="02020603050405020304" pitchFamily="18" charset="0"/>
                <a:ea typeface="Calibri" panose="020F0502020204030204" pitchFamily="34" charset="0"/>
                <a:cs typeface="Arial" panose="020B0604020202020204" pitchFamily="34" charset="0"/>
              </a:rPr>
              <a:t> à </a:t>
            </a:r>
            <a:r>
              <a:rPr lang="fr-FR" sz="2200" dirty="0">
                <a:latin typeface="Times New Roman" panose="02020603050405020304" pitchFamily="18" charset="0"/>
                <a:ea typeface="Calibri" panose="020F0502020204030204" pitchFamily="34" charset="0"/>
                <a:cs typeface="Arial" panose="020B0604020202020204" pitchFamily="34" charset="0"/>
              </a:rPr>
              <a:t>propos</a:t>
            </a:r>
            <a:r>
              <a:rPr lang="es-ES" sz="2200" dirty="0">
                <a:latin typeface="Times New Roman" panose="02020603050405020304" pitchFamily="18" charset="0"/>
                <a:ea typeface="Calibri" panose="020F0502020204030204" pitchFamily="34" charset="0"/>
                <a:cs typeface="Arial" panose="020B0604020202020204" pitchFamily="34" charset="0"/>
              </a:rPr>
              <a:t> de la</a:t>
            </a:r>
            <a:r>
              <a:rPr lang="fr-FR" sz="2200" dirty="0">
                <a:latin typeface="Times New Roman" panose="02020603050405020304" pitchFamily="18" charset="0"/>
                <a:ea typeface="Calibri" panose="020F0502020204030204" pitchFamily="34" charset="0"/>
                <a:cs typeface="Arial" panose="020B0604020202020204" pitchFamily="34" charset="0"/>
              </a:rPr>
              <a:t> répartition</a:t>
            </a:r>
            <a:r>
              <a:rPr lang="es-ES" sz="2200" dirty="0">
                <a:latin typeface="Times New Roman" panose="02020603050405020304" pitchFamily="18" charset="0"/>
                <a:ea typeface="Calibri" panose="020F0502020204030204" pitchFamily="34" charset="0"/>
                <a:cs typeface="Arial" panose="020B0604020202020204" pitchFamily="34" charset="0"/>
              </a:rPr>
              <a:t> du</a:t>
            </a:r>
            <a:r>
              <a:rPr lang="fr-FR" sz="2200" dirty="0">
                <a:latin typeface="Times New Roman" panose="02020603050405020304" pitchFamily="18" charset="0"/>
                <a:ea typeface="Calibri" panose="020F0502020204030204" pitchFamily="34" charset="0"/>
                <a:cs typeface="Arial" panose="020B0604020202020204" pitchFamily="34" charset="0"/>
              </a:rPr>
              <a:t> chêne liège dans cette région</a:t>
            </a:r>
            <a:r>
              <a:rPr lang="es-ES" sz="2200" dirty="0">
                <a:latin typeface="Times New Roman" panose="02020603050405020304" pitchFamily="18" charset="0"/>
                <a:ea typeface="Calibri" panose="020F0502020204030204" pitchFamily="34" charset="0"/>
                <a:cs typeface="Arial" panose="020B0604020202020204" pitchFamily="34" charset="0"/>
              </a:rPr>
              <a:t>?</a:t>
            </a:r>
            <a:endParaRPr lang="fr-FR" sz="2200" dirty="0">
              <a:latin typeface="Calibri" panose="020F0502020204030204" pitchFamily="34" charset="0"/>
              <a:ea typeface="Calibri" panose="020F0502020204030204" pitchFamily="34" charset="0"/>
              <a:cs typeface="Arial" panose="020B0604020202020204" pitchFamily="34" charset="0"/>
            </a:endParaRPr>
          </a:p>
        </p:txBody>
      </p:sp>
      <p:pic>
        <p:nvPicPr>
          <p:cNvPr id="7" name="Image 6"/>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5245" y="4328327"/>
            <a:ext cx="3667125" cy="2473794"/>
          </a:xfrm>
          <a:prstGeom prst="rect">
            <a:avLst/>
          </a:prstGeom>
          <a:noFill/>
          <a:ln>
            <a:noFill/>
          </a:ln>
        </p:spPr>
      </p:pic>
      <p:graphicFrame>
        <p:nvGraphicFramePr>
          <p:cNvPr id="6" name="Tableau 5"/>
          <p:cNvGraphicFramePr>
            <a:graphicFrameLocks noGrp="1"/>
          </p:cNvGraphicFramePr>
          <p:nvPr>
            <p:extLst>
              <p:ext uri="{D42A27DB-BD31-4B8C-83A1-F6EECF244321}">
                <p14:modId xmlns:p14="http://schemas.microsoft.com/office/powerpoint/2010/main" val="3983203947"/>
              </p:ext>
            </p:extLst>
          </p:nvPr>
        </p:nvGraphicFramePr>
        <p:xfrm>
          <a:off x="3892370" y="4326776"/>
          <a:ext cx="4131168" cy="2523744"/>
        </p:xfrm>
        <a:graphic>
          <a:graphicData uri="http://schemas.openxmlformats.org/drawingml/2006/table">
            <a:tbl>
              <a:tblPr firstRow="1" firstCol="1" bandRow="1">
                <a:tableStyleId>{5940675A-B579-460E-94D1-54222C63F5DA}</a:tableStyleId>
              </a:tblPr>
              <a:tblGrid>
                <a:gridCol w="670602">
                  <a:extLst>
                    <a:ext uri="{9D8B030D-6E8A-4147-A177-3AD203B41FA5}">
                      <a16:colId xmlns:a16="http://schemas.microsoft.com/office/drawing/2014/main" val="27050275"/>
                    </a:ext>
                  </a:extLst>
                </a:gridCol>
                <a:gridCol w="1747802">
                  <a:extLst>
                    <a:ext uri="{9D8B030D-6E8A-4147-A177-3AD203B41FA5}">
                      <a16:colId xmlns:a16="http://schemas.microsoft.com/office/drawing/2014/main" val="2352700004"/>
                    </a:ext>
                  </a:extLst>
                </a:gridCol>
                <a:gridCol w="1712764">
                  <a:extLst>
                    <a:ext uri="{9D8B030D-6E8A-4147-A177-3AD203B41FA5}">
                      <a16:colId xmlns:a16="http://schemas.microsoft.com/office/drawing/2014/main" val="3731184039"/>
                    </a:ext>
                  </a:extLst>
                </a:gridCol>
              </a:tblGrid>
              <a:tr h="825474">
                <a:tc>
                  <a:txBody>
                    <a:bodyPr/>
                    <a:lstStyle/>
                    <a:p>
                      <a:pPr>
                        <a:lnSpc>
                          <a:spcPct val="115000"/>
                        </a:lnSpc>
                        <a:spcAft>
                          <a:spcPts val="0"/>
                        </a:spcAft>
                        <a:tabLst>
                          <a:tab pos="885190" algn="l"/>
                        </a:tabLst>
                      </a:pPr>
                      <a:endParaRPr lang="fr-FR" sz="1800" b="1" dirty="0" smtClean="0">
                        <a:effectLst/>
                      </a:endParaRPr>
                    </a:p>
                    <a:p>
                      <a:pPr>
                        <a:lnSpc>
                          <a:spcPct val="115000"/>
                        </a:lnSpc>
                        <a:spcAft>
                          <a:spcPts val="0"/>
                        </a:spcAft>
                        <a:tabLst>
                          <a:tab pos="885190" algn="l"/>
                        </a:tabLst>
                      </a:pPr>
                      <a:r>
                        <a:rPr lang="fr-FR" sz="1800" b="1" dirty="0" smtClean="0">
                          <a:effectLst/>
                        </a:rPr>
                        <a:t>Zone</a:t>
                      </a:r>
                      <a:r>
                        <a:rPr lang="fr-FR" sz="1800" dirty="0" smtClean="0">
                          <a:effectLst/>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tabLst>
                          <a:tab pos="885190" algn="l"/>
                        </a:tabLst>
                      </a:pPr>
                      <a:r>
                        <a:rPr lang="fr-FR" sz="1600" b="1" dirty="0">
                          <a:effectLst/>
                        </a:rPr>
                        <a:t>Epaisseur de l’horizon sableux en cm</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tabLst>
                          <a:tab pos="885190" algn="l"/>
                        </a:tabLst>
                      </a:pPr>
                      <a:r>
                        <a:rPr lang="fr-FR" sz="1800" b="1" dirty="0">
                          <a:effectLst/>
                        </a:rPr>
                        <a:t>Résultats</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11108058"/>
                  </a:ext>
                </a:extLst>
              </a:tr>
              <a:tr h="489170">
                <a:tc>
                  <a:txBody>
                    <a:bodyPr/>
                    <a:lstStyle/>
                    <a:p>
                      <a:pPr algn="ctr">
                        <a:lnSpc>
                          <a:spcPct val="115000"/>
                        </a:lnSpc>
                        <a:spcAft>
                          <a:spcPts val="0"/>
                        </a:spcAft>
                        <a:tabLst>
                          <a:tab pos="885190" algn="l"/>
                        </a:tabLst>
                      </a:pPr>
                      <a:r>
                        <a:rPr lang="fr-FR" sz="1800">
                          <a:effectLst/>
                        </a:rPr>
                        <a:t>A</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885190" algn="l"/>
                        </a:tabLst>
                      </a:pPr>
                      <a:r>
                        <a:rPr lang="fr-FR" sz="1600">
                          <a:effectLst/>
                        </a:rPr>
                        <a:t>0 – 50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885190" algn="l"/>
                        </a:tabLst>
                      </a:pPr>
                      <a:r>
                        <a:rPr lang="fr-FR" sz="1600">
                          <a:effectLst/>
                        </a:rPr>
                        <a:t>Flétrissement des plantules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89833060"/>
                  </a:ext>
                </a:extLst>
              </a:tr>
              <a:tr h="489170">
                <a:tc>
                  <a:txBody>
                    <a:bodyPr/>
                    <a:lstStyle/>
                    <a:p>
                      <a:pPr algn="ctr">
                        <a:lnSpc>
                          <a:spcPct val="115000"/>
                        </a:lnSpc>
                        <a:spcAft>
                          <a:spcPts val="0"/>
                        </a:spcAft>
                        <a:tabLst>
                          <a:tab pos="885190" algn="l"/>
                        </a:tabLst>
                      </a:pPr>
                      <a:r>
                        <a:rPr lang="fr-FR" sz="1800">
                          <a:effectLst/>
                        </a:rPr>
                        <a:t>B</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885190" algn="l"/>
                        </a:tabLst>
                      </a:pPr>
                      <a:r>
                        <a:rPr lang="fr-FR" sz="1600">
                          <a:effectLst/>
                        </a:rPr>
                        <a:t>50 – 200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885190" algn="l"/>
                        </a:tabLst>
                      </a:pPr>
                      <a:r>
                        <a:rPr lang="fr-FR" sz="1600">
                          <a:effectLst/>
                        </a:rPr>
                        <a:t>Développement des plantules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50909231"/>
                  </a:ext>
                </a:extLst>
              </a:tr>
              <a:tr h="474769">
                <a:tc>
                  <a:txBody>
                    <a:bodyPr/>
                    <a:lstStyle/>
                    <a:p>
                      <a:pPr algn="ctr">
                        <a:lnSpc>
                          <a:spcPct val="115000"/>
                        </a:lnSpc>
                        <a:spcAft>
                          <a:spcPts val="0"/>
                        </a:spcAft>
                        <a:tabLst>
                          <a:tab pos="885190" algn="l"/>
                        </a:tabLst>
                      </a:pPr>
                      <a:r>
                        <a:rPr lang="fr-FR" sz="1800">
                          <a:effectLst/>
                        </a:rPr>
                        <a:t>C</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885190" algn="l"/>
                        </a:tabLst>
                      </a:pPr>
                      <a:r>
                        <a:rPr lang="fr-FR" sz="1600">
                          <a:effectLst/>
                        </a:rPr>
                        <a:t>Plus de 200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885190" algn="l"/>
                        </a:tabLst>
                      </a:pPr>
                      <a:r>
                        <a:rPr lang="fr-FR" sz="1600" dirty="0">
                          <a:effectLst/>
                        </a:rPr>
                        <a:t>Flétrissement des plantules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10143580"/>
                  </a:ext>
                </a:extLst>
              </a:tr>
            </a:tbl>
          </a:graphicData>
        </a:graphic>
      </p:graphicFrame>
      <p:sp>
        <p:nvSpPr>
          <p:cNvPr id="8" name="Rectangle 7"/>
          <p:cNvSpPr/>
          <p:nvPr/>
        </p:nvSpPr>
        <p:spPr>
          <a:xfrm>
            <a:off x="7961472" y="4251434"/>
            <a:ext cx="4230528" cy="2711512"/>
          </a:xfrm>
          <a:prstGeom prst="rect">
            <a:avLst/>
          </a:prstGeom>
        </p:spPr>
        <p:txBody>
          <a:bodyPr wrap="square">
            <a:spAutoFit/>
          </a:bodyPr>
          <a:lstStyle/>
          <a:p>
            <a:pPr marL="342900" marR="180340" lvl="0" indent="-342900">
              <a:lnSpc>
                <a:spcPct val="115000"/>
              </a:lnSpc>
              <a:buFont typeface="+mj-lt"/>
              <a:buAutoNum type="arabicPeriod"/>
            </a:pPr>
            <a:r>
              <a:rPr lang="fr-MA" sz="2000" dirty="0">
                <a:latin typeface="Times New Roman" panose="02020603050405020304" pitchFamily="18" charset="0"/>
                <a:ea typeface="Calibri" panose="020F0502020204030204" pitchFamily="34" charset="0"/>
                <a:cs typeface="Arial" panose="020B0604020202020204" pitchFamily="34" charset="0"/>
              </a:rPr>
              <a:t>En vous aidant</a:t>
            </a:r>
            <a:r>
              <a:rPr lang="fr-FR" sz="2000" dirty="0">
                <a:latin typeface="Times New Roman" panose="02020603050405020304" pitchFamily="18" charset="0"/>
                <a:ea typeface="Calibri" panose="020F0502020204030204" pitchFamily="34" charset="0"/>
                <a:cs typeface="Arial" panose="020B0604020202020204" pitchFamily="34" charset="0"/>
              </a:rPr>
              <a:t> de la figure 2 et le tableau, </a:t>
            </a:r>
            <a:r>
              <a:rPr lang="fr-BE" sz="2400" b="1" dirty="0">
                <a:latin typeface="Times New Roman" panose="02020603050405020304" pitchFamily="18" charset="0"/>
                <a:ea typeface="Calibri" panose="020F0502020204030204" pitchFamily="34" charset="0"/>
                <a:cs typeface="Arial" panose="020B0604020202020204" pitchFamily="34" charset="0"/>
              </a:rPr>
              <a:t>expliquez</a:t>
            </a:r>
            <a:r>
              <a:rPr lang="es-ES" sz="2000" dirty="0">
                <a:latin typeface="Times New Roman" panose="02020603050405020304" pitchFamily="18" charset="0"/>
                <a:ea typeface="Calibri" panose="020F0502020204030204" pitchFamily="34" charset="0"/>
                <a:cs typeface="Arial" panose="020B0604020202020204" pitchFamily="34" charset="0"/>
              </a:rPr>
              <a:t> l’</a:t>
            </a:r>
            <a:r>
              <a:rPr lang="fr-FR" sz="2000" dirty="0">
                <a:latin typeface="Times New Roman" panose="02020603050405020304" pitchFamily="18" charset="0"/>
                <a:ea typeface="Calibri" panose="020F0502020204030204" pitchFamily="34" charset="0"/>
                <a:cs typeface="Arial" panose="020B0604020202020204" pitchFamily="34" charset="0"/>
              </a:rPr>
              <a:t>absence </a:t>
            </a:r>
            <a:r>
              <a:rPr lang="es-ES" sz="2000" dirty="0">
                <a:latin typeface="Times New Roman" panose="02020603050405020304" pitchFamily="18" charset="0"/>
                <a:ea typeface="Calibri" panose="020F0502020204030204" pitchFamily="34" charset="0"/>
                <a:cs typeface="Arial" panose="020B0604020202020204" pitchFamily="34" charset="0"/>
              </a:rPr>
              <a:t>du </a:t>
            </a:r>
            <a:r>
              <a:rPr lang="es-ES" sz="2000" dirty="0" err="1">
                <a:latin typeface="Times New Roman" panose="02020603050405020304" pitchFamily="18" charset="0"/>
                <a:ea typeface="Calibri" panose="020F0502020204030204" pitchFamily="34" charset="0"/>
                <a:cs typeface="Arial" panose="020B0604020202020204" pitchFamily="34" charset="0"/>
              </a:rPr>
              <a:t>Chêne</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liège</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fr-MA" sz="2000" dirty="0">
                <a:latin typeface="Times New Roman" panose="02020603050405020304" pitchFamily="18" charset="0"/>
                <a:ea typeface="Calibri" panose="020F0502020204030204" pitchFamily="34" charset="0"/>
                <a:cs typeface="Arial" panose="020B0604020202020204" pitchFamily="34" charset="0"/>
              </a:rPr>
              <a:t>dans</a:t>
            </a:r>
            <a:r>
              <a:rPr lang="es-ES" sz="2000" dirty="0">
                <a:latin typeface="Times New Roman" panose="02020603050405020304" pitchFamily="18" charset="0"/>
                <a:ea typeface="Calibri" panose="020F0502020204030204" pitchFamily="34" charset="0"/>
                <a:cs typeface="Arial" panose="020B0604020202020204" pitchFamily="34" charset="0"/>
              </a:rPr>
              <a:t> les </a:t>
            </a:r>
            <a:r>
              <a:rPr lang="es-ES" sz="2000" dirty="0" err="1">
                <a:latin typeface="Times New Roman" panose="02020603050405020304" pitchFamily="18" charset="0"/>
                <a:ea typeface="Calibri" panose="020F0502020204030204" pitchFamily="34" charset="0"/>
                <a:cs typeface="Arial" panose="020B0604020202020204" pitchFamily="34" charset="0"/>
              </a:rPr>
              <a:t>zone</a:t>
            </a:r>
            <a:r>
              <a:rPr lang="es-ES" sz="2000" dirty="0">
                <a:latin typeface="Times New Roman" panose="02020603050405020304" pitchFamily="18" charset="0"/>
                <a:ea typeface="Calibri" panose="020F0502020204030204" pitchFamily="34" charset="0"/>
                <a:cs typeface="Arial" panose="020B0604020202020204" pitchFamily="34" charset="0"/>
              </a:rPr>
              <a:t> A et</a:t>
            </a:r>
            <a:r>
              <a:rPr lang="fr-FR" sz="2000" dirty="0">
                <a:latin typeface="Times New Roman" panose="02020603050405020304" pitchFamily="18" charset="0"/>
                <a:ea typeface="Calibri" panose="020F0502020204030204" pitchFamily="34" charset="0"/>
                <a:cs typeface="Arial" panose="020B0604020202020204" pitchFamily="34" charset="0"/>
              </a:rPr>
              <a:t> C, </a:t>
            </a:r>
            <a:r>
              <a:rPr lang="es-ES" sz="2000" dirty="0">
                <a:latin typeface="Times New Roman" panose="02020603050405020304" pitchFamily="18" charset="0"/>
                <a:ea typeface="Calibri" panose="020F0502020204030204" pitchFamily="34" charset="0"/>
                <a:cs typeface="Arial" panose="020B0604020202020204" pitchFamily="34" charset="0"/>
              </a:rPr>
              <a:t>et</a:t>
            </a:r>
            <a:r>
              <a:rPr lang="fr-FR" sz="2000" dirty="0">
                <a:latin typeface="Times New Roman" panose="02020603050405020304" pitchFamily="18" charset="0"/>
                <a:ea typeface="Calibri" panose="020F0502020204030204" pitchFamily="34" charset="0"/>
                <a:cs typeface="Arial" panose="020B0604020202020204" pitchFamily="34" charset="0"/>
              </a:rPr>
              <a:t> sa présence dans la zone B.</a:t>
            </a:r>
            <a:endParaRPr lang="fr-FR" dirty="0">
              <a:latin typeface="Calibri" panose="020F0502020204030204" pitchFamily="34" charset="0"/>
              <a:ea typeface="Calibri" panose="020F0502020204030204" pitchFamily="34" charset="0"/>
              <a:cs typeface="Arial" panose="020B0604020202020204" pitchFamily="34" charset="0"/>
            </a:endParaRPr>
          </a:p>
          <a:p>
            <a:pPr marL="342900" marR="180340" lvl="0" indent="-342900">
              <a:lnSpc>
                <a:spcPct val="115000"/>
              </a:lnSpc>
              <a:spcAft>
                <a:spcPts val="0"/>
              </a:spcAft>
              <a:buFont typeface="+mj-lt"/>
              <a:buAutoNum type="arabicPeriod"/>
            </a:pPr>
            <a:r>
              <a:rPr lang="es-ES" sz="2400" b="1" dirty="0" err="1">
                <a:latin typeface="Times New Roman" panose="02020603050405020304" pitchFamily="18" charset="0"/>
                <a:ea typeface="Calibri" panose="020F0502020204030204" pitchFamily="34" charset="0"/>
                <a:cs typeface="Arial" panose="020B0604020202020204" pitchFamily="34" charset="0"/>
              </a:rPr>
              <a:t>Déduire</a:t>
            </a:r>
            <a:r>
              <a:rPr lang="es-ES" sz="2400" b="1"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alors</a:t>
            </a:r>
            <a:r>
              <a:rPr lang="es-ES" sz="2000" dirty="0">
                <a:latin typeface="Times New Roman" panose="02020603050405020304" pitchFamily="18" charset="0"/>
                <a:ea typeface="Calibri" panose="020F0502020204030204" pitchFamily="34" charset="0"/>
                <a:cs typeface="Arial" panose="020B0604020202020204" pitchFamily="34" charset="0"/>
              </a:rPr>
              <a:t> les </a:t>
            </a:r>
            <a:r>
              <a:rPr lang="es-ES" sz="2000" dirty="0" err="1">
                <a:latin typeface="Times New Roman" panose="02020603050405020304" pitchFamily="18" charset="0"/>
                <a:ea typeface="Calibri" panose="020F0502020204030204" pitchFamily="34" charset="0"/>
                <a:cs typeface="Arial" panose="020B0604020202020204" pitchFamily="34" charset="0"/>
              </a:rPr>
              <a:t>facteurs</a:t>
            </a:r>
            <a:r>
              <a:rPr lang="es-ES" sz="2000" dirty="0">
                <a:latin typeface="Times New Roman" panose="02020603050405020304" pitchFamily="18" charset="0"/>
                <a:ea typeface="Calibri" panose="020F0502020204030204" pitchFamily="34" charset="0"/>
                <a:cs typeface="Arial" panose="020B0604020202020204" pitchFamily="34" charset="0"/>
              </a:rPr>
              <a:t> favorables </a:t>
            </a:r>
            <a:r>
              <a:rPr lang="es-ES" sz="2000" dirty="0" err="1">
                <a:latin typeface="Times New Roman" panose="02020603050405020304" pitchFamily="18" charset="0"/>
                <a:ea typeface="Calibri" panose="020F0502020204030204" pitchFamily="34" charset="0"/>
                <a:cs typeface="Arial" panose="020B0604020202020204" pitchFamily="34" charset="0"/>
              </a:rPr>
              <a:t>au</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développement</a:t>
            </a:r>
            <a:r>
              <a:rPr lang="es-ES" sz="2000" dirty="0">
                <a:latin typeface="Times New Roman" panose="02020603050405020304" pitchFamily="18" charset="0"/>
                <a:ea typeface="Calibri" panose="020F0502020204030204" pitchFamily="34" charset="0"/>
                <a:cs typeface="Arial" panose="020B0604020202020204" pitchFamily="34" charset="0"/>
              </a:rPr>
              <a:t> du </a:t>
            </a:r>
            <a:r>
              <a:rPr lang="es-ES" sz="2000" dirty="0" err="1">
                <a:latin typeface="Times New Roman" panose="02020603050405020304" pitchFamily="18" charset="0"/>
                <a:ea typeface="Calibri" panose="020F0502020204030204" pitchFamily="34" charset="0"/>
                <a:cs typeface="Arial" panose="020B0604020202020204" pitchFamily="34" charset="0"/>
              </a:rPr>
              <a:t>Chêne</a:t>
            </a:r>
            <a:r>
              <a:rPr lang="es-ES" sz="2000" dirty="0">
                <a:latin typeface="Times New Roman" panose="02020603050405020304" pitchFamily="18" charset="0"/>
                <a:ea typeface="Calibri" panose="020F0502020204030204" pitchFamily="34" charset="0"/>
                <a:cs typeface="Arial" panose="020B0604020202020204" pitchFamily="34" charset="0"/>
              </a:rPr>
              <a:t> </a:t>
            </a:r>
            <a:r>
              <a:rPr lang="es-ES" sz="2000" dirty="0" err="1">
                <a:latin typeface="Times New Roman" panose="02020603050405020304" pitchFamily="18" charset="0"/>
                <a:ea typeface="Calibri" panose="020F0502020204030204" pitchFamily="34" charset="0"/>
                <a:cs typeface="Arial" panose="020B0604020202020204" pitchFamily="34" charset="0"/>
              </a:rPr>
              <a:t>liège</a:t>
            </a:r>
            <a:r>
              <a:rPr lang="es-ES" sz="2000" dirty="0">
                <a:latin typeface="Times New Roman" panose="02020603050405020304" pitchFamily="18" charset="0"/>
                <a:ea typeface="Calibri" panose="020F0502020204030204" pitchFamily="34" charset="0"/>
                <a:cs typeface="Arial" panose="020B0604020202020204" pitchFamily="34" charset="0"/>
              </a:rPr>
              <a:t>.</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78069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2880" y="0"/>
            <a:ext cx="1274131" cy="400110"/>
          </a:xfrm>
          <a:prstGeom prst="rect">
            <a:avLst/>
          </a:prstGeom>
          <a:noFill/>
        </p:spPr>
        <p:txBody>
          <a:bodyPr wrap="none" rtlCol="0">
            <a:spAutoFit/>
          </a:bodyPr>
          <a:lstStyle/>
          <a:p>
            <a:r>
              <a:rPr lang="fr-FR" sz="2000" b="1" u="sng" dirty="0" smtClean="0">
                <a:solidFill>
                  <a:srgbClr val="C00000"/>
                </a:solidFill>
                <a:effectLst>
                  <a:outerShdw blurRad="38100" dist="38100" dir="2700000" algn="tl">
                    <a:srgbClr val="000000">
                      <a:alpha val="43137"/>
                    </a:srgbClr>
                  </a:outerShdw>
                </a:effectLst>
              </a:rPr>
              <a:t>Réponses:</a:t>
            </a:r>
            <a:endParaRPr lang="fr-FR" sz="2000" b="1" u="sng" dirty="0">
              <a:solidFill>
                <a:srgbClr val="C00000"/>
              </a:solidFill>
              <a:effectLst>
                <a:outerShdw blurRad="38100" dist="38100" dir="2700000" algn="tl">
                  <a:srgbClr val="000000">
                    <a:alpha val="43137"/>
                  </a:srgbClr>
                </a:outerShdw>
              </a:effectLst>
            </a:endParaRPr>
          </a:p>
        </p:txBody>
      </p:sp>
      <p:sp>
        <p:nvSpPr>
          <p:cNvPr id="3" name="Rectangle 2"/>
          <p:cNvSpPr/>
          <p:nvPr/>
        </p:nvSpPr>
        <p:spPr>
          <a:xfrm>
            <a:off x="1" y="400110"/>
            <a:ext cx="12192000" cy="5170646"/>
          </a:xfrm>
          <a:prstGeom prst="rect">
            <a:avLst/>
          </a:prstGeom>
          <a:solidFill>
            <a:srgbClr val="FFFF00"/>
          </a:solidFill>
          <a:ln>
            <a:solidFill>
              <a:srgbClr val="00B0F0"/>
            </a:solidFill>
          </a:ln>
        </p:spPr>
        <p:txBody>
          <a:bodyPr wrap="square">
            <a:spAutoFit/>
          </a:bodyPr>
          <a:lstStyle/>
          <a:p>
            <a:r>
              <a:rPr lang="fr-FR" sz="2200" b="1" u="sng" dirty="0">
                <a:latin typeface="Times New Roman" pitchFamily="18" charset="0"/>
                <a:cs typeface="Times New Roman" pitchFamily="18" charset="0"/>
              </a:rPr>
              <a:t>a-Manipulation1(Figure 1</a:t>
            </a:r>
            <a:r>
              <a:rPr lang="fr-FR" sz="2200" b="1" u="sng"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le sol est  séparée en plusieurs catégories de matériaux en fonction de leur densité , </a:t>
            </a:r>
            <a:r>
              <a:rPr lang="fr-FR" sz="2200"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les résidus </a:t>
            </a:r>
            <a:r>
              <a:rPr lang="fr-FR" sz="2200" b="1" i="1" dirty="0">
                <a:solidFill>
                  <a:srgbClr val="00B050"/>
                </a:solidFill>
                <a:latin typeface="Times New Roman" pitchFamily="18" charset="0"/>
                <a:cs typeface="Times New Roman" pitchFamily="18" charset="0"/>
              </a:rPr>
              <a:t>très grossiers </a:t>
            </a:r>
            <a:r>
              <a:rPr lang="fr-FR" sz="2200" dirty="0">
                <a:latin typeface="Times New Roman" pitchFamily="18" charset="0"/>
                <a:cs typeface="Times New Roman" pitchFamily="18" charset="0"/>
              </a:rPr>
              <a:t>(au fond de l’éprouvette)  puis les plus fins vers la surface et les </a:t>
            </a:r>
            <a:r>
              <a:rPr lang="fr-FR" sz="2200" dirty="0" smtClean="0">
                <a:latin typeface="Times New Roman" pitchFamily="18" charset="0"/>
                <a:cs typeface="Times New Roman" pitchFamily="18" charset="0"/>
              </a:rPr>
              <a:t>branches </a:t>
            </a:r>
            <a:r>
              <a:rPr lang="fr-FR" sz="2200" dirty="0">
                <a:latin typeface="Times New Roman" pitchFamily="18" charset="0"/>
                <a:cs typeface="Times New Roman" pitchFamily="18" charset="0"/>
              </a:rPr>
              <a:t>(</a:t>
            </a:r>
            <a:r>
              <a:rPr lang="fr-FR" sz="2200" b="1" i="1" dirty="0">
                <a:solidFill>
                  <a:srgbClr val="00B050"/>
                </a:solidFill>
                <a:latin typeface="Times New Roman" pitchFamily="18" charset="0"/>
                <a:cs typeface="Times New Roman" pitchFamily="18" charset="0"/>
              </a:rPr>
              <a:t>matière organique</a:t>
            </a:r>
            <a:r>
              <a:rPr lang="fr-FR" sz="2200" dirty="0">
                <a:latin typeface="Times New Roman" pitchFamily="18" charset="0"/>
                <a:cs typeface="Times New Roman" pitchFamily="18" charset="0"/>
              </a:rPr>
              <a:t>) en tous dernier (en surface). L’eau  est trouble, marron (contient </a:t>
            </a:r>
            <a:r>
              <a:rPr lang="fr-FR" sz="2200" dirty="0" smtClean="0">
                <a:latin typeface="Times New Roman" pitchFamily="18" charset="0"/>
                <a:cs typeface="Times New Roman" pitchFamily="18" charset="0"/>
              </a:rPr>
              <a:t>des </a:t>
            </a:r>
            <a:r>
              <a:rPr lang="fr-FR" sz="2200" b="1" i="1" dirty="0">
                <a:solidFill>
                  <a:srgbClr val="00B050"/>
                </a:solidFill>
                <a:latin typeface="Times New Roman" pitchFamily="18" charset="0"/>
                <a:cs typeface="Times New Roman" pitchFamily="18" charset="0"/>
              </a:rPr>
              <a:t>matières en suspension</a:t>
            </a:r>
            <a:r>
              <a:rPr lang="fr-FR" sz="2200" dirty="0" smtClean="0">
                <a:latin typeface="Times New Roman" pitchFamily="18" charset="0"/>
                <a:cs typeface="Times New Roman" pitchFamily="18" charset="0"/>
              </a:rPr>
              <a:t>)</a:t>
            </a:r>
          </a:p>
          <a:p>
            <a:r>
              <a:rPr lang="fr-FR" sz="2200" b="1" u="sng" dirty="0">
                <a:latin typeface="Times New Roman" pitchFamily="18" charset="0"/>
                <a:cs typeface="Times New Roman" pitchFamily="18" charset="0"/>
              </a:rPr>
              <a:t>b-Manipulation2(Figure2</a:t>
            </a:r>
            <a:r>
              <a:rPr lang="fr-FR" sz="2200" b="1" dirty="0">
                <a:latin typeface="Times New Roman" pitchFamily="18" charset="0"/>
                <a:cs typeface="Times New Roman" pitchFamily="18" charset="0"/>
              </a:rPr>
              <a:t>)</a:t>
            </a:r>
          </a:p>
          <a:p>
            <a:r>
              <a:rPr lang="fr-FR" sz="2200" dirty="0">
                <a:latin typeface="Times New Roman" pitchFamily="18" charset="0"/>
                <a:cs typeface="Times New Roman" pitchFamily="18" charset="0"/>
              </a:rPr>
              <a:t> après chauffage du sol on remarque que des  gouttelettes d’eau se forment sur les bords de l’éprouvette  ce qui implique </a:t>
            </a:r>
            <a:r>
              <a:rPr lang="fr-FR" sz="2200" b="1" i="1" dirty="0">
                <a:solidFill>
                  <a:srgbClr val="00B050"/>
                </a:solidFill>
                <a:latin typeface="Times New Roman" pitchFamily="18" charset="0"/>
                <a:cs typeface="Times New Roman" pitchFamily="18" charset="0"/>
              </a:rPr>
              <a:t>la présence d’eau </a:t>
            </a:r>
            <a:r>
              <a:rPr lang="fr-FR" sz="2200" dirty="0">
                <a:latin typeface="Times New Roman" pitchFamily="18" charset="0"/>
                <a:cs typeface="Times New Roman" pitchFamily="18" charset="0"/>
              </a:rPr>
              <a:t>dans le sol.</a:t>
            </a:r>
          </a:p>
          <a:p>
            <a:r>
              <a:rPr lang="fr-FR" sz="2200" b="1" u="sng" dirty="0">
                <a:latin typeface="Times New Roman" pitchFamily="18" charset="0"/>
                <a:cs typeface="Times New Roman" pitchFamily="18" charset="0"/>
              </a:rPr>
              <a:t>a-Manipulation3(Figure3</a:t>
            </a:r>
            <a:r>
              <a:rPr lang="fr-FR" sz="2200" b="1" dirty="0">
                <a:latin typeface="Times New Roman" pitchFamily="18" charset="0"/>
                <a:cs typeface="Times New Roman" pitchFamily="18" charset="0"/>
              </a:rPr>
              <a:t>) </a:t>
            </a:r>
          </a:p>
          <a:p>
            <a:r>
              <a:rPr lang="fr-FR" sz="2200" dirty="0">
                <a:latin typeface="Times New Roman" pitchFamily="18" charset="0"/>
                <a:cs typeface="Times New Roman" pitchFamily="18" charset="0"/>
              </a:rPr>
              <a:t>En ajoutant de l’eau sur un sol on remarque le dégagement de bulles d’air ce qui montre que le sol contient </a:t>
            </a:r>
            <a:r>
              <a:rPr lang="fr-FR" sz="2200" b="1" i="1" dirty="0" smtClean="0">
                <a:solidFill>
                  <a:srgbClr val="00B050"/>
                </a:solidFill>
                <a:latin typeface="Times New Roman" pitchFamily="18" charset="0"/>
                <a:cs typeface="Times New Roman" pitchFamily="18" charset="0"/>
              </a:rPr>
              <a:t>du gaz</a:t>
            </a:r>
            <a:endParaRPr lang="fr-FR" sz="2200" b="1" i="1" dirty="0">
              <a:solidFill>
                <a:srgbClr val="00B050"/>
              </a:solidFill>
              <a:latin typeface="Times New Roman" pitchFamily="18" charset="0"/>
              <a:cs typeface="Times New Roman" pitchFamily="18" charset="0"/>
            </a:endParaRPr>
          </a:p>
          <a:p>
            <a:r>
              <a:rPr lang="fr-FR" sz="2200" b="1" u="sng" dirty="0">
                <a:latin typeface="Times New Roman" pitchFamily="18" charset="0"/>
                <a:cs typeface="Times New Roman" pitchFamily="18" charset="0"/>
              </a:rPr>
              <a:t>c-Manipulation4(Figure4)</a:t>
            </a:r>
          </a:p>
          <a:p>
            <a:r>
              <a:rPr lang="fr-FR" sz="2200" dirty="0">
                <a:latin typeface="Times New Roman" pitchFamily="18" charset="0"/>
                <a:cs typeface="Times New Roman" pitchFamily="18" charset="0"/>
              </a:rPr>
              <a:t>Après quelques minutes on observe :</a:t>
            </a:r>
          </a:p>
          <a:p>
            <a:pPr marL="342900" indent="-342900">
              <a:buFontTx/>
              <a:buChar char="-"/>
            </a:pPr>
            <a:r>
              <a:rPr lang="fr-FR" sz="2200" dirty="0">
                <a:latin typeface="Times New Roman" pitchFamily="18" charset="0"/>
                <a:cs typeface="Times New Roman" pitchFamily="18" charset="0"/>
              </a:rPr>
              <a:t>L’eau de chaux claire devient trouble et cela montre qu‘il y a dégagement du CO2 </a:t>
            </a:r>
          </a:p>
          <a:p>
            <a:pPr marL="342900" indent="-342900">
              <a:buFontTx/>
              <a:buChar char="-"/>
            </a:pPr>
            <a:r>
              <a:rPr lang="fr-FR" sz="2200" dirty="0">
                <a:latin typeface="Times New Roman" pitchFamily="18" charset="0"/>
                <a:cs typeface="Times New Roman" pitchFamily="18" charset="0"/>
              </a:rPr>
              <a:t> La montée  du niveau de l’eau colorée indique qu’il y a consommation de l’oxygène.</a:t>
            </a:r>
          </a:p>
          <a:p>
            <a:r>
              <a:rPr lang="fr-FR" sz="2200" dirty="0">
                <a:latin typeface="Times New Roman" pitchFamily="18" charset="0"/>
                <a:cs typeface="Times New Roman" pitchFamily="18" charset="0"/>
              </a:rPr>
              <a:t>Ces résultats  indique que le sol contient </a:t>
            </a:r>
            <a:r>
              <a:rPr lang="fr-FR" sz="2200" b="1" i="1" dirty="0">
                <a:solidFill>
                  <a:srgbClr val="00B050"/>
                </a:solidFill>
                <a:latin typeface="Times New Roman" pitchFamily="18" charset="0"/>
                <a:cs typeface="Times New Roman" pitchFamily="18" charset="0"/>
              </a:rPr>
              <a:t>des êtres vivants qui respirent</a:t>
            </a:r>
            <a:r>
              <a:rPr lang="fr-FR" sz="2200" dirty="0">
                <a:latin typeface="Times New Roman" pitchFamily="18" charset="0"/>
                <a:cs typeface="Times New Roman" pitchFamily="18" charset="0"/>
              </a:rPr>
              <a:t>. </a:t>
            </a:r>
          </a:p>
        </p:txBody>
      </p:sp>
      <p:sp>
        <p:nvSpPr>
          <p:cNvPr id="4" name="ZoneTexte 3"/>
          <p:cNvSpPr txBox="1"/>
          <p:nvPr/>
        </p:nvSpPr>
        <p:spPr>
          <a:xfrm>
            <a:off x="950574" y="5970866"/>
            <a:ext cx="10623118" cy="830997"/>
          </a:xfrm>
          <a:prstGeom prst="rect">
            <a:avLst/>
          </a:prstGeom>
          <a:solidFill>
            <a:srgbClr val="FFFF00"/>
          </a:solidFill>
          <a:ln>
            <a:solidFill>
              <a:srgbClr val="FF0000"/>
            </a:solidFill>
          </a:ln>
        </p:spPr>
        <p:txBody>
          <a:bodyPr wrap="square" rtlCol="0">
            <a:spAutoFit/>
          </a:bodyPr>
          <a:lstStyle/>
          <a:p>
            <a:r>
              <a:rPr lang="fr-CH" sz="2400" dirty="0">
                <a:latin typeface="Comic Sans MS" pitchFamily="66" charset="0"/>
              </a:rPr>
              <a:t>Le sol comporte 3 phases: </a:t>
            </a:r>
            <a:r>
              <a:rPr lang="fr-CH" sz="2400" dirty="0">
                <a:solidFill>
                  <a:srgbClr val="0070C0"/>
                </a:solidFill>
                <a:latin typeface="Comic Sans MS" pitchFamily="66" charset="0"/>
              </a:rPr>
              <a:t>une phase solide </a:t>
            </a:r>
            <a:r>
              <a:rPr lang="fr-CH" sz="2400" dirty="0">
                <a:latin typeface="Comic Sans MS" pitchFamily="66" charset="0"/>
              </a:rPr>
              <a:t>(minérale et organique),</a:t>
            </a:r>
            <a:r>
              <a:rPr lang="fr-CH" sz="2400" dirty="0">
                <a:solidFill>
                  <a:srgbClr val="0070C0"/>
                </a:solidFill>
                <a:latin typeface="Comic Sans MS" pitchFamily="66" charset="0"/>
              </a:rPr>
              <a:t>une phase liquide </a:t>
            </a:r>
            <a:r>
              <a:rPr lang="fr-CH" sz="2400" dirty="0">
                <a:latin typeface="Comic Sans MS" pitchFamily="66" charset="0"/>
              </a:rPr>
              <a:t>(solution du sol) et </a:t>
            </a:r>
            <a:r>
              <a:rPr lang="fr-CH" sz="2400" dirty="0">
                <a:solidFill>
                  <a:srgbClr val="0070C0"/>
                </a:solidFill>
                <a:latin typeface="Comic Sans MS" pitchFamily="66" charset="0"/>
              </a:rPr>
              <a:t>une phase gazeuse </a:t>
            </a:r>
            <a:r>
              <a:rPr lang="fr-CH" sz="2400" dirty="0">
                <a:latin typeface="Comic Sans MS" pitchFamily="66" charset="0"/>
              </a:rPr>
              <a:t>(air, CO</a:t>
            </a:r>
            <a:r>
              <a:rPr lang="fr-CH" sz="2400" baseline="-25000" dirty="0">
                <a:latin typeface="Comic Sans MS" pitchFamily="66" charset="0"/>
              </a:rPr>
              <a:t>2</a:t>
            </a:r>
            <a:r>
              <a:rPr lang="fr-CH" sz="2400" dirty="0" smtClean="0">
                <a:latin typeface="Comic Sans MS" pitchFamily="66" charset="0"/>
              </a:rPr>
              <a:t>).</a:t>
            </a:r>
            <a:endParaRPr lang="fr-CH" sz="2400" dirty="0">
              <a:latin typeface="Comic Sans MS" pitchFamily="66" charset="0"/>
            </a:endParaRPr>
          </a:p>
        </p:txBody>
      </p:sp>
    </p:spTree>
    <p:extLst>
      <p:ext uri="{BB962C8B-B14F-4D97-AF65-F5344CB8AC3E}">
        <p14:creationId xmlns:p14="http://schemas.microsoft.com/office/powerpoint/2010/main" val="1544901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hellopro.fr/images/produit-2/1/6/6/tamis-d-analyses-80661.jpg"/>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449686" y="872512"/>
            <a:ext cx="3185834" cy="2832359"/>
          </a:xfrm>
          <a:prstGeom prst="rect">
            <a:avLst/>
          </a:prstGeom>
          <a:noFill/>
          <a:ln>
            <a:noFill/>
          </a:ln>
        </p:spPr>
      </p:pic>
      <p:pic>
        <p:nvPicPr>
          <p:cNvPr id="3" name="Image 2"/>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884688" y="864749"/>
            <a:ext cx="3199222" cy="2840122"/>
          </a:xfrm>
          <a:prstGeom prst="rect">
            <a:avLst/>
          </a:prstGeom>
          <a:noFill/>
          <a:ln>
            <a:noFill/>
          </a:ln>
        </p:spPr>
      </p:pic>
      <p:sp>
        <p:nvSpPr>
          <p:cNvPr id="4" name="Zone de texte 10"/>
          <p:cNvSpPr txBox="1">
            <a:spLocks noChangeArrowheads="1"/>
          </p:cNvSpPr>
          <p:nvPr/>
        </p:nvSpPr>
        <p:spPr bwMode="auto">
          <a:xfrm>
            <a:off x="5449686" y="3704871"/>
            <a:ext cx="3185835" cy="4833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2000" tIns="45720" rIns="0" bIns="45720" anchor="t" anchorCtr="0" upright="1">
            <a:noAutofit/>
          </a:bodyPr>
          <a:lstStyle/>
          <a:p>
            <a:pPr algn="ctr">
              <a:lnSpc>
                <a:spcPct val="115000"/>
              </a:lnSpc>
              <a:spcAft>
                <a:spcPts val="1000"/>
              </a:spcAft>
            </a:pPr>
            <a:r>
              <a:rPr lang="fr-FR" sz="2000" b="1" dirty="0">
                <a:effectLst/>
                <a:latin typeface="Times New Roman"/>
                <a:ea typeface="Calibri"/>
                <a:cs typeface="Arial"/>
              </a:rPr>
              <a:t>Tamis de mailles différentes.</a:t>
            </a:r>
            <a:endParaRPr lang="fr-FR" dirty="0">
              <a:effectLst/>
              <a:latin typeface="Calibri"/>
              <a:ea typeface="Calibri"/>
              <a:cs typeface="Arial"/>
            </a:endParaRPr>
          </a:p>
        </p:txBody>
      </p:sp>
      <p:sp>
        <p:nvSpPr>
          <p:cNvPr id="5" name="Zone de texte 11"/>
          <p:cNvSpPr txBox="1">
            <a:spLocks noChangeArrowheads="1"/>
          </p:cNvSpPr>
          <p:nvPr/>
        </p:nvSpPr>
        <p:spPr bwMode="auto">
          <a:xfrm>
            <a:off x="8884688" y="3704871"/>
            <a:ext cx="3199222" cy="46134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45720" rIns="0" bIns="45720" anchor="t" anchorCtr="0" upright="1">
            <a:noAutofit/>
          </a:bodyPr>
          <a:lstStyle/>
          <a:p>
            <a:pPr algn="ctr">
              <a:lnSpc>
                <a:spcPct val="115000"/>
              </a:lnSpc>
              <a:spcAft>
                <a:spcPts val="1000"/>
              </a:spcAft>
            </a:pPr>
            <a:r>
              <a:rPr lang="fr-FR" sz="2000" b="1" dirty="0">
                <a:effectLst/>
                <a:latin typeface="Times New Roman"/>
                <a:ea typeface="Calibri"/>
                <a:cs typeface="Arial"/>
              </a:rPr>
              <a:t>Colonne de tamisage.</a:t>
            </a:r>
            <a:endParaRPr lang="fr-FR" dirty="0">
              <a:effectLst/>
              <a:latin typeface="Calibri"/>
              <a:ea typeface="Calibri"/>
              <a:cs typeface="Arial"/>
            </a:endParaRPr>
          </a:p>
        </p:txBody>
      </p:sp>
      <p:sp>
        <p:nvSpPr>
          <p:cNvPr id="7" name="ZoneTexte 6"/>
          <p:cNvSpPr txBox="1"/>
          <p:nvPr/>
        </p:nvSpPr>
        <p:spPr>
          <a:xfrm>
            <a:off x="483325" y="469805"/>
            <a:ext cx="9797143" cy="461665"/>
          </a:xfrm>
          <a:prstGeom prst="rect">
            <a:avLst/>
          </a:prstGeom>
          <a:noFill/>
        </p:spPr>
        <p:txBody>
          <a:bodyPr wrap="square" rtlCol="0">
            <a:spAutoFit/>
          </a:bodyPr>
          <a:lstStyle/>
          <a:p>
            <a:r>
              <a:rPr lang="fr-FR" sz="2400" b="1" dirty="0" smtClean="0">
                <a:solidFill>
                  <a:srgbClr val="00B050"/>
                </a:solidFill>
                <a:latin typeface="Arial" panose="020B0604020202020204" pitchFamily="34" charset="0"/>
                <a:cs typeface="Arial" panose="020B0604020202020204" pitchFamily="34" charset="0"/>
              </a:rPr>
              <a:t>2- Détermination la texture du </a:t>
            </a:r>
            <a:r>
              <a:rPr lang="fr-FR" sz="2400" b="1" dirty="0">
                <a:solidFill>
                  <a:srgbClr val="00B050"/>
                </a:solidFill>
                <a:latin typeface="Arial" panose="020B0604020202020204" pitchFamily="34" charset="0"/>
                <a:cs typeface="Arial" panose="020B0604020202020204" pitchFamily="34" charset="0"/>
              </a:rPr>
              <a:t>sol</a:t>
            </a:r>
            <a:r>
              <a:rPr lang="fr-FR" sz="2400" b="1" dirty="0" smtClean="0">
                <a:solidFill>
                  <a:srgbClr val="00B050"/>
                </a:solidFill>
                <a:latin typeface="Arial" panose="020B0604020202020204" pitchFamily="34" charset="0"/>
                <a:cs typeface="Arial" panose="020B0604020202020204" pitchFamily="34" charset="0"/>
              </a:rPr>
              <a:t> </a:t>
            </a:r>
            <a:endParaRPr lang="fr-FR" sz="2400" b="1" dirty="0">
              <a:solidFill>
                <a:srgbClr val="00B050"/>
              </a:solidFill>
              <a:latin typeface="Arial" panose="020B0604020202020204" pitchFamily="34" charset="0"/>
              <a:cs typeface="Arial" panose="020B0604020202020204" pitchFamily="34" charset="0"/>
            </a:endParaRPr>
          </a:p>
        </p:txBody>
      </p:sp>
      <p:sp>
        <p:nvSpPr>
          <p:cNvPr id="8" name="ZoneTexte 7"/>
          <p:cNvSpPr txBox="1"/>
          <p:nvPr/>
        </p:nvSpPr>
        <p:spPr>
          <a:xfrm>
            <a:off x="209006" y="957596"/>
            <a:ext cx="4991513" cy="2308324"/>
          </a:xfrm>
          <a:prstGeom prst="rect">
            <a:avLst/>
          </a:prstGeom>
          <a:noFill/>
        </p:spPr>
        <p:txBody>
          <a:bodyPr wrap="square" rtlCol="0">
            <a:spAutoFit/>
          </a:bodyPr>
          <a:lstStyle/>
          <a:p>
            <a:pPr algn="just"/>
            <a:r>
              <a:rPr lang="fr-FR" sz="2400" dirty="0" smtClean="0"/>
              <a:t>      Il est possible de réaliser l’analyse granulométrique d’un sol par décantation mais également par la méthode de tamisage </a:t>
            </a:r>
            <a:r>
              <a:rPr lang="fr-FR" sz="2400" dirty="0"/>
              <a:t>e</a:t>
            </a:r>
            <a:r>
              <a:rPr lang="fr-FR" sz="2400" dirty="0" smtClean="0"/>
              <a:t>n utilisant une colonne de tamisage de taille différentes.</a:t>
            </a:r>
          </a:p>
        </p:txBody>
      </p:sp>
      <p:sp>
        <p:nvSpPr>
          <p:cNvPr id="9" name="Rectangle 8"/>
          <p:cNvSpPr/>
          <p:nvPr/>
        </p:nvSpPr>
        <p:spPr>
          <a:xfrm>
            <a:off x="202754" y="0"/>
            <a:ext cx="5405582" cy="523220"/>
          </a:xfrm>
          <a:prstGeom prst="rect">
            <a:avLst/>
          </a:prstGeom>
        </p:spPr>
        <p:txBody>
          <a:bodyPr wrap="none">
            <a:spAutoFit/>
          </a:bodyPr>
          <a:lstStyle/>
          <a:p>
            <a:r>
              <a:rPr lang="fr-FR" sz="2800" b="1" dirty="0">
                <a:solidFill>
                  <a:srgbClr val="FF0000"/>
                </a:solidFill>
                <a:latin typeface="Times New Roman" pitchFamily="18" charset="0"/>
                <a:cs typeface="Times New Roman" pitchFamily="18" charset="0"/>
              </a:rPr>
              <a:t>I- les propriétés  </a:t>
            </a:r>
            <a:r>
              <a:rPr lang="fr-FR" sz="2800" b="1" dirty="0" smtClean="0">
                <a:solidFill>
                  <a:srgbClr val="FF0000"/>
                </a:solidFill>
                <a:latin typeface="Times New Roman" pitchFamily="18" charset="0"/>
                <a:cs typeface="Times New Roman" pitchFamily="18" charset="0"/>
              </a:rPr>
              <a:t>physiques </a:t>
            </a:r>
            <a:r>
              <a:rPr lang="fr-FR" sz="2800" b="1" dirty="0">
                <a:solidFill>
                  <a:srgbClr val="FF0000"/>
                </a:solidFill>
                <a:latin typeface="Times New Roman" pitchFamily="18" charset="0"/>
                <a:cs typeface="Times New Roman" pitchFamily="18" charset="0"/>
              </a:rPr>
              <a:t>du </a:t>
            </a:r>
            <a:r>
              <a:rPr lang="fr-FR" sz="2800" b="1" dirty="0" smtClean="0">
                <a:solidFill>
                  <a:srgbClr val="FF0000"/>
                </a:solidFill>
                <a:latin typeface="Times New Roman" pitchFamily="18" charset="0"/>
                <a:cs typeface="Times New Roman" pitchFamily="18" charset="0"/>
              </a:rPr>
              <a:t>sol:</a:t>
            </a:r>
            <a:endParaRPr lang="fr-FR" sz="2800" b="1" dirty="0">
              <a:solidFill>
                <a:srgbClr val="FF0000"/>
              </a:solidFill>
              <a:latin typeface="Times New Roman" pitchFamily="18" charset="0"/>
              <a:cs typeface="Times New Roman" pitchFamily="18" charset="0"/>
            </a:endParaRPr>
          </a:p>
        </p:txBody>
      </p:sp>
      <p:sp>
        <p:nvSpPr>
          <p:cNvPr id="10" name="ZoneTexte 9"/>
          <p:cNvSpPr txBox="1"/>
          <p:nvPr/>
        </p:nvSpPr>
        <p:spPr>
          <a:xfrm>
            <a:off x="180259" y="3331440"/>
            <a:ext cx="5076995" cy="2585323"/>
          </a:xfrm>
          <a:prstGeom prst="rect">
            <a:avLst/>
          </a:prstGeom>
          <a:noFill/>
        </p:spPr>
        <p:txBody>
          <a:bodyPr wrap="square" rtlCol="0">
            <a:spAutoFit/>
          </a:bodyPr>
          <a:lstStyle/>
          <a:p>
            <a:pPr algn="just"/>
            <a:r>
              <a:rPr lang="fr-FR" b="1" dirty="0" smtClean="0">
                <a:latin typeface="Comic Sans MS" pitchFamily="66" charset="0"/>
              </a:rPr>
              <a:t>A-</a:t>
            </a:r>
            <a:r>
              <a:rPr lang="fr-FR" b="1" u="sng" dirty="0" smtClean="0">
                <a:latin typeface="Comic Sans MS" pitchFamily="66" charset="0"/>
              </a:rPr>
              <a:t> Préparation </a:t>
            </a:r>
            <a:r>
              <a:rPr lang="fr-FR" b="1" u="sng" dirty="0">
                <a:latin typeface="Comic Sans MS" pitchFamily="66" charset="0"/>
              </a:rPr>
              <a:t>du Sol : </a:t>
            </a:r>
            <a:endParaRPr lang="fr-FR" b="1" u="sng" dirty="0" smtClean="0">
              <a:latin typeface="Comic Sans MS" pitchFamily="66" charset="0"/>
            </a:endParaRPr>
          </a:p>
          <a:p>
            <a:pPr algn="just"/>
            <a:endParaRPr lang="fr-FR" dirty="0">
              <a:latin typeface="Comic Sans MS" pitchFamily="66" charset="0"/>
            </a:endParaRPr>
          </a:p>
          <a:p>
            <a:pPr algn="just"/>
            <a:r>
              <a:rPr lang="fr-FR" dirty="0" smtClean="0">
                <a:latin typeface="Comic Sans MS" pitchFamily="66" charset="0"/>
              </a:rPr>
              <a:t>   On </a:t>
            </a:r>
            <a:r>
              <a:rPr lang="fr-FR" dirty="0">
                <a:latin typeface="Comic Sans MS" pitchFamily="66" charset="0"/>
              </a:rPr>
              <a:t>prend un échantillon </a:t>
            </a:r>
            <a:r>
              <a:rPr lang="fr-FR" dirty="0" smtClean="0">
                <a:latin typeface="Comic Sans MS" pitchFamily="66" charset="0"/>
              </a:rPr>
              <a:t>de sol on </a:t>
            </a:r>
            <a:r>
              <a:rPr lang="fr-FR" dirty="0">
                <a:latin typeface="Comic Sans MS" pitchFamily="66" charset="0"/>
              </a:rPr>
              <a:t>le met dans un tamis dont le diamètre est de </a:t>
            </a:r>
            <a:r>
              <a:rPr lang="fr-FR" dirty="0" smtClean="0">
                <a:latin typeface="Comic Sans MS" pitchFamily="66" charset="0"/>
              </a:rPr>
              <a:t>0,05mm</a:t>
            </a:r>
            <a:r>
              <a:rPr lang="fr-FR" dirty="0">
                <a:latin typeface="Comic Sans MS" pitchFamily="66" charset="0"/>
              </a:rPr>
              <a:t> </a:t>
            </a:r>
            <a:r>
              <a:rPr lang="fr-FR" dirty="0" smtClean="0">
                <a:latin typeface="Comic Sans MS" pitchFamily="66" charset="0"/>
              </a:rPr>
              <a:t>pour éliminer les grosses particules , </a:t>
            </a:r>
          </a:p>
          <a:p>
            <a:pPr algn="just"/>
            <a:r>
              <a:rPr lang="fr-FR" dirty="0" smtClean="0">
                <a:latin typeface="Comic Sans MS" pitchFamily="66" charset="0"/>
              </a:rPr>
              <a:t>-Pour </a:t>
            </a:r>
            <a:r>
              <a:rPr lang="fr-FR" dirty="0">
                <a:latin typeface="Comic Sans MS" pitchFamily="66" charset="0"/>
              </a:rPr>
              <a:t>se </a:t>
            </a:r>
            <a:r>
              <a:rPr lang="fr-FR" dirty="0" smtClean="0">
                <a:latin typeface="Comic Sans MS" pitchFamily="66" charset="0"/>
              </a:rPr>
              <a:t>débarrasser des </a:t>
            </a:r>
            <a:r>
              <a:rPr lang="fr-FR" b="1" dirty="0" smtClean="0">
                <a:latin typeface="Comic Sans MS" pitchFamily="66" charset="0"/>
              </a:rPr>
              <a:t>matières organiques </a:t>
            </a:r>
            <a:r>
              <a:rPr lang="fr-FR" dirty="0" smtClean="0">
                <a:latin typeface="Comic Sans MS" pitchFamily="66" charset="0"/>
              </a:rPr>
              <a:t>on utilise </a:t>
            </a:r>
            <a:r>
              <a:rPr lang="fr-FR" b="1" i="1" dirty="0" smtClean="0">
                <a:solidFill>
                  <a:srgbClr val="002060"/>
                </a:solidFill>
                <a:latin typeface="Comic Sans MS" pitchFamily="66" charset="0"/>
              </a:rPr>
              <a:t>l’eau oxygénée</a:t>
            </a:r>
            <a:r>
              <a:rPr lang="fr-FR" dirty="0" smtClean="0">
                <a:latin typeface="Comic Sans MS" pitchFamily="66" charset="0"/>
              </a:rPr>
              <a:t>, </a:t>
            </a:r>
          </a:p>
          <a:p>
            <a:pPr algn="just"/>
            <a:r>
              <a:rPr lang="fr-FR" dirty="0" smtClean="0">
                <a:latin typeface="Comic Sans MS" pitchFamily="66" charset="0"/>
              </a:rPr>
              <a:t>-</a:t>
            </a:r>
            <a:r>
              <a:rPr lang="fr-FR" b="1" i="1" dirty="0" smtClean="0">
                <a:solidFill>
                  <a:srgbClr val="002060"/>
                </a:solidFill>
                <a:latin typeface="Comic Sans MS" pitchFamily="66" charset="0"/>
              </a:rPr>
              <a:t>L’acide </a:t>
            </a:r>
            <a:r>
              <a:rPr lang="fr-FR" b="1" i="1" dirty="0">
                <a:solidFill>
                  <a:srgbClr val="002060"/>
                </a:solidFill>
                <a:latin typeface="Comic Sans MS" pitchFamily="66" charset="0"/>
              </a:rPr>
              <a:t>chlorhydrique </a:t>
            </a:r>
            <a:r>
              <a:rPr lang="fr-FR" dirty="0" smtClean="0">
                <a:latin typeface="Comic Sans MS" pitchFamily="66" charset="0"/>
              </a:rPr>
              <a:t>pour </a:t>
            </a:r>
            <a:r>
              <a:rPr lang="fr-FR" dirty="0">
                <a:latin typeface="Comic Sans MS" pitchFamily="66" charset="0"/>
              </a:rPr>
              <a:t>éliminer </a:t>
            </a:r>
            <a:r>
              <a:rPr lang="fr-FR" dirty="0" smtClean="0">
                <a:latin typeface="Comic Sans MS" pitchFamily="66" charset="0"/>
              </a:rPr>
              <a:t>du </a:t>
            </a:r>
            <a:r>
              <a:rPr lang="fr-FR" b="1" dirty="0" smtClean="0">
                <a:latin typeface="Comic Sans MS" pitchFamily="66" charset="0"/>
              </a:rPr>
              <a:t>calcaire</a:t>
            </a:r>
            <a:r>
              <a:rPr lang="fr-FR" dirty="0" smtClean="0">
                <a:latin typeface="Comic Sans MS" pitchFamily="66" charset="0"/>
              </a:rPr>
              <a:t>.</a:t>
            </a:r>
            <a:endParaRPr lang="fr-FR" dirty="0">
              <a:latin typeface="Comic Sans MS" pitchFamily="66" charset="0"/>
            </a:endParaRPr>
          </a:p>
        </p:txBody>
      </p:sp>
      <p:pic>
        <p:nvPicPr>
          <p:cNvPr id="11" name="Image 10"/>
          <p:cNvPicPr>
            <a:picLocks noChangeAspect="1"/>
          </p:cNvPicPr>
          <p:nvPr/>
        </p:nvPicPr>
        <p:blipFill>
          <a:blip r:embed="rId6" cstate="print"/>
          <a:stretch>
            <a:fillRect/>
          </a:stretch>
        </p:blipFill>
        <p:spPr>
          <a:xfrm>
            <a:off x="5449686" y="4346605"/>
            <a:ext cx="6634224" cy="2511395"/>
          </a:xfrm>
          <a:prstGeom prst="rect">
            <a:avLst/>
          </a:prstGeom>
        </p:spPr>
      </p:pic>
    </p:spTree>
    <p:extLst>
      <p:ext uri="{BB962C8B-B14F-4D97-AF65-F5344CB8AC3E}">
        <p14:creationId xmlns:p14="http://schemas.microsoft.com/office/powerpoint/2010/main" val="3717675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1074" y="469805"/>
            <a:ext cx="9797143" cy="461665"/>
          </a:xfrm>
          <a:prstGeom prst="rect">
            <a:avLst/>
          </a:prstGeom>
          <a:noFill/>
        </p:spPr>
        <p:txBody>
          <a:bodyPr wrap="square" rtlCol="0">
            <a:spAutoFit/>
          </a:bodyPr>
          <a:lstStyle/>
          <a:p>
            <a:r>
              <a:rPr lang="fr-FR" sz="2400" b="1" dirty="0" smtClean="0">
                <a:solidFill>
                  <a:srgbClr val="00B050"/>
                </a:solidFill>
                <a:latin typeface="Arial" panose="020B0604020202020204" pitchFamily="34" charset="0"/>
                <a:cs typeface="Arial" panose="020B0604020202020204" pitchFamily="34" charset="0"/>
              </a:rPr>
              <a:t>2- Détermination la texture du </a:t>
            </a:r>
            <a:r>
              <a:rPr lang="fr-FR" sz="2400" b="1" dirty="0">
                <a:solidFill>
                  <a:srgbClr val="00B050"/>
                </a:solidFill>
                <a:latin typeface="Arial" panose="020B0604020202020204" pitchFamily="34" charset="0"/>
                <a:cs typeface="Arial" panose="020B0604020202020204" pitchFamily="34" charset="0"/>
              </a:rPr>
              <a:t>sol</a:t>
            </a:r>
            <a:r>
              <a:rPr lang="fr-FR" sz="2400" b="1" dirty="0" smtClean="0">
                <a:solidFill>
                  <a:srgbClr val="00B050"/>
                </a:solidFill>
                <a:latin typeface="Arial" panose="020B0604020202020204" pitchFamily="34" charset="0"/>
                <a:cs typeface="Arial" panose="020B0604020202020204" pitchFamily="34" charset="0"/>
              </a:rPr>
              <a:t> </a:t>
            </a:r>
            <a:endParaRPr lang="fr-FR" sz="2400" b="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02754" y="0"/>
            <a:ext cx="5405582" cy="523220"/>
          </a:xfrm>
          <a:prstGeom prst="rect">
            <a:avLst/>
          </a:prstGeom>
        </p:spPr>
        <p:txBody>
          <a:bodyPr wrap="none">
            <a:spAutoFit/>
          </a:bodyPr>
          <a:lstStyle/>
          <a:p>
            <a:r>
              <a:rPr lang="fr-FR" sz="2800" b="1" dirty="0">
                <a:solidFill>
                  <a:srgbClr val="FF0000"/>
                </a:solidFill>
                <a:latin typeface="Times New Roman" pitchFamily="18" charset="0"/>
                <a:cs typeface="Times New Roman" pitchFamily="18" charset="0"/>
              </a:rPr>
              <a:t>I- les propriétés  </a:t>
            </a:r>
            <a:r>
              <a:rPr lang="fr-FR" sz="2800" b="1" dirty="0" smtClean="0">
                <a:solidFill>
                  <a:srgbClr val="FF0000"/>
                </a:solidFill>
                <a:latin typeface="Times New Roman" pitchFamily="18" charset="0"/>
                <a:cs typeface="Times New Roman" pitchFamily="18" charset="0"/>
              </a:rPr>
              <a:t>physiques </a:t>
            </a:r>
            <a:r>
              <a:rPr lang="fr-FR" sz="2800" b="1" dirty="0">
                <a:solidFill>
                  <a:srgbClr val="FF0000"/>
                </a:solidFill>
                <a:latin typeface="Times New Roman" pitchFamily="18" charset="0"/>
                <a:cs typeface="Times New Roman" pitchFamily="18" charset="0"/>
              </a:rPr>
              <a:t>du </a:t>
            </a:r>
            <a:r>
              <a:rPr lang="fr-FR" sz="2800" b="1" dirty="0" smtClean="0">
                <a:solidFill>
                  <a:srgbClr val="FF0000"/>
                </a:solidFill>
                <a:latin typeface="Times New Roman" pitchFamily="18" charset="0"/>
                <a:cs typeface="Times New Roman" pitchFamily="18" charset="0"/>
              </a:rPr>
              <a:t>sol:</a:t>
            </a:r>
            <a:endParaRPr lang="fr-FR" sz="2800" b="1" dirty="0">
              <a:solidFill>
                <a:srgbClr val="FF0000"/>
              </a:solidFill>
              <a:latin typeface="Times New Roman" pitchFamily="18" charset="0"/>
              <a:cs typeface="Times New Roman" pitchFamily="18" charset="0"/>
            </a:endParaRPr>
          </a:p>
        </p:txBody>
      </p:sp>
      <p:pic>
        <p:nvPicPr>
          <p:cNvPr id="8" name="Image 7"/>
          <p:cNvPicPr>
            <a:picLocks noChangeAspect="1"/>
          </p:cNvPicPr>
          <p:nvPr/>
        </p:nvPicPr>
        <p:blipFill>
          <a:blip r:embed="rId2" cstate="print"/>
          <a:stretch>
            <a:fillRect/>
          </a:stretch>
        </p:blipFill>
        <p:spPr>
          <a:xfrm>
            <a:off x="9188348" y="931470"/>
            <a:ext cx="2993018" cy="3451307"/>
          </a:xfrm>
          <a:prstGeom prst="rect">
            <a:avLst/>
          </a:prstGeom>
        </p:spPr>
      </p:pic>
      <p:sp>
        <p:nvSpPr>
          <p:cNvPr id="9" name="Rectangle 8"/>
          <p:cNvSpPr/>
          <p:nvPr/>
        </p:nvSpPr>
        <p:spPr>
          <a:xfrm>
            <a:off x="202754" y="1030375"/>
            <a:ext cx="8094617" cy="1384995"/>
          </a:xfrm>
          <a:prstGeom prst="rect">
            <a:avLst/>
          </a:prstGeom>
        </p:spPr>
        <p:txBody>
          <a:bodyPr wrap="square">
            <a:spAutoFit/>
          </a:bodyPr>
          <a:lstStyle/>
          <a:p>
            <a:r>
              <a:rPr lang="fr-FR" sz="2800" dirty="0"/>
              <a:t> Après le tamisage du sol on obtient des particules de différente taille qui sont classées dans l’échelle granulométrique </a:t>
            </a:r>
          </a:p>
        </p:txBody>
      </p:sp>
      <p:pic>
        <p:nvPicPr>
          <p:cNvPr id="10" name="Image 9"/>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2748563"/>
            <a:ext cx="8892480" cy="2513123"/>
          </a:xfrm>
          <a:prstGeom prst="rect">
            <a:avLst/>
          </a:prstGeom>
          <a:noFill/>
          <a:ln>
            <a:noFill/>
          </a:ln>
        </p:spPr>
      </p:pic>
    </p:spTree>
    <p:extLst>
      <p:ext uri="{BB962C8B-B14F-4D97-AF65-F5344CB8AC3E}">
        <p14:creationId xmlns:p14="http://schemas.microsoft.com/office/powerpoint/2010/main" val="670779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8733" y="878493"/>
            <a:ext cx="11534504" cy="461665"/>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 </a:t>
            </a:r>
            <a:r>
              <a:rPr lang="fr-FR" sz="2400" dirty="0" smtClean="0">
                <a:solidFill>
                  <a:srgbClr val="000000"/>
                </a:solidFill>
                <a:latin typeface="Andalus" panose="02020603050405020304" pitchFamily="18" charset="-78"/>
                <a:cs typeface="Andalus" panose="02020603050405020304" pitchFamily="18" charset="-78"/>
              </a:rPr>
              <a:t> </a:t>
            </a:r>
            <a:endParaRPr lang="fr-FR" sz="2400" dirty="0">
              <a:latin typeface="Andalus" panose="02020603050405020304" pitchFamily="18" charset="-78"/>
              <a:cs typeface="Andalus" panose="02020603050405020304" pitchFamily="18" charset="-78"/>
            </a:endParaRPr>
          </a:p>
        </p:txBody>
      </p:sp>
      <p:sp>
        <p:nvSpPr>
          <p:cNvPr id="7" name="ZoneTexte 6"/>
          <p:cNvSpPr txBox="1"/>
          <p:nvPr/>
        </p:nvSpPr>
        <p:spPr>
          <a:xfrm>
            <a:off x="431074" y="469805"/>
            <a:ext cx="9797143" cy="461665"/>
          </a:xfrm>
          <a:prstGeom prst="rect">
            <a:avLst/>
          </a:prstGeom>
          <a:noFill/>
        </p:spPr>
        <p:txBody>
          <a:bodyPr wrap="square" rtlCol="0">
            <a:spAutoFit/>
          </a:bodyPr>
          <a:lstStyle/>
          <a:p>
            <a:r>
              <a:rPr lang="fr-FR" sz="2400" b="1" dirty="0" smtClean="0">
                <a:solidFill>
                  <a:srgbClr val="00B050"/>
                </a:solidFill>
                <a:latin typeface="Arial" panose="020B0604020202020204" pitchFamily="34" charset="0"/>
                <a:cs typeface="Arial" panose="020B0604020202020204" pitchFamily="34" charset="0"/>
              </a:rPr>
              <a:t>2- Détermination la texture du </a:t>
            </a:r>
            <a:r>
              <a:rPr lang="fr-FR" sz="2400" b="1" dirty="0">
                <a:solidFill>
                  <a:srgbClr val="00B050"/>
                </a:solidFill>
                <a:latin typeface="Arial" panose="020B0604020202020204" pitchFamily="34" charset="0"/>
                <a:cs typeface="Arial" panose="020B0604020202020204" pitchFamily="34" charset="0"/>
              </a:rPr>
              <a:t>sol</a:t>
            </a:r>
            <a:r>
              <a:rPr lang="fr-FR" sz="2400" b="1" dirty="0" smtClean="0">
                <a:solidFill>
                  <a:srgbClr val="00B050"/>
                </a:solidFill>
                <a:latin typeface="Arial" panose="020B0604020202020204" pitchFamily="34" charset="0"/>
                <a:cs typeface="Arial" panose="020B0604020202020204" pitchFamily="34" charset="0"/>
              </a:rPr>
              <a:t> </a:t>
            </a:r>
            <a:endParaRPr lang="fr-FR" sz="2400" b="1" dirty="0">
              <a:solidFill>
                <a:srgbClr val="00B050"/>
              </a:solidFill>
              <a:latin typeface="Arial" panose="020B0604020202020204" pitchFamily="34" charset="0"/>
              <a:cs typeface="Arial" panose="020B0604020202020204" pitchFamily="34" charset="0"/>
            </a:endParaRPr>
          </a:p>
        </p:txBody>
      </p:sp>
      <p:sp>
        <p:nvSpPr>
          <p:cNvPr id="8" name="Rectangle 7"/>
          <p:cNvSpPr/>
          <p:nvPr/>
        </p:nvSpPr>
        <p:spPr>
          <a:xfrm>
            <a:off x="202754" y="0"/>
            <a:ext cx="5405582" cy="523220"/>
          </a:xfrm>
          <a:prstGeom prst="rect">
            <a:avLst/>
          </a:prstGeom>
        </p:spPr>
        <p:txBody>
          <a:bodyPr wrap="none">
            <a:spAutoFit/>
          </a:bodyPr>
          <a:lstStyle/>
          <a:p>
            <a:r>
              <a:rPr lang="fr-FR" sz="2800" b="1" dirty="0">
                <a:solidFill>
                  <a:srgbClr val="FF0000"/>
                </a:solidFill>
                <a:latin typeface="Times New Roman" pitchFamily="18" charset="0"/>
                <a:cs typeface="Times New Roman" pitchFamily="18" charset="0"/>
              </a:rPr>
              <a:t>I- les propriétés  </a:t>
            </a:r>
            <a:r>
              <a:rPr lang="fr-FR" sz="2800" b="1" dirty="0" smtClean="0">
                <a:solidFill>
                  <a:srgbClr val="FF0000"/>
                </a:solidFill>
                <a:latin typeface="Times New Roman" pitchFamily="18" charset="0"/>
                <a:cs typeface="Times New Roman" pitchFamily="18" charset="0"/>
              </a:rPr>
              <a:t>physiques </a:t>
            </a:r>
            <a:r>
              <a:rPr lang="fr-FR" sz="2800" b="1" dirty="0">
                <a:solidFill>
                  <a:srgbClr val="FF0000"/>
                </a:solidFill>
                <a:latin typeface="Times New Roman" pitchFamily="18" charset="0"/>
                <a:cs typeface="Times New Roman" pitchFamily="18" charset="0"/>
              </a:rPr>
              <a:t>du </a:t>
            </a:r>
            <a:r>
              <a:rPr lang="fr-FR" sz="2800" b="1" dirty="0" smtClean="0">
                <a:solidFill>
                  <a:srgbClr val="FF0000"/>
                </a:solidFill>
                <a:latin typeface="Times New Roman" pitchFamily="18" charset="0"/>
                <a:cs typeface="Times New Roman" pitchFamily="18" charset="0"/>
              </a:rPr>
              <a:t>sol:</a:t>
            </a:r>
            <a:endParaRPr lang="fr-FR" sz="2800" b="1" dirty="0">
              <a:solidFill>
                <a:srgbClr val="FF0000"/>
              </a:solidFill>
              <a:latin typeface="Times New Roman" pitchFamily="18" charset="0"/>
              <a:cs typeface="Times New Roman" pitchFamily="18" charset="0"/>
            </a:endParaRPr>
          </a:p>
        </p:txBody>
      </p:sp>
      <p:pic>
        <p:nvPicPr>
          <p:cNvPr id="10" name="Image 9"/>
          <p:cNvPicPr/>
          <p:nvPr/>
        </p:nvPicPr>
        <p:blipFill>
          <a:blip r:embed="rId2">
            <a:extLst>
              <a:ext uri="{28A0092B-C50C-407E-A947-70E740481C1C}">
                <a14:useLocalDpi xmlns:a14="http://schemas.microsoft.com/office/drawing/2010/main" val="0"/>
              </a:ext>
            </a:extLst>
          </a:blip>
          <a:srcRect/>
          <a:stretch>
            <a:fillRect/>
          </a:stretch>
        </p:blipFill>
        <p:spPr bwMode="auto">
          <a:xfrm>
            <a:off x="6470484" y="1709490"/>
            <a:ext cx="5476859" cy="4790484"/>
          </a:xfrm>
          <a:prstGeom prst="rect">
            <a:avLst/>
          </a:prstGeom>
          <a:noFill/>
          <a:ln>
            <a:noFill/>
          </a:ln>
        </p:spPr>
      </p:pic>
      <p:sp>
        <p:nvSpPr>
          <p:cNvPr id="12" name="Zone de texte 2"/>
          <p:cNvSpPr txBox="1">
            <a:spLocks noChangeArrowheads="1"/>
          </p:cNvSpPr>
          <p:nvPr/>
        </p:nvSpPr>
        <p:spPr bwMode="auto">
          <a:xfrm rot="3608370">
            <a:off x="9371597" y="3514689"/>
            <a:ext cx="3070686" cy="3270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Pourcentage d’argile (%)</a:t>
            </a:r>
            <a:endParaRPr lang="fr-FR"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3" name="Zone de texte 2"/>
          <p:cNvSpPr txBox="1">
            <a:spLocks noChangeArrowheads="1"/>
          </p:cNvSpPr>
          <p:nvPr/>
        </p:nvSpPr>
        <p:spPr bwMode="auto">
          <a:xfrm rot="18045328">
            <a:off x="5898676" y="3585001"/>
            <a:ext cx="2985982" cy="3670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Pourcentage du limon (%)</a:t>
            </a:r>
            <a:endParaRPr lang="fr-FR"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4" name="Zone de texte 2"/>
          <p:cNvSpPr txBox="1">
            <a:spLocks noChangeArrowheads="1"/>
          </p:cNvSpPr>
          <p:nvPr/>
        </p:nvSpPr>
        <p:spPr bwMode="auto">
          <a:xfrm>
            <a:off x="6470483" y="6455457"/>
            <a:ext cx="5476859" cy="40254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Pourcentage du sable (%)</a:t>
            </a:r>
            <a:endParaRPr lang="fr-FR" sz="16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5" name="Connecteur droit avec flèche 14"/>
          <p:cNvCxnSpPr/>
          <p:nvPr/>
        </p:nvCxnSpPr>
        <p:spPr>
          <a:xfrm>
            <a:off x="7675504" y="6455457"/>
            <a:ext cx="2916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Connecteur droit avec flèche 15"/>
          <p:cNvCxnSpPr/>
          <p:nvPr/>
        </p:nvCxnSpPr>
        <p:spPr>
          <a:xfrm flipH="1" flipV="1">
            <a:off x="10049230" y="2731498"/>
            <a:ext cx="1223860" cy="22736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Connecteur droit avec flèche 16"/>
          <p:cNvCxnSpPr/>
          <p:nvPr/>
        </p:nvCxnSpPr>
        <p:spPr>
          <a:xfrm flipH="1">
            <a:off x="6932574" y="2759608"/>
            <a:ext cx="1303020" cy="22174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ZoneTexte 18"/>
          <p:cNvSpPr txBox="1"/>
          <p:nvPr/>
        </p:nvSpPr>
        <p:spPr>
          <a:xfrm>
            <a:off x="288733" y="2142823"/>
            <a:ext cx="6047584" cy="3785652"/>
          </a:xfrm>
          <a:prstGeom prst="rect">
            <a:avLst/>
          </a:prstGeom>
          <a:noFill/>
        </p:spPr>
        <p:txBody>
          <a:bodyPr wrap="square" rtlCol="0">
            <a:spAutoFit/>
          </a:bodyPr>
          <a:lstStyle/>
          <a:p>
            <a:pPr algn="just"/>
            <a:r>
              <a:rPr lang="fr-FR" sz="2400" dirty="0" smtClean="0"/>
              <a:t>   </a:t>
            </a:r>
            <a:r>
              <a:rPr lang="fr-FR" sz="2400" dirty="0"/>
              <a:t>Pour déterminer la texture d’un sol, on se réfère au diagramme triangulaire</a:t>
            </a:r>
          </a:p>
          <a:p>
            <a:pPr algn="just"/>
            <a:r>
              <a:rPr lang="fr-FR" sz="2400" dirty="0" smtClean="0"/>
              <a:t>    On </a:t>
            </a:r>
            <a:r>
              <a:rPr lang="fr-FR" sz="2400" dirty="0"/>
              <a:t>place sur chaque des côtés la valeur en % de la teneur du sol en particules de cette catégorie granulométrique.</a:t>
            </a:r>
          </a:p>
          <a:p>
            <a:pPr algn="just"/>
            <a:r>
              <a:rPr lang="fr-FR" sz="2400" dirty="0" smtClean="0"/>
              <a:t>    A </a:t>
            </a:r>
            <a:r>
              <a:rPr lang="fr-FR" sz="2400" dirty="0"/>
              <a:t>partir de chaque point on trace une droite parallèle à un des côtés du triangle (ligne en trait tirés). </a:t>
            </a:r>
            <a:endParaRPr lang="fr-FR" sz="2400" dirty="0" smtClean="0"/>
          </a:p>
          <a:p>
            <a:pPr algn="just"/>
            <a:r>
              <a:rPr lang="fr-FR" sz="2400" dirty="0"/>
              <a:t> </a:t>
            </a:r>
            <a:r>
              <a:rPr lang="fr-FR" sz="2400" dirty="0" smtClean="0"/>
              <a:t>   Le </a:t>
            </a:r>
            <a:r>
              <a:rPr lang="fr-FR" sz="2400" dirty="0"/>
              <a:t>point d’intersection de ces 3 droites indique la texture du </a:t>
            </a:r>
            <a:r>
              <a:rPr lang="fr-FR" sz="2400" dirty="0" smtClean="0"/>
              <a:t>sol.</a:t>
            </a:r>
            <a:endParaRPr lang="fr-FR" sz="2400" dirty="0"/>
          </a:p>
        </p:txBody>
      </p:sp>
      <p:sp>
        <p:nvSpPr>
          <p:cNvPr id="2" name="Rectangle à coins arrondis 1"/>
          <p:cNvSpPr/>
          <p:nvPr/>
        </p:nvSpPr>
        <p:spPr>
          <a:xfrm>
            <a:off x="862885" y="878493"/>
            <a:ext cx="10827822" cy="6626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00000"/>
                </a:solidFill>
                <a:latin typeface="Andalus" panose="02020603050405020304" pitchFamily="18" charset="-78"/>
                <a:cs typeface="Andalus" panose="02020603050405020304" pitchFamily="18" charset="-78"/>
              </a:rPr>
              <a:t> La texture </a:t>
            </a:r>
            <a:r>
              <a:rPr lang="fr-FR" sz="2000" dirty="0">
                <a:solidFill>
                  <a:srgbClr val="000000"/>
                </a:solidFill>
                <a:latin typeface="Andalus" panose="02020603050405020304" pitchFamily="18" charset="-78"/>
                <a:cs typeface="Andalus" panose="02020603050405020304" pitchFamily="18" charset="-78"/>
              </a:rPr>
              <a:t>d'un sol correspond à la composition granulométrique du sol définie par les proportions des particules minérales de taille inférieure à 2 mm</a:t>
            </a:r>
            <a:r>
              <a:rPr lang="fr-FR" sz="2000" dirty="0">
                <a:solidFill>
                  <a:schemeClr val="tx1"/>
                </a:solidFill>
                <a:latin typeface="Andalus" panose="02020603050405020304" pitchFamily="18" charset="-78"/>
                <a:cs typeface="Andalus" panose="02020603050405020304" pitchFamily="18" charset="-78"/>
              </a:rPr>
              <a:t>: % sable, % limon, % argile</a:t>
            </a:r>
            <a:endParaRPr lang="fr-FR" sz="2000" dirty="0">
              <a:solidFill>
                <a:schemeClr val="tx1"/>
              </a:solidFill>
            </a:endParaRPr>
          </a:p>
        </p:txBody>
      </p:sp>
    </p:spTree>
    <p:extLst>
      <p:ext uri="{BB962C8B-B14F-4D97-AF65-F5344CB8AC3E}">
        <p14:creationId xmlns:p14="http://schemas.microsoft.com/office/powerpoint/2010/main" val="3571472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5087030" y="1790437"/>
          <a:ext cx="6734855" cy="2520049"/>
        </p:xfrm>
        <a:graphic>
          <a:graphicData uri="http://schemas.openxmlformats.org/drawingml/2006/table">
            <a:tbl>
              <a:tblPr firstRow="1" firstCol="1" bandRow="1">
                <a:tableStyleId>{00A15C55-8517-42AA-B614-E9B94910E393}</a:tableStyleId>
              </a:tblPr>
              <a:tblGrid>
                <a:gridCol w="1292734">
                  <a:extLst>
                    <a:ext uri="{9D8B030D-6E8A-4147-A177-3AD203B41FA5}">
                      <a16:colId xmlns:a16="http://schemas.microsoft.com/office/drawing/2014/main" val="532781441"/>
                    </a:ext>
                  </a:extLst>
                </a:gridCol>
                <a:gridCol w="1885945">
                  <a:extLst>
                    <a:ext uri="{9D8B030D-6E8A-4147-A177-3AD203B41FA5}">
                      <a16:colId xmlns:a16="http://schemas.microsoft.com/office/drawing/2014/main" val="4128694047"/>
                    </a:ext>
                  </a:extLst>
                </a:gridCol>
                <a:gridCol w="1778088">
                  <a:extLst>
                    <a:ext uri="{9D8B030D-6E8A-4147-A177-3AD203B41FA5}">
                      <a16:colId xmlns:a16="http://schemas.microsoft.com/office/drawing/2014/main" val="611849849"/>
                    </a:ext>
                  </a:extLst>
                </a:gridCol>
                <a:gridCol w="1778088">
                  <a:extLst>
                    <a:ext uri="{9D8B030D-6E8A-4147-A177-3AD203B41FA5}">
                      <a16:colId xmlns:a16="http://schemas.microsoft.com/office/drawing/2014/main" val="2981727114"/>
                    </a:ext>
                  </a:extLst>
                </a:gridCol>
              </a:tblGrid>
              <a:tr h="511870">
                <a:tc>
                  <a:txBody>
                    <a:bodyPr/>
                    <a:lstStyle/>
                    <a:p>
                      <a:pPr algn="ctr">
                        <a:lnSpc>
                          <a:spcPct val="115000"/>
                        </a:lnSpc>
                        <a:spcAft>
                          <a:spcPts val="0"/>
                        </a:spcAft>
                      </a:pPr>
                      <a:r>
                        <a:rPr lang="fr-FR" sz="2400">
                          <a:effectLst/>
                        </a:rPr>
                        <a:t>Sols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400">
                          <a:effectLst/>
                        </a:rPr>
                        <a:t>Sable</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400">
                          <a:effectLst/>
                        </a:rPr>
                        <a:t>Limon</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400">
                          <a:effectLst/>
                        </a:rPr>
                        <a:t>Argile</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72179599"/>
                  </a:ext>
                </a:extLst>
              </a:tr>
              <a:tr h="669393">
                <a:tc>
                  <a:txBody>
                    <a:bodyPr/>
                    <a:lstStyle/>
                    <a:p>
                      <a:pPr algn="ctr">
                        <a:lnSpc>
                          <a:spcPct val="115000"/>
                        </a:lnSpc>
                        <a:spcAft>
                          <a:spcPts val="0"/>
                        </a:spcAft>
                      </a:pPr>
                      <a:r>
                        <a:rPr lang="fr-FR" sz="2400">
                          <a:effectLst/>
                        </a:rPr>
                        <a:t>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180340" algn="ctr">
                        <a:lnSpc>
                          <a:spcPct val="115000"/>
                        </a:lnSpc>
                        <a:spcAft>
                          <a:spcPts val="0"/>
                        </a:spcAft>
                      </a:pPr>
                      <a:r>
                        <a:rPr lang="fr-FR" sz="2400">
                          <a:effectLst/>
                        </a:rPr>
                        <a:t>60 %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80340" algn="ctr">
                        <a:lnSpc>
                          <a:spcPct val="115000"/>
                        </a:lnSpc>
                        <a:spcAft>
                          <a:spcPts val="0"/>
                        </a:spcAft>
                      </a:pPr>
                      <a:r>
                        <a:rPr lang="fr-FR" sz="2400">
                          <a:effectLst/>
                        </a:rPr>
                        <a:t>25%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80340" algn="ctr">
                        <a:lnSpc>
                          <a:spcPct val="115000"/>
                        </a:lnSpc>
                        <a:spcAft>
                          <a:spcPts val="0"/>
                        </a:spcAft>
                      </a:pPr>
                      <a:r>
                        <a:rPr lang="fr-FR" sz="2400">
                          <a:effectLst/>
                        </a:rPr>
                        <a:t>15%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31176891"/>
                  </a:ext>
                </a:extLst>
              </a:tr>
              <a:tr h="669393">
                <a:tc>
                  <a:txBody>
                    <a:bodyPr/>
                    <a:lstStyle/>
                    <a:p>
                      <a:pPr algn="ctr">
                        <a:lnSpc>
                          <a:spcPct val="115000"/>
                        </a:lnSpc>
                        <a:spcAft>
                          <a:spcPts val="0"/>
                        </a:spcAft>
                      </a:pPr>
                      <a:r>
                        <a:rPr lang="fr-FR" sz="2400">
                          <a:effectLst/>
                        </a:rPr>
                        <a:t>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180340" algn="ctr">
                        <a:lnSpc>
                          <a:spcPct val="115000"/>
                        </a:lnSpc>
                        <a:spcAft>
                          <a:spcPts val="0"/>
                        </a:spcAft>
                      </a:pPr>
                      <a:r>
                        <a:rPr lang="fr-FR" sz="2400">
                          <a:effectLst/>
                        </a:rPr>
                        <a:t>45%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80340" algn="ctr">
                        <a:lnSpc>
                          <a:spcPct val="115000"/>
                        </a:lnSpc>
                        <a:spcAft>
                          <a:spcPts val="0"/>
                        </a:spcAft>
                      </a:pPr>
                      <a:r>
                        <a:rPr lang="fr-FR" sz="2400">
                          <a:effectLst/>
                        </a:rPr>
                        <a:t>10%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80340" algn="ctr">
                        <a:lnSpc>
                          <a:spcPct val="115000"/>
                        </a:lnSpc>
                        <a:spcAft>
                          <a:spcPts val="0"/>
                        </a:spcAft>
                      </a:pPr>
                      <a:r>
                        <a:rPr lang="fr-FR" sz="2400">
                          <a:effectLst/>
                        </a:rPr>
                        <a:t>45%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44265910"/>
                  </a:ext>
                </a:extLst>
              </a:tr>
              <a:tr h="669393">
                <a:tc>
                  <a:txBody>
                    <a:bodyPr/>
                    <a:lstStyle/>
                    <a:p>
                      <a:pPr algn="ctr">
                        <a:lnSpc>
                          <a:spcPct val="115000"/>
                        </a:lnSpc>
                        <a:spcAft>
                          <a:spcPts val="0"/>
                        </a:spcAft>
                      </a:pPr>
                      <a:r>
                        <a:rPr lang="fr-FR" sz="2400">
                          <a:effectLst/>
                        </a:rPr>
                        <a:t>3</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180340" algn="ctr">
                        <a:lnSpc>
                          <a:spcPct val="115000"/>
                        </a:lnSpc>
                        <a:spcAft>
                          <a:spcPts val="0"/>
                        </a:spcAft>
                      </a:pPr>
                      <a:r>
                        <a:rPr lang="fr-FR" sz="2400">
                          <a:effectLst/>
                        </a:rPr>
                        <a:t>35%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80340" algn="ctr">
                        <a:lnSpc>
                          <a:spcPct val="115000"/>
                        </a:lnSpc>
                        <a:spcAft>
                          <a:spcPts val="0"/>
                        </a:spcAft>
                      </a:pPr>
                      <a:r>
                        <a:rPr lang="fr-FR" sz="2400">
                          <a:effectLst/>
                        </a:rPr>
                        <a:t>40%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80340" algn="ctr">
                        <a:lnSpc>
                          <a:spcPct val="115000"/>
                        </a:lnSpc>
                        <a:spcAft>
                          <a:spcPts val="0"/>
                        </a:spcAft>
                      </a:pPr>
                      <a:r>
                        <a:rPr lang="fr-FR" sz="2400" dirty="0">
                          <a:effectLst/>
                        </a:rPr>
                        <a:t>25%</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59410993"/>
                  </a:ext>
                </a:extLst>
              </a:tr>
            </a:tbl>
          </a:graphicData>
        </a:graphic>
      </p:graphicFrame>
      <p:sp>
        <p:nvSpPr>
          <p:cNvPr id="3" name="Rectangle 2"/>
          <p:cNvSpPr/>
          <p:nvPr/>
        </p:nvSpPr>
        <p:spPr>
          <a:xfrm>
            <a:off x="722810" y="170239"/>
            <a:ext cx="9636036" cy="1437317"/>
          </a:xfrm>
          <a:prstGeom prst="rect">
            <a:avLst/>
          </a:prstGeom>
        </p:spPr>
        <p:txBody>
          <a:bodyPr wrap="square">
            <a:spAutoFit/>
          </a:bodyPr>
          <a:lstStyle/>
          <a:p>
            <a:pPr>
              <a:lnSpc>
                <a:spcPct val="115000"/>
              </a:lnSpc>
              <a:spcAft>
                <a:spcPts val="0"/>
              </a:spcAft>
            </a:pPr>
            <a:r>
              <a:rPr lang="fr-FR" sz="2800" b="1" u="sng" dirty="0" smtClean="0">
                <a:latin typeface="Times New Roman" panose="02020603050405020304" pitchFamily="18" charset="0"/>
                <a:ea typeface="Calibri" panose="020F0502020204030204" pitchFamily="34" charset="0"/>
                <a:cs typeface="Arial" panose="020B0604020202020204" pitchFamily="34" charset="0"/>
              </a:rPr>
              <a:t> </a:t>
            </a:r>
            <a:r>
              <a:rPr lang="fr-FR" sz="2800" b="1" u="sng" dirty="0">
                <a:latin typeface="Times New Roman" panose="02020603050405020304" pitchFamily="18" charset="0"/>
                <a:ea typeface="Calibri" panose="020F0502020204030204" pitchFamily="34" charset="0"/>
                <a:cs typeface="Arial" panose="020B0604020202020204" pitchFamily="34" charset="0"/>
              </a:rPr>
              <a:t>Exercice d’application</a:t>
            </a:r>
            <a:endParaRPr lang="fr-FR" sz="20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fr-FR" sz="2400" dirty="0">
                <a:latin typeface="Times New Roman" panose="02020603050405020304" pitchFamily="18" charset="0"/>
                <a:ea typeface="Calibri" panose="020F0502020204030204" pitchFamily="34" charset="0"/>
                <a:cs typeface="Arial" panose="020B0604020202020204" pitchFamily="34" charset="0"/>
              </a:rPr>
              <a:t>Le tableau </a:t>
            </a:r>
            <a:r>
              <a:rPr lang="fr-MA" sz="2400" dirty="0">
                <a:latin typeface="Times New Roman" panose="02020603050405020304" pitchFamily="18" charset="0"/>
                <a:ea typeface="Calibri" panose="020F0502020204030204" pitchFamily="34" charset="0"/>
                <a:cs typeface="Arial" panose="020B0604020202020204" pitchFamily="34" charset="0"/>
              </a:rPr>
              <a:t>suivant</a:t>
            </a:r>
            <a:r>
              <a:rPr lang="fr-FR" sz="2400" dirty="0">
                <a:latin typeface="Times New Roman" panose="02020603050405020304" pitchFamily="18" charset="0"/>
                <a:ea typeface="Calibri" panose="020F0502020204030204" pitchFamily="34" charset="0"/>
                <a:cs typeface="Arial" panose="020B0604020202020204" pitchFamily="34" charset="0"/>
              </a:rPr>
              <a:t> présente la composition </a:t>
            </a:r>
            <a:r>
              <a:rPr lang="fr-MA" sz="2400" dirty="0">
                <a:latin typeface="Times New Roman" panose="02020603050405020304" pitchFamily="18" charset="0"/>
                <a:ea typeface="Calibri" panose="020F0502020204030204" pitchFamily="34" charset="0"/>
                <a:cs typeface="Arial" panose="020B0604020202020204" pitchFamily="34" charset="0"/>
              </a:rPr>
              <a:t>granulométrique</a:t>
            </a:r>
            <a:r>
              <a:rPr lang="fr-FR" sz="2400" dirty="0">
                <a:latin typeface="Times New Roman" panose="02020603050405020304" pitchFamily="18" charset="0"/>
                <a:ea typeface="Calibri" panose="020F0502020204030204" pitchFamily="34" charset="0"/>
                <a:cs typeface="Arial" panose="020B0604020202020204" pitchFamily="34" charset="0"/>
              </a:rPr>
              <a:t> en </a:t>
            </a:r>
            <a:r>
              <a:rPr lang="fr-MA" sz="2400" dirty="0">
                <a:latin typeface="Times New Roman" panose="02020603050405020304" pitchFamily="18" charset="0"/>
                <a:ea typeface="Calibri" panose="020F0502020204030204" pitchFamily="34" charset="0"/>
                <a:cs typeface="Arial" panose="020B0604020202020204" pitchFamily="34" charset="0"/>
              </a:rPr>
              <a:t>pourcentage</a:t>
            </a:r>
            <a:r>
              <a:rPr lang="fr-FR" sz="2400" dirty="0">
                <a:latin typeface="Times New Roman" panose="02020603050405020304" pitchFamily="18" charset="0"/>
                <a:ea typeface="Calibri" panose="020F0502020204030204" pitchFamily="34" charset="0"/>
                <a:cs typeface="Arial" panose="020B0604020202020204" pitchFamily="34" charset="0"/>
              </a:rPr>
              <a:t> de trois types de sol.</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814250" y="4597870"/>
            <a:ext cx="10328366" cy="490199"/>
          </a:xfrm>
          <a:prstGeom prst="rect">
            <a:avLst/>
          </a:prstGeom>
        </p:spPr>
        <p:txBody>
          <a:bodyPr wrap="square">
            <a:spAutoFit/>
          </a:bodyPr>
          <a:lstStyle/>
          <a:p>
            <a:pPr>
              <a:lnSpc>
                <a:spcPct val="115000"/>
              </a:lnSpc>
              <a:spcAft>
                <a:spcPts val="0"/>
              </a:spcAft>
            </a:pPr>
            <a:r>
              <a:rPr lang="fr-FR" sz="2400" b="1" dirty="0">
                <a:latin typeface="Times New Roman" panose="02020603050405020304" pitchFamily="18" charset="0"/>
                <a:ea typeface="Calibri" panose="020F0502020204030204" pitchFamily="34" charset="0"/>
                <a:cs typeface="Arial" panose="020B0604020202020204" pitchFamily="34" charset="0"/>
              </a:rPr>
              <a:t>Déterminer le type des trois sols (la texture du sol) en utilisant le document 4</a:t>
            </a:r>
            <a:r>
              <a:rPr lang="fr-FR" sz="2400" b="1" dirty="0" smtClean="0">
                <a:latin typeface="Times New Roman" panose="02020603050405020304" pitchFamily="18" charset="0"/>
                <a:ea typeface="Calibri" panose="020F0502020204030204" pitchFamily="34" charset="0"/>
                <a:cs typeface="Arial" panose="020B0604020202020204" pitchFamily="34" charset="0"/>
              </a:rPr>
              <a:t>. </a:t>
            </a:r>
            <a:endParaRPr lang="fr-FR" sz="2000" dirty="0">
              <a:latin typeface="Calibri" panose="020F0502020204030204" pitchFamily="34" charset="0"/>
              <a:ea typeface="Calibri" panose="020F0502020204030204" pitchFamily="34" charset="0"/>
              <a:cs typeface="Arial" panose="020B0604020202020204" pitchFamily="34" charset="0"/>
            </a:endParaRPr>
          </a:p>
        </p:txBody>
      </p:sp>
      <p:sp>
        <p:nvSpPr>
          <p:cNvPr id="6" name="ZoneTexte 5"/>
          <p:cNvSpPr txBox="1"/>
          <p:nvPr/>
        </p:nvSpPr>
        <p:spPr>
          <a:xfrm>
            <a:off x="722810" y="3293038"/>
            <a:ext cx="1338828" cy="1200329"/>
          </a:xfrm>
          <a:prstGeom prst="rect">
            <a:avLst/>
          </a:prstGeom>
          <a:noFill/>
        </p:spPr>
        <p:txBody>
          <a:bodyPr wrap="none" rtlCol="0">
            <a:spAutoFit/>
          </a:bodyPr>
          <a:lstStyle/>
          <a:p>
            <a:r>
              <a:rPr lang="fr-FR" sz="3600" b="1" dirty="0">
                <a:latin typeface="Times New Roman" panose="02020603050405020304" pitchFamily="18" charset="0"/>
                <a:ea typeface="Calibri" panose="020F0502020204030204" pitchFamily="34"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endParaRPr lang="fr-FR" sz="3600" dirty="0"/>
          </a:p>
        </p:txBody>
      </p:sp>
    </p:spTree>
    <p:extLst>
      <p:ext uri="{BB962C8B-B14F-4D97-AF65-F5344CB8AC3E}">
        <p14:creationId xmlns:p14="http://schemas.microsoft.com/office/powerpoint/2010/main" val="453231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754" y="0"/>
            <a:ext cx="5405582" cy="523220"/>
          </a:xfrm>
          <a:prstGeom prst="rect">
            <a:avLst/>
          </a:prstGeom>
        </p:spPr>
        <p:txBody>
          <a:bodyPr wrap="none">
            <a:spAutoFit/>
          </a:bodyPr>
          <a:lstStyle/>
          <a:p>
            <a:r>
              <a:rPr lang="fr-FR" sz="2800" b="1" dirty="0">
                <a:solidFill>
                  <a:srgbClr val="FF0000"/>
                </a:solidFill>
                <a:latin typeface="Times New Roman" pitchFamily="18" charset="0"/>
                <a:cs typeface="Times New Roman" pitchFamily="18" charset="0"/>
              </a:rPr>
              <a:t>I- les propriétés  </a:t>
            </a:r>
            <a:r>
              <a:rPr lang="fr-FR" sz="2800" b="1" dirty="0" smtClean="0">
                <a:solidFill>
                  <a:srgbClr val="FF0000"/>
                </a:solidFill>
                <a:latin typeface="Times New Roman" pitchFamily="18" charset="0"/>
                <a:cs typeface="Times New Roman" pitchFamily="18" charset="0"/>
              </a:rPr>
              <a:t>physiques </a:t>
            </a:r>
            <a:r>
              <a:rPr lang="fr-FR" sz="2800" b="1" dirty="0">
                <a:solidFill>
                  <a:srgbClr val="FF0000"/>
                </a:solidFill>
                <a:latin typeface="Times New Roman" pitchFamily="18" charset="0"/>
                <a:cs typeface="Times New Roman" pitchFamily="18" charset="0"/>
              </a:rPr>
              <a:t>du </a:t>
            </a:r>
            <a:r>
              <a:rPr lang="fr-FR" sz="2800" b="1" dirty="0" smtClean="0">
                <a:solidFill>
                  <a:srgbClr val="FF0000"/>
                </a:solidFill>
                <a:latin typeface="Times New Roman" pitchFamily="18" charset="0"/>
                <a:cs typeface="Times New Roman" pitchFamily="18" charset="0"/>
              </a:rPr>
              <a:t>sol:</a:t>
            </a:r>
            <a:endParaRPr lang="fr-FR" sz="2800" b="1" dirty="0">
              <a:solidFill>
                <a:srgbClr val="FF0000"/>
              </a:solidFill>
              <a:latin typeface="Times New Roman" pitchFamily="18" charset="0"/>
              <a:cs typeface="Times New Roman" pitchFamily="18" charset="0"/>
            </a:endParaRPr>
          </a:p>
        </p:txBody>
      </p:sp>
      <p:sp>
        <p:nvSpPr>
          <p:cNvPr id="4" name="ZoneTexte 3"/>
          <p:cNvSpPr txBox="1"/>
          <p:nvPr/>
        </p:nvSpPr>
        <p:spPr>
          <a:xfrm>
            <a:off x="431074" y="469805"/>
            <a:ext cx="9797143" cy="461665"/>
          </a:xfrm>
          <a:prstGeom prst="rect">
            <a:avLst/>
          </a:prstGeom>
          <a:noFill/>
        </p:spPr>
        <p:txBody>
          <a:bodyPr wrap="square" rtlCol="0">
            <a:spAutoFit/>
          </a:bodyPr>
          <a:lstStyle/>
          <a:p>
            <a:r>
              <a:rPr lang="fr-FR" sz="2400" b="1" dirty="0" smtClean="0">
                <a:solidFill>
                  <a:srgbClr val="00B050"/>
                </a:solidFill>
                <a:latin typeface="Arial" panose="020B0604020202020204" pitchFamily="34" charset="0"/>
                <a:cs typeface="Arial" panose="020B0604020202020204" pitchFamily="34" charset="0"/>
              </a:rPr>
              <a:t>3- </a:t>
            </a:r>
            <a:r>
              <a:rPr lang="fr-FR" sz="2400" b="1" dirty="0">
                <a:solidFill>
                  <a:srgbClr val="00B050"/>
                </a:solidFill>
                <a:latin typeface="Arial" panose="020B0604020202020204" pitchFamily="34" charset="0"/>
                <a:cs typeface="Arial" panose="020B0604020202020204" pitchFamily="34" charset="0"/>
              </a:rPr>
              <a:t>L</a:t>
            </a:r>
            <a:r>
              <a:rPr lang="fr-FR" sz="2400" b="1" dirty="0" smtClean="0">
                <a:solidFill>
                  <a:srgbClr val="00B050"/>
                </a:solidFill>
                <a:latin typeface="Arial" panose="020B0604020202020204" pitchFamily="34" charset="0"/>
                <a:cs typeface="Arial" panose="020B0604020202020204" pitchFamily="34" charset="0"/>
              </a:rPr>
              <a:t>a structure du </a:t>
            </a:r>
            <a:r>
              <a:rPr lang="fr-FR" sz="2400" b="1" dirty="0">
                <a:solidFill>
                  <a:srgbClr val="00B050"/>
                </a:solidFill>
                <a:latin typeface="Arial" panose="020B0604020202020204" pitchFamily="34" charset="0"/>
                <a:cs typeface="Arial" panose="020B0604020202020204" pitchFamily="34" charset="0"/>
              </a:rPr>
              <a:t>sol</a:t>
            </a:r>
            <a:r>
              <a:rPr lang="fr-FR" sz="2400" b="1" dirty="0" smtClean="0">
                <a:solidFill>
                  <a:srgbClr val="00B050"/>
                </a:solidFill>
                <a:latin typeface="Arial" panose="020B0604020202020204" pitchFamily="34" charset="0"/>
                <a:cs typeface="Arial" panose="020B0604020202020204" pitchFamily="34" charset="0"/>
              </a:rPr>
              <a:t> </a:t>
            </a:r>
            <a:endParaRPr lang="fr-FR" sz="2400" b="1" dirty="0">
              <a:solidFill>
                <a:srgbClr val="00B050"/>
              </a:solidFill>
              <a:latin typeface="Arial" panose="020B0604020202020204" pitchFamily="34" charset="0"/>
              <a:cs typeface="Arial" panose="020B0604020202020204" pitchFamily="34" charset="0"/>
            </a:endParaRPr>
          </a:p>
        </p:txBody>
      </p:sp>
      <p:pic>
        <p:nvPicPr>
          <p:cNvPr id="5" name="Image 4"/>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50111" y="1401275"/>
            <a:ext cx="10741343" cy="2339452"/>
          </a:xfrm>
          <a:prstGeom prst="rect">
            <a:avLst/>
          </a:prstGeom>
          <a:noFill/>
          <a:ln>
            <a:noFill/>
          </a:ln>
        </p:spPr>
      </p:pic>
      <p:sp>
        <p:nvSpPr>
          <p:cNvPr id="3" name="Rectangle 2"/>
          <p:cNvSpPr/>
          <p:nvPr/>
        </p:nvSpPr>
        <p:spPr>
          <a:xfrm>
            <a:off x="1013859" y="931470"/>
            <a:ext cx="6859570" cy="457048"/>
          </a:xfrm>
          <a:prstGeom prst="rect">
            <a:avLst/>
          </a:prstGeom>
        </p:spPr>
        <p:txBody>
          <a:bodyPr wrap="none">
            <a:spAutoFit/>
          </a:bodyPr>
          <a:lstStyle/>
          <a:p>
            <a:pPr>
              <a:lnSpc>
                <a:spcPct val="115000"/>
              </a:lnSpc>
              <a:spcAft>
                <a:spcPts val="0"/>
              </a:spcAft>
            </a:pPr>
            <a:r>
              <a:rPr lang="fr-FR" sz="2200" dirty="0">
                <a:latin typeface="Times New Roman" panose="02020603050405020304" pitchFamily="18" charset="0"/>
                <a:ea typeface="Calibri" panose="020F0502020204030204" pitchFamily="34" charset="0"/>
                <a:cs typeface="Arial" panose="020B0604020202020204" pitchFamily="34" charset="0"/>
              </a:rPr>
              <a:t>Le document suivant illustre trois types de structure du sol.</a:t>
            </a:r>
            <a:endParaRPr lang="fr-FR"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697618" y="3609721"/>
            <a:ext cx="10446328" cy="846386"/>
          </a:xfrm>
          <a:prstGeom prst="rect">
            <a:avLst/>
          </a:prstGeom>
        </p:spPr>
        <p:txBody>
          <a:bodyPr wrap="square">
            <a:spAutoFit/>
          </a:bodyPr>
          <a:lstStyle/>
          <a:p>
            <a:pPr>
              <a:lnSpc>
                <a:spcPct val="115000"/>
              </a:lnSpc>
              <a:spcAft>
                <a:spcPts val="0"/>
              </a:spcAft>
            </a:pPr>
            <a:r>
              <a:rPr lang="fr-FR" sz="2200" dirty="0">
                <a:latin typeface="Times New Roman" panose="02020603050405020304" pitchFamily="18" charset="0"/>
                <a:ea typeface="Calibri" panose="020F0502020204030204" pitchFamily="34" charset="0"/>
                <a:cs typeface="Arial" panose="020B0604020202020204" pitchFamily="34" charset="0"/>
              </a:rPr>
              <a:t>1-Décrivez chaque structure du sol en se référant aux schémas.</a:t>
            </a:r>
            <a:endParaRPr lang="fr-FR" sz="22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fr-FR" sz="2200" dirty="0">
                <a:latin typeface="Times New Roman" panose="02020603050405020304" pitchFamily="18" charset="0"/>
                <a:ea typeface="Calibri" panose="020F0502020204030204" pitchFamily="34" charset="0"/>
                <a:cs typeface="Arial" panose="020B0604020202020204" pitchFamily="34" charset="0"/>
              </a:rPr>
              <a:t>2- comparer dans le tableau ci-dessous les caractéristiques des sols selon leur structure.</a:t>
            </a:r>
            <a:endParaRPr lang="fr-FR" sz="22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Tableau 6"/>
          <p:cNvGraphicFramePr>
            <a:graphicFrameLocks noGrp="1"/>
          </p:cNvGraphicFramePr>
          <p:nvPr>
            <p:extLst/>
          </p:nvPr>
        </p:nvGraphicFramePr>
        <p:xfrm>
          <a:off x="550111" y="4456108"/>
          <a:ext cx="10741343" cy="2453640"/>
        </p:xfrm>
        <a:graphic>
          <a:graphicData uri="http://schemas.openxmlformats.org/drawingml/2006/table">
            <a:tbl>
              <a:tblPr firstRow="1" firstCol="1" bandRow="1">
                <a:tableStyleId>{5940675A-B579-460E-94D1-54222C63F5DA}</a:tableStyleId>
              </a:tblPr>
              <a:tblGrid>
                <a:gridCol w="2147674">
                  <a:extLst>
                    <a:ext uri="{9D8B030D-6E8A-4147-A177-3AD203B41FA5}">
                      <a16:colId xmlns:a16="http://schemas.microsoft.com/office/drawing/2014/main" val="3523683677"/>
                    </a:ext>
                  </a:extLst>
                </a:gridCol>
                <a:gridCol w="2147674">
                  <a:extLst>
                    <a:ext uri="{9D8B030D-6E8A-4147-A177-3AD203B41FA5}">
                      <a16:colId xmlns:a16="http://schemas.microsoft.com/office/drawing/2014/main" val="2579131194"/>
                    </a:ext>
                  </a:extLst>
                </a:gridCol>
                <a:gridCol w="2148665">
                  <a:extLst>
                    <a:ext uri="{9D8B030D-6E8A-4147-A177-3AD203B41FA5}">
                      <a16:colId xmlns:a16="http://schemas.microsoft.com/office/drawing/2014/main" val="812298253"/>
                    </a:ext>
                  </a:extLst>
                </a:gridCol>
                <a:gridCol w="2148665">
                  <a:extLst>
                    <a:ext uri="{9D8B030D-6E8A-4147-A177-3AD203B41FA5}">
                      <a16:colId xmlns:a16="http://schemas.microsoft.com/office/drawing/2014/main" val="3333741682"/>
                    </a:ext>
                  </a:extLst>
                </a:gridCol>
                <a:gridCol w="2148665">
                  <a:extLst>
                    <a:ext uri="{9D8B030D-6E8A-4147-A177-3AD203B41FA5}">
                      <a16:colId xmlns:a16="http://schemas.microsoft.com/office/drawing/2014/main" val="3164495432"/>
                    </a:ext>
                  </a:extLst>
                </a:gridCol>
              </a:tblGrid>
              <a:tr h="220539">
                <a:tc>
                  <a:txBody>
                    <a:bodyPr/>
                    <a:lstStyle/>
                    <a:p>
                      <a:pPr algn="ctr">
                        <a:lnSpc>
                          <a:spcPct val="115000"/>
                        </a:lnSpc>
                        <a:spcAft>
                          <a:spcPts val="0"/>
                        </a:spcAft>
                      </a:pPr>
                      <a:r>
                        <a:rPr lang="fr-FR" sz="1400" b="1">
                          <a:effectLst/>
                        </a:rPr>
                        <a:t>Structure du sol</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solidFill>
                  </a:tcPr>
                </a:tc>
                <a:tc>
                  <a:txBody>
                    <a:bodyPr/>
                    <a:lstStyle/>
                    <a:p>
                      <a:pPr algn="ctr">
                        <a:lnSpc>
                          <a:spcPct val="115000"/>
                        </a:lnSpc>
                        <a:spcAft>
                          <a:spcPts val="0"/>
                        </a:spcAft>
                      </a:pPr>
                      <a:r>
                        <a:rPr lang="fr-FR" sz="1400" b="1" dirty="0" smtClean="0">
                          <a:effectLst/>
                        </a:rPr>
                        <a:t>Aération</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solidFill>
                  </a:tcPr>
                </a:tc>
                <a:tc>
                  <a:txBody>
                    <a:bodyPr/>
                    <a:lstStyle/>
                    <a:p>
                      <a:pPr algn="ctr">
                        <a:lnSpc>
                          <a:spcPct val="115000"/>
                        </a:lnSpc>
                        <a:spcAft>
                          <a:spcPts val="0"/>
                        </a:spcAft>
                      </a:pPr>
                      <a:r>
                        <a:rPr lang="fr-FR" sz="1400" b="1" dirty="0">
                          <a:effectLst/>
                        </a:rPr>
                        <a:t>Porosité</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solidFill>
                  </a:tcPr>
                </a:tc>
                <a:tc>
                  <a:txBody>
                    <a:bodyPr/>
                    <a:lstStyle/>
                    <a:p>
                      <a:pPr algn="ctr">
                        <a:lnSpc>
                          <a:spcPct val="115000"/>
                        </a:lnSpc>
                        <a:spcAft>
                          <a:spcPts val="0"/>
                        </a:spcAft>
                      </a:pPr>
                      <a:r>
                        <a:rPr lang="fr-FR" sz="1400" b="1">
                          <a:effectLst/>
                        </a:rPr>
                        <a:t>Perméabilité</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solidFill>
                  </a:tcPr>
                </a:tc>
                <a:tc>
                  <a:txBody>
                    <a:bodyPr/>
                    <a:lstStyle/>
                    <a:p>
                      <a:pPr algn="ctr">
                        <a:lnSpc>
                          <a:spcPct val="115000"/>
                        </a:lnSpc>
                        <a:spcAft>
                          <a:spcPts val="0"/>
                        </a:spcAft>
                      </a:pPr>
                      <a:r>
                        <a:rPr lang="fr-FR" sz="1400" b="1" dirty="0">
                          <a:effectLst/>
                        </a:rPr>
                        <a:t>Rétention en eau</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2132368405"/>
                  </a:ext>
                </a:extLst>
              </a:tr>
              <a:tr h="662636">
                <a:tc>
                  <a:txBody>
                    <a:bodyPr/>
                    <a:lstStyle/>
                    <a:p>
                      <a:pPr algn="ctr">
                        <a:lnSpc>
                          <a:spcPct val="115000"/>
                        </a:lnSpc>
                        <a:spcAft>
                          <a:spcPts val="0"/>
                        </a:spcAft>
                      </a:pPr>
                      <a:r>
                        <a:rPr lang="fr-FR" sz="1400">
                          <a:effectLst/>
                        </a:rPr>
                        <a:t> </a:t>
                      </a:r>
                      <a:endParaRPr lang="fr-FR" sz="1200">
                        <a:effectLst/>
                      </a:endParaRPr>
                    </a:p>
                    <a:p>
                      <a:pPr algn="ctr">
                        <a:lnSpc>
                          <a:spcPct val="115000"/>
                        </a:lnSpc>
                        <a:spcAft>
                          <a:spcPts val="0"/>
                        </a:spcAft>
                      </a:pPr>
                      <a:r>
                        <a:rPr lang="fr-FR" sz="1400">
                          <a:effectLst/>
                        </a:rPr>
                        <a:t> </a:t>
                      </a:r>
                      <a:endParaRPr lang="fr-FR" sz="1200">
                        <a:effectLst/>
                      </a:endParaRPr>
                    </a:p>
                    <a:p>
                      <a:pPr algn="ctr">
                        <a:lnSpc>
                          <a:spcPct val="115000"/>
                        </a:lnSpc>
                        <a:spcAft>
                          <a:spcPts val="0"/>
                        </a:spcAft>
                      </a:pPr>
                      <a:r>
                        <a:rPr lang="fr-FR" sz="1400">
                          <a:effectLst/>
                        </a:rPr>
                        <a:t> </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1400" dirty="0">
                          <a:effectLst/>
                        </a:rPr>
                        <a:t>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1400" dirty="0">
                          <a:effectLst/>
                        </a:rPr>
                        <a:t>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1400">
                          <a:effectLst/>
                        </a:rPr>
                        <a:t> </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1400">
                          <a:effectLst/>
                        </a:rPr>
                        <a:t> </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31544718"/>
                  </a:ext>
                </a:extLst>
              </a:tr>
              <a:tr h="662636">
                <a:tc>
                  <a:txBody>
                    <a:bodyPr/>
                    <a:lstStyle/>
                    <a:p>
                      <a:pPr>
                        <a:lnSpc>
                          <a:spcPct val="115000"/>
                        </a:lnSpc>
                        <a:spcAft>
                          <a:spcPts val="0"/>
                        </a:spcAft>
                      </a:pPr>
                      <a:r>
                        <a:rPr lang="fr-FR" sz="1400">
                          <a:effectLst/>
                        </a:rPr>
                        <a:t> </a:t>
                      </a:r>
                      <a:endParaRPr lang="fr-FR" sz="1200">
                        <a:effectLst/>
                      </a:endParaRPr>
                    </a:p>
                    <a:p>
                      <a:pPr>
                        <a:lnSpc>
                          <a:spcPct val="115000"/>
                        </a:lnSpc>
                        <a:spcAft>
                          <a:spcPts val="0"/>
                        </a:spcAft>
                      </a:pPr>
                      <a:r>
                        <a:rPr lang="fr-FR" sz="1400">
                          <a:effectLst/>
                        </a:rPr>
                        <a:t> </a:t>
                      </a:r>
                      <a:endParaRPr lang="fr-FR" sz="1200">
                        <a:effectLst/>
                      </a:endParaRPr>
                    </a:p>
                    <a:p>
                      <a:pPr>
                        <a:lnSpc>
                          <a:spcPct val="115000"/>
                        </a:lnSpc>
                        <a:spcAft>
                          <a:spcPts val="0"/>
                        </a:spcAft>
                      </a:pPr>
                      <a:r>
                        <a:rPr lang="fr-FR" sz="1400">
                          <a:effectLst/>
                        </a:rPr>
                        <a:t> </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fr-FR" sz="1400" dirty="0">
                          <a:effectLst/>
                        </a:rPr>
                        <a:t>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fr-FR" sz="1400">
                          <a:effectLst/>
                        </a:rPr>
                        <a:t> </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fr-FR" sz="1400">
                          <a:effectLst/>
                        </a:rPr>
                        <a:t> </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fr-FR" sz="1400">
                          <a:effectLst/>
                        </a:rPr>
                        <a:t> </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46492858"/>
                  </a:ext>
                </a:extLst>
              </a:tr>
              <a:tr h="662636">
                <a:tc>
                  <a:txBody>
                    <a:bodyPr/>
                    <a:lstStyle/>
                    <a:p>
                      <a:pPr>
                        <a:lnSpc>
                          <a:spcPct val="115000"/>
                        </a:lnSpc>
                        <a:spcAft>
                          <a:spcPts val="0"/>
                        </a:spcAft>
                      </a:pPr>
                      <a:r>
                        <a:rPr lang="fr-FR" sz="1400" dirty="0">
                          <a:effectLst/>
                        </a:rPr>
                        <a:t> </a:t>
                      </a:r>
                      <a:endParaRPr lang="fr-FR" sz="1200" dirty="0">
                        <a:effectLst/>
                      </a:endParaRPr>
                    </a:p>
                    <a:p>
                      <a:pPr>
                        <a:lnSpc>
                          <a:spcPct val="115000"/>
                        </a:lnSpc>
                        <a:spcAft>
                          <a:spcPts val="0"/>
                        </a:spcAft>
                      </a:pPr>
                      <a:r>
                        <a:rPr lang="fr-FR" sz="1400" dirty="0">
                          <a:effectLst/>
                        </a:rPr>
                        <a:t> </a:t>
                      </a:r>
                      <a:endParaRPr lang="fr-FR" sz="1200" dirty="0">
                        <a:effectLst/>
                      </a:endParaRPr>
                    </a:p>
                    <a:p>
                      <a:pPr>
                        <a:lnSpc>
                          <a:spcPct val="115000"/>
                        </a:lnSpc>
                        <a:spcAft>
                          <a:spcPts val="0"/>
                        </a:spcAft>
                      </a:pPr>
                      <a:r>
                        <a:rPr lang="fr-FR" sz="1400" dirty="0">
                          <a:effectLst/>
                        </a:rPr>
                        <a:t>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fr-FR" sz="1400" dirty="0">
                          <a:effectLst/>
                        </a:rPr>
                        <a:t>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fr-FR" sz="1400" dirty="0">
                          <a:effectLst/>
                        </a:rPr>
                        <a:t>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fr-FR" sz="1400">
                          <a:effectLst/>
                        </a:rPr>
                        <a:t> </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fr-FR" sz="1400" dirty="0">
                          <a:effectLst/>
                        </a:rPr>
                        <a:t>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48839064"/>
                  </a:ext>
                </a:extLst>
              </a:tr>
            </a:tbl>
          </a:graphicData>
        </a:graphic>
      </p:graphicFrame>
    </p:spTree>
    <p:extLst>
      <p:ext uri="{BB962C8B-B14F-4D97-AF65-F5344CB8AC3E}">
        <p14:creationId xmlns:p14="http://schemas.microsoft.com/office/powerpoint/2010/main" val="3503379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910330" y="2489753"/>
          <a:ext cx="10741343" cy="4346448"/>
        </p:xfrm>
        <a:graphic>
          <a:graphicData uri="http://schemas.openxmlformats.org/drawingml/2006/table">
            <a:tbl>
              <a:tblPr firstRow="1" firstCol="1" bandRow="1">
                <a:tableStyleId>{5940675A-B579-460E-94D1-54222C63F5DA}</a:tableStyleId>
              </a:tblPr>
              <a:tblGrid>
                <a:gridCol w="2147674">
                  <a:extLst>
                    <a:ext uri="{9D8B030D-6E8A-4147-A177-3AD203B41FA5}">
                      <a16:colId xmlns:a16="http://schemas.microsoft.com/office/drawing/2014/main" val="3523683677"/>
                    </a:ext>
                  </a:extLst>
                </a:gridCol>
                <a:gridCol w="2147674">
                  <a:extLst>
                    <a:ext uri="{9D8B030D-6E8A-4147-A177-3AD203B41FA5}">
                      <a16:colId xmlns:a16="http://schemas.microsoft.com/office/drawing/2014/main" val="2579131194"/>
                    </a:ext>
                  </a:extLst>
                </a:gridCol>
                <a:gridCol w="2148665">
                  <a:extLst>
                    <a:ext uri="{9D8B030D-6E8A-4147-A177-3AD203B41FA5}">
                      <a16:colId xmlns:a16="http://schemas.microsoft.com/office/drawing/2014/main" val="812298253"/>
                    </a:ext>
                  </a:extLst>
                </a:gridCol>
                <a:gridCol w="2148665">
                  <a:extLst>
                    <a:ext uri="{9D8B030D-6E8A-4147-A177-3AD203B41FA5}">
                      <a16:colId xmlns:a16="http://schemas.microsoft.com/office/drawing/2014/main" val="3333741682"/>
                    </a:ext>
                  </a:extLst>
                </a:gridCol>
                <a:gridCol w="2148665">
                  <a:extLst>
                    <a:ext uri="{9D8B030D-6E8A-4147-A177-3AD203B41FA5}">
                      <a16:colId xmlns:a16="http://schemas.microsoft.com/office/drawing/2014/main" val="3164495432"/>
                    </a:ext>
                  </a:extLst>
                </a:gridCol>
              </a:tblGrid>
              <a:tr h="220539">
                <a:tc>
                  <a:txBody>
                    <a:bodyPr/>
                    <a:lstStyle/>
                    <a:p>
                      <a:pPr algn="ctr">
                        <a:lnSpc>
                          <a:spcPct val="115000"/>
                        </a:lnSpc>
                        <a:spcAft>
                          <a:spcPts val="0"/>
                        </a:spcAft>
                      </a:pPr>
                      <a:r>
                        <a:rPr lang="fr-FR" sz="1800" dirty="0">
                          <a:effectLst/>
                        </a:rPr>
                        <a:t>Structure du sol</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fr-FR" sz="1800" dirty="0" smtClean="0">
                          <a:effectLst/>
                        </a:rPr>
                        <a:t>Aération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fr-FR" sz="1800" dirty="0">
                          <a:effectLst/>
                        </a:rPr>
                        <a:t>Porosité</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fr-FR" sz="1800" dirty="0">
                          <a:effectLst/>
                        </a:rPr>
                        <a:t>Perméabilité</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fr-FR" sz="1800" dirty="0">
                          <a:effectLst/>
                        </a:rPr>
                        <a:t>Rétention en eau</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132368405"/>
                  </a:ext>
                </a:extLst>
              </a:tr>
              <a:tr h="662636">
                <a:tc>
                  <a:txBody>
                    <a:bodyPr/>
                    <a:lstStyle/>
                    <a:p>
                      <a:pPr algn="ctr">
                        <a:lnSpc>
                          <a:spcPct val="115000"/>
                        </a:lnSpc>
                        <a:spcAft>
                          <a:spcPts val="0"/>
                        </a:spcAft>
                      </a:pPr>
                      <a:r>
                        <a:rPr lang="fr-FR" sz="1800" dirty="0">
                          <a:effectLst/>
                        </a:rPr>
                        <a:t> </a:t>
                      </a:r>
                      <a:endParaRPr lang="fr-FR" sz="1600" dirty="0">
                        <a:effectLst/>
                      </a:endParaRPr>
                    </a:p>
                    <a:p>
                      <a:pPr algn="ctr">
                        <a:lnSpc>
                          <a:spcPct val="115000"/>
                        </a:lnSpc>
                        <a:spcAft>
                          <a:spcPts val="0"/>
                        </a:spcAft>
                      </a:pPr>
                      <a:r>
                        <a:rPr lang="fr-FR" sz="1800" b="1" dirty="0" smtClean="0">
                          <a:latin typeface="Times New Roman" panose="02020603050405020304" pitchFamily="18" charset="0"/>
                          <a:ea typeface="Calibri" panose="020F0502020204030204" pitchFamily="34" charset="0"/>
                          <a:cs typeface="Arial" panose="020B0604020202020204" pitchFamily="34" charset="0"/>
                        </a:rPr>
                        <a:t>Structure particulaire</a:t>
                      </a:r>
                      <a:r>
                        <a:rPr lang="fr-FR" sz="1800" dirty="0">
                          <a:effectLst/>
                        </a:rPr>
                        <a:t> </a:t>
                      </a:r>
                      <a:endParaRPr lang="fr-FR" sz="1600" dirty="0">
                        <a:effectLst/>
                      </a:endParaRPr>
                    </a:p>
                    <a:p>
                      <a:pPr algn="ctr">
                        <a:lnSpc>
                          <a:spcPct val="115000"/>
                        </a:lnSpc>
                        <a:spcAft>
                          <a:spcPts val="0"/>
                        </a:spcAft>
                      </a:pPr>
                      <a:r>
                        <a:rPr lang="fr-FR" sz="18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endParaRPr lang="fr-FR" sz="2000" dirty="0" smtClean="0">
                        <a:effectLst/>
                      </a:endParaRPr>
                    </a:p>
                    <a:p>
                      <a:pPr algn="ctr">
                        <a:lnSpc>
                          <a:spcPct val="115000"/>
                        </a:lnSpc>
                        <a:spcAft>
                          <a:spcPts val="0"/>
                        </a:spcAft>
                      </a:pPr>
                      <a:endParaRPr lang="fr-FR" sz="2000" dirty="0" smtClean="0">
                        <a:effectLst/>
                      </a:endParaRPr>
                    </a:p>
                    <a:p>
                      <a:pPr algn="ctr">
                        <a:lnSpc>
                          <a:spcPct val="115000"/>
                        </a:lnSpc>
                        <a:spcAft>
                          <a:spcPts val="0"/>
                        </a:spcAft>
                      </a:pPr>
                      <a:r>
                        <a:rPr lang="fr-FR" sz="2000" dirty="0" smtClean="0">
                          <a:effectLst/>
                        </a:rPr>
                        <a:t>Forte</a:t>
                      </a:r>
                      <a:r>
                        <a:rPr lang="fr-FR" sz="2000" dirty="0">
                          <a:effectLst/>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endParaRPr lang="fr-FR" sz="2000" dirty="0" smtClean="0">
                        <a:effectLst/>
                      </a:endParaRPr>
                    </a:p>
                    <a:p>
                      <a:pPr algn="ctr">
                        <a:lnSpc>
                          <a:spcPct val="115000"/>
                        </a:lnSpc>
                        <a:spcAft>
                          <a:spcPts val="0"/>
                        </a:spcAft>
                      </a:pP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fr-FR" sz="2000" dirty="0" smtClean="0">
                          <a:effectLst/>
                          <a:latin typeface="Calibri" panose="020F0502020204030204" pitchFamily="34" charset="0"/>
                          <a:ea typeface="Calibri" panose="020F0502020204030204" pitchFamily="34" charset="0"/>
                          <a:cs typeface="Arial" panose="020B0604020202020204" pitchFamily="34" charset="0"/>
                        </a:rPr>
                        <a:t>Elevée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dirty="0">
                          <a:effectLst/>
                        </a:rPr>
                        <a:t> </a:t>
                      </a:r>
                      <a:endParaRPr lang="fr-FR" sz="2000" dirty="0" smtClean="0">
                        <a:effectLst/>
                      </a:endParaRPr>
                    </a:p>
                    <a:p>
                      <a:pPr algn="ctr">
                        <a:lnSpc>
                          <a:spcPct val="115000"/>
                        </a:lnSpc>
                        <a:spcAft>
                          <a:spcPts val="0"/>
                        </a:spcAft>
                      </a:pP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fr-FR" sz="2000" dirty="0" smtClean="0">
                          <a:effectLst/>
                          <a:latin typeface="Calibri" panose="020F0502020204030204" pitchFamily="34" charset="0"/>
                          <a:ea typeface="Calibri" panose="020F0502020204030204" pitchFamily="34" charset="0"/>
                          <a:cs typeface="Arial" panose="020B0604020202020204" pitchFamily="34" charset="0"/>
                        </a:rPr>
                        <a:t>Forte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dirty="0">
                          <a:effectLst/>
                        </a:rPr>
                        <a:t> </a:t>
                      </a:r>
                      <a:endParaRPr lang="fr-FR" sz="2000" dirty="0" smtClean="0">
                        <a:effectLst/>
                      </a:endParaRPr>
                    </a:p>
                    <a:p>
                      <a:pPr algn="ctr">
                        <a:lnSpc>
                          <a:spcPct val="115000"/>
                        </a:lnSpc>
                        <a:spcAft>
                          <a:spcPts val="0"/>
                        </a:spcAft>
                      </a:pP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fr-FR" sz="2000" dirty="0" smtClean="0">
                          <a:effectLst/>
                          <a:latin typeface="Calibri" panose="020F0502020204030204" pitchFamily="34" charset="0"/>
                          <a:ea typeface="Calibri" panose="020F0502020204030204" pitchFamily="34" charset="0"/>
                          <a:cs typeface="Arial" panose="020B0604020202020204" pitchFamily="34" charset="0"/>
                        </a:rPr>
                        <a:t>Faible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31544718"/>
                  </a:ext>
                </a:extLst>
              </a:tr>
              <a:tr h="1131610">
                <a:tc>
                  <a:txBody>
                    <a:bodyPr/>
                    <a:lstStyle/>
                    <a:p>
                      <a:pPr>
                        <a:lnSpc>
                          <a:spcPct val="115000"/>
                        </a:lnSpc>
                        <a:spcAft>
                          <a:spcPts val="0"/>
                        </a:spcAft>
                      </a:pPr>
                      <a:r>
                        <a:rPr lang="fr-FR" sz="1800" dirty="0">
                          <a:effectLst/>
                        </a:rPr>
                        <a:t> </a:t>
                      </a:r>
                      <a:endParaRPr lang="fr-FR" sz="1600" dirty="0">
                        <a:effectLst/>
                      </a:endParaRPr>
                    </a:p>
                    <a:p>
                      <a:pPr algn="ctr">
                        <a:lnSpc>
                          <a:spcPct val="115000"/>
                        </a:lnSpc>
                        <a:spcAft>
                          <a:spcPts val="0"/>
                        </a:spcAft>
                      </a:pPr>
                      <a:r>
                        <a:rPr lang="fr-FR" sz="1800" dirty="0">
                          <a:effectLst/>
                        </a:rPr>
                        <a:t> </a:t>
                      </a:r>
                      <a:r>
                        <a:rPr lang="fr-FR" sz="1800" b="1" dirty="0" smtClean="0">
                          <a:latin typeface="Times New Roman" panose="02020603050405020304" pitchFamily="18" charset="0"/>
                          <a:ea typeface="Calibri" panose="020F0502020204030204" pitchFamily="34" charset="0"/>
                          <a:cs typeface="Arial" panose="020B0604020202020204" pitchFamily="34" charset="0"/>
                        </a:rPr>
                        <a:t>Structure glomérulaire</a:t>
                      </a:r>
                      <a:endParaRPr lang="fr-FR" sz="1400" dirty="0">
                        <a:effectLst/>
                      </a:endParaRPr>
                    </a:p>
                    <a:p>
                      <a:pPr>
                        <a:lnSpc>
                          <a:spcPct val="115000"/>
                        </a:lnSpc>
                        <a:spcAft>
                          <a:spcPts val="0"/>
                        </a:spcAft>
                      </a:pPr>
                      <a:r>
                        <a:rPr lang="fr-FR" sz="18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dirty="0">
                          <a:effectLst/>
                        </a:rPr>
                        <a:t> </a:t>
                      </a:r>
                      <a:endParaRPr lang="fr-FR" sz="2000" dirty="0" smtClean="0">
                        <a:effectLst/>
                      </a:endParaRPr>
                    </a:p>
                    <a:p>
                      <a:pPr algn="ctr">
                        <a:lnSpc>
                          <a:spcPct val="115000"/>
                        </a:lnSpc>
                        <a:spcAft>
                          <a:spcPts val="0"/>
                        </a:spcAft>
                      </a:pP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dirty="0" smtClean="0">
                          <a:effectLst/>
                          <a:latin typeface="Calibri" panose="020F0502020204030204" pitchFamily="34" charset="0"/>
                          <a:ea typeface="Calibri" panose="020F0502020204030204" pitchFamily="34" charset="0"/>
                          <a:cs typeface="Arial" panose="020B0604020202020204" pitchFamily="34" charset="0"/>
                        </a:rPr>
                        <a:t>Bonne</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dirty="0">
                          <a:effectLst/>
                        </a:rPr>
                        <a:t> </a:t>
                      </a:r>
                    </a:p>
                    <a:p>
                      <a:pPr algn="ctr">
                        <a:lnSpc>
                          <a:spcPct val="115000"/>
                        </a:lnSpc>
                        <a:spcAft>
                          <a:spcPts val="0"/>
                        </a:spcAft>
                      </a:pP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fr-FR" sz="2000" dirty="0" smtClean="0">
                          <a:effectLst/>
                          <a:latin typeface="Calibri" panose="020F0502020204030204" pitchFamily="34" charset="0"/>
                          <a:ea typeface="Calibri" panose="020F0502020204030204" pitchFamily="34" charset="0"/>
                          <a:cs typeface="Arial" panose="020B0604020202020204" pitchFamily="34" charset="0"/>
                        </a:rPr>
                        <a:t>Bonne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dirty="0">
                          <a:effectLst/>
                        </a:rPr>
                        <a:t> </a:t>
                      </a:r>
                      <a:endParaRPr lang="fr-FR" sz="2000" dirty="0" smtClean="0">
                        <a:effectLst/>
                      </a:endParaRPr>
                    </a:p>
                    <a:p>
                      <a:pPr algn="ctr">
                        <a:lnSpc>
                          <a:spcPct val="115000"/>
                        </a:lnSpc>
                        <a:spcAft>
                          <a:spcPts val="0"/>
                        </a:spcAft>
                      </a:pP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dirty="0" smtClean="0">
                          <a:effectLst/>
                          <a:latin typeface="Calibri" panose="020F0502020204030204" pitchFamily="34" charset="0"/>
                          <a:ea typeface="Calibri" panose="020F0502020204030204" pitchFamily="34" charset="0"/>
                          <a:cs typeface="Arial" panose="020B0604020202020204" pitchFamily="34" charset="0"/>
                        </a:rPr>
                        <a:t>Forte</a:t>
                      </a:r>
                    </a:p>
                    <a:p>
                      <a:pPr algn="ctr">
                        <a:lnSpc>
                          <a:spcPct val="115000"/>
                        </a:lnSpc>
                        <a:spcAft>
                          <a:spcPts val="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dirty="0">
                          <a:effectLst/>
                        </a:rPr>
                        <a:t> </a:t>
                      </a:r>
                      <a:endParaRPr lang="fr-FR" sz="2000" dirty="0" smtClean="0">
                        <a:effectLst/>
                      </a:endParaRPr>
                    </a:p>
                    <a:p>
                      <a:pPr algn="ctr">
                        <a:lnSpc>
                          <a:spcPct val="115000"/>
                        </a:lnSpc>
                        <a:spcAft>
                          <a:spcPts val="0"/>
                        </a:spcAft>
                      </a:pP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fr-FR" sz="2000" dirty="0" smtClean="0">
                          <a:effectLst/>
                          <a:latin typeface="Calibri" panose="020F0502020204030204" pitchFamily="34" charset="0"/>
                          <a:ea typeface="Calibri" panose="020F0502020204030204" pitchFamily="34" charset="0"/>
                          <a:cs typeface="Arial" panose="020B0604020202020204" pitchFamily="34" charset="0"/>
                        </a:rPr>
                        <a:t>Moyenne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46492858"/>
                  </a:ext>
                </a:extLst>
              </a:tr>
              <a:tr h="662636">
                <a:tc>
                  <a:txBody>
                    <a:bodyPr/>
                    <a:lstStyle/>
                    <a:p>
                      <a:pPr algn="ctr">
                        <a:lnSpc>
                          <a:spcPct val="115000"/>
                        </a:lnSpc>
                        <a:spcAft>
                          <a:spcPts val="0"/>
                        </a:spcAft>
                      </a:pPr>
                      <a:endParaRPr lang="fr-FR" sz="1800" dirty="0" smtClean="0">
                        <a:effectLst/>
                      </a:endParaRPr>
                    </a:p>
                    <a:p>
                      <a:pPr algn="ctr">
                        <a:lnSpc>
                          <a:spcPct val="115000"/>
                        </a:lnSpc>
                        <a:spcAft>
                          <a:spcPts val="0"/>
                        </a:spcAft>
                      </a:pPr>
                      <a:r>
                        <a:rPr lang="fr-FR" sz="1800" dirty="0">
                          <a:effectLst/>
                        </a:rPr>
                        <a:t> </a:t>
                      </a:r>
                      <a:r>
                        <a:rPr lang="fr-FR" sz="1800" b="1" dirty="0" smtClean="0">
                          <a:latin typeface="Times New Roman" panose="02020603050405020304" pitchFamily="18" charset="0"/>
                          <a:ea typeface="Calibri" panose="020F0502020204030204" pitchFamily="34" charset="0"/>
                          <a:cs typeface="Arial" panose="020B0604020202020204" pitchFamily="34" charset="0"/>
                        </a:rPr>
                        <a:t>Structure compacte</a:t>
                      </a:r>
                      <a:endParaRPr lang="fr-FR" sz="1600" dirty="0">
                        <a:effectLst/>
                      </a:endParaRPr>
                    </a:p>
                    <a:p>
                      <a:pPr>
                        <a:lnSpc>
                          <a:spcPct val="115000"/>
                        </a:lnSpc>
                        <a:spcAft>
                          <a:spcPts val="0"/>
                        </a:spcAft>
                      </a:pPr>
                      <a:r>
                        <a:rPr lang="fr-FR" sz="1800" dirty="0">
                          <a:effectLst/>
                        </a:rPr>
                        <a:t> </a:t>
                      </a:r>
                      <a:endParaRPr lang="fr-FR" sz="1600" dirty="0">
                        <a:effectLst/>
                      </a:endParaRPr>
                    </a:p>
                    <a:p>
                      <a:pPr>
                        <a:lnSpc>
                          <a:spcPct val="115000"/>
                        </a:lnSpc>
                        <a:spcAft>
                          <a:spcPts val="0"/>
                        </a:spcAft>
                      </a:pPr>
                      <a:r>
                        <a:rPr lang="fr-FR" sz="18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dirty="0">
                          <a:effectLst/>
                        </a:rPr>
                        <a:t> </a:t>
                      </a:r>
                      <a:endParaRPr lang="fr-FR" sz="2000" dirty="0" smtClean="0">
                        <a:effectLst/>
                      </a:endParaRPr>
                    </a:p>
                    <a:p>
                      <a:pPr algn="ctr">
                        <a:lnSpc>
                          <a:spcPct val="115000"/>
                        </a:lnSpc>
                        <a:spcAft>
                          <a:spcPts val="0"/>
                        </a:spcAft>
                      </a:pPr>
                      <a:endParaRPr lang="fr-FR" sz="2000" dirty="0" smtClean="0">
                        <a:effectLst/>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dirty="0" smtClean="0">
                          <a:effectLst/>
                          <a:latin typeface="Calibri" panose="020F0502020204030204" pitchFamily="34" charset="0"/>
                          <a:ea typeface="Calibri" panose="020F0502020204030204" pitchFamily="34" charset="0"/>
                          <a:cs typeface="Arial" panose="020B0604020202020204" pitchFamily="34" charset="0"/>
                        </a:rPr>
                        <a:t>Très faible</a:t>
                      </a:r>
                      <a:endParaRPr lang="fr-F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endParaRPr lang="fr-FR" sz="2000" dirty="0" smtClean="0">
                        <a:effectLst/>
                      </a:endParaRPr>
                    </a:p>
                  </a:txBody>
                  <a:tcPr marL="68580" marR="68580" marT="0" marB="0"/>
                </a:tc>
                <a:tc>
                  <a:txBody>
                    <a:bodyPr/>
                    <a:lstStyle/>
                    <a:p>
                      <a:pPr>
                        <a:lnSpc>
                          <a:spcPct val="115000"/>
                        </a:lnSpc>
                        <a:spcAft>
                          <a:spcPts val="0"/>
                        </a:spcAft>
                      </a:pPr>
                      <a:r>
                        <a:rPr lang="fr-FR" sz="2000" dirty="0">
                          <a:effectLst/>
                        </a:rPr>
                        <a:t> </a:t>
                      </a:r>
                      <a:endParaRPr lang="fr-FR" sz="2000" dirty="0" smtClean="0">
                        <a:effectLst/>
                      </a:endParaRPr>
                    </a:p>
                    <a:p>
                      <a:pPr>
                        <a:lnSpc>
                          <a:spcPct val="115000"/>
                        </a:lnSpc>
                        <a:spcAft>
                          <a:spcPts val="0"/>
                        </a:spcAft>
                      </a:pP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fr-FR" sz="2000" dirty="0" smtClean="0">
                          <a:effectLst/>
                          <a:latin typeface="Calibri" panose="020F0502020204030204" pitchFamily="34" charset="0"/>
                          <a:ea typeface="Calibri" panose="020F0502020204030204" pitchFamily="34" charset="0"/>
                          <a:cs typeface="Arial" panose="020B0604020202020204" pitchFamily="34" charset="0"/>
                        </a:rPr>
                        <a:t>Très faible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fr-FR" sz="2000" dirty="0">
                          <a:effectLst/>
                        </a:rPr>
                        <a:t> </a:t>
                      </a:r>
                      <a:endParaRPr lang="fr-FR" sz="2000" dirty="0" smtClean="0">
                        <a:effectLst/>
                      </a:endParaRPr>
                    </a:p>
                    <a:p>
                      <a:pPr algn="ctr">
                        <a:lnSpc>
                          <a:spcPct val="115000"/>
                        </a:lnSpc>
                        <a:spcAft>
                          <a:spcPts val="0"/>
                        </a:spcAft>
                      </a:pP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fr-FR" sz="2000" dirty="0" smtClean="0">
                          <a:effectLst/>
                          <a:latin typeface="Calibri" panose="020F0502020204030204" pitchFamily="34" charset="0"/>
                          <a:ea typeface="Calibri" panose="020F0502020204030204" pitchFamily="34" charset="0"/>
                          <a:cs typeface="Arial" panose="020B0604020202020204" pitchFamily="34" charset="0"/>
                        </a:rPr>
                        <a:t>Très faible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endParaRPr lang="fr-F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endParaRPr lang="fr-FR" sz="18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dirty="0" smtClean="0">
                          <a:effectLst/>
                        </a:rPr>
                        <a:t> Forte</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48839064"/>
                  </a:ext>
                </a:extLst>
              </a:tr>
            </a:tbl>
          </a:graphicData>
        </a:graphic>
      </p:graphicFrame>
      <p:sp>
        <p:nvSpPr>
          <p:cNvPr id="3" name="ZoneTexte 2"/>
          <p:cNvSpPr txBox="1"/>
          <p:nvPr/>
        </p:nvSpPr>
        <p:spPr>
          <a:xfrm>
            <a:off x="360218" y="0"/>
            <a:ext cx="1491434" cy="461665"/>
          </a:xfrm>
          <a:prstGeom prst="rect">
            <a:avLst/>
          </a:prstGeom>
          <a:noFill/>
        </p:spPr>
        <p:txBody>
          <a:bodyPr wrap="none" rtlCol="0">
            <a:spAutoFit/>
          </a:bodyPr>
          <a:lstStyle/>
          <a:p>
            <a:r>
              <a:rPr lang="fr-FR" sz="2400" b="1" u="sng" dirty="0" smtClean="0">
                <a:solidFill>
                  <a:srgbClr val="FF0000"/>
                </a:solidFill>
              </a:rPr>
              <a:t>Réponses:</a:t>
            </a:r>
          </a:p>
        </p:txBody>
      </p:sp>
      <p:sp>
        <p:nvSpPr>
          <p:cNvPr id="4" name="Rectangle 3"/>
          <p:cNvSpPr/>
          <p:nvPr/>
        </p:nvSpPr>
        <p:spPr>
          <a:xfrm>
            <a:off x="605529" y="793904"/>
            <a:ext cx="11046144" cy="1649682"/>
          </a:xfrm>
          <a:prstGeom prst="rect">
            <a:avLst/>
          </a:prstGeom>
        </p:spPr>
        <p:txBody>
          <a:bodyPr wrap="square">
            <a:spAutoFit/>
          </a:bodyPr>
          <a:lstStyle/>
          <a:p>
            <a:pPr>
              <a:lnSpc>
                <a:spcPct val="115000"/>
              </a:lnSpc>
              <a:spcAft>
                <a:spcPts val="0"/>
              </a:spcAft>
            </a:pPr>
            <a:r>
              <a:rPr lang="fr-FR" sz="2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fr-FR" sz="2200" b="1" dirty="0" smtClean="0">
                <a:latin typeface="Times New Roman" panose="02020603050405020304" pitchFamily="18" charset="0"/>
                <a:ea typeface="Calibri" panose="020F0502020204030204" pitchFamily="34" charset="0"/>
                <a:cs typeface="Arial" panose="020B0604020202020204" pitchFamily="34" charset="0"/>
              </a:rPr>
              <a:t> A</a:t>
            </a:r>
            <a:r>
              <a:rPr lang="fr-FR" sz="2200" dirty="0" smtClean="0">
                <a:latin typeface="Times New Roman" panose="02020603050405020304" pitchFamily="18" charset="0"/>
                <a:ea typeface="Calibri" panose="020F0502020204030204" pitchFamily="34" charset="0"/>
                <a:cs typeface="Arial" panose="020B0604020202020204" pitchFamily="34" charset="0"/>
              </a:rPr>
              <a:t>: </a:t>
            </a:r>
            <a:r>
              <a:rPr lang="fr-FR" sz="2200" b="1" dirty="0">
                <a:latin typeface="Times New Roman" panose="02020603050405020304" pitchFamily="18" charset="0"/>
                <a:ea typeface="Calibri" panose="020F0502020204030204" pitchFamily="34" charset="0"/>
                <a:cs typeface="Arial" panose="020B0604020202020204" pitchFamily="34" charset="0"/>
              </a:rPr>
              <a:t>S</a:t>
            </a:r>
            <a:r>
              <a:rPr lang="fr-FR" sz="2200" b="1" dirty="0" smtClean="0">
                <a:latin typeface="Times New Roman" panose="02020603050405020304" pitchFamily="18" charset="0"/>
                <a:ea typeface="Calibri" panose="020F0502020204030204" pitchFamily="34" charset="0"/>
                <a:cs typeface="Arial" panose="020B0604020202020204" pitchFamily="34" charset="0"/>
              </a:rPr>
              <a:t>tructure particulaire</a:t>
            </a:r>
            <a:r>
              <a:rPr lang="fr-FR" sz="2200" dirty="0" smtClean="0">
                <a:latin typeface="Times New Roman" panose="02020603050405020304" pitchFamily="18" charset="0"/>
                <a:ea typeface="Calibri" panose="020F0502020204030204" pitchFamily="34" charset="0"/>
                <a:cs typeface="Arial" panose="020B0604020202020204" pitchFamily="34" charset="0"/>
              </a:rPr>
              <a:t>: il n’y a pas d’argile, les éléments fins ne sont pas liés entre eux.</a:t>
            </a:r>
          </a:p>
          <a:p>
            <a:pPr>
              <a:lnSpc>
                <a:spcPct val="115000"/>
              </a:lnSpc>
              <a:spcAft>
                <a:spcPts val="0"/>
              </a:spcAft>
            </a:pPr>
            <a:r>
              <a:rPr lang="fr-FR" sz="2200" b="1" dirty="0">
                <a:latin typeface="Times New Roman" panose="02020603050405020304" pitchFamily="18" charset="0"/>
                <a:ea typeface="Calibri" panose="020F0502020204030204" pitchFamily="34" charset="0"/>
                <a:cs typeface="Arial" panose="020B0604020202020204" pitchFamily="34" charset="0"/>
              </a:rPr>
              <a:t> </a:t>
            </a:r>
            <a:r>
              <a:rPr lang="fr-FR" sz="2200" b="1" dirty="0" smtClean="0">
                <a:latin typeface="Times New Roman" panose="02020603050405020304" pitchFamily="18" charset="0"/>
                <a:ea typeface="Calibri" panose="020F0502020204030204" pitchFamily="34" charset="0"/>
                <a:cs typeface="Arial" panose="020B0604020202020204" pitchFamily="34" charset="0"/>
              </a:rPr>
              <a:t>   B</a:t>
            </a:r>
            <a:r>
              <a:rPr lang="fr-FR" sz="2200" dirty="0" smtClean="0">
                <a:latin typeface="Times New Roman" panose="02020603050405020304" pitchFamily="18" charset="0"/>
                <a:ea typeface="Calibri" panose="020F0502020204030204" pitchFamily="34" charset="0"/>
                <a:cs typeface="Arial" panose="020B0604020202020204" pitchFamily="34" charset="0"/>
              </a:rPr>
              <a:t>: </a:t>
            </a:r>
            <a:r>
              <a:rPr lang="fr-FR" sz="2200" b="1" dirty="0" smtClean="0">
                <a:latin typeface="Times New Roman" panose="02020603050405020304" pitchFamily="18" charset="0"/>
                <a:ea typeface="Calibri" panose="020F0502020204030204" pitchFamily="34" charset="0"/>
                <a:cs typeface="Arial" panose="020B0604020202020204" pitchFamily="34" charset="0"/>
              </a:rPr>
              <a:t>Structure glomérulaire</a:t>
            </a:r>
            <a:r>
              <a:rPr lang="fr-FR" sz="2200" dirty="0" smtClean="0">
                <a:latin typeface="Times New Roman" panose="02020603050405020304" pitchFamily="18" charset="0"/>
                <a:ea typeface="Calibri" panose="020F0502020204030204" pitchFamily="34" charset="0"/>
                <a:cs typeface="Arial" panose="020B0604020202020204" pitchFamily="34" charset="0"/>
              </a:rPr>
              <a:t>: les petits agrégats d’argiles maintiennent les éléments fins</a:t>
            </a:r>
            <a:r>
              <a:rPr lang="fr-FR" sz="2200" b="1" dirty="0" smtClean="0">
                <a:latin typeface="Times New Roman" panose="02020603050405020304" pitchFamily="18" charset="0"/>
                <a:ea typeface="Calibri" panose="020F0502020204030204" pitchFamily="34" charset="0"/>
                <a:cs typeface="Arial" panose="020B0604020202020204" pitchFamily="34" charset="0"/>
              </a:rPr>
              <a:t>. </a:t>
            </a:r>
          </a:p>
          <a:p>
            <a:pPr>
              <a:lnSpc>
                <a:spcPct val="115000"/>
              </a:lnSpc>
              <a:spcAft>
                <a:spcPts val="0"/>
              </a:spcAft>
            </a:pPr>
            <a:r>
              <a:rPr lang="fr-FR" sz="2200" dirty="0" smtClean="0">
                <a:latin typeface="Times New Roman" panose="02020603050405020304" pitchFamily="18" charset="0"/>
                <a:ea typeface="Calibri" panose="020F0502020204030204" pitchFamily="34" charset="0"/>
                <a:cs typeface="Arial" panose="020B0604020202020204" pitchFamily="34" charset="0"/>
              </a:rPr>
              <a:t>Le sol reste aéré grâce aux espaces lacunaires</a:t>
            </a:r>
            <a:r>
              <a:rPr lang="fr-FR" sz="2200" b="1" dirty="0" smtClean="0">
                <a:latin typeface="Times New Roman" panose="02020603050405020304" pitchFamily="18" charset="0"/>
                <a:ea typeface="Calibri" panose="020F0502020204030204" pitchFamily="34" charset="0"/>
                <a:cs typeface="Arial" panose="020B0604020202020204" pitchFamily="34" charset="0"/>
              </a:rPr>
              <a:t>.</a:t>
            </a:r>
          </a:p>
          <a:p>
            <a:pPr>
              <a:lnSpc>
                <a:spcPct val="115000"/>
              </a:lnSpc>
              <a:spcAft>
                <a:spcPts val="0"/>
              </a:spcAft>
            </a:pPr>
            <a:r>
              <a:rPr lang="fr-FR" sz="2200" b="1" dirty="0">
                <a:latin typeface="Times New Roman" panose="02020603050405020304" pitchFamily="18" charset="0"/>
                <a:ea typeface="Calibri" panose="020F0502020204030204" pitchFamily="34" charset="0"/>
                <a:cs typeface="Arial" panose="020B0604020202020204" pitchFamily="34" charset="0"/>
              </a:rPr>
              <a:t> </a:t>
            </a:r>
            <a:r>
              <a:rPr lang="fr-FR" sz="2200" b="1" dirty="0" smtClean="0">
                <a:latin typeface="Times New Roman" panose="02020603050405020304" pitchFamily="18" charset="0"/>
                <a:ea typeface="Calibri" panose="020F0502020204030204" pitchFamily="34" charset="0"/>
                <a:cs typeface="Arial" panose="020B0604020202020204" pitchFamily="34" charset="0"/>
              </a:rPr>
              <a:t>  C: Structure compacte: </a:t>
            </a:r>
            <a:r>
              <a:rPr lang="fr-FR" sz="2200" dirty="0" smtClean="0">
                <a:latin typeface="Times New Roman" panose="02020603050405020304" pitchFamily="18" charset="0"/>
                <a:ea typeface="Calibri" panose="020F0502020204030204" pitchFamily="34" charset="0"/>
                <a:cs typeface="Arial" panose="020B0604020202020204" pitchFamily="34" charset="0"/>
              </a:rPr>
              <a:t>les éléments fins sont liés par l’argile. </a:t>
            </a:r>
            <a:endParaRPr lang="fr-FR" sz="2200" dirty="0">
              <a:latin typeface="Calibri" panose="020F0502020204030204" pitchFamily="34" charset="0"/>
              <a:ea typeface="Calibri" panose="020F0502020204030204" pitchFamily="34" charset="0"/>
              <a:cs typeface="Arial" panose="020B0604020202020204" pitchFamily="34" charset="0"/>
            </a:endParaRPr>
          </a:p>
        </p:txBody>
      </p:sp>
      <p:sp>
        <p:nvSpPr>
          <p:cNvPr id="5" name="ZoneTexte 4"/>
          <p:cNvSpPr txBox="1"/>
          <p:nvPr/>
        </p:nvSpPr>
        <p:spPr>
          <a:xfrm>
            <a:off x="449234" y="2212754"/>
            <a:ext cx="638775" cy="461665"/>
          </a:xfrm>
          <a:prstGeom prst="rect">
            <a:avLst/>
          </a:prstGeom>
          <a:noFill/>
        </p:spPr>
        <p:txBody>
          <a:bodyPr wrap="square" rtlCol="0">
            <a:spAutoFit/>
          </a:bodyPr>
          <a:lstStyle/>
          <a:p>
            <a:r>
              <a:rPr lang="fr-FR" sz="24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2-</a:t>
            </a:r>
            <a:endParaRPr lang="fr-FR" sz="2400" dirty="0"/>
          </a:p>
        </p:txBody>
      </p:sp>
      <p:sp>
        <p:nvSpPr>
          <p:cNvPr id="7" name="Rectangle à coins arrondis 6"/>
          <p:cNvSpPr/>
          <p:nvPr/>
        </p:nvSpPr>
        <p:spPr>
          <a:xfrm>
            <a:off x="2305317" y="61432"/>
            <a:ext cx="9654291" cy="68630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r>
              <a:rPr lang="fr-FR" dirty="0">
                <a:latin typeface="Comic Sans MS" pitchFamily="66" charset="0"/>
              </a:rPr>
              <a:t>Définition: </a:t>
            </a:r>
            <a:r>
              <a:rPr lang="fr-FR" b="1" dirty="0">
                <a:solidFill>
                  <a:srgbClr val="C00000"/>
                </a:solidFill>
                <a:latin typeface="Comic Sans MS" pitchFamily="66" charset="0"/>
              </a:rPr>
              <a:t>la structure du sol: </a:t>
            </a:r>
            <a:r>
              <a:rPr lang="fr-FR" b="1" dirty="0">
                <a:solidFill>
                  <a:srgbClr val="0070C0"/>
                </a:solidFill>
                <a:latin typeface="Comic Sans MS" pitchFamily="66" charset="0"/>
              </a:rPr>
              <a:t>est le mode d'organisation des différentes particules de sable, de limon et d'argile entre elles</a:t>
            </a:r>
            <a:endParaRPr lang="fr-FR" b="1" dirty="0">
              <a:solidFill>
                <a:srgbClr val="0070C0"/>
              </a:solidFill>
            </a:endParaRPr>
          </a:p>
        </p:txBody>
      </p:sp>
    </p:spTree>
    <p:extLst>
      <p:ext uri="{BB962C8B-B14F-4D97-AF65-F5344CB8AC3E}">
        <p14:creationId xmlns:p14="http://schemas.microsoft.com/office/powerpoint/2010/main" val="2581602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TotalTime>
  <Words>2163</Words>
  <Application>Microsoft Office PowerPoint</Application>
  <PresentationFormat>Grand écran</PresentationFormat>
  <Paragraphs>370</Paragraphs>
  <Slides>23</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23</vt:i4>
      </vt:variant>
    </vt:vector>
  </HeadingPairs>
  <TitlesOfParts>
    <vt:vector size="36" baseType="lpstr">
      <vt:lpstr>Aharoni</vt:lpstr>
      <vt:lpstr>Andalus</vt:lpstr>
      <vt:lpstr>Arial</vt:lpstr>
      <vt:lpstr>Calibri</vt:lpstr>
      <vt:lpstr>Calibri Light</vt:lpstr>
      <vt:lpstr>Cambria Math</vt:lpstr>
      <vt:lpstr>Candara</vt:lpstr>
      <vt:lpstr>Comic Sans MS</vt:lpstr>
      <vt:lpstr>Symbol</vt:lpstr>
      <vt:lpstr>Tahoma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Ordinateur</dc:creator>
  <cp:lastModifiedBy>Ordinateur</cp:lastModifiedBy>
  <cp:revision>2</cp:revision>
  <dcterms:created xsi:type="dcterms:W3CDTF">2019-11-06T22:45:59Z</dcterms:created>
  <dcterms:modified xsi:type="dcterms:W3CDTF">2019-11-06T22:55:42Z</dcterms:modified>
</cp:coreProperties>
</file>