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6" r:id="rId7"/>
    <p:sldId id="265" r:id="rId8"/>
    <p:sldId id="261" r:id="rId9"/>
    <p:sldId id="267" r:id="rId10"/>
    <p:sldId id="262" r:id="rId11"/>
    <p:sldId id="268" r:id="rId12"/>
    <p:sldId id="264"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8" autoAdjust="0"/>
    <p:restoredTop sz="94660"/>
  </p:normalViewPr>
  <p:slideViewPr>
    <p:cSldViewPr snapToGrid="0">
      <p:cViewPr varScale="1">
        <p:scale>
          <a:sx n="74" d="100"/>
          <a:sy n="74" d="100"/>
        </p:scale>
        <p:origin x="58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9B73C1B-BAC4-4075-B151-2296906971BB}" type="datetimeFigureOut">
              <a:rPr lang="fr-FR" smtClean="0"/>
              <a:t>08/09/2019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0AAABB-1030-4BF6-8CB7-3659F1334870}" type="slidenum">
              <a:rPr lang="fr-FR" smtClean="0"/>
              <a:t>‹N°›</a:t>
            </a:fld>
            <a:endParaRPr lang="fr-FR"/>
          </a:p>
        </p:txBody>
      </p:sp>
    </p:spTree>
    <p:extLst>
      <p:ext uri="{BB962C8B-B14F-4D97-AF65-F5344CB8AC3E}">
        <p14:creationId xmlns:p14="http://schemas.microsoft.com/office/powerpoint/2010/main" val="1052605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9B73C1B-BAC4-4075-B151-2296906971BB}" type="datetimeFigureOut">
              <a:rPr lang="fr-FR" smtClean="0"/>
              <a:t>08/09/2019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0AAABB-1030-4BF6-8CB7-3659F1334870}" type="slidenum">
              <a:rPr lang="fr-FR" smtClean="0"/>
              <a:t>‹N°›</a:t>
            </a:fld>
            <a:endParaRPr lang="fr-FR"/>
          </a:p>
        </p:txBody>
      </p:sp>
    </p:spTree>
    <p:extLst>
      <p:ext uri="{BB962C8B-B14F-4D97-AF65-F5344CB8AC3E}">
        <p14:creationId xmlns:p14="http://schemas.microsoft.com/office/powerpoint/2010/main" val="2864610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9B73C1B-BAC4-4075-B151-2296906971BB}" type="datetimeFigureOut">
              <a:rPr lang="fr-FR" smtClean="0"/>
              <a:t>08/09/2019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0AAABB-1030-4BF6-8CB7-3659F1334870}" type="slidenum">
              <a:rPr lang="fr-FR" smtClean="0"/>
              <a:t>‹N°›</a:t>
            </a:fld>
            <a:endParaRPr lang="fr-FR"/>
          </a:p>
        </p:txBody>
      </p:sp>
    </p:spTree>
    <p:extLst>
      <p:ext uri="{BB962C8B-B14F-4D97-AF65-F5344CB8AC3E}">
        <p14:creationId xmlns:p14="http://schemas.microsoft.com/office/powerpoint/2010/main" val="646558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9B73C1B-BAC4-4075-B151-2296906971BB}" type="datetimeFigureOut">
              <a:rPr lang="fr-FR" smtClean="0"/>
              <a:t>08/09/2019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0AAABB-1030-4BF6-8CB7-3659F1334870}" type="slidenum">
              <a:rPr lang="fr-FR" smtClean="0"/>
              <a:t>‹N°›</a:t>
            </a:fld>
            <a:endParaRPr lang="fr-FR"/>
          </a:p>
        </p:txBody>
      </p:sp>
    </p:spTree>
    <p:extLst>
      <p:ext uri="{BB962C8B-B14F-4D97-AF65-F5344CB8AC3E}">
        <p14:creationId xmlns:p14="http://schemas.microsoft.com/office/powerpoint/2010/main" val="1204560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9B73C1B-BAC4-4075-B151-2296906971BB}" type="datetimeFigureOut">
              <a:rPr lang="fr-FR" smtClean="0"/>
              <a:t>08/09/2019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0AAABB-1030-4BF6-8CB7-3659F1334870}" type="slidenum">
              <a:rPr lang="fr-FR" smtClean="0"/>
              <a:t>‹N°›</a:t>
            </a:fld>
            <a:endParaRPr lang="fr-FR"/>
          </a:p>
        </p:txBody>
      </p:sp>
    </p:spTree>
    <p:extLst>
      <p:ext uri="{BB962C8B-B14F-4D97-AF65-F5344CB8AC3E}">
        <p14:creationId xmlns:p14="http://schemas.microsoft.com/office/powerpoint/2010/main" val="956966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9B73C1B-BAC4-4075-B151-2296906971BB}" type="datetimeFigureOut">
              <a:rPr lang="fr-FR" smtClean="0"/>
              <a:t>08/09/2019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60AAABB-1030-4BF6-8CB7-3659F1334870}" type="slidenum">
              <a:rPr lang="fr-FR" smtClean="0"/>
              <a:t>‹N°›</a:t>
            </a:fld>
            <a:endParaRPr lang="fr-FR"/>
          </a:p>
        </p:txBody>
      </p:sp>
    </p:spTree>
    <p:extLst>
      <p:ext uri="{BB962C8B-B14F-4D97-AF65-F5344CB8AC3E}">
        <p14:creationId xmlns:p14="http://schemas.microsoft.com/office/powerpoint/2010/main" val="159453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9B73C1B-BAC4-4075-B151-2296906971BB}" type="datetimeFigureOut">
              <a:rPr lang="fr-FR" smtClean="0"/>
              <a:t>08/09/2019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60AAABB-1030-4BF6-8CB7-3659F1334870}" type="slidenum">
              <a:rPr lang="fr-FR" smtClean="0"/>
              <a:t>‹N°›</a:t>
            </a:fld>
            <a:endParaRPr lang="fr-FR"/>
          </a:p>
        </p:txBody>
      </p:sp>
    </p:spTree>
    <p:extLst>
      <p:ext uri="{BB962C8B-B14F-4D97-AF65-F5344CB8AC3E}">
        <p14:creationId xmlns:p14="http://schemas.microsoft.com/office/powerpoint/2010/main" val="3839247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9B73C1B-BAC4-4075-B151-2296906971BB}" type="datetimeFigureOut">
              <a:rPr lang="fr-FR" smtClean="0"/>
              <a:t>08/09/2019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60AAABB-1030-4BF6-8CB7-3659F1334870}" type="slidenum">
              <a:rPr lang="fr-FR" smtClean="0"/>
              <a:t>‹N°›</a:t>
            </a:fld>
            <a:endParaRPr lang="fr-FR"/>
          </a:p>
        </p:txBody>
      </p:sp>
    </p:spTree>
    <p:extLst>
      <p:ext uri="{BB962C8B-B14F-4D97-AF65-F5344CB8AC3E}">
        <p14:creationId xmlns:p14="http://schemas.microsoft.com/office/powerpoint/2010/main" val="2988061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9B73C1B-BAC4-4075-B151-2296906971BB}" type="datetimeFigureOut">
              <a:rPr lang="fr-FR" smtClean="0"/>
              <a:t>08/09/2019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60AAABB-1030-4BF6-8CB7-3659F1334870}" type="slidenum">
              <a:rPr lang="fr-FR" smtClean="0"/>
              <a:t>‹N°›</a:t>
            </a:fld>
            <a:endParaRPr lang="fr-FR"/>
          </a:p>
        </p:txBody>
      </p:sp>
    </p:spTree>
    <p:extLst>
      <p:ext uri="{BB962C8B-B14F-4D97-AF65-F5344CB8AC3E}">
        <p14:creationId xmlns:p14="http://schemas.microsoft.com/office/powerpoint/2010/main" val="2021754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9B73C1B-BAC4-4075-B151-2296906971BB}" type="datetimeFigureOut">
              <a:rPr lang="fr-FR" smtClean="0"/>
              <a:t>08/09/2019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60AAABB-1030-4BF6-8CB7-3659F1334870}" type="slidenum">
              <a:rPr lang="fr-FR" smtClean="0"/>
              <a:t>‹N°›</a:t>
            </a:fld>
            <a:endParaRPr lang="fr-FR"/>
          </a:p>
        </p:txBody>
      </p:sp>
    </p:spTree>
    <p:extLst>
      <p:ext uri="{BB962C8B-B14F-4D97-AF65-F5344CB8AC3E}">
        <p14:creationId xmlns:p14="http://schemas.microsoft.com/office/powerpoint/2010/main" val="284361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9B73C1B-BAC4-4075-B151-2296906971BB}" type="datetimeFigureOut">
              <a:rPr lang="fr-FR" smtClean="0"/>
              <a:t>08/09/2019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60AAABB-1030-4BF6-8CB7-3659F1334870}" type="slidenum">
              <a:rPr lang="fr-FR" smtClean="0"/>
              <a:t>‹N°›</a:t>
            </a:fld>
            <a:endParaRPr lang="fr-FR"/>
          </a:p>
        </p:txBody>
      </p:sp>
    </p:spTree>
    <p:extLst>
      <p:ext uri="{BB962C8B-B14F-4D97-AF65-F5344CB8AC3E}">
        <p14:creationId xmlns:p14="http://schemas.microsoft.com/office/powerpoint/2010/main" val="1466654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73C1B-BAC4-4075-B151-2296906971BB}" type="datetimeFigureOut">
              <a:rPr lang="fr-FR" smtClean="0"/>
              <a:t>08/09/2019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AAABB-1030-4BF6-8CB7-3659F1334870}" type="slidenum">
              <a:rPr lang="fr-FR" smtClean="0"/>
              <a:t>‹N°›</a:t>
            </a:fld>
            <a:endParaRPr lang="fr-FR"/>
          </a:p>
        </p:txBody>
      </p:sp>
    </p:spTree>
    <p:extLst>
      <p:ext uri="{BB962C8B-B14F-4D97-AF65-F5344CB8AC3E}">
        <p14:creationId xmlns:p14="http://schemas.microsoft.com/office/powerpoint/2010/main" val="1463004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utura-sciences.com/planete/definitions/structure-terre-croute-terrestre-2491/" TargetMode="External"/><Relationship Id="rId7" Type="http://schemas.openxmlformats.org/officeDocument/2006/relationships/hyperlink" Target="https://www.futura-sciences.com/sciences/definitions/chimie-gaz-15336/"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futura-sciences.com/planete/definitions/structure-terre-magma-461/" TargetMode="External"/><Relationship Id="rId5" Type="http://schemas.openxmlformats.org/officeDocument/2006/relationships/hyperlink" Target="https://www.futura-sciences.com/planete/definitions/volcanologie-lave-459/" TargetMode="External"/><Relationship Id="rId4" Type="http://schemas.openxmlformats.org/officeDocument/2006/relationships/hyperlink" Target="https://www.futura-sciences.com/planete/actualites/volcan-video-impressionnante-eruption-volcan-sakurajima-4841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12035" y="110184"/>
            <a:ext cx="11772713" cy="6660000"/>
          </a:xfrm>
          <a:prstGeom prst="rect">
            <a:avLst/>
          </a:prstGeom>
        </p:spPr>
      </p:pic>
      <p:sp>
        <p:nvSpPr>
          <p:cNvPr id="2" name="Titre 1"/>
          <p:cNvSpPr>
            <a:spLocks noGrp="1"/>
          </p:cNvSpPr>
          <p:nvPr>
            <p:ph type="ctrTitle"/>
          </p:nvPr>
        </p:nvSpPr>
        <p:spPr>
          <a:xfrm>
            <a:off x="662609" y="817562"/>
            <a:ext cx="9144000" cy="2387600"/>
          </a:xfrm>
        </p:spPr>
        <p:txBody>
          <a:bodyPr>
            <a:normAutofit fontScale="90000"/>
          </a:bodyPr>
          <a:lstStyle/>
          <a:p>
            <a:r>
              <a:rPr lang="fr-FR" u="sng" dirty="0" smtClean="0">
                <a:solidFill>
                  <a:schemeClr val="bg1"/>
                </a:solidFill>
                <a:latin typeface="Andalus" panose="02020603050405020304" pitchFamily="18" charset="-78"/>
                <a:cs typeface="Andalus" panose="02020603050405020304" pitchFamily="18" charset="-78"/>
              </a:rPr>
              <a:t>Les volcans et leur relation avec la tectonique des plaques</a:t>
            </a:r>
            <a:endParaRPr lang="fr-FR" u="sng" dirty="0">
              <a:solidFill>
                <a:schemeClr val="bg1"/>
              </a:solidFill>
              <a:latin typeface="Andalus" panose="02020603050405020304" pitchFamily="18" charset="-78"/>
              <a:cs typeface="Andalus" panose="02020603050405020304" pitchFamily="18" charset="-78"/>
            </a:endParaRPr>
          </a:p>
        </p:txBody>
      </p:sp>
      <p:sp>
        <p:nvSpPr>
          <p:cNvPr id="3" name="Sous-titre 2"/>
          <p:cNvSpPr>
            <a:spLocks noGrp="1"/>
          </p:cNvSpPr>
          <p:nvPr>
            <p:ph type="subTitle" idx="1"/>
          </p:nvPr>
        </p:nvSpPr>
        <p:spPr>
          <a:xfrm>
            <a:off x="2729948" y="4105208"/>
            <a:ext cx="9144000" cy="1655762"/>
          </a:xfrm>
        </p:spPr>
        <p:txBody>
          <a:bodyPr/>
          <a:lstStyle/>
          <a:p>
            <a:r>
              <a:rPr lang="fr-FR" b="1" dirty="0" smtClean="0">
                <a:solidFill>
                  <a:schemeClr val="bg1"/>
                </a:solidFill>
              </a:rPr>
              <a:t>Cours de 2eme année collège </a:t>
            </a:r>
            <a:endParaRPr lang="fr-FR" b="1" dirty="0">
              <a:solidFill>
                <a:schemeClr val="bg1"/>
              </a:solidFill>
            </a:endParaRPr>
          </a:p>
        </p:txBody>
      </p:sp>
      <p:sp>
        <p:nvSpPr>
          <p:cNvPr id="4" name="ZoneTexte 3"/>
          <p:cNvSpPr txBox="1"/>
          <p:nvPr/>
        </p:nvSpPr>
        <p:spPr>
          <a:xfrm>
            <a:off x="8077748" y="5278036"/>
            <a:ext cx="3962400" cy="369332"/>
          </a:xfrm>
          <a:prstGeom prst="rect">
            <a:avLst/>
          </a:prstGeom>
          <a:noFill/>
        </p:spPr>
        <p:txBody>
          <a:bodyPr wrap="square" rtlCol="0">
            <a:spAutoFit/>
          </a:bodyPr>
          <a:lstStyle/>
          <a:p>
            <a:r>
              <a:rPr lang="fr-FR" b="1" dirty="0" smtClean="0">
                <a:solidFill>
                  <a:schemeClr val="bg1"/>
                </a:solidFill>
              </a:rPr>
              <a:t>Prof</a:t>
            </a:r>
            <a:r>
              <a:rPr lang="fr-FR" b="1" i="1" dirty="0" smtClean="0">
                <a:solidFill>
                  <a:schemeClr val="bg1"/>
                </a:solidFill>
              </a:rPr>
              <a:t>: </a:t>
            </a:r>
            <a:r>
              <a:rPr lang="fr-FR" b="1" dirty="0" smtClean="0">
                <a:solidFill>
                  <a:schemeClr val="bg1"/>
                </a:solidFill>
              </a:rPr>
              <a:t>ELMOUTAWAKIL </a:t>
            </a:r>
            <a:r>
              <a:rPr lang="fr-FR" b="1" dirty="0" err="1" smtClean="0">
                <a:solidFill>
                  <a:schemeClr val="bg1"/>
                </a:solidFill>
              </a:rPr>
              <a:t>Lakbira</a:t>
            </a:r>
            <a:endParaRPr lang="fr-FR" b="1" dirty="0">
              <a:solidFill>
                <a:schemeClr val="bg1"/>
              </a:solidFill>
            </a:endParaRPr>
          </a:p>
        </p:txBody>
      </p:sp>
      <p:sp>
        <p:nvSpPr>
          <p:cNvPr id="5" name="Rectangle 4"/>
          <p:cNvSpPr/>
          <p:nvPr/>
        </p:nvSpPr>
        <p:spPr>
          <a:xfrm>
            <a:off x="4929809" y="6337560"/>
            <a:ext cx="2843535" cy="369332"/>
          </a:xfrm>
          <a:prstGeom prst="rect">
            <a:avLst/>
          </a:prstGeom>
        </p:spPr>
        <p:txBody>
          <a:bodyPr wrap="none">
            <a:spAutoFit/>
          </a:bodyPr>
          <a:lstStyle/>
          <a:p>
            <a:r>
              <a:rPr lang="fr-FR" b="1" dirty="0" smtClean="0"/>
              <a:t> </a:t>
            </a:r>
            <a:r>
              <a:rPr lang="fr-FR" b="1" dirty="0">
                <a:solidFill>
                  <a:schemeClr val="bg1"/>
                </a:solidFill>
              </a:rPr>
              <a:t>Année scolaire : </a:t>
            </a:r>
            <a:r>
              <a:rPr lang="fr-FR" b="1" dirty="0" smtClean="0">
                <a:solidFill>
                  <a:schemeClr val="bg1"/>
                </a:solidFill>
              </a:rPr>
              <a:t>2019/2020</a:t>
            </a:r>
            <a:endParaRPr lang="fr-FR" dirty="0">
              <a:solidFill>
                <a:schemeClr val="bg1"/>
              </a:solidFill>
            </a:endParaRPr>
          </a:p>
        </p:txBody>
      </p:sp>
    </p:spTree>
    <p:extLst>
      <p:ext uri="{BB962C8B-B14F-4D97-AF65-F5344CB8AC3E}">
        <p14:creationId xmlns:p14="http://schemas.microsoft.com/office/powerpoint/2010/main" val="540112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762" y="221477"/>
            <a:ext cx="8722260" cy="523220"/>
          </a:xfrm>
          <a:prstGeom prst="rect">
            <a:avLst/>
          </a:prstGeom>
        </p:spPr>
        <p:txBody>
          <a:bodyPr wrap="none">
            <a:spAutoFit/>
          </a:bodyPr>
          <a:lstStyle/>
          <a:p>
            <a:r>
              <a:rPr lang="fr-FR" sz="2800" b="1" u="sng" dirty="0" smtClean="0">
                <a:solidFill>
                  <a:srgbClr val="FF0000"/>
                </a:solidFill>
                <a:latin typeface="+mj-lt"/>
              </a:rPr>
              <a:t>Activité 3</a:t>
            </a:r>
            <a:r>
              <a:rPr lang="fr-FR" dirty="0"/>
              <a:t> </a:t>
            </a:r>
            <a:r>
              <a:rPr lang="fr-FR" sz="2400" b="1" dirty="0" smtClean="0">
                <a:latin typeface="+mj-lt"/>
              </a:rPr>
              <a:t>: La </a:t>
            </a:r>
            <a:r>
              <a:rPr lang="fr-FR" sz="2400" b="1" dirty="0">
                <a:latin typeface="+mj-lt"/>
              </a:rPr>
              <a:t>relation entre les volcans et la tectoniques des plaques</a:t>
            </a:r>
          </a:p>
        </p:txBody>
      </p:sp>
      <p:sp>
        <p:nvSpPr>
          <p:cNvPr id="8" name="ZoneTexte 7"/>
          <p:cNvSpPr txBox="1"/>
          <p:nvPr/>
        </p:nvSpPr>
        <p:spPr>
          <a:xfrm>
            <a:off x="1230859" y="6253298"/>
            <a:ext cx="9053848" cy="369332"/>
          </a:xfrm>
          <a:prstGeom prst="rect">
            <a:avLst/>
          </a:prstGeom>
          <a:noFill/>
        </p:spPr>
        <p:txBody>
          <a:bodyPr wrap="square" rtlCol="0">
            <a:spAutoFit/>
          </a:bodyPr>
          <a:lstStyle/>
          <a:p>
            <a:r>
              <a:rPr lang="fr-FR" dirty="0" smtClean="0"/>
              <a:t>Quelle sont les caractéristiques des volcans au niveau des zones de subduction et d’expansion?</a:t>
            </a:r>
            <a:endParaRPr lang="fr-FR" dirty="0"/>
          </a:p>
        </p:txBody>
      </p:sp>
      <p:grpSp>
        <p:nvGrpSpPr>
          <p:cNvPr id="3" name="Groupe 2"/>
          <p:cNvGrpSpPr/>
          <p:nvPr/>
        </p:nvGrpSpPr>
        <p:grpSpPr>
          <a:xfrm>
            <a:off x="1086884" y="839635"/>
            <a:ext cx="9341797" cy="5413663"/>
            <a:chOff x="1230859" y="482918"/>
            <a:chExt cx="9341797" cy="5413663"/>
          </a:xfrm>
        </p:grpSpPr>
        <p:pic>
          <p:nvPicPr>
            <p:cNvPr id="5" name="Image 4"/>
            <p:cNvPicPr>
              <a:picLocks noChangeAspect="1"/>
            </p:cNvPicPr>
            <p:nvPr/>
          </p:nvPicPr>
          <p:blipFill>
            <a:blip r:embed="rId2"/>
            <a:stretch>
              <a:fillRect/>
            </a:stretch>
          </p:blipFill>
          <p:spPr>
            <a:xfrm>
              <a:off x="1230859" y="1802166"/>
              <a:ext cx="4324350" cy="3495675"/>
            </a:xfrm>
            <a:prstGeom prst="rect">
              <a:avLst/>
            </a:prstGeom>
          </p:spPr>
        </p:pic>
        <p:pic>
          <p:nvPicPr>
            <p:cNvPr id="6" name="Image 5"/>
            <p:cNvPicPr>
              <a:picLocks noChangeAspect="1"/>
            </p:cNvPicPr>
            <p:nvPr/>
          </p:nvPicPr>
          <p:blipFill>
            <a:blip r:embed="rId3"/>
            <a:stretch>
              <a:fillRect/>
            </a:stretch>
          </p:blipFill>
          <p:spPr>
            <a:xfrm>
              <a:off x="6181631" y="1754542"/>
              <a:ext cx="4391025" cy="3590925"/>
            </a:xfrm>
            <a:prstGeom prst="rect">
              <a:avLst/>
            </a:prstGeom>
          </p:spPr>
        </p:pic>
        <p:pic>
          <p:nvPicPr>
            <p:cNvPr id="7" name="Image 6"/>
            <p:cNvPicPr>
              <a:picLocks noChangeAspect="1"/>
            </p:cNvPicPr>
            <p:nvPr/>
          </p:nvPicPr>
          <p:blipFill>
            <a:blip r:embed="rId4"/>
            <a:stretch>
              <a:fillRect/>
            </a:stretch>
          </p:blipFill>
          <p:spPr>
            <a:xfrm>
              <a:off x="1230859" y="482918"/>
              <a:ext cx="9341797" cy="1224000"/>
            </a:xfrm>
            <a:prstGeom prst="rect">
              <a:avLst/>
            </a:prstGeom>
          </p:spPr>
        </p:pic>
        <p:sp>
          <p:nvSpPr>
            <p:cNvPr id="2" name="Rectangle 1"/>
            <p:cNvSpPr/>
            <p:nvPr/>
          </p:nvSpPr>
          <p:spPr>
            <a:xfrm>
              <a:off x="2756079" y="5345466"/>
              <a:ext cx="914400" cy="49765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(a)</a:t>
              </a:r>
              <a:endParaRPr lang="fr-FR" dirty="0"/>
            </a:p>
          </p:txBody>
        </p:sp>
        <p:sp>
          <p:nvSpPr>
            <p:cNvPr id="9" name="Rectangle 8"/>
            <p:cNvSpPr/>
            <p:nvPr/>
          </p:nvSpPr>
          <p:spPr>
            <a:xfrm>
              <a:off x="7828209" y="5398928"/>
              <a:ext cx="914400" cy="49765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(b)</a:t>
              </a:r>
              <a:endParaRPr lang="fr-FR" dirty="0"/>
            </a:p>
          </p:txBody>
        </p:sp>
      </p:grpSp>
    </p:spTree>
    <p:extLst>
      <p:ext uri="{BB962C8B-B14F-4D97-AF65-F5344CB8AC3E}">
        <p14:creationId xmlns:p14="http://schemas.microsoft.com/office/powerpoint/2010/main" val="127274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562154"/>
          </a:xfrm>
        </p:spPr>
        <p:txBody>
          <a:bodyPr>
            <a:normAutofit fontScale="90000"/>
          </a:bodyPr>
          <a:lstStyle/>
          <a:p>
            <a:pPr algn="ctr"/>
            <a:r>
              <a:rPr lang="fr-FR" u="sng" dirty="0" smtClean="0"/>
              <a:t>Réponses</a:t>
            </a:r>
            <a:endParaRPr lang="fr-FR" u="sng" dirty="0"/>
          </a:p>
        </p:txBody>
      </p:sp>
      <p:sp>
        <p:nvSpPr>
          <p:cNvPr id="3" name="Espace réservé du contenu 2"/>
          <p:cNvSpPr>
            <a:spLocks noGrp="1"/>
          </p:cNvSpPr>
          <p:nvPr>
            <p:ph idx="1"/>
          </p:nvPr>
        </p:nvSpPr>
        <p:spPr>
          <a:xfrm>
            <a:off x="838200" y="1262130"/>
            <a:ext cx="10515600" cy="4631497"/>
          </a:xfrm>
        </p:spPr>
        <p:txBody>
          <a:bodyPr/>
          <a:lstStyle/>
          <a:p>
            <a:pPr marL="0" indent="0" algn="just">
              <a:buNone/>
            </a:pPr>
            <a:r>
              <a:rPr lang="fr-FR" dirty="0" smtClean="0"/>
              <a:t>D’après la figure (a) on remarque qu’au niveau de la dorsale océanique (zone d’expansion) il y a  l’émission d’une lave fluide basaltique pauvre en gaz et vapeur d’eau qui se refroidissent pour donner des </a:t>
            </a:r>
            <a:r>
              <a:rPr lang="fr-FR" dirty="0" err="1" smtClean="0"/>
              <a:t>basalts</a:t>
            </a:r>
            <a:r>
              <a:rPr lang="fr-FR" dirty="0" smtClean="0"/>
              <a:t> en océan. Alors que la figure (b) montre que la subduction de la plaque océanique sous la plaque continentale (zone de convergence) conduit  à la fusion partielle de la péridotite formant une magma riche en silice et vapeur d’eau qui remonte à la surface donnant des </a:t>
            </a:r>
            <a:r>
              <a:rPr lang="fr-FR" dirty="0"/>
              <a:t>é</a:t>
            </a:r>
            <a:r>
              <a:rPr lang="fr-FR" dirty="0" smtClean="0"/>
              <a:t>ruptions explosives.</a:t>
            </a:r>
            <a:endParaRPr lang="fr-FR" dirty="0"/>
          </a:p>
        </p:txBody>
      </p:sp>
    </p:spTree>
    <p:extLst>
      <p:ext uri="{BB962C8B-B14F-4D97-AF65-F5344CB8AC3E}">
        <p14:creationId xmlns:p14="http://schemas.microsoft.com/office/powerpoint/2010/main" val="2642773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1973" y="193183"/>
            <a:ext cx="1880316" cy="369332"/>
          </a:xfrm>
          <a:prstGeom prst="rect">
            <a:avLst/>
          </a:prstGeom>
          <a:noFill/>
        </p:spPr>
        <p:txBody>
          <a:bodyPr wrap="square" rtlCol="0">
            <a:spAutoFit/>
          </a:bodyPr>
          <a:lstStyle/>
          <a:p>
            <a:r>
              <a:rPr lang="fr-FR" b="1" u="sng" dirty="0" smtClean="0">
                <a:latin typeface="Times New Roman" panose="02020603050405020304" pitchFamily="18" charset="0"/>
                <a:cs typeface="Times New Roman" panose="02020603050405020304" pitchFamily="18" charset="0"/>
              </a:rPr>
              <a:t>conclusion</a:t>
            </a:r>
            <a:endParaRPr lang="fr-FR" b="1" u="sng" dirty="0">
              <a:latin typeface="Times New Roman" panose="02020603050405020304" pitchFamily="18" charset="0"/>
              <a:cs typeface="Times New Roman" panose="02020603050405020304" pitchFamily="18" charset="0"/>
            </a:endParaRPr>
          </a:p>
        </p:txBody>
      </p:sp>
      <p:sp>
        <p:nvSpPr>
          <p:cNvPr id="5" name="Rectangle 4"/>
          <p:cNvSpPr/>
          <p:nvPr/>
        </p:nvSpPr>
        <p:spPr>
          <a:xfrm>
            <a:off x="7403206" y="2936725"/>
            <a:ext cx="4043966" cy="7812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Volcan explosif</a:t>
            </a:r>
            <a:endParaRPr lang="fr-FR" dirty="0"/>
          </a:p>
        </p:txBody>
      </p:sp>
      <p:sp>
        <p:nvSpPr>
          <p:cNvPr id="6" name="Rectangle 5"/>
          <p:cNvSpPr/>
          <p:nvPr/>
        </p:nvSpPr>
        <p:spPr>
          <a:xfrm>
            <a:off x="7403206" y="4293163"/>
            <a:ext cx="4043966" cy="7812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Lave visqueuse, le pourcentage de la silice   , pourcentage de gaz </a:t>
            </a:r>
          </a:p>
        </p:txBody>
      </p:sp>
      <p:sp>
        <p:nvSpPr>
          <p:cNvPr id="7" name="Rectangle 6"/>
          <p:cNvSpPr/>
          <p:nvPr/>
        </p:nvSpPr>
        <p:spPr>
          <a:xfrm>
            <a:off x="540914" y="4443279"/>
            <a:ext cx="4043966" cy="7812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Lave fluide, le pourcentage de la silice    , pourcentage de gaz </a:t>
            </a:r>
          </a:p>
        </p:txBody>
      </p:sp>
      <p:sp>
        <p:nvSpPr>
          <p:cNvPr id="8" name="Rectangle 7"/>
          <p:cNvSpPr/>
          <p:nvPr/>
        </p:nvSpPr>
        <p:spPr>
          <a:xfrm>
            <a:off x="7521262" y="5632498"/>
            <a:ext cx="4043966" cy="7812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Zone de subduction</a:t>
            </a:r>
            <a:endParaRPr lang="fr-FR" dirty="0"/>
          </a:p>
        </p:txBody>
      </p:sp>
      <p:sp>
        <p:nvSpPr>
          <p:cNvPr id="9" name="Rectangle 8"/>
          <p:cNvSpPr/>
          <p:nvPr/>
        </p:nvSpPr>
        <p:spPr>
          <a:xfrm>
            <a:off x="540914" y="5679789"/>
            <a:ext cx="4043966" cy="7812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Zone d’expansion </a:t>
            </a:r>
            <a:endParaRPr lang="fr-FR" dirty="0"/>
          </a:p>
        </p:txBody>
      </p:sp>
      <p:sp>
        <p:nvSpPr>
          <p:cNvPr id="10" name="Rectangle 9"/>
          <p:cNvSpPr/>
          <p:nvPr/>
        </p:nvSpPr>
        <p:spPr>
          <a:xfrm>
            <a:off x="4770549" y="201701"/>
            <a:ext cx="2071352" cy="7812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Le volcan</a:t>
            </a:r>
            <a:endParaRPr lang="fr-FR" dirty="0"/>
          </a:p>
        </p:txBody>
      </p:sp>
      <p:sp>
        <p:nvSpPr>
          <p:cNvPr id="11" name="Rectangle 10"/>
          <p:cNvSpPr/>
          <p:nvPr/>
        </p:nvSpPr>
        <p:spPr>
          <a:xfrm>
            <a:off x="2644463" y="1512013"/>
            <a:ext cx="6132491" cy="7812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Chambre magmatique, cheminée, cratère et cône volcanique</a:t>
            </a:r>
            <a:endParaRPr lang="fr-FR" dirty="0"/>
          </a:p>
        </p:txBody>
      </p:sp>
      <p:sp>
        <p:nvSpPr>
          <p:cNvPr id="12" name="Rectangle 11"/>
          <p:cNvSpPr/>
          <p:nvPr/>
        </p:nvSpPr>
        <p:spPr>
          <a:xfrm>
            <a:off x="622480" y="2868451"/>
            <a:ext cx="4043966" cy="7812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Volcan effusif</a:t>
            </a:r>
            <a:endParaRPr lang="fr-FR" dirty="0"/>
          </a:p>
        </p:txBody>
      </p:sp>
      <p:cxnSp>
        <p:nvCxnSpPr>
          <p:cNvPr id="14" name="Connecteur droit avec flèche 13"/>
          <p:cNvCxnSpPr/>
          <p:nvPr/>
        </p:nvCxnSpPr>
        <p:spPr>
          <a:xfrm>
            <a:off x="5708561" y="1064585"/>
            <a:ext cx="0" cy="3504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Connecteur droit avec flèche 14"/>
          <p:cNvCxnSpPr/>
          <p:nvPr/>
        </p:nvCxnSpPr>
        <p:spPr>
          <a:xfrm>
            <a:off x="2988972" y="2414720"/>
            <a:ext cx="0" cy="3504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Connecteur droit avec flèche 15"/>
          <p:cNvCxnSpPr/>
          <p:nvPr/>
        </p:nvCxnSpPr>
        <p:spPr>
          <a:xfrm>
            <a:off x="8473225" y="2518026"/>
            <a:ext cx="0" cy="3504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Connecteur droit avec flèche 16"/>
          <p:cNvCxnSpPr/>
          <p:nvPr/>
        </p:nvCxnSpPr>
        <p:spPr>
          <a:xfrm>
            <a:off x="2562897" y="3856628"/>
            <a:ext cx="0" cy="3504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Connecteur droit avec flèche 17"/>
          <p:cNvCxnSpPr/>
          <p:nvPr/>
        </p:nvCxnSpPr>
        <p:spPr>
          <a:xfrm>
            <a:off x="9228786" y="3808127"/>
            <a:ext cx="0" cy="3504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Connecteur droit avec flèche 18"/>
          <p:cNvCxnSpPr/>
          <p:nvPr/>
        </p:nvCxnSpPr>
        <p:spPr>
          <a:xfrm>
            <a:off x="9229860" y="5154151"/>
            <a:ext cx="0" cy="3504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Connecteur droit avec flèche 19"/>
          <p:cNvCxnSpPr/>
          <p:nvPr/>
        </p:nvCxnSpPr>
        <p:spPr>
          <a:xfrm>
            <a:off x="2548945" y="5329364"/>
            <a:ext cx="0" cy="3504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 name="Connecteur droit avec flèche 2"/>
          <p:cNvCxnSpPr/>
          <p:nvPr/>
        </p:nvCxnSpPr>
        <p:spPr>
          <a:xfrm>
            <a:off x="4224270" y="4576378"/>
            <a:ext cx="103032" cy="214820"/>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1" name="Connecteur droit avec flèche 20"/>
          <p:cNvCxnSpPr/>
          <p:nvPr/>
        </p:nvCxnSpPr>
        <p:spPr>
          <a:xfrm>
            <a:off x="3526663" y="4898435"/>
            <a:ext cx="103032" cy="214820"/>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2" name="Connecteur droit avec flèche 21"/>
          <p:cNvCxnSpPr/>
          <p:nvPr/>
        </p:nvCxnSpPr>
        <p:spPr>
          <a:xfrm flipV="1">
            <a:off x="8681570" y="4640675"/>
            <a:ext cx="87738" cy="262087"/>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6" name="Connecteur droit avec flèche 25"/>
          <p:cNvCxnSpPr/>
          <p:nvPr/>
        </p:nvCxnSpPr>
        <p:spPr>
          <a:xfrm flipV="1">
            <a:off x="10804437" y="4636348"/>
            <a:ext cx="87738" cy="262087"/>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13240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189600" y="202056"/>
            <a:ext cx="9002752" cy="5929071"/>
            <a:chOff x="189600" y="202056"/>
            <a:chExt cx="9002752" cy="5929071"/>
          </a:xfrm>
        </p:grpSpPr>
        <p:pic>
          <p:nvPicPr>
            <p:cNvPr id="1026" name="Picture 2" descr="RÃ©sultat de recherche d'images pour &quot;la rÃ©partition des volcans sur terr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600" y="202056"/>
              <a:ext cx="9002752" cy="561600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2036535" y="5761795"/>
              <a:ext cx="4933118" cy="369332"/>
            </a:xfrm>
            <a:prstGeom prst="rect">
              <a:avLst/>
            </a:prstGeom>
            <a:noFill/>
          </p:spPr>
          <p:txBody>
            <a:bodyPr wrap="square" rtlCol="0">
              <a:spAutoFit/>
            </a:bodyPr>
            <a:lstStyle/>
            <a:p>
              <a:r>
                <a:rPr lang="fr-FR" dirty="0" smtClean="0"/>
                <a:t>Figure 1: la répartition des volcans sur la terre  </a:t>
              </a:r>
              <a:endParaRPr lang="fr-FR" dirty="0"/>
            </a:p>
          </p:txBody>
        </p:sp>
      </p:grpSp>
      <p:grpSp>
        <p:nvGrpSpPr>
          <p:cNvPr id="7" name="Groupe 6"/>
          <p:cNvGrpSpPr/>
          <p:nvPr/>
        </p:nvGrpSpPr>
        <p:grpSpPr>
          <a:xfrm>
            <a:off x="6310218" y="849365"/>
            <a:ext cx="6096000" cy="4727764"/>
            <a:chOff x="6876888" y="278031"/>
            <a:chExt cx="6096000" cy="4727764"/>
          </a:xfrm>
        </p:grpSpPr>
        <p:pic>
          <p:nvPicPr>
            <p:cNvPr id="4" name="Image 3"/>
            <p:cNvPicPr>
              <a:picLocks noChangeAspect="1"/>
            </p:cNvPicPr>
            <p:nvPr/>
          </p:nvPicPr>
          <p:blipFill>
            <a:blip r:embed="rId3"/>
            <a:stretch>
              <a:fillRect/>
            </a:stretch>
          </p:blipFill>
          <p:spPr>
            <a:xfrm>
              <a:off x="7424442" y="278031"/>
              <a:ext cx="4598589" cy="3960000"/>
            </a:xfrm>
            <a:prstGeom prst="rect">
              <a:avLst/>
            </a:prstGeom>
          </p:spPr>
        </p:pic>
        <p:sp>
          <p:nvSpPr>
            <p:cNvPr id="2" name="Rectangle 1"/>
            <p:cNvSpPr/>
            <p:nvPr/>
          </p:nvSpPr>
          <p:spPr>
            <a:xfrm>
              <a:off x="6876888" y="4359464"/>
              <a:ext cx="6096000" cy="646331"/>
            </a:xfrm>
            <a:prstGeom prst="rect">
              <a:avLst/>
            </a:prstGeom>
          </p:spPr>
          <p:txBody>
            <a:bodyPr>
              <a:spAutoFit/>
            </a:bodyPr>
            <a:lstStyle/>
            <a:p>
              <a:pPr algn="ctr"/>
              <a:r>
                <a:rPr lang="fr-FR" dirty="0" smtClean="0"/>
                <a:t>Figure 3: Eruption </a:t>
              </a:r>
              <a:r>
                <a:rPr lang="fr-FR" dirty="0"/>
                <a:t>de volcan Saint Hellens au Nord ouest </a:t>
              </a:r>
              <a:endParaRPr lang="fr-FR" dirty="0" smtClean="0"/>
            </a:p>
            <a:p>
              <a:pPr algn="ctr"/>
              <a:r>
                <a:rPr lang="fr-FR" dirty="0" smtClean="0"/>
                <a:t>des </a:t>
              </a:r>
              <a:r>
                <a:rPr lang="fr-FR" dirty="0"/>
                <a:t>U.S.A </a:t>
              </a:r>
            </a:p>
          </p:txBody>
        </p:sp>
      </p:grpSp>
      <p:grpSp>
        <p:nvGrpSpPr>
          <p:cNvPr id="6" name="Groupe 5"/>
          <p:cNvGrpSpPr/>
          <p:nvPr/>
        </p:nvGrpSpPr>
        <p:grpSpPr>
          <a:xfrm>
            <a:off x="470061" y="1515392"/>
            <a:ext cx="5559697" cy="3933332"/>
            <a:chOff x="1409956" y="3010056"/>
            <a:chExt cx="5559697" cy="3933332"/>
          </a:xfrm>
        </p:grpSpPr>
        <p:pic>
          <p:nvPicPr>
            <p:cNvPr id="5" name="Image 4"/>
            <p:cNvPicPr>
              <a:picLocks noChangeAspect="1"/>
            </p:cNvPicPr>
            <p:nvPr/>
          </p:nvPicPr>
          <p:blipFill>
            <a:blip r:embed="rId4"/>
            <a:stretch>
              <a:fillRect/>
            </a:stretch>
          </p:blipFill>
          <p:spPr>
            <a:xfrm>
              <a:off x="1409956" y="3010056"/>
              <a:ext cx="5559697" cy="3564000"/>
            </a:xfrm>
            <a:prstGeom prst="rect">
              <a:avLst/>
            </a:prstGeom>
          </p:spPr>
        </p:pic>
        <p:sp>
          <p:nvSpPr>
            <p:cNvPr id="3" name="ZoneTexte 2"/>
            <p:cNvSpPr txBox="1"/>
            <p:nvPr/>
          </p:nvSpPr>
          <p:spPr>
            <a:xfrm>
              <a:off x="2391241" y="6574056"/>
              <a:ext cx="3915178" cy="369332"/>
            </a:xfrm>
            <a:prstGeom prst="rect">
              <a:avLst/>
            </a:prstGeom>
            <a:noFill/>
          </p:spPr>
          <p:txBody>
            <a:bodyPr wrap="square" rtlCol="0">
              <a:spAutoFit/>
            </a:bodyPr>
            <a:lstStyle/>
            <a:p>
              <a:r>
                <a:rPr lang="fr-FR" dirty="0" smtClean="0"/>
                <a:t>Figure 2 : Eruption </a:t>
              </a:r>
              <a:r>
                <a:rPr lang="fr-FR" dirty="0"/>
                <a:t>de la fournaise</a:t>
              </a:r>
            </a:p>
          </p:txBody>
        </p:sp>
      </p:grpSp>
    </p:spTree>
    <p:extLst>
      <p:ext uri="{BB962C8B-B14F-4D97-AF65-F5344CB8AC3E}">
        <p14:creationId xmlns:p14="http://schemas.microsoft.com/office/powerpoint/2010/main" val="259923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7287" y="3332455"/>
            <a:ext cx="10515600" cy="4351338"/>
          </a:xfrm>
        </p:spPr>
        <p:txBody>
          <a:bodyPr/>
          <a:lstStyle/>
          <a:p>
            <a:pPr marL="0" indent="0">
              <a:buNone/>
            </a:pPr>
            <a:r>
              <a:rPr lang="fr-FR" u="sng" dirty="0" smtClean="0">
                <a:effectLst>
                  <a:outerShdw blurRad="38100" dist="38100" dir="2700000" algn="tl">
                    <a:srgbClr val="000000">
                      <a:alpha val="43137"/>
                    </a:srgbClr>
                  </a:outerShdw>
                </a:effectLst>
              </a:rPr>
              <a:t>Les questions:</a:t>
            </a:r>
          </a:p>
          <a:p>
            <a:r>
              <a:rPr lang="fr-FR" sz="2400" dirty="0" smtClean="0">
                <a:latin typeface="Times New Roman" panose="02020603050405020304" pitchFamily="18" charset="0"/>
                <a:cs typeface="Times New Roman" panose="02020603050405020304" pitchFamily="18" charset="0"/>
              </a:rPr>
              <a:t>Qu’est ce qu’un volcan?</a:t>
            </a:r>
          </a:p>
          <a:p>
            <a:r>
              <a:rPr lang="fr-FR" sz="2400" dirty="0" smtClean="0">
                <a:latin typeface="Times New Roman" panose="02020603050405020304" pitchFamily="18" charset="0"/>
                <a:cs typeface="Times New Roman" panose="02020603050405020304" pitchFamily="18" charset="0"/>
              </a:rPr>
              <a:t>Quel sont les différentes types des éruptions volcanique?</a:t>
            </a:r>
          </a:p>
          <a:p>
            <a:r>
              <a:rPr lang="fr-FR" sz="2400" dirty="0" smtClean="0">
                <a:latin typeface="Times New Roman" panose="02020603050405020304" pitchFamily="18" charset="0"/>
                <a:cs typeface="Times New Roman" panose="02020603050405020304" pitchFamily="18" charset="0"/>
              </a:rPr>
              <a:t>Quelles sont les caractéristiques des différentes types des éruptions volcanique?</a:t>
            </a:r>
          </a:p>
          <a:p>
            <a:r>
              <a:rPr lang="fr-FR" sz="2400" dirty="0" smtClean="0">
                <a:latin typeface="Times New Roman" panose="02020603050405020304" pitchFamily="18" charset="0"/>
                <a:cs typeface="Times New Roman" panose="02020603050405020304" pitchFamily="18" charset="0"/>
              </a:rPr>
              <a:t>Quelle est la relation entre les volcans et la tectoniques des plaques?</a:t>
            </a:r>
          </a:p>
        </p:txBody>
      </p:sp>
      <p:sp>
        <p:nvSpPr>
          <p:cNvPr id="2" name="ZoneTexte 1"/>
          <p:cNvSpPr txBox="1"/>
          <p:nvPr/>
        </p:nvSpPr>
        <p:spPr>
          <a:xfrm>
            <a:off x="193183" y="283335"/>
            <a:ext cx="11088710" cy="2492990"/>
          </a:xfrm>
          <a:prstGeom prst="rect">
            <a:avLst/>
          </a:prstGeom>
          <a:noFill/>
        </p:spPr>
        <p:txBody>
          <a:bodyPr wrap="square" rtlCol="0">
            <a:spAutoFit/>
          </a:bodyPr>
          <a:lstStyle/>
          <a:p>
            <a:r>
              <a:rPr lang="fr-FR" sz="28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p>
          <a:p>
            <a:endParaRPr lang="fr-FR" sz="28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sz="2000" dirty="0" smtClean="0">
                <a:latin typeface="Times New Roman" panose="02020603050405020304" pitchFamily="18" charset="0"/>
                <a:cs typeface="Times New Roman" panose="02020603050405020304" pitchFamily="18" charset="0"/>
              </a:rPr>
              <a:t>	Les volcans actif sont caractérisés par des éruptions volcaniques qui témoignent d’une activité interne de la terre. </a:t>
            </a:r>
          </a:p>
          <a:p>
            <a:pPr algn="just"/>
            <a:r>
              <a:rPr lang="fr-FR" sz="2000" dirty="0" smtClean="0">
                <a:latin typeface="Times New Roman" panose="02020603050405020304" pitchFamily="18" charset="0"/>
                <a:cs typeface="Times New Roman" panose="02020603050405020304" pitchFamily="18" charset="0"/>
              </a:rPr>
              <a:t>Ces éruptions volcaniques correspondent à l’arrivée en surface d’un magma, roches en fusion, dont la température est environ 1000 °C. toutefois, ces éruptions ne sont pas toutes semblables. Leurs caractéristiques différent   selon les volcans.</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662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0760" y="430383"/>
            <a:ext cx="10515600" cy="721217"/>
          </a:xfrm>
        </p:spPr>
        <p:txBody>
          <a:bodyPr>
            <a:normAutofit fontScale="90000"/>
          </a:bodyPr>
          <a:lstStyle/>
          <a:p>
            <a:r>
              <a:rPr lang="fr-FR" sz="3200" b="1" u="sng" dirty="0" smtClean="0">
                <a:solidFill>
                  <a:srgbClr val="FF0000"/>
                </a:solidFill>
              </a:rPr>
              <a:t>Activité 1:</a:t>
            </a:r>
            <a:r>
              <a:rPr lang="fr-FR" sz="3200" dirty="0" smtClean="0">
                <a:solidFill>
                  <a:srgbClr val="FF0000"/>
                </a:solidFill>
              </a:rPr>
              <a:t>  </a:t>
            </a:r>
            <a:r>
              <a:rPr lang="fr-FR" sz="2800" b="1" dirty="0" smtClean="0"/>
              <a:t>Qu’est </a:t>
            </a:r>
            <a:r>
              <a:rPr lang="fr-FR" sz="2800" b="1" dirty="0"/>
              <a:t>ce qu’un volcan?</a:t>
            </a:r>
            <a:br>
              <a:rPr lang="fr-FR" sz="2800" b="1" dirty="0"/>
            </a:br>
            <a:endParaRPr lang="fr-FR" sz="3200" b="1" dirty="0">
              <a:solidFill>
                <a:srgbClr val="FF0000"/>
              </a:solidFill>
            </a:endParaRPr>
          </a:p>
        </p:txBody>
      </p:sp>
      <p:pic>
        <p:nvPicPr>
          <p:cNvPr id="7" name="Image 6"/>
          <p:cNvPicPr>
            <a:picLocks noChangeAspect="1"/>
          </p:cNvPicPr>
          <p:nvPr/>
        </p:nvPicPr>
        <p:blipFill>
          <a:blip r:embed="rId2"/>
          <a:stretch>
            <a:fillRect/>
          </a:stretch>
        </p:blipFill>
        <p:spPr>
          <a:xfrm>
            <a:off x="806334" y="1105188"/>
            <a:ext cx="4128537" cy="3852000"/>
          </a:xfrm>
          <a:prstGeom prst="rect">
            <a:avLst/>
          </a:prstGeom>
        </p:spPr>
      </p:pic>
      <p:sp>
        <p:nvSpPr>
          <p:cNvPr id="12" name="ZoneTexte 11"/>
          <p:cNvSpPr txBox="1"/>
          <p:nvPr/>
        </p:nvSpPr>
        <p:spPr>
          <a:xfrm>
            <a:off x="1419211" y="5337586"/>
            <a:ext cx="2902781" cy="369332"/>
          </a:xfrm>
          <a:prstGeom prst="rect">
            <a:avLst/>
          </a:prstGeom>
          <a:noFill/>
        </p:spPr>
        <p:txBody>
          <a:bodyPr wrap="square" rtlCol="0">
            <a:spAutoFit/>
          </a:bodyPr>
          <a:lstStyle/>
          <a:p>
            <a:r>
              <a:rPr lang="fr-FR" dirty="0" smtClean="0"/>
              <a:t>Les composants d’un volcan</a:t>
            </a:r>
            <a:endParaRPr lang="fr-FR" dirty="0"/>
          </a:p>
        </p:txBody>
      </p:sp>
      <p:sp>
        <p:nvSpPr>
          <p:cNvPr id="16" name="Rectangle 15"/>
          <p:cNvSpPr/>
          <p:nvPr/>
        </p:nvSpPr>
        <p:spPr>
          <a:xfrm>
            <a:off x="596055" y="5657671"/>
            <a:ext cx="4338816" cy="1200329"/>
          </a:xfrm>
          <a:prstGeom prst="rect">
            <a:avLst/>
          </a:prstGeom>
        </p:spPr>
        <p:txBody>
          <a:bodyPr wrap="none">
            <a:spAutoFit/>
          </a:bodyPr>
          <a:lstStyle/>
          <a:p>
            <a:pPr marL="342900" indent="-342900">
              <a:buFont typeface="+mj-lt"/>
              <a:buAutoNum type="arabicPeriod"/>
            </a:pPr>
            <a:endParaRPr lang="fr-FR" dirty="0" smtClean="0"/>
          </a:p>
          <a:p>
            <a:pPr marL="342900" indent="-342900">
              <a:buFont typeface="+mj-lt"/>
              <a:buAutoNum type="arabicPeriod"/>
            </a:pPr>
            <a:r>
              <a:rPr lang="fr-FR" dirty="0" smtClean="0"/>
              <a:t>Qu’est ce qu’un volcan?</a:t>
            </a:r>
          </a:p>
          <a:p>
            <a:pPr marL="342900" indent="-342900">
              <a:buFont typeface="+mj-lt"/>
              <a:buAutoNum type="arabicPeriod"/>
            </a:pPr>
            <a:r>
              <a:rPr lang="fr-FR" dirty="0" smtClean="0"/>
              <a:t>Quelle sont les composants d’un volcan?</a:t>
            </a:r>
          </a:p>
          <a:p>
            <a:pPr marL="342900" indent="-342900">
              <a:buFont typeface="+mj-lt"/>
              <a:buAutoNum type="arabicPeriod"/>
            </a:pPr>
            <a:endParaRPr lang="fr-FR" dirty="0" smtClean="0"/>
          </a:p>
        </p:txBody>
      </p:sp>
      <p:cxnSp>
        <p:nvCxnSpPr>
          <p:cNvPr id="20" name="Connecteur droit 19"/>
          <p:cNvCxnSpPr/>
          <p:nvPr/>
        </p:nvCxnSpPr>
        <p:spPr>
          <a:xfrm flipH="1">
            <a:off x="6181861" y="1105188"/>
            <a:ext cx="12877" cy="5424401"/>
          </a:xfrm>
          <a:prstGeom prst="line">
            <a:avLst/>
          </a:prstGeom>
        </p:spPr>
        <p:style>
          <a:lnRef idx="3">
            <a:schemeClr val="dk1"/>
          </a:lnRef>
          <a:fillRef idx="0">
            <a:schemeClr val="dk1"/>
          </a:fillRef>
          <a:effectRef idx="2">
            <a:schemeClr val="dk1"/>
          </a:effectRef>
          <a:fontRef idx="minor">
            <a:schemeClr val="tx1"/>
          </a:fontRef>
        </p:style>
      </p:cxnSp>
      <p:sp>
        <p:nvSpPr>
          <p:cNvPr id="25" name="Rectangle 24"/>
          <p:cNvSpPr/>
          <p:nvPr/>
        </p:nvSpPr>
        <p:spPr>
          <a:xfrm>
            <a:off x="6400800" y="1341799"/>
            <a:ext cx="1653807" cy="63226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u="sng" dirty="0" smtClean="0">
                <a:latin typeface="Times New Roman" panose="02020603050405020304" pitchFamily="18" charset="0"/>
                <a:cs typeface="Times New Roman" panose="02020603050405020304" pitchFamily="18" charset="0"/>
              </a:rPr>
              <a:t>Réponse</a:t>
            </a:r>
            <a:endParaRPr lang="fr-FR" b="1" u="sng" dirty="0">
              <a:latin typeface="Times New Roman" panose="02020603050405020304" pitchFamily="18" charset="0"/>
              <a:cs typeface="Times New Roman" panose="02020603050405020304" pitchFamily="18" charset="0"/>
            </a:endParaRPr>
          </a:p>
        </p:txBody>
      </p:sp>
      <p:sp>
        <p:nvSpPr>
          <p:cNvPr id="26" name="ZoneTexte 25"/>
          <p:cNvSpPr txBox="1"/>
          <p:nvPr/>
        </p:nvSpPr>
        <p:spPr>
          <a:xfrm>
            <a:off x="6400800" y="2282272"/>
            <a:ext cx="5074276" cy="4247317"/>
          </a:xfrm>
          <a:prstGeom prst="rect">
            <a:avLst/>
          </a:prstGeom>
          <a:noFill/>
        </p:spPr>
        <p:txBody>
          <a:bodyPr wrap="square" rtlCol="0">
            <a:spAutoFit/>
          </a:bodyPr>
          <a:lstStyle/>
          <a:p>
            <a:pPr marL="342900" indent="-342900" algn="just">
              <a:buAutoNum type="arabicParenR"/>
            </a:pPr>
            <a:r>
              <a:rPr lang="fr-FR" dirty="0" smtClean="0"/>
              <a:t>Un </a:t>
            </a:r>
            <a:r>
              <a:rPr lang="fr-FR" dirty="0"/>
              <a:t>volcan est un orifice de la </a:t>
            </a:r>
            <a:r>
              <a:rPr lang="fr-FR" dirty="0">
                <a:hlinkClick r:id="rId3"/>
              </a:rPr>
              <a:t>croûte terrestre</a:t>
            </a:r>
            <a:r>
              <a:rPr lang="fr-FR" dirty="0"/>
              <a:t> d'où s'échappent, lors des </a:t>
            </a:r>
            <a:r>
              <a:rPr lang="fr-FR" dirty="0">
                <a:hlinkClick r:id="rId4" tooltip="En vidéo : l'impressionnante éruption du volcan Sakurajima"/>
              </a:rPr>
              <a:t>éruptions</a:t>
            </a:r>
            <a:r>
              <a:rPr lang="fr-FR" dirty="0"/>
              <a:t>, de la </a:t>
            </a:r>
            <a:r>
              <a:rPr lang="fr-FR" dirty="0">
                <a:hlinkClick r:id="rId5"/>
              </a:rPr>
              <a:t>lave</a:t>
            </a:r>
            <a:r>
              <a:rPr lang="fr-FR" dirty="0"/>
              <a:t> (constituée de </a:t>
            </a:r>
            <a:r>
              <a:rPr lang="fr-FR" dirty="0">
                <a:hlinkClick r:id="rId6"/>
              </a:rPr>
              <a:t>magma</a:t>
            </a:r>
            <a:r>
              <a:rPr lang="fr-FR" dirty="0"/>
              <a:t>), des </a:t>
            </a:r>
            <a:r>
              <a:rPr lang="fr-FR" dirty="0" smtClean="0">
                <a:hlinkClick r:id="rId7"/>
              </a:rPr>
              <a:t>gaz</a:t>
            </a:r>
            <a:r>
              <a:rPr lang="fr-FR" dirty="0" smtClean="0"/>
              <a:t>) </a:t>
            </a:r>
            <a:r>
              <a:rPr lang="fr-FR" dirty="0"/>
              <a:t>et des cendres</a:t>
            </a:r>
            <a:r>
              <a:rPr lang="fr-FR" dirty="0" smtClean="0"/>
              <a:t>.</a:t>
            </a:r>
          </a:p>
          <a:p>
            <a:pPr marL="342900" indent="-342900" algn="just">
              <a:buAutoNum type="arabicParenR"/>
            </a:pPr>
            <a:endParaRPr lang="fr-FR" dirty="0" smtClean="0"/>
          </a:p>
          <a:p>
            <a:pPr marL="342900" indent="-342900" algn="just">
              <a:buFont typeface="+mj-lt"/>
              <a:buAutoNum type="arabicParenR"/>
            </a:pPr>
            <a:r>
              <a:rPr lang="fr-FR" dirty="0"/>
              <a:t>L</a:t>
            </a:r>
            <a:r>
              <a:rPr lang="fr-FR" dirty="0" smtClean="0"/>
              <a:t>es constituants d’un volcan:</a:t>
            </a:r>
          </a:p>
          <a:p>
            <a:pPr marL="285750" indent="-285750" algn="just">
              <a:buFont typeface="Wingdings" panose="05000000000000000000" pitchFamily="2" charset="2"/>
              <a:buChar char="q"/>
            </a:pPr>
            <a:r>
              <a:rPr lang="fr-FR" b="1" dirty="0" smtClean="0"/>
              <a:t>Chambre magmatique : </a:t>
            </a:r>
            <a:r>
              <a:rPr lang="fr-FR" dirty="0"/>
              <a:t>  est un lieu de stockage du magma  </a:t>
            </a:r>
            <a:endParaRPr lang="fr-FR" dirty="0" smtClean="0"/>
          </a:p>
          <a:p>
            <a:pPr marL="285750" indent="-285750" algn="just">
              <a:buFont typeface="Wingdings" panose="05000000000000000000" pitchFamily="2" charset="2"/>
              <a:buChar char="q"/>
            </a:pPr>
            <a:r>
              <a:rPr lang="fr-FR" b="1" dirty="0" smtClean="0"/>
              <a:t>Cheminées:</a:t>
            </a:r>
            <a:r>
              <a:rPr lang="fr-FR" dirty="0"/>
              <a:t>  est un conduit créé par </a:t>
            </a:r>
            <a:r>
              <a:rPr lang="fr-FR" dirty="0" smtClean="0"/>
              <a:t>du magma</a:t>
            </a:r>
          </a:p>
          <a:p>
            <a:pPr marL="285750" indent="-285750" algn="just">
              <a:buFont typeface="Wingdings" panose="05000000000000000000" pitchFamily="2" charset="2"/>
              <a:buChar char="q"/>
            </a:pPr>
            <a:r>
              <a:rPr lang="fr-FR" dirty="0" smtClean="0"/>
              <a:t> </a:t>
            </a:r>
            <a:r>
              <a:rPr lang="fr-FR" b="1" dirty="0" err="1" smtClean="0"/>
              <a:t>cratére</a:t>
            </a:r>
            <a:endParaRPr lang="fr-FR" b="1" dirty="0" smtClean="0"/>
          </a:p>
          <a:p>
            <a:pPr marL="285750" indent="-285750" algn="just">
              <a:buFont typeface="Wingdings" panose="05000000000000000000" pitchFamily="2" charset="2"/>
              <a:buChar char="q"/>
            </a:pPr>
            <a:r>
              <a:rPr lang="fr-FR" b="1" dirty="0" smtClean="0"/>
              <a:t>Cône volcanique</a:t>
            </a:r>
          </a:p>
          <a:p>
            <a:pPr algn="just"/>
            <a:endParaRPr lang="fr-FR" b="1" dirty="0" smtClean="0"/>
          </a:p>
          <a:p>
            <a:pPr algn="just"/>
            <a:endParaRPr lang="fr-FR" b="1" dirty="0" smtClean="0"/>
          </a:p>
          <a:p>
            <a:pPr algn="just"/>
            <a:endParaRPr lang="fr-FR" b="1" dirty="0" smtClean="0"/>
          </a:p>
          <a:p>
            <a:pPr marL="285750" indent="-285750" algn="just">
              <a:buFont typeface="Wingdings" panose="05000000000000000000" pitchFamily="2" charset="2"/>
              <a:buChar char="q"/>
            </a:pPr>
            <a:endParaRPr lang="fr-FR" dirty="0"/>
          </a:p>
        </p:txBody>
      </p:sp>
    </p:spTree>
    <p:extLst>
      <p:ext uri="{BB962C8B-B14F-4D97-AF65-F5344CB8AC3E}">
        <p14:creationId xmlns:p14="http://schemas.microsoft.com/office/powerpoint/2010/main" val="2123532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5532955" y="2311095"/>
            <a:ext cx="6193259" cy="2890678"/>
            <a:chOff x="5893564" y="3296481"/>
            <a:chExt cx="6193259" cy="2890678"/>
          </a:xfrm>
        </p:grpSpPr>
        <p:pic>
          <p:nvPicPr>
            <p:cNvPr id="5" name="Picture 6" descr="RÃ©sultat de recherche d'images pour &quot;lave visqueuse d'un volcan explosif&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9623" y="4495159"/>
              <a:ext cx="2707200" cy="169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RÃ©sultat de recherche d'images pour &quot;volcan explosif&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564" y="3296481"/>
              <a:ext cx="3840000" cy="28800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ZoneTexte 6"/>
          <p:cNvSpPr txBox="1"/>
          <p:nvPr/>
        </p:nvSpPr>
        <p:spPr>
          <a:xfrm>
            <a:off x="866090" y="5243101"/>
            <a:ext cx="4893972" cy="369332"/>
          </a:xfrm>
          <a:prstGeom prst="rect">
            <a:avLst/>
          </a:prstGeom>
          <a:noFill/>
        </p:spPr>
        <p:txBody>
          <a:bodyPr wrap="square" rtlCol="0">
            <a:spAutoFit/>
          </a:bodyPr>
          <a:lstStyle/>
          <a:p>
            <a:r>
              <a:rPr lang="fr-FR" dirty="0" smtClean="0"/>
              <a:t>(a): </a:t>
            </a:r>
            <a:r>
              <a:rPr lang="fr-FR" dirty="0"/>
              <a:t>E</a:t>
            </a:r>
            <a:r>
              <a:rPr lang="fr-FR" dirty="0" smtClean="0"/>
              <a:t>ruption de la fournaise </a:t>
            </a:r>
            <a:endParaRPr lang="fr-FR" dirty="0"/>
          </a:p>
        </p:txBody>
      </p:sp>
      <p:sp>
        <p:nvSpPr>
          <p:cNvPr id="8" name="ZoneTexte 7"/>
          <p:cNvSpPr txBox="1"/>
          <p:nvPr/>
        </p:nvSpPr>
        <p:spPr>
          <a:xfrm>
            <a:off x="5635987" y="5243101"/>
            <a:ext cx="5922802" cy="369332"/>
          </a:xfrm>
          <a:prstGeom prst="rect">
            <a:avLst/>
          </a:prstGeom>
          <a:noFill/>
        </p:spPr>
        <p:txBody>
          <a:bodyPr wrap="square" rtlCol="0">
            <a:spAutoFit/>
          </a:bodyPr>
          <a:lstStyle/>
          <a:p>
            <a:r>
              <a:rPr lang="fr-FR" dirty="0" smtClean="0"/>
              <a:t>(b):Eruption de volcan Saint Hellens au Nord ouest des U.S.A </a:t>
            </a:r>
            <a:endParaRPr lang="fr-FR" dirty="0"/>
          </a:p>
        </p:txBody>
      </p:sp>
      <p:pic>
        <p:nvPicPr>
          <p:cNvPr id="9" name="Image 8"/>
          <p:cNvPicPr>
            <a:picLocks noChangeAspect="1"/>
          </p:cNvPicPr>
          <p:nvPr/>
        </p:nvPicPr>
        <p:blipFill>
          <a:blip r:embed="rId4"/>
          <a:stretch>
            <a:fillRect/>
          </a:stretch>
        </p:blipFill>
        <p:spPr>
          <a:xfrm>
            <a:off x="513028" y="2384089"/>
            <a:ext cx="4380363" cy="2808000"/>
          </a:xfrm>
          <a:prstGeom prst="rect">
            <a:avLst/>
          </a:prstGeom>
        </p:spPr>
      </p:pic>
      <p:sp>
        <p:nvSpPr>
          <p:cNvPr id="11" name="ZoneTexte 10"/>
          <p:cNvSpPr txBox="1"/>
          <p:nvPr/>
        </p:nvSpPr>
        <p:spPr>
          <a:xfrm>
            <a:off x="488040" y="603760"/>
            <a:ext cx="4481269"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FR" dirty="0" smtClean="0"/>
              <a:t>Le piton de la fournaise « île de la réunion »,cannait plusieurs </a:t>
            </a:r>
            <a:r>
              <a:rPr lang="fr-FR" dirty="0"/>
              <a:t>é</a:t>
            </a:r>
            <a:r>
              <a:rPr lang="fr-FR" dirty="0" smtClean="0"/>
              <a:t>ruptions volcaniques  successives accompagnées de coulée de lave pauvre en gaz se sont répondues sur des dizaines de kilomètres à des vitesses variées</a:t>
            </a:r>
            <a:endParaRPr lang="fr-FR" dirty="0"/>
          </a:p>
        </p:txBody>
      </p:sp>
      <p:sp>
        <p:nvSpPr>
          <p:cNvPr id="12" name="ZoneTexte 11"/>
          <p:cNvSpPr txBox="1"/>
          <p:nvPr/>
        </p:nvSpPr>
        <p:spPr>
          <a:xfrm>
            <a:off x="5532955" y="1030517"/>
            <a:ext cx="560727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FR" dirty="0" smtClean="0"/>
              <a:t>Plusieurs éruptions volcaniques successives, précédées de cendre, de fumée chaudes accompagnées de nuée ardents et de lave très visqueuse riche en gaz toxiques et de vapeurs d’eau sont projetées jusqu’à 20km d’altitude.</a:t>
            </a:r>
            <a:endParaRPr lang="fr-FR" dirty="0"/>
          </a:p>
        </p:txBody>
      </p:sp>
      <p:sp>
        <p:nvSpPr>
          <p:cNvPr id="13" name="ZoneTexte 12"/>
          <p:cNvSpPr txBox="1"/>
          <p:nvPr/>
        </p:nvSpPr>
        <p:spPr>
          <a:xfrm>
            <a:off x="999592" y="5685427"/>
            <a:ext cx="7225048" cy="923330"/>
          </a:xfrm>
          <a:prstGeom prst="rect">
            <a:avLst/>
          </a:prstGeom>
          <a:noFill/>
        </p:spPr>
        <p:txBody>
          <a:bodyPr wrap="square" rtlCol="0">
            <a:spAutoFit/>
          </a:bodyPr>
          <a:lstStyle/>
          <a:p>
            <a:pPr marL="342900" indent="-342900">
              <a:buFont typeface="+mj-lt"/>
              <a:buAutoNum type="arabicParenR"/>
            </a:pPr>
            <a:r>
              <a:rPr lang="fr-FR" dirty="0" smtClean="0"/>
              <a:t>Décrire les caractéristiques de chaque types de volcans? Et conclure les types des volcans?</a:t>
            </a:r>
          </a:p>
          <a:p>
            <a:pPr marL="342900" indent="-342900">
              <a:buFont typeface="+mj-lt"/>
              <a:buAutoNum type="arabicParenR"/>
            </a:pPr>
            <a:r>
              <a:rPr lang="fr-FR" dirty="0" smtClean="0"/>
              <a:t>Compléter le tableau suivant:</a:t>
            </a:r>
            <a:endParaRPr lang="fr-FR" dirty="0"/>
          </a:p>
        </p:txBody>
      </p:sp>
      <p:sp>
        <p:nvSpPr>
          <p:cNvPr id="14" name="Rectangle 13"/>
          <p:cNvSpPr/>
          <p:nvPr/>
        </p:nvSpPr>
        <p:spPr>
          <a:xfrm>
            <a:off x="104251" y="0"/>
            <a:ext cx="11452687" cy="523220"/>
          </a:xfrm>
          <a:prstGeom prst="rect">
            <a:avLst/>
          </a:prstGeom>
        </p:spPr>
        <p:txBody>
          <a:bodyPr wrap="none">
            <a:spAutoFit/>
          </a:bodyPr>
          <a:lstStyle/>
          <a:p>
            <a:r>
              <a:rPr lang="fr-FR" sz="2800" b="1" u="sng" dirty="0" smtClean="0">
                <a:solidFill>
                  <a:srgbClr val="FF0000"/>
                </a:solidFill>
                <a:latin typeface="+mj-lt"/>
              </a:rPr>
              <a:t>Activité 2: </a:t>
            </a:r>
            <a:r>
              <a:rPr lang="fr-FR" sz="2800" dirty="0"/>
              <a:t>les caractéristiques des différentes types des </a:t>
            </a:r>
            <a:r>
              <a:rPr lang="fr-FR" sz="2800"/>
              <a:t>éruptions </a:t>
            </a:r>
            <a:r>
              <a:rPr lang="fr-FR" sz="2800" smtClean="0"/>
              <a:t>volcaniques</a:t>
            </a:r>
            <a:endParaRPr lang="fr-FR" sz="2800" b="1" dirty="0">
              <a:latin typeface="+mj-lt"/>
            </a:endParaRPr>
          </a:p>
        </p:txBody>
      </p:sp>
    </p:spTree>
    <p:extLst>
      <p:ext uri="{BB962C8B-B14F-4D97-AF65-F5344CB8AC3E}">
        <p14:creationId xmlns:p14="http://schemas.microsoft.com/office/powerpoint/2010/main" val="4213411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nvPr>
        </p:nvGraphicFramePr>
        <p:xfrm>
          <a:off x="1043190" y="772732"/>
          <a:ext cx="9219840" cy="4137812"/>
        </p:xfrm>
        <a:graphic>
          <a:graphicData uri="http://schemas.openxmlformats.org/drawingml/2006/table">
            <a:tbl>
              <a:tblPr firstRow="1" bandRow="1">
                <a:tableStyleId>{5940675A-B579-460E-94D1-54222C63F5DA}</a:tableStyleId>
              </a:tblPr>
              <a:tblGrid>
                <a:gridCol w="3232596"/>
                <a:gridCol w="2913964"/>
                <a:gridCol w="3073280"/>
              </a:tblGrid>
              <a:tr h="461793">
                <a:tc>
                  <a:txBody>
                    <a:bodyPr/>
                    <a:lstStyle/>
                    <a:p>
                      <a:r>
                        <a:rPr lang="fr-FR" dirty="0" smtClean="0"/>
                        <a:t>Les caractéristiques</a:t>
                      </a:r>
                      <a:endParaRPr lang="fr-FR" dirty="0"/>
                    </a:p>
                  </a:txBody>
                  <a:tcPr/>
                </a:tc>
                <a:tc>
                  <a:txBody>
                    <a:bodyPr/>
                    <a:lstStyle/>
                    <a:p>
                      <a:pPr algn="ctr"/>
                      <a:r>
                        <a:rPr lang="fr-FR" dirty="0" smtClean="0"/>
                        <a:t>La Fournaise</a:t>
                      </a:r>
                      <a:endParaRPr lang="fr-FR" dirty="0"/>
                    </a:p>
                  </a:txBody>
                  <a:tcPr/>
                </a:tc>
                <a:tc>
                  <a:txBody>
                    <a:bodyPr/>
                    <a:lstStyle/>
                    <a:p>
                      <a:pPr algn="ctr"/>
                      <a:r>
                        <a:rPr lang="fr-FR" dirty="0" smtClean="0"/>
                        <a:t>   Saint Hellens</a:t>
                      </a:r>
                      <a:endParaRPr lang="fr-FR" dirty="0"/>
                    </a:p>
                  </a:txBody>
                  <a:tcPr/>
                </a:tc>
              </a:tr>
              <a:tr h="461793">
                <a:tc>
                  <a:txBody>
                    <a:bodyPr/>
                    <a:lstStyle/>
                    <a:p>
                      <a:r>
                        <a:rPr lang="fr-FR" dirty="0" smtClean="0"/>
                        <a:t>La silice dans la lave en %</a:t>
                      </a:r>
                      <a:endParaRPr lang="fr-FR" dirty="0"/>
                    </a:p>
                  </a:txBody>
                  <a:tcPr/>
                </a:tc>
                <a:tc>
                  <a:txBody>
                    <a:bodyPr/>
                    <a:lstStyle/>
                    <a:p>
                      <a:pPr algn="ctr"/>
                      <a:r>
                        <a:rPr lang="fr-FR" dirty="0" smtClean="0"/>
                        <a:t>50%</a:t>
                      </a:r>
                      <a:endParaRPr lang="fr-FR" dirty="0"/>
                    </a:p>
                  </a:txBody>
                  <a:tcPr/>
                </a:tc>
                <a:tc>
                  <a:txBody>
                    <a:bodyPr/>
                    <a:lstStyle/>
                    <a:p>
                      <a:pPr algn="ctr"/>
                      <a:r>
                        <a:rPr lang="fr-FR" dirty="0" smtClean="0"/>
                        <a:t>70%</a:t>
                      </a:r>
                      <a:endParaRPr lang="fr-FR" dirty="0"/>
                    </a:p>
                  </a:txBody>
                  <a:tcPr/>
                </a:tc>
              </a:tr>
              <a:tr h="461793">
                <a:tc>
                  <a:txBody>
                    <a:bodyPr/>
                    <a:lstStyle/>
                    <a:p>
                      <a:r>
                        <a:rPr lang="fr-FR" dirty="0" smtClean="0"/>
                        <a:t>La nature de lave</a:t>
                      </a:r>
                      <a:endParaRPr lang="fr-FR" dirty="0"/>
                    </a:p>
                  </a:txBody>
                  <a:tcPr/>
                </a:tc>
                <a:tc>
                  <a:txBody>
                    <a:bodyPr/>
                    <a:lstStyle/>
                    <a:p>
                      <a:endParaRPr lang="fr-FR" dirty="0"/>
                    </a:p>
                  </a:txBody>
                  <a:tcPr/>
                </a:tc>
                <a:tc>
                  <a:txBody>
                    <a:bodyPr/>
                    <a:lstStyle/>
                    <a:p>
                      <a:endParaRPr lang="fr-FR"/>
                    </a:p>
                  </a:txBody>
                  <a:tcPr/>
                </a:tc>
              </a:tr>
              <a:tr h="494937">
                <a:tc>
                  <a:txBody>
                    <a:bodyPr/>
                    <a:lstStyle/>
                    <a:p>
                      <a:r>
                        <a:rPr lang="fr-FR" dirty="0" smtClean="0"/>
                        <a:t>Gaz et vapeur</a:t>
                      </a:r>
                      <a:r>
                        <a:rPr lang="fr-FR" baseline="0" dirty="0" smtClean="0"/>
                        <a:t> d’eau dans la lave</a:t>
                      </a:r>
                    </a:p>
                  </a:txBody>
                  <a:tcPr/>
                </a:tc>
                <a:tc>
                  <a:txBody>
                    <a:bodyPr/>
                    <a:lstStyle/>
                    <a:p>
                      <a:endParaRPr lang="fr-FR"/>
                    </a:p>
                  </a:txBody>
                  <a:tcPr/>
                </a:tc>
                <a:tc>
                  <a:txBody>
                    <a:bodyPr/>
                    <a:lstStyle/>
                    <a:p>
                      <a:endParaRPr lang="fr-FR"/>
                    </a:p>
                  </a:txBody>
                  <a:tcPr/>
                </a:tc>
              </a:tr>
              <a:tr h="461793">
                <a:tc>
                  <a:txBody>
                    <a:bodyPr/>
                    <a:lstStyle/>
                    <a:p>
                      <a:r>
                        <a:rPr lang="fr-FR" dirty="0" smtClean="0"/>
                        <a:t>La hauteur</a:t>
                      </a:r>
                      <a:r>
                        <a:rPr lang="fr-FR" baseline="0" dirty="0" smtClean="0"/>
                        <a:t> des cendres </a:t>
                      </a:r>
                      <a:endParaRPr lang="fr-FR" dirty="0"/>
                    </a:p>
                  </a:txBody>
                  <a:tcPr/>
                </a:tc>
                <a:tc>
                  <a:txBody>
                    <a:bodyPr/>
                    <a:lstStyle/>
                    <a:p>
                      <a:endParaRPr lang="fr-FR"/>
                    </a:p>
                  </a:txBody>
                  <a:tcPr/>
                </a:tc>
                <a:tc>
                  <a:txBody>
                    <a:bodyPr/>
                    <a:lstStyle/>
                    <a:p>
                      <a:endParaRPr lang="fr-FR"/>
                    </a:p>
                  </a:txBody>
                  <a:tcPr/>
                </a:tc>
              </a:tr>
              <a:tr h="536842">
                <a:tc>
                  <a:txBody>
                    <a:bodyPr/>
                    <a:lstStyle/>
                    <a:p>
                      <a:r>
                        <a:rPr lang="fr-FR" dirty="0" smtClean="0"/>
                        <a:t>La</a:t>
                      </a:r>
                      <a:r>
                        <a:rPr lang="fr-FR" baseline="0" dirty="0" smtClean="0"/>
                        <a:t> longueur des coulées de lave</a:t>
                      </a:r>
                      <a:endParaRPr lang="fr-FR" dirty="0"/>
                    </a:p>
                  </a:txBody>
                  <a:tcPr/>
                </a:tc>
                <a:tc>
                  <a:txBody>
                    <a:bodyPr/>
                    <a:lstStyle/>
                    <a:p>
                      <a:endParaRPr lang="fr-FR"/>
                    </a:p>
                  </a:txBody>
                  <a:tcPr/>
                </a:tc>
                <a:tc>
                  <a:txBody>
                    <a:bodyPr/>
                    <a:lstStyle/>
                    <a:p>
                      <a:endParaRPr lang="fr-FR"/>
                    </a:p>
                  </a:txBody>
                  <a:tcPr/>
                </a:tc>
              </a:tr>
              <a:tr h="461793">
                <a:tc>
                  <a:txBody>
                    <a:bodyPr/>
                    <a:lstStyle/>
                    <a:p>
                      <a:r>
                        <a:rPr lang="fr-FR" dirty="0" smtClean="0"/>
                        <a:t>explosivité</a:t>
                      </a:r>
                      <a:endParaRPr lang="fr-FR" dirty="0"/>
                    </a:p>
                  </a:txBody>
                  <a:tcPr/>
                </a:tc>
                <a:tc>
                  <a:txBody>
                    <a:bodyPr/>
                    <a:lstStyle/>
                    <a:p>
                      <a:endParaRPr lang="fr-FR"/>
                    </a:p>
                  </a:txBody>
                  <a:tcPr/>
                </a:tc>
                <a:tc>
                  <a:txBody>
                    <a:bodyPr/>
                    <a:lstStyle/>
                    <a:p>
                      <a:endParaRPr lang="fr-FR"/>
                    </a:p>
                  </a:txBody>
                  <a:tcPr/>
                </a:tc>
              </a:tr>
              <a:tr h="797068">
                <a:tc>
                  <a:txBody>
                    <a:bodyPr/>
                    <a:lstStyle/>
                    <a:p>
                      <a:r>
                        <a:rPr lang="fr-FR" dirty="0" smtClean="0"/>
                        <a:t>Types d’éruption volcanique</a:t>
                      </a:r>
                      <a:endParaRPr lang="fr-FR" dirty="0"/>
                    </a:p>
                  </a:txBody>
                  <a:tcPr/>
                </a:tc>
                <a:tc>
                  <a:txBody>
                    <a:bodyPr/>
                    <a:lstStyle/>
                    <a:p>
                      <a:endParaRPr lang="fr-FR"/>
                    </a:p>
                  </a:txBody>
                  <a:tcPr/>
                </a:tc>
                <a:tc>
                  <a:txBody>
                    <a:bodyPr/>
                    <a:lstStyle/>
                    <a:p>
                      <a:endParaRPr lang="fr-FR" dirty="0"/>
                    </a:p>
                  </a:txBody>
                  <a:tcPr/>
                </a:tc>
              </a:tr>
            </a:tbl>
          </a:graphicData>
        </a:graphic>
      </p:graphicFrame>
      <p:sp>
        <p:nvSpPr>
          <p:cNvPr id="6" name="ZoneTexte 5"/>
          <p:cNvSpPr txBox="1"/>
          <p:nvPr/>
        </p:nvSpPr>
        <p:spPr>
          <a:xfrm>
            <a:off x="2472745" y="5280338"/>
            <a:ext cx="7186411" cy="369332"/>
          </a:xfrm>
          <a:prstGeom prst="rect">
            <a:avLst/>
          </a:prstGeom>
          <a:noFill/>
        </p:spPr>
        <p:txBody>
          <a:bodyPr wrap="square" rtlCol="0">
            <a:spAutoFit/>
          </a:bodyPr>
          <a:lstStyle/>
          <a:p>
            <a:r>
              <a:rPr lang="fr-FR" dirty="0" smtClean="0"/>
              <a:t>Tableau 1: comparaison des Deux </a:t>
            </a:r>
            <a:r>
              <a:rPr lang="fr-FR" dirty="0"/>
              <a:t>é</a:t>
            </a:r>
            <a:r>
              <a:rPr lang="fr-FR" dirty="0" smtClean="0"/>
              <a:t>ruptions volcaniques  </a:t>
            </a:r>
            <a:endParaRPr lang="fr-FR" dirty="0"/>
          </a:p>
        </p:txBody>
      </p:sp>
    </p:spTree>
    <p:extLst>
      <p:ext uri="{BB962C8B-B14F-4D97-AF65-F5344CB8AC3E}">
        <p14:creationId xmlns:p14="http://schemas.microsoft.com/office/powerpoint/2010/main" val="3663309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10637" y="313610"/>
            <a:ext cx="2176530" cy="652305"/>
          </a:xfrm>
        </p:spPr>
        <p:txBody>
          <a:bodyPr>
            <a:normAutofit fontScale="90000"/>
          </a:bodyPr>
          <a:lstStyle/>
          <a:p>
            <a:r>
              <a:rPr lang="fr-FR" u="sng" dirty="0"/>
              <a:t>R</a:t>
            </a:r>
            <a:r>
              <a:rPr lang="fr-FR" u="sng" dirty="0" smtClean="0"/>
              <a:t>éponse</a:t>
            </a:r>
            <a:endParaRPr lang="fr-FR" u="sng" dirty="0"/>
          </a:p>
        </p:txBody>
      </p:sp>
      <p:sp>
        <p:nvSpPr>
          <p:cNvPr id="3" name="Espace réservé du contenu 2"/>
          <p:cNvSpPr>
            <a:spLocks noGrp="1"/>
          </p:cNvSpPr>
          <p:nvPr>
            <p:ph idx="1"/>
          </p:nvPr>
        </p:nvSpPr>
        <p:spPr>
          <a:xfrm>
            <a:off x="851078" y="1439259"/>
            <a:ext cx="10515600" cy="4351338"/>
          </a:xfrm>
        </p:spPr>
        <p:txBody>
          <a:bodyPr/>
          <a:lstStyle/>
          <a:p>
            <a:pPr marL="514350" indent="-514350" algn="just">
              <a:buAutoNum type="arabicParenR"/>
            </a:pPr>
            <a:r>
              <a:rPr lang="fr-FR" dirty="0" smtClean="0"/>
              <a:t>D’après la figure (a), </a:t>
            </a:r>
            <a:r>
              <a:rPr lang="fr-FR" u="sng" dirty="0" smtClean="0"/>
              <a:t>le </a:t>
            </a:r>
            <a:r>
              <a:rPr lang="fr-FR" u="sng" dirty="0"/>
              <a:t>magma est </a:t>
            </a:r>
            <a:r>
              <a:rPr lang="fr-FR" u="sng" dirty="0" smtClean="0"/>
              <a:t>suffisamment </a:t>
            </a:r>
            <a:r>
              <a:rPr lang="fr-FR" u="sng" dirty="0"/>
              <a:t>liquide</a:t>
            </a:r>
            <a:r>
              <a:rPr lang="fr-FR" dirty="0"/>
              <a:t>, il sort du cratère facilement, et </a:t>
            </a:r>
            <a:r>
              <a:rPr lang="fr-FR" u="sng" dirty="0"/>
              <a:t>coule le long du volcan </a:t>
            </a:r>
            <a:r>
              <a:rPr lang="fr-FR" dirty="0"/>
              <a:t>à quelques dizaines de kilomètre par heure. Ces éruptions sont </a:t>
            </a:r>
            <a:r>
              <a:rPr lang="fr-FR" dirty="0" smtClean="0"/>
              <a:t>les </a:t>
            </a:r>
            <a:r>
              <a:rPr lang="fr-FR" dirty="0"/>
              <a:t>moins </a:t>
            </a:r>
            <a:r>
              <a:rPr lang="fr-FR" dirty="0" smtClean="0"/>
              <a:t>dangereuses.  </a:t>
            </a:r>
            <a:r>
              <a:rPr lang="fr-FR" dirty="0" smtClean="0">
                <a:solidFill>
                  <a:srgbClr val="FF0000"/>
                </a:solidFill>
              </a:rPr>
              <a:t>(volcan effusif)</a:t>
            </a:r>
            <a:r>
              <a:rPr lang="fr-FR" dirty="0" smtClean="0"/>
              <a:t>. Par contre la figure (b) représente </a:t>
            </a:r>
            <a:r>
              <a:rPr lang="fr-FR" u="sng" dirty="0" smtClean="0"/>
              <a:t>un  magma trop </a:t>
            </a:r>
            <a:r>
              <a:rPr lang="fr-FR" u="sng" dirty="0"/>
              <a:t>visqueux</a:t>
            </a:r>
            <a:r>
              <a:rPr lang="fr-FR" dirty="0"/>
              <a:t>, il </a:t>
            </a:r>
            <a:r>
              <a:rPr lang="fr-FR" dirty="0" smtClean="0"/>
              <a:t>empêche </a:t>
            </a:r>
            <a:r>
              <a:rPr lang="fr-FR" dirty="0"/>
              <a:t>le gaz </a:t>
            </a:r>
            <a:r>
              <a:rPr lang="fr-FR" dirty="0" smtClean="0"/>
              <a:t>et le vapeur d’eau </a:t>
            </a:r>
            <a:r>
              <a:rPr lang="fr-FR" dirty="0"/>
              <a:t>s'échapper. La pression monte, jusqu'à ce que la structure cède dans une formidable </a:t>
            </a:r>
            <a:r>
              <a:rPr lang="fr-FR" u="sng" dirty="0"/>
              <a:t>explosion</a:t>
            </a:r>
            <a:r>
              <a:rPr lang="fr-FR" dirty="0"/>
              <a:t>. Un </a:t>
            </a:r>
            <a:r>
              <a:rPr lang="fr-FR" u="sng" dirty="0"/>
              <a:t>nuage de poussière </a:t>
            </a:r>
            <a:r>
              <a:rPr lang="fr-FR" dirty="0"/>
              <a:t>monte à plusieurs kilomètres d'altitude, puis retombe sous forme de nuée </a:t>
            </a:r>
            <a:r>
              <a:rPr lang="fr-FR" dirty="0" smtClean="0"/>
              <a:t>ardente. </a:t>
            </a:r>
            <a:r>
              <a:rPr lang="fr-FR" dirty="0" smtClean="0">
                <a:solidFill>
                  <a:srgbClr val="FF0000"/>
                </a:solidFill>
              </a:rPr>
              <a:t>(volcan explosif).</a:t>
            </a:r>
            <a:endParaRPr lang="fr-FR" dirty="0">
              <a:solidFill>
                <a:srgbClr val="FF0000"/>
              </a:solidFill>
            </a:endParaRPr>
          </a:p>
        </p:txBody>
      </p:sp>
    </p:spTree>
    <p:extLst>
      <p:ext uri="{BB962C8B-B14F-4D97-AF65-F5344CB8AC3E}">
        <p14:creationId xmlns:p14="http://schemas.microsoft.com/office/powerpoint/2010/main" val="953796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263463773"/>
              </p:ext>
            </p:extLst>
          </p:nvPr>
        </p:nvGraphicFramePr>
        <p:xfrm>
          <a:off x="1043190" y="772732"/>
          <a:ext cx="9219840" cy="4137812"/>
        </p:xfrm>
        <a:graphic>
          <a:graphicData uri="http://schemas.openxmlformats.org/drawingml/2006/table">
            <a:tbl>
              <a:tblPr firstRow="1" bandRow="1">
                <a:tableStyleId>{5940675A-B579-460E-94D1-54222C63F5DA}</a:tableStyleId>
              </a:tblPr>
              <a:tblGrid>
                <a:gridCol w="3232596"/>
                <a:gridCol w="2913964"/>
                <a:gridCol w="3073280"/>
              </a:tblGrid>
              <a:tr h="461793">
                <a:tc>
                  <a:txBody>
                    <a:bodyPr/>
                    <a:lstStyle/>
                    <a:p>
                      <a:r>
                        <a:rPr lang="fr-FR" dirty="0" smtClean="0"/>
                        <a:t>Les caractéristiques</a:t>
                      </a:r>
                      <a:endParaRPr lang="fr-FR" dirty="0"/>
                    </a:p>
                  </a:txBody>
                  <a:tcPr/>
                </a:tc>
                <a:tc>
                  <a:txBody>
                    <a:bodyPr/>
                    <a:lstStyle/>
                    <a:p>
                      <a:pPr algn="ctr"/>
                      <a:r>
                        <a:rPr lang="fr-FR" dirty="0" smtClean="0"/>
                        <a:t>La Fournaise</a:t>
                      </a:r>
                      <a:endParaRPr lang="fr-FR" dirty="0"/>
                    </a:p>
                  </a:txBody>
                  <a:tcPr/>
                </a:tc>
                <a:tc>
                  <a:txBody>
                    <a:bodyPr/>
                    <a:lstStyle/>
                    <a:p>
                      <a:pPr algn="ctr"/>
                      <a:r>
                        <a:rPr lang="fr-FR" dirty="0" smtClean="0"/>
                        <a:t>   Saint Hellens</a:t>
                      </a:r>
                      <a:endParaRPr lang="fr-FR" dirty="0"/>
                    </a:p>
                  </a:txBody>
                  <a:tcPr/>
                </a:tc>
              </a:tr>
              <a:tr h="461793">
                <a:tc>
                  <a:txBody>
                    <a:bodyPr/>
                    <a:lstStyle/>
                    <a:p>
                      <a:r>
                        <a:rPr lang="fr-FR" dirty="0" smtClean="0"/>
                        <a:t>La silice dans la lave en %</a:t>
                      </a:r>
                      <a:endParaRPr lang="fr-FR" dirty="0"/>
                    </a:p>
                  </a:txBody>
                  <a:tcPr/>
                </a:tc>
                <a:tc>
                  <a:txBody>
                    <a:bodyPr/>
                    <a:lstStyle/>
                    <a:p>
                      <a:pPr algn="ctr"/>
                      <a:r>
                        <a:rPr lang="fr-FR" dirty="0" smtClean="0">
                          <a:solidFill>
                            <a:srgbClr val="FF0000"/>
                          </a:solidFill>
                        </a:rPr>
                        <a:t>50%</a:t>
                      </a:r>
                      <a:endParaRPr lang="fr-FR" dirty="0">
                        <a:solidFill>
                          <a:srgbClr val="FF0000"/>
                        </a:solidFill>
                      </a:endParaRPr>
                    </a:p>
                  </a:txBody>
                  <a:tcPr/>
                </a:tc>
                <a:tc>
                  <a:txBody>
                    <a:bodyPr/>
                    <a:lstStyle/>
                    <a:p>
                      <a:pPr algn="ctr"/>
                      <a:r>
                        <a:rPr lang="fr-FR" dirty="0" smtClean="0">
                          <a:solidFill>
                            <a:srgbClr val="FF0000"/>
                          </a:solidFill>
                        </a:rPr>
                        <a:t>70%</a:t>
                      </a:r>
                      <a:endParaRPr lang="fr-FR" dirty="0">
                        <a:solidFill>
                          <a:srgbClr val="FF0000"/>
                        </a:solidFill>
                      </a:endParaRPr>
                    </a:p>
                  </a:txBody>
                  <a:tcPr/>
                </a:tc>
              </a:tr>
              <a:tr h="461793">
                <a:tc>
                  <a:txBody>
                    <a:bodyPr/>
                    <a:lstStyle/>
                    <a:p>
                      <a:r>
                        <a:rPr lang="fr-FR" dirty="0" smtClean="0"/>
                        <a:t>La nature de lave</a:t>
                      </a:r>
                      <a:endParaRPr lang="fr-FR" dirty="0"/>
                    </a:p>
                  </a:txBody>
                  <a:tcPr/>
                </a:tc>
                <a:tc>
                  <a:txBody>
                    <a:bodyPr/>
                    <a:lstStyle/>
                    <a:p>
                      <a:pPr algn="ctr"/>
                      <a:r>
                        <a:rPr lang="fr-FR" dirty="0" smtClean="0">
                          <a:solidFill>
                            <a:srgbClr val="FF0000"/>
                          </a:solidFill>
                        </a:rPr>
                        <a:t>fluide</a:t>
                      </a:r>
                      <a:endParaRPr lang="fr-FR" dirty="0">
                        <a:solidFill>
                          <a:srgbClr val="FF0000"/>
                        </a:solidFill>
                      </a:endParaRPr>
                    </a:p>
                  </a:txBody>
                  <a:tcPr/>
                </a:tc>
                <a:tc>
                  <a:txBody>
                    <a:bodyPr/>
                    <a:lstStyle/>
                    <a:p>
                      <a:pPr algn="ctr"/>
                      <a:r>
                        <a:rPr lang="fr-FR" dirty="0" smtClean="0">
                          <a:solidFill>
                            <a:srgbClr val="FF0000"/>
                          </a:solidFill>
                        </a:rPr>
                        <a:t>visqueuse</a:t>
                      </a:r>
                      <a:endParaRPr lang="fr-FR" dirty="0">
                        <a:solidFill>
                          <a:srgbClr val="FF0000"/>
                        </a:solidFill>
                      </a:endParaRPr>
                    </a:p>
                  </a:txBody>
                  <a:tcPr/>
                </a:tc>
              </a:tr>
              <a:tr h="494937">
                <a:tc>
                  <a:txBody>
                    <a:bodyPr/>
                    <a:lstStyle/>
                    <a:p>
                      <a:r>
                        <a:rPr lang="fr-FR" dirty="0" smtClean="0"/>
                        <a:t>Gaz et vapeur</a:t>
                      </a:r>
                      <a:r>
                        <a:rPr lang="fr-FR" baseline="0" dirty="0" smtClean="0"/>
                        <a:t> d’eau dans la lave</a:t>
                      </a:r>
                    </a:p>
                  </a:txBody>
                  <a:tcPr/>
                </a:tc>
                <a:tc>
                  <a:txBody>
                    <a:bodyPr/>
                    <a:lstStyle/>
                    <a:p>
                      <a:pPr algn="ctr"/>
                      <a:r>
                        <a:rPr lang="fr-FR" dirty="0" smtClean="0">
                          <a:solidFill>
                            <a:srgbClr val="FF0000"/>
                          </a:solidFill>
                        </a:rPr>
                        <a:t>faible</a:t>
                      </a:r>
                      <a:endParaRPr lang="fr-FR" dirty="0">
                        <a:solidFill>
                          <a:srgbClr val="FF0000"/>
                        </a:solidFill>
                      </a:endParaRPr>
                    </a:p>
                  </a:txBody>
                  <a:tcPr/>
                </a:tc>
                <a:tc>
                  <a:txBody>
                    <a:bodyPr/>
                    <a:lstStyle/>
                    <a:p>
                      <a:pPr algn="ctr"/>
                      <a:r>
                        <a:rPr lang="fr-FR" dirty="0" smtClean="0">
                          <a:solidFill>
                            <a:srgbClr val="FF0000"/>
                          </a:solidFill>
                        </a:rPr>
                        <a:t>fort</a:t>
                      </a:r>
                      <a:endParaRPr lang="fr-FR" dirty="0">
                        <a:solidFill>
                          <a:srgbClr val="FF0000"/>
                        </a:solidFill>
                      </a:endParaRPr>
                    </a:p>
                  </a:txBody>
                  <a:tcPr/>
                </a:tc>
              </a:tr>
              <a:tr h="461793">
                <a:tc>
                  <a:txBody>
                    <a:bodyPr/>
                    <a:lstStyle/>
                    <a:p>
                      <a:r>
                        <a:rPr lang="fr-FR" dirty="0" smtClean="0"/>
                        <a:t>La hauteur</a:t>
                      </a:r>
                      <a:r>
                        <a:rPr lang="fr-FR" baseline="0" dirty="0" smtClean="0"/>
                        <a:t> des cendres </a:t>
                      </a:r>
                      <a:endParaRPr lang="fr-FR" dirty="0"/>
                    </a:p>
                  </a:txBody>
                  <a:tcPr/>
                </a:tc>
                <a:tc>
                  <a:txBody>
                    <a:bodyPr/>
                    <a:lstStyle/>
                    <a:p>
                      <a:pPr algn="ctr"/>
                      <a:r>
                        <a:rPr lang="fr-FR" dirty="0" smtClean="0">
                          <a:solidFill>
                            <a:srgbClr val="FF0000"/>
                          </a:solidFill>
                        </a:rPr>
                        <a:t>faible</a:t>
                      </a:r>
                      <a:endParaRPr lang="fr-FR" dirty="0">
                        <a:solidFill>
                          <a:srgbClr val="FF0000"/>
                        </a:solidFill>
                      </a:endParaRPr>
                    </a:p>
                  </a:txBody>
                  <a:tcPr/>
                </a:tc>
                <a:tc>
                  <a:txBody>
                    <a:bodyPr/>
                    <a:lstStyle/>
                    <a:p>
                      <a:pPr algn="ctr"/>
                      <a:r>
                        <a:rPr lang="fr-FR" dirty="0" smtClean="0">
                          <a:solidFill>
                            <a:srgbClr val="FF0000"/>
                          </a:solidFill>
                        </a:rPr>
                        <a:t>forte</a:t>
                      </a:r>
                      <a:endParaRPr lang="fr-FR" dirty="0">
                        <a:solidFill>
                          <a:srgbClr val="FF0000"/>
                        </a:solidFill>
                      </a:endParaRPr>
                    </a:p>
                  </a:txBody>
                  <a:tcPr/>
                </a:tc>
              </a:tr>
              <a:tr h="536842">
                <a:tc>
                  <a:txBody>
                    <a:bodyPr/>
                    <a:lstStyle/>
                    <a:p>
                      <a:r>
                        <a:rPr lang="fr-FR" dirty="0" smtClean="0"/>
                        <a:t>La</a:t>
                      </a:r>
                      <a:r>
                        <a:rPr lang="fr-FR" baseline="0" dirty="0" smtClean="0"/>
                        <a:t> longueur des coulées de lave</a:t>
                      </a:r>
                      <a:endParaRPr lang="fr-FR" dirty="0"/>
                    </a:p>
                  </a:txBody>
                  <a:tcPr/>
                </a:tc>
                <a:tc>
                  <a:txBody>
                    <a:bodyPr/>
                    <a:lstStyle/>
                    <a:p>
                      <a:pPr algn="ctr"/>
                      <a:r>
                        <a:rPr lang="fr-FR" dirty="0" smtClean="0">
                          <a:solidFill>
                            <a:srgbClr val="FF0000"/>
                          </a:solidFill>
                        </a:rPr>
                        <a:t>Très long </a:t>
                      </a:r>
                      <a:endParaRPr lang="fr-FR" dirty="0">
                        <a:solidFill>
                          <a:srgbClr val="FF0000"/>
                        </a:solidFill>
                      </a:endParaRPr>
                    </a:p>
                  </a:txBody>
                  <a:tcPr/>
                </a:tc>
                <a:tc>
                  <a:txBody>
                    <a:bodyPr/>
                    <a:lstStyle/>
                    <a:p>
                      <a:pPr algn="ctr"/>
                      <a:r>
                        <a:rPr lang="fr-FR" dirty="0" smtClean="0">
                          <a:solidFill>
                            <a:srgbClr val="FF0000"/>
                          </a:solidFill>
                        </a:rPr>
                        <a:t>faible</a:t>
                      </a:r>
                      <a:endParaRPr lang="fr-FR" dirty="0">
                        <a:solidFill>
                          <a:srgbClr val="FF0000"/>
                        </a:solidFill>
                      </a:endParaRPr>
                    </a:p>
                  </a:txBody>
                  <a:tcPr/>
                </a:tc>
              </a:tr>
              <a:tr h="461793">
                <a:tc>
                  <a:txBody>
                    <a:bodyPr/>
                    <a:lstStyle/>
                    <a:p>
                      <a:r>
                        <a:rPr lang="fr-FR" dirty="0" smtClean="0"/>
                        <a:t>explosivité</a:t>
                      </a:r>
                      <a:endParaRPr lang="fr-FR" dirty="0"/>
                    </a:p>
                  </a:txBody>
                  <a:tcPr/>
                </a:tc>
                <a:tc>
                  <a:txBody>
                    <a:bodyPr/>
                    <a:lstStyle/>
                    <a:p>
                      <a:pPr algn="ctr"/>
                      <a:r>
                        <a:rPr lang="fr-FR" dirty="0" smtClean="0">
                          <a:solidFill>
                            <a:srgbClr val="FF0000"/>
                          </a:solidFill>
                        </a:rPr>
                        <a:t>absence</a:t>
                      </a:r>
                      <a:endParaRPr lang="fr-FR" dirty="0">
                        <a:solidFill>
                          <a:srgbClr val="FF0000"/>
                        </a:solidFill>
                      </a:endParaRPr>
                    </a:p>
                  </a:txBody>
                  <a:tcPr/>
                </a:tc>
                <a:tc>
                  <a:txBody>
                    <a:bodyPr/>
                    <a:lstStyle/>
                    <a:p>
                      <a:pPr algn="ctr"/>
                      <a:r>
                        <a:rPr lang="fr-FR" dirty="0" smtClean="0">
                          <a:solidFill>
                            <a:srgbClr val="FF0000"/>
                          </a:solidFill>
                        </a:rPr>
                        <a:t>forte</a:t>
                      </a:r>
                      <a:endParaRPr lang="fr-FR" dirty="0">
                        <a:solidFill>
                          <a:srgbClr val="FF0000"/>
                        </a:solidFill>
                      </a:endParaRPr>
                    </a:p>
                  </a:txBody>
                  <a:tcPr/>
                </a:tc>
              </a:tr>
              <a:tr h="797068">
                <a:tc>
                  <a:txBody>
                    <a:bodyPr/>
                    <a:lstStyle/>
                    <a:p>
                      <a:r>
                        <a:rPr lang="fr-FR" dirty="0" smtClean="0"/>
                        <a:t>Types d’éruption volcanique</a:t>
                      </a:r>
                      <a:endParaRPr lang="fr-FR" dirty="0"/>
                    </a:p>
                  </a:txBody>
                  <a:tcPr/>
                </a:tc>
                <a:tc>
                  <a:txBody>
                    <a:bodyPr/>
                    <a:lstStyle/>
                    <a:p>
                      <a:pPr algn="ctr"/>
                      <a:r>
                        <a:rPr lang="fr-FR" dirty="0" smtClean="0">
                          <a:solidFill>
                            <a:srgbClr val="FF0000"/>
                          </a:solidFill>
                        </a:rPr>
                        <a:t>Éruption</a:t>
                      </a:r>
                      <a:r>
                        <a:rPr lang="fr-FR" baseline="0" dirty="0" smtClean="0">
                          <a:solidFill>
                            <a:srgbClr val="FF0000"/>
                          </a:solidFill>
                        </a:rPr>
                        <a:t> </a:t>
                      </a:r>
                      <a:r>
                        <a:rPr lang="fr-FR" dirty="0" smtClean="0">
                          <a:solidFill>
                            <a:srgbClr val="FF0000"/>
                          </a:solidFill>
                        </a:rPr>
                        <a:t>effusive</a:t>
                      </a:r>
                      <a:endParaRPr lang="fr-FR" dirty="0">
                        <a:solidFill>
                          <a:srgbClr val="FF0000"/>
                        </a:solidFill>
                      </a:endParaRPr>
                    </a:p>
                  </a:txBody>
                  <a:tcPr/>
                </a:tc>
                <a:tc>
                  <a:txBody>
                    <a:bodyPr/>
                    <a:lstStyle/>
                    <a:p>
                      <a:pPr algn="ctr"/>
                      <a:r>
                        <a:rPr lang="fr-FR" dirty="0" smtClean="0">
                          <a:solidFill>
                            <a:srgbClr val="FF0000"/>
                          </a:solidFill>
                        </a:rPr>
                        <a:t>Éruption explosive</a:t>
                      </a:r>
                      <a:endParaRPr lang="fr-FR" dirty="0">
                        <a:solidFill>
                          <a:srgbClr val="FF0000"/>
                        </a:solidFill>
                      </a:endParaRPr>
                    </a:p>
                  </a:txBody>
                  <a:tcPr/>
                </a:tc>
              </a:tr>
            </a:tbl>
          </a:graphicData>
        </a:graphic>
      </p:graphicFrame>
      <p:sp>
        <p:nvSpPr>
          <p:cNvPr id="6" name="ZoneTexte 5"/>
          <p:cNvSpPr txBox="1"/>
          <p:nvPr/>
        </p:nvSpPr>
        <p:spPr>
          <a:xfrm>
            <a:off x="2730322" y="5048518"/>
            <a:ext cx="7186411" cy="369332"/>
          </a:xfrm>
          <a:prstGeom prst="rect">
            <a:avLst/>
          </a:prstGeom>
          <a:noFill/>
        </p:spPr>
        <p:txBody>
          <a:bodyPr wrap="square" rtlCol="0">
            <a:spAutoFit/>
          </a:bodyPr>
          <a:lstStyle/>
          <a:p>
            <a:r>
              <a:rPr lang="fr-FR" dirty="0" smtClean="0"/>
              <a:t>Tableau 1: comparaison des Deux </a:t>
            </a:r>
            <a:r>
              <a:rPr lang="fr-FR" dirty="0"/>
              <a:t>é</a:t>
            </a:r>
            <a:r>
              <a:rPr lang="fr-FR" dirty="0" smtClean="0"/>
              <a:t>ruptions volcaniques  </a:t>
            </a:r>
            <a:endParaRPr lang="fr-FR" dirty="0"/>
          </a:p>
        </p:txBody>
      </p:sp>
    </p:spTree>
    <p:extLst>
      <p:ext uri="{BB962C8B-B14F-4D97-AF65-F5344CB8AC3E}">
        <p14:creationId xmlns:p14="http://schemas.microsoft.com/office/powerpoint/2010/main" val="1372323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090" y="326488"/>
            <a:ext cx="10515600" cy="549275"/>
          </a:xfrm>
        </p:spPr>
        <p:txBody>
          <a:bodyPr>
            <a:normAutofit fontScale="90000"/>
          </a:bodyPr>
          <a:lstStyle/>
          <a:p>
            <a:r>
              <a:rPr lang="fr-FR" u="sng" dirty="0" smtClean="0"/>
              <a:t>Résumé 1</a:t>
            </a:r>
            <a:endParaRPr lang="fr-FR" u="sng" dirty="0"/>
          </a:p>
        </p:txBody>
      </p:sp>
      <p:sp>
        <p:nvSpPr>
          <p:cNvPr id="3" name="Espace réservé du contenu 2"/>
          <p:cNvSpPr>
            <a:spLocks noGrp="1"/>
          </p:cNvSpPr>
          <p:nvPr>
            <p:ph idx="1"/>
          </p:nvPr>
        </p:nvSpPr>
        <p:spPr>
          <a:xfrm>
            <a:off x="645017" y="1361985"/>
            <a:ext cx="10515600" cy="4351338"/>
          </a:xfrm>
        </p:spPr>
        <p:txBody>
          <a:bodyPr/>
          <a:lstStyle/>
          <a:p>
            <a:pPr marL="0" indent="0">
              <a:buNone/>
            </a:pPr>
            <a:r>
              <a:rPr lang="fr-FR" dirty="0" smtClean="0"/>
              <a:t>Il y a deux types des volcans:</a:t>
            </a:r>
          </a:p>
          <a:p>
            <a:pPr marL="0" indent="0">
              <a:buNone/>
            </a:pPr>
            <a:r>
              <a:rPr lang="fr-FR" i="1" u="sng" dirty="0" smtClean="0">
                <a:solidFill>
                  <a:srgbClr val="FF0000"/>
                </a:solidFill>
              </a:rPr>
              <a:t>Volcan effusif</a:t>
            </a:r>
            <a:r>
              <a:rPr lang="fr-FR" dirty="0" smtClean="0"/>
              <a:t>: caractérisé par des coulée de la lave fluide pauvre en gaz, silice et en vapeur d’eau.</a:t>
            </a:r>
          </a:p>
          <a:p>
            <a:pPr marL="0" indent="0">
              <a:buNone/>
            </a:pPr>
            <a:r>
              <a:rPr lang="fr-FR" i="1" u="sng" dirty="0" smtClean="0">
                <a:solidFill>
                  <a:srgbClr val="FF0000"/>
                </a:solidFill>
              </a:rPr>
              <a:t>Volcan explosif</a:t>
            </a:r>
            <a:r>
              <a:rPr lang="fr-FR" dirty="0" smtClean="0"/>
              <a:t>:</a:t>
            </a:r>
            <a:r>
              <a:rPr lang="fr-FR" dirty="0"/>
              <a:t> caractérisé par des projection </a:t>
            </a:r>
            <a:r>
              <a:rPr lang="fr-FR" dirty="0" smtClean="0"/>
              <a:t>violentes, des </a:t>
            </a:r>
            <a:r>
              <a:rPr lang="fr-FR" dirty="0"/>
              <a:t>coulée de la lave </a:t>
            </a:r>
            <a:r>
              <a:rPr lang="fr-FR" dirty="0" smtClean="0"/>
              <a:t>visqueuse riche </a:t>
            </a:r>
            <a:r>
              <a:rPr lang="fr-FR" dirty="0"/>
              <a:t>en gaz, silice et en vapeur </a:t>
            </a:r>
            <a:r>
              <a:rPr lang="fr-FR" dirty="0" smtClean="0"/>
              <a:t>d’eau, accompagné par des nuées ardentes et des poussiers qui se dispersent sur une longue distance.</a:t>
            </a:r>
            <a:endParaRPr lang="fr-FR" dirty="0"/>
          </a:p>
        </p:txBody>
      </p:sp>
    </p:spTree>
    <p:extLst>
      <p:ext uri="{BB962C8B-B14F-4D97-AF65-F5344CB8AC3E}">
        <p14:creationId xmlns:p14="http://schemas.microsoft.com/office/powerpoint/2010/main" val="2174819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6343</TotalTime>
  <Words>688</Words>
  <Application>Microsoft Office PowerPoint</Application>
  <PresentationFormat>Grand écran</PresentationFormat>
  <Paragraphs>98</Paragraphs>
  <Slides>12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Andalus</vt:lpstr>
      <vt:lpstr>Arial</vt:lpstr>
      <vt:lpstr>Calibri</vt:lpstr>
      <vt:lpstr>Calibri Light</vt:lpstr>
      <vt:lpstr>Times New Roman</vt:lpstr>
      <vt:lpstr>Wingdings</vt:lpstr>
      <vt:lpstr>Thème Office</vt:lpstr>
      <vt:lpstr>Les volcans et leur relation avec la tectonique des plaques</vt:lpstr>
      <vt:lpstr>Présentation PowerPoint</vt:lpstr>
      <vt:lpstr>Présentation PowerPoint</vt:lpstr>
      <vt:lpstr>Activité 1:  Qu’est ce qu’un volcan? </vt:lpstr>
      <vt:lpstr>Présentation PowerPoint</vt:lpstr>
      <vt:lpstr>Présentation PowerPoint</vt:lpstr>
      <vt:lpstr>Réponse</vt:lpstr>
      <vt:lpstr>Présentation PowerPoint</vt:lpstr>
      <vt:lpstr>Résumé 1</vt:lpstr>
      <vt:lpstr>Présentation PowerPoint</vt:lpstr>
      <vt:lpstr>Réponses</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HP</cp:lastModifiedBy>
  <cp:revision>41</cp:revision>
  <dcterms:created xsi:type="dcterms:W3CDTF">2019-08-31T12:01:26Z</dcterms:created>
  <dcterms:modified xsi:type="dcterms:W3CDTF">2019-09-08T12:03:07Z</dcterms:modified>
</cp:coreProperties>
</file>