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7" r:id="rId2"/>
    <p:sldId id="256" r:id="rId3"/>
    <p:sldId id="257" r:id="rId4"/>
    <p:sldId id="276" r:id="rId5"/>
    <p:sldId id="270" r:id="rId6"/>
    <p:sldId id="275" r:id="rId7"/>
    <p:sldId id="278" r:id="rId8"/>
    <p:sldId id="283" r:id="rId9"/>
    <p:sldId id="279" r:id="rId10"/>
    <p:sldId id="272" r:id="rId11"/>
    <p:sldId id="273" r:id="rId12"/>
    <p:sldId id="280" r:id="rId13"/>
    <p:sldId id="282" r:id="rId14"/>
    <p:sldId id="281" r:id="rId15"/>
    <p:sldId id="284" r:id="rId16"/>
    <p:sldId id="288" r:id="rId17"/>
    <p:sldId id="289" r:id="rId18"/>
    <p:sldId id="290" r:id="rId19"/>
    <p:sldId id="291" r:id="rId20"/>
    <p:sldId id="297" r:id="rId21"/>
    <p:sldId id="287" r:id="rId22"/>
    <p:sldId id="293" r:id="rId23"/>
    <p:sldId id="292" r:id="rId24"/>
    <p:sldId id="286" r:id="rId25"/>
    <p:sldId id="298" r:id="rId26"/>
    <p:sldId id="294" r:id="rId27"/>
    <p:sldId id="296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26"/>
    <a:srgbClr val="D7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1507" autoAdjust="0"/>
  </p:normalViewPr>
  <p:slideViewPr>
    <p:cSldViewPr snapToGrid="0">
      <p:cViewPr varScale="1">
        <p:scale>
          <a:sx n="49" d="100"/>
          <a:sy n="49" d="100"/>
        </p:scale>
        <p:origin x="660" y="36"/>
      </p:cViewPr>
      <p:guideLst/>
    </p:cSldViewPr>
  </p:slideViewPr>
  <p:outlineViewPr>
    <p:cViewPr>
      <p:scale>
        <a:sx n="33" d="100"/>
        <a:sy n="33" d="100"/>
      </p:scale>
      <p:origin x="0" y="-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3001-414B-4F23-98F1-F9007BA66514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19602-E329-4CBE-B892-38430B376D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96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19602-E329-4CBE-B892-38430B376D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21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4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3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B4B680-B535-4C93-B27B-93DC1AD1B829}" type="datetimeFigureOut">
              <a:rPr lang="fr-FR" smtClean="0">
                <a:solidFill>
                  <a:srgbClr val="323232"/>
                </a:solidFill>
              </a:rPr>
              <a:pPr/>
              <a:t>20/11/2019</a:t>
            </a:fld>
            <a:endParaRPr lang="fr-FR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15955-B141-4838-9EFE-3A062606021C}" type="slidenum">
              <a:rPr lang="fr-FR" smtClean="0">
                <a:solidFill>
                  <a:srgbClr val="323232"/>
                </a:solidFill>
              </a:rPr>
              <a:pPr/>
              <a:t>‹N°›</a:t>
            </a:fld>
            <a:endParaRPr lang="fr-FR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5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9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2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2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5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9B4B680-B535-4C93-B27B-93DC1AD1B829}" type="datetimeFigureOut">
              <a:rPr lang="fr-FR" smtClean="0">
                <a:solidFill>
                  <a:prstClr val="white"/>
                </a:solidFill>
              </a:rPr>
              <a:pPr/>
              <a:t>20/11/2019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E115955-B141-4838-9EFE-3A062606021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9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5025" cy="47204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0"/>
            <a:ext cx="6288058" cy="47204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229"/>
            <a:ext cx="3755426" cy="25036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85302" y="2405289"/>
            <a:ext cx="1434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Laves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291863" y="1043065"/>
            <a:ext cx="168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Cendres </a:t>
            </a:r>
          </a:p>
          <a:p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269749" y="6374181"/>
            <a:ext cx="306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Volcanologue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217091" y="5321110"/>
            <a:ext cx="762023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2éme année du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collège</a:t>
            </a:r>
          </a:p>
          <a:p>
            <a:pPr algn="ctr"/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Réalisé par: Mohamed FERRAH</a:t>
            </a:r>
            <a:endParaRPr lang="fr-FR" sz="32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5783"/>
            <a:ext cx="1169264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Les éruptions volcaniques</a:t>
            </a:r>
            <a:r>
              <a:rPr lang="ar-MA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الاندفاعات البركانية </a:t>
            </a: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(Doc4)</a:t>
            </a:r>
            <a:endParaRPr lang="fr-FR" sz="20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88301"/>
            <a:ext cx="12192000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>
                <a:solidFill>
                  <a:srgbClr val="231F20"/>
                </a:solidFill>
                <a:latin typeface="HelveticaNeue-Roman"/>
              </a:rPr>
              <a:t>Le volcanisme </a:t>
            </a:r>
            <a:r>
              <a:rPr lang="fr-FR" sz="3200" b="1" dirty="0" smtClean="0">
                <a:solidFill>
                  <a:srgbClr val="231F20"/>
                </a:solidFill>
                <a:latin typeface="HelveticaNeue-Roman"/>
              </a:rPr>
              <a:t>se </a:t>
            </a:r>
            <a:r>
              <a:rPr lang="fr-FR" sz="3200" b="1" dirty="0">
                <a:solidFill>
                  <a:srgbClr val="231F20"/>
                </a:solidFill>
                <a:latin typeface="HelveticaNeue-Roman"/>
              </a:rPr>
              <a:t>manifeste par deux grands </a:t>
            </a:r>
            <a:r>
              <a:rPr lang="fr-FR" sz="3200" b="1" dirty="0" smtClean="0">
                <a:solidFill>
                  <a:srgbClr val="231F20"/>
                </a:solidFill>
                <a:latin typeface="HelveticaNeue-Roman"/>
              </a:rPr>
              <a:t>types d’éruptions</a:t>
            </a:r>
            <a:r>
              <a:rPr lang="fr-FR" sz="3200" b="1" dirty="0">
                <a:solidFill>
                  <a:srgbClr val="231F20"/>
                </a:solidFill>
                <a:latin typeface="HelveticaNeue-Roman"/>
              </a:rPr>
              <a:t>:</a:t>
            </a:r>
            <a:endParaRPr lang="fr-FR" sz="3200" b="1" dirty="0" smtClean="0">
              <a:solidFill>
                <a:srgbClr val="231F20"/>
              </a:solidFill>
              <a:latin typeface="HelveticaNeue-Roman"/>
            </a:endParaRP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231F20"/>
                </a:solidFill>
                <a:latin typeface="HelveticaNeue-Roman"/>
              </a:rPr>
              <a:t>A) Éruption </a:t>
            </a:r>
            <a:r>
              <a:rPr lang="fr-FR" sz="3200" b="1" dirty="0" smtClean="0">
                <a:solidFill>
                  <a:srgbClr val="D2232A"/>
                </a:solidFill>
                <a:latin typeface="HelveticaNeue-Bold"/>
              </a:rPr>
              <a:t>effusive</a:t>
            </a:r>
            <a:r>
              <a:rPr lang="ar-MA" sz="3200" b="1" dirty="0">
                <a:solidFill>
                  <a:srgbClr val="231F20"/>
                </a:solidFill>
                <a:latin typeface="HelveticaNeue-Roman"/>
              </a:rPr>
              <a:t> </a:t>
            </a:r>
            <a:r>
              <a:rPr lang="fr-FR" sz="3200" b="1" dirty="0">
                <a:solidFill>
                  <a:srgbClr val="231F20"/>
                </a:solidFill>
                <a:latin typeface="HelveticaNeue-Roman"/>
              </a:rPr>
              <a:t> </a:t>
            </a:r>
            <a:r>
              <a:rPr lang="fr-FR" sz="3200" b="1" dirty="0" smtClean="0">
                <a:solidFill>
                  <a:srgbClr val="231F20"/>
                </a:solidFill>
                <a:latin typeface="HelveticaNeue-Roman"/>
              </a:rPr>
              <a:t>caractérisée par: 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rgbClr val="231F20"/>
                </a:solidFill>
                <a:latin typeface="HelveticaNeue-Roman"/>
              </a:rPr>
              <a:t>B) Éruption </a:t>
            </a:r>
            <a:r>
              <a:rPr lang="fr-FR" sz="3200" b="1" dirty="0" smtClean="0">
                <a:solidFill>
                  <a:srgbClr val="D2232A"/>
                </a:solidFill>
                <a:latin typeface="HelveticaNeue-Bold"/>
              </a:rPr>
              <a:t>explosive</a:t>
            </a:r>
            <a:r>
              <a:rPr lang="fr-FR" sz="3200" b="1" dirty="0">
                <a:solidFill>
                  <a:srgbClr val="231F20"/>
                </a:solidFill>
                <a:latin typeface="HelveticaNeue-Roman"/>
              </a:rPr>
              <a:t> </a:t>
            </a:r>
            <a:r>
              <a:rPr lang="fr-FR" sz="3200" b="1" dirty="0" smtClean="0">
                <a:solidFill>
                  <a:srgbClr val="231F20"/>
                </a:solidFill>
                <a:latin typeface="HelveticaNeue-Roman"/>
              </a:rPr>
              <a:t>caractérisée par: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0884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48"/>
            <a:ext cx="11692646" cy="123880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Le moteur de l’éruption volcanique (Doc3 P47)</a:t>
            </a:r>
          </a:p>
          <a:p>
            <a:pPr marR="252095" lvl="1" algn="r" rtl="1">
              <a:spcBef>
                <a:spcPts val="300"/>
              </a:spcBef>
            </a:pPr>
            <a:r>
              <a:rPr lang="ar-MA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محرك الاندفاع البركاني</a:t>
            </a:r>
            <a:endParaRPr lang="fr-FR" sz="20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41651" y="1634247"/>
            <a:ext cx="233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Les gaz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1108952" y="2728031"/>
            <a:ext cx="383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En ……quantité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7276290" y="2728031"/>
            <a:ext cx="383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En ……quantité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1108951" y="3821815"/>
            <a:ext cx="383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Magma ……..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7276289" y="3821815"/>
            <a:ext cx="383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Magma ……..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1108950" y="4915599"/>
            <a:ext cx="383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Eruption…….</a:t>
            </a:r>
            <a:endParaRPr lang="fr-FR" sz="4000" dirty="0"/>
          </a:p>
        </p:txBody>
      </p:sp>
      <p:sp>
        <p:nvSpPr>
          <p:cNvPr id="9" name="ZoneTexte 8"/>
          <p:cNvSpPr txBox="1"/>
          <p:nvPr/>
        </p:nvSpPr>
        <p:spPr>
          <a:xfrm>
            <a:off x="7276289" y="4915599"/>
            <a:ext cx="383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Eruption…….</a:t>
            </a:r>
            <a:endParaRPr lang="fr-FR" sz="4000" dirty="0"/>
          </a:p>
        </p:txBody>
      </p:sp>
      <p:cxnSp>
        <p:nvCxnSpPr>
          <p:cNvPr id="11" name="Connecteur droit avec flèche 10"/>
          <p:cNvCxnSpPr>
            <a:stCxn id="3" idx="1"/>
            <a:endCxn id="4" idx="0"/>
          </p:cNvCxnSpPr>
          <p:nvPr/>
        </p:nvCxnSpPr>
        <p:spPr>
          <a:xfrm flipH="1">
            <a:off x="3025302" y="1988190"/>
            <a:ext cx="1916349" cy="739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3" idx="3"/>
            <a:endCxn id="5" idx="0"/>
          </p:cNvCxnSpPr>
          <p:nvPr/>
        </p:nvCxnSpPr>
        <p:spPr>
          <a:xfrm>
            <a:off x="7276290" y="1988190"/>
            <a:ext cx="1916350" cy="739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" idx="2"/>
            <a:endCxn id="6" idx="0"/>
          </p:cNvCxnSpPr>
          <p:nvPr/>
        </p:nvCxnSpPr>
        <p:spPr>
          <a:xfrm flipH="1">
            <a:off x="3025301" y="3435917"/>
            <a:ext cx="1" cy="3858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5" idx="2"/>
            <a:endCxn id="7" idx="0"/>
          </p:cNvCxnSpPr>
          <p:nvPr/>
        </p:nvCxnSpPr>
        <p:spPr>
          <a:xfrm flipH="1">
            <a:off x="9192639" y="3435917"/>
            <a:ext cx="1" cy="3858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8" idx="0"/>
          </p:cNvCxnSpPr>
          <p:nvPr/>
        </p:nvCxnSpPr>
        <p:spPr>
          <a:xfrm flipH="1">
            <a:off x="3025300" y="4529701"/>
            <a:ext cx="1" cy="3858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7" idx="2"/>
          </p:cNvCxnSpPr>
          <p:nvPr/>
        </p:nvCxnSpPr>
        <p:spPr>
          <a:xfrm flipH="1">
            <a:off x="9192638" y="4529701"/>
            <a:ext cx="1" cy="3858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5698996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-Grande quantité  - Faible quantité          -Magma fluide – Magma visqueuse </a:t>
            </a:r>
          </a:p>
          <a:p>
            <a:r>
              <a:rPr lang="fr-FR" sz="2800" b="1" dirty="0" smtClean="0"/>
              <a:t>-Éruption effusive – Éruption explosive </a:t>
            </a:r>
            <a:endParaRPr lang="fr-FR" sz="28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272374" y="5613835"/>
            <a:ext cx="11147897" cy="10772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Déduction: Les </a:t>
            </a:r>
            <a:r>
              <a:rPr lang="fr-FR" sz="3200" b="1" dirty="0" smtClean="0"/>
              <a:t>gaz sous pression sont en partie responsables de l’éruption </a:t>
            </a:r>
            <a:r>
              <a:rPr lang="fr-FR" sz="3200" b="1" dirty="0" smtClean="0"/>
              <a:t>volcanique.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8192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7086" y="185164"/>
            <a:ext cx="11819569" cy="173934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r-FR" sz="4400" b="1" u="sng" cap="none" dirty="0" smtClean="0">
                <a:solidFill>
                  <a:srgbClr val="FF0000"/>
                </a:solidFill>
              </a:rPr>
              <a:t>Activité 2 :les volcans et la tectonique des plaques</a:t>
            </a:r>
            <a:br>
              <a:rPr lang="fr-FR" sz="4400" b="1" u="sng" cap="none" dirty="0" smtClean="0">
                <a:solidFill>
                  <a:srgbClr val="FF0000"/>
                </a:solidFill>
              </a:rPr>
            </a:br>
            <a:r>
              <a:rPr lang="ar-MA" sz="2400" b="1" u="sng" cap="none" dirty="0" smtClean="0">
                <a:solidFill>
                  <a:srgbClr val="FF0000"/>
                </a:solidFill>
              </a:rPr>
              <a:t>نشاط2</a:t>
            </a:r>
            <a:r>
              <a:rPr lang="fr-FR" sz="2400" b="1" u="sng" cap="none" dirty="0" smtClean="0">
                <a:solidFill>
                  <a:srgbClr val="FF0000"/>
                </a:solidFill>
              </a:rPr>
              <a:t>: </a:t>
            </a:r>
            <a:r>
              <a:rPr lang="ar-MA" sz="2400" b="1" u="sng" cap="none" dirty="0" smtClean="0">
                <a:solidFill>
                  <a:srgbClr val="FF0000"/>
                </a:solidFill>
              </a:rPr>
              <a:t>البراكين وتكتونية الصفائح</a:t>
            </a:r>
            <a:endParaRPr lang="fr-FR" sz="3200" u="sng" cap="none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924511"/>
            <a:ext cx="11906655" cy="123880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1200150" marR="252095" lvl="1" indent="-742950">
              <a:spcBef>
                <a:spcPts val="300"/>
              </a:spcBef>
              <a:buAutoNum type="arabicParenR"/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volcanisme des dorsales océaniques</a:t>
            </a:r>
          </a:p>
          <a:p>
            <a:pPr marR="252095" lvl="1" algn="r" rtl="1">
              <a:spcBef>
                <a:spcPts val="300"/>
              </a:spcBef>
            </a:pPr>
            <a:r>
              <a:rPr lang="ar-MA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بركانية الذروات المحيطية</a:t>
            </a:r>
            <a:endParaRPr lang="fr-FR" sz="20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20802"/>
            <a:ext cx="12192000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  <a:latin typeface="Wingdings" panose="05000000000000000000" pitchFamily="2" charset="2"/>
              </a:rPr>
              <a:t> </a:t>
            </a:r>
            <a:r>
              <a:rPr lang="fr-FR" sz="3200" b="1" dirty="0">
                <a:solidFill>
                  <a:schemeClr val="bg1"/>
                </a:solidFill>
                <a:latin typeface="MyriadPro-Regular"/>
              </a:rPr>
              <a:t>Volcanisme basaltique </a:t>
            </a: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sous-marin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 </a:t>
            </a:r>
            <a:r>
              <a:rPr lang="ar-MA" sz="3200" b="1" dirty="0">
                <a:solidFill>
                  <a:schemeClr val="bg1"/>
                </a:solidFill>
                <a:latin typeface="MyriadPro-Regular"/>
              </a:rPr>
              <a:t> 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بركانيةبازالتية تحبحرية </a:t>
            </a:r>
            <a:r>
              <a:rPr lang="fr-FR" sz="3200" b="1" dirty="0">
                <a:solidFill>
                  <a:schemeClr val="bg1"/>
                </a:solidFill>
                <a:latin typeface="MyriadPro-Regular"/>
              </a:rPr>
              <a:t/>
            </a:r>
            <a:br>
              <a:rPr lang="fr-FR" sz="3200" b="1" dirty="0">
                <a:solidFill>
                  <a:schemeClr val="bg1"/>
                </a:solidFill>
                <a:latin typeface="MyriadPro-Regular"/>
              </a:rPr>
            </a:br>
            <a:r>
              <a:rPr lang="fr-FR" sz="1100" b="1" dirty="0">
                <a:solidFill>
                  <a:schemeClr val="bg1"/>
                </a:solidFill>
                <a:latin typeface="Wingdings" panose="05000000000000000000" pitchFamily="2" charset="2"/>
              </a:rPr>
              <a:t> </a:t>
            </a: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Éruption effusive.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 (اندفاع انسكابي) </a:t>
            </a:r>
            <a:r>
              <a:rPr lang="fr-FR" sz="3200" b="1" dirty="0">
                <a:solidFill>
                  <a:schemeClr val="bg1"/>
                </a:solidFill>
                <a:latin typeface="MyriadPro-Regular"/>
              </a:rPr>
              <a:t/>
            </a:r>
            <a:br>
              <a:rPr lang="fr-FR" sz="3200" b="1" dirty="0">
                <a:solidFill>
                  <a:schemeClr val="bg1"/>
                </a:solidFill>
                <a:latin typeface="MyriadPro-Regular"/>
              </a:rPr>
            </a:br>
            <a:r>
              <a:rPr lang="fr-FR" sz="1100" b="1" dirty="0">
                <a:solidFill>
                  <a:schemeClr val="bg1"/>
                </a:solidFill>
                <a:latin typeface="Wingdings" panose="05000000000000000000" pitchFamily="2" charset="2"/>
              </a:rPr>
              <a:t> </a:t>
            </a:r>
            <a:r>
              <a:rPr lang="fr-FR" sz="3200" b="1" dirty="0">
                <a:solidFill>
                  <a:schemeClr val="bg1"/>
                </a:solidFill>
                <a:latin typeface="MyriadPro-Regular"/>
              </a:rPr>
              <a:t>Lave en </a:t>
            </a: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coussin (pillow-lava)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 (لافا على شكل وسيدات ) </a:t>
            </a:r>
            <a:endParaRPr lang="fr-FR" sz="3200" b="1" dirty="0" smtClean="0">
              <a:solidFill>
                <a:schemeClr val="bg1"/>
              </a:solidFill>
              <a:latin typeface="MyriadPro-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Situé dans les zones de divergences 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(مناطق التباعد)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086" y="3252636"/>
            <a:ext cx="480546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Docs. 2- 3  P48 et P49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6" y="3943256"/>
            <a:ext cx="12247586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MyriadPro-Regular"/>
              </a:rPr>
              <a:t>Caractéristiques du volcanisme des dorsales océaniques </a:t>
            </a: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875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0264"/>
            <a:ext cx="11692646" cy="123880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Le volcanisme des zones de la subduction</a:t>
            </a:r>
          </a:p>
          <a:p>
            <a:pPr marR="252095" lvl="1" algn="r" rtl="1">
              <a:spcBef>
                <a:spcPts val="300"/>
              </a:spcBef>
            </a:pPr>
            <a:r>
              <a:rPr lang="ar-MA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بركانية مناطق الطمر</a:t>
            </a:r>
            <a:endParaRPr lang="fr-FR" sz="20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52571"/>
            <a:ext cx="12192000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-Volcanisme andésitique</a:t>
            </a:r>
            <a:r>
              <a:rPr lang="ar-MA" sz="3200" b="1" dirty="0" err="1" smtClean="0">
                <a:solidFill>
                  <a:schemeClr val="bg1"/>
                </a:solidFill>
                <a:latin typeface="MyriadPro-Regular"/>
              </a:rPr>
              <a:t>بركانيةأنديزيتية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.</a:t>
            </a:r>
            <a:r>
              <a:rPr lang="fr-FR" sz="3200" b="1" dirty="0">
                <a:solidFill>
                  <a:schemeClr val="bg1"/>
                </a:solidFill>
                <a:latin typeface="MyriadPro-Regular"/>
              </a:rPr>
              <a:t/>
            </a:r>
            <a:br>
              <a:rPr lang="fr-FR" sz="3200" b="1" dirty="0">
                <a:solidFill>
                  <a:schemeClr val="bg1"/>
                </a:solidFill>
                <a:latin typeface="MyriadPro-Regular"/>
              </a:rPr>
            </a:b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-Éruption explosive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 (اندفاع انفجاري) </a:t>
            </a: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.</a:t>
            </a:r>
            <a:r>
              <a:rPr lang="fr-FR" sz="3200" b="1" dirty="0">
                <a:solidFill>
                  <a:schemeClr val="bg1"/>
                </a:solidFill>
                <a:latin typeface="MyriadPro-Regular"/>
              </a:rPr>
              <a:t/>
            </a:r>
            <a:br>
              <a:rPr lang="fr-FR" sz="3200" b="1" dirty="0">
                <a:solidFill>
                  <a:schemeClr val="bg1"/>
                </a:solidFill>
                <a:latin typeface="MyriadPro-Regular"/>
              </a:rPr>
            </a:b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-Situé dans les zones de convergences </a:t>
            </a:r>
            <a:r>
              <a:rPr lang="ar-MA" sz="3200" b="1" dirty="0" smtClean="0">
                <a:solidFill>
                  <a:schemeClr val="bg1"/>
                </a:solidFill>
                <a:latin typeface="MyriadPro-Regular"/>
              </a:rPr>
              <a:t>(مناطق التقارب) </a:t>
            </a:r>
            <a:r>
              <a:rPr lang="fr-FR" sz="3200" b="1" dirty="0" smtClean="0">
                <a:solidFill>
                  <a:schemeClr val="bg1"/>
                </a:solidFill>
                <a:latin typeface="MyriadPro-Regular"/>
              </a:rPr>
              <a:t>.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32478"/>
            <a:ext cx="12192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3600" b="1" dirty="0" smtClean="0">
                <a:solidFill>
                  <a:schemeClr val="bg1"/>
                </a:solidFill>
                <a:latin typeface="MyriadPro-Regular"/>
              </a:rPr>
              <a:t>  Caractéristiques </a:t>
            </a:r>
            <a:r>
              <a:rPr lang="fr-FR" sz="3600" b="1" dirty="0">
                <a:solidFill>
                  <a:schemeClr val="bg1"/>
                </a:solidFill>
                <a:latin typeface="MyriadPro-Regular"/>
              </a:rPr>
              <a:t>du volcanisme des </a:t>
            </a:r>
            <a:r>
              <a:rPr lang="fr-FR" sz="3600" b="1" dirty="0" smtClean="0">
                <a:solidFill>
                  <a:schemeClr val="bg1"/>
                </a:solidFill>
                <a:latin typeface="MyriadPro-Regular"/>
              </a:rPr>
              <a:t>zones de subduction </a:t>
            </a:r>
            <a:r>
              <a:rPr lang="fr-FR" sz="3600" b="1" dirty="0">
                <a:solidFill>
                  <a:schemeClr val="bg1"/>
                </a:solidFill>
                <a:latin typeface="MyriadPro-Regular"/>
              </a:rPr>
              <a:t>: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055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632" y="2451370"/>
            <a:ext cx="12124368" cy="160813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lnSpc>
                <a:spcPct val="150000"/>
              </a:lnSpc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1-Comparaison entre le basalte et le gabbro </a:t>
            </a:r>
            <a:r>
              <a:rPr lang="fr-FR" sz="32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Docs. 1-2 P50)</a:t>
            </a:r>
          </a:p>
          <a:p>
            <a:pPr marR="252095" lvl="1" algn="r" rtl="1">
              <a:lnSpc>
                <a:spcPct val="150000"/>
              </a:lnSpc>
              <a:spcBef>
                <a:spcPts val="300"/>
              </a:spcBef>
            </a:pPr>
            <a:r>
              <a:rPr lang="ar-MA" sz="28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مقارنة صخرة البازلت وصخرة الكابرو </a:t>
            </a:r>
            <a:endParaRPr lang="fr-FR" sz="16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7632" y="0"/>
            <a:ext cx="12124368" cy="245137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fr-FR" sz="4800" b="1" u="sng" cap="none" dirty="0" smtClean="0">
                <a:solidFill>
                  <a:srgbClr val="FF0000"/>
                </a:solidFill>
              </a:rPr>
              <a:t>Activité 3 </a:t>
            </a:r>
            <a:r>
              <a:rPr lang="fr-FR" sz="4800" b="1" u="sng" cap="none" dirty="0">
                <a:solidFill>
                  <a:srgbClr val="FF0000"/>
                </a:solidFill>
              </a:rPr>
              <a:t>:Roches magmatiques caractéristiques </a:t>
            </a:r>
            <a:r>
              <a:rPr lang="fr-FR" sz="4800" b="1" u="sng" cap="none" dirty="0" smtClean="0">
                <a:solidFill>
                  <a:srgbClr val="FF0000"/>
                </a:solidFill>
              </a:rPr>
              <a:t>des zones de divergence</a:t>
            </a:r>
          </a:p>
          <a:p>
            <a:pPr algn="ctr" rtl="1">
              <a:lnSpc>
                <a:spcPct val="120000"/>
              </a:lnSpc>
            </a:pPr>
            <a:r>
              <a:rPr lang="ar-MA" sz="2800" b="1" u="sng" cap="none" dirty="0" smtClean="0">
                <a:solidFill>
                  <a:srgbClr val="FF0000"/>
                </a:solidFill>
              </a:rPr>
              <a:t>الصخور الصهارية المميزة لمناطق التباعد</a:t>
            </a:r>
            <a:endParaRPr lang="fr-FR" sz="1800" u="sng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>
            <a:spLocks noGrp="1"/>
          </p:cNvSpPr>
          <p:nvPr/>
        </p:nvSpPr>
        <p:spPr>
          <a:xfrm>
            <a:off x="501896" y="372026"/>
            <a:ext cx="10062342" cy="534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des roches : Basalte et Gabbro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MA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ar-M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Basalte                               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Gabbro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65" y="1764994"/>
            <a:ext cx="4261122" cy="30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34" y="1764994"/>
            <a:ext cx="4443604" cy="318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6" y="1231664"/>
            <a:ext cx="9299643" cy="4636343"/>
          </a:xfrm>
          <a:prstGeom prst="rect">
            <a:avLst/>
          </a:prstGeom>
        </p:spPr>
      </p:pic>
      <p:sp>
        <p:nvSpPr>
          <p:cNvPr id="3" name="Accolade fermante 2"/>
          <p:cNvSpPr/>
          <p:nvPr/>
        </p:nvSpPr>
        <p:spPr>
          <a:xfrm>
            <a:off x="9565531" y="2009878"/>
            <a:ext cx="525294" cy="3171217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090825" y="3241543"/>
            <a:ext cx="210117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Structure microlitique  </a:t>
            </a:r>
          </a:p>
          <a:p>
            <a:pPr algn="ctr"/>
            <a:r>
              <a:rPr lang="ar-MA" sz="2000" b="1" dirty="0" smtClean="0"/>
              <a:t>بنية ميكروليتية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990927" y="6089594"/>
            <a:ext cx="8229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Cristallisation incomplète  </a:t>
            </a:r>
            <a:r>
              <a:rPr lang="ar-MA" sz="3200" b="1" dirty="0" smtClean="0">
                <a:solidFill>
                  <a:srgbClr val="FFFF00"/>
                </a:solidFill>
              </a:rPr>
              <a:t>تبلور غير كامل</a:t>
            </a:r>
            <a:r>
              <a:rPr lang="fr-FR" sz="3200" b="1" dirty="0" smtClean="0">
                <a:solidFill>
                  <a:srgbClr val="FFFF00"/>
                </a:solidFill>
              </a:rPr>
              <a:t>  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26" y="2541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Observation par </a:t>
            </a:r>
            <a:r>
              <a:rPr lang="fr-FR" sz="2800" b="1" dirty="0" smtClean="0">
                <a:solidFill>
                  <a:srgbClr val="FFFF00"/>
                </a:solidFill>
              </a:rPr>
              <a:t>le microscope polarisant  </a:t>
            </a:r>
            <a:r>
              <a:rPr lang="ar-MA" sz="2400" b="1" dirty="0" smtClean="0"/>
              <a:t>ملاحظة بواسطة </a:t>
            </a:r>
            <a:r>
              <a:rPr lang="ar-MA" sz="2400" b="1" dirty="0" smtClean="0">
                <a:solidFill>
                  <a:srgbClr val="FFFF00"/>
                </a:solidFill>
              </a:rPr>
              <a:t>المجهر المستقطب</a:t>
            </a:r>
            <a:r>
              <a:rPr lang="fr-FR" sz="2400" b="1" dirty="0" smtClean="0">
                <a:solidFill>
                  <a:srgbClr val="FFFF00"/>
                </a:solidFill>
              </a:rPr>
              <a:t>  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28935" y="1143808"/>
            <a:ext cx="132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Le basalte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4765" y="3261789"/>
            <a:ext cx="217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MA" sz="2000" b="1" dirty="0">
                <a:solidFill>
                  <a:schemeClr val="bg1"/>
                </a:solidFill>
              </a:rPr>
              <a:t>بلورات كبيرة القد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2808" y="2311712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MA" b="1" dirty="0">
                <a:solidFill>
                  <a:schemeClr val="bg1"/>
                </a:solidFill>
              </a:rPr>
              <a:t>بلورات صغيرة القد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6106" y="4933774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MA" b="1" dirty="0">
                <a:solidFill>
                  <a:schemeClr val="bg1"/>
                </a:solidFill>
              </a:rPr>
              <a:t>عجينة زجاجية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5855" y="4474522"/>
            <a:ext cx="1994457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Pâte vitreuse </a:t>
            </a:r>
          </a:p>
        </p:txBody>
      </p:sp>
    </p:spTree>
    <p:extLst>
      <p:ext uri="{BB962C8B-B14F-4D97-AF65-F5344CB8AC3E}">
        <p14:creationId xmlns:p14="http://schemas.microsoft.com/office/powerpoint/2010/main" val="39990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81853" cy="5695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5243" y="291830"/>
            <a:ext cx="38067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Phénocristaux  ou </a:t>
            </a:r>
          </a:p>
          <a:p>
            <a:r>
              <a:rPr lang="fr-FR" sz="3600" b="1" dirty="0" smtClean="0">
                <a:solidFill>
                  <a:srgbClr val="FFFF00"/>
                </a:solidFill>
              </a:rPr>
              <a:t>Microlites ?</a:t>
            </a:r>
            <a:endParaRPr lang="fr-FR" sz="3600" b="1" dirty="0">
              <a:solidFill>
                <a:srgbClr val="FFFF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7451387" y="3540868"/>
            <a:ext cx="2451371" cy="1750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6196521" y="2701046"/>
            <a:ext cx="3706236" cy="1014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1031132" y="3715966"/>
            <a:ext cx="8871625" cy="4772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9662808" y="3431365"/>
            <a:ext cx="25291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Phénocristaux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712739" y="4378908"/>
            <a:ext cx="3245797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Structure grenue  </a:t>
            </a:r>
          </a:p>
          <a:p>
            <a:pPr algn="ctr"/>
            <a:r>
              <a:rPr lang="ar-MA" sz="2400" b="1" dirty="0" smtClean="0"/>
              <a:t>بنية محببة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352144" y="6067134"/>
            <a:ext cx="82295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</a:rPr>
              <a:t>Cristallisation complète  </a:t>
            </a:r>
            <a:r>
              <a:rPr lang="ar-MA" sz="3200" b="1" dirty="0" smtClean="0">
                <a:solidFill>
                  <a:srgbClr val="FFFF00"/>
                </a:solidFill>
              </a:rPr>
              <a:t>تبلور كامل</a:t>
            </a:r>
            <a:r>
              <a:rPr lang="fr-FR" sz="3200" b="1" dirty="0" smtClean="0">
                <a:solidFill>
                  <a:srgbClr val="FFFF00"/>
                </a:solidFill>
              </a:rPr>
              <a:t>  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455" y="5227580"/>
            <a:ext cx="171855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Le gabbro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455" y="0"/>
            <a:ext cx="816239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Observation par le microscope polarisant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62" y="466929"/>
            <a:ext cx="8303520" cy="44552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830" y="2490186"/>
            <a:ext cx="17093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Microlites </a:t>
            </a:r>
          </a:p>
        </p:txBody>
      </p:sp>
      <p:cxnSp>
        <p:nvCxnSpPr>
          <p:cNvPr id="6" name="Connecteur droit avec flèche 5"/>
          <p:cNvCxnSpPr>
            <a:stCxn id="4" idx="3"/>
          </p:cNvCxnSpPr>
          <p:nvPr/>
        </p:nvCxnSpPr>
        <p:spPr>
          <a:xfrm flipV="1">
            <a:off x="2001162" y="2293557"/>
            <a:ext cx="1364608" cy="45823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4" idx="3"/>
          </p:cNvCxnSpPr>
          <p:nvPr/>
        </p:nvCxnSpPr>
        <p:spPr>
          <a:xfrm>
            <a:off x="2001162" y="2751796"/>
            <a:ext cx="1709332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4" idx="3"/>
          </p:cNvCxnSpPr>
          <p:nvPr/>
        </p:nvCxnSpPr>
        <p:spPr>
          <a:xfrm>
            <a:off x="2001162" y="2751796"/>
            <a:ext cx="2279008" cy="5232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8852170" y="1945532"/>
            <a:ext cx="1789890" cy="22911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9409737" y="2174651"/>
            <a:ext cx="1232323" cy="46693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9130953" y="2293557"/>
            <a:ext cx="1465559" cy="118677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1709332" y="1945532"/>
            <a:ext cx="3342527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0" y="1690759"/>
            <a:ext cx="1709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phénocristaux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709332" y="3480331"/>
            <a:ext cx="129003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45915" y="3210035"/>
            <a:ext cx="17093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Pâte vitreuse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439185" y="1875425"/>
            <a:ext cx="17093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phénocristaux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99362" y="4164142"/>
            <a:ext cx="2487038" cy="758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946796" y="4078833"/>
            <a:ext cx="26667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Structure microlitique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76694" y="4164141"/>
            <a:ext cx="2487038" cy="758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742990" y="4312335"/>
            <a:ext cx="26667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Structure grenue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56829"/>
            <a:ext cx="12168447" cy="3075869"/>
          </a:xfrm>
          <a:solidFill>
            <a:schemeClr val="tx1"/>
          </a:solidFill>
          <a:ln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r>
              <a:rPr lang="fr-FR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3 : le volcanisme, les roches magmatiques et leurs relations avec la tectonique des plaques	</a:t>
            </a:r>
            <a:endParaRPr lang="fr-FR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177697"/>
            <a:ext cx="3000894" cy="365125"/>
          </a:xfrm>
        </p:spPr>
        <p:txBody>
          <a:bodyPr/>
          <a:lstStyle/>
          <a:p>
            <a:r>
              <a:rPr lang="fr-FR" sz="2800" b="1" u="sng" dirty="0" smtClean="0">
                <a:solidFill>
                  <a:prstClr val="white"/>
                </a:solidFill>
              </a:rPr>
              <a:t>Le </a:t>
            </a:r>
            <a:fld id="{74F1A91F-1693-46AD-89EB-7B6404DF069C}" type="datetime1">
              <a:rPr lang="fr-FR" sz="2800" b="1" u="sng" smtClean="0">
                <a:solidFill>
                  <a:prstClr val="white"/>
                </a:solidFill>
              </a:rPr>
              <a:t>20/11/2019</a:t>
            </a:fld>
            <a:endParaRPr lang="fr-FR" sz="2800" b="1" u="sng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32698"/>
            <a:ext cx="12168447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البركانية والصخور الصهارية وعلاقتهما بتكتونية </a:t>
            </a:r>
            <a:r>
              <a:rPr lang="ar-M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الصفائح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68895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43583"/>
              </p:ext>
            </p:extLst>
          </p:nvPr>
        </p:nvGraphicFramePr>
        <p:xfrm>
          <a:off x="0" y="0"/>
          <a:ext cx="12192000" cy="428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roche </a:t>
                      </a:r>
                      <a:r>
                        <a:rPr lang="ar-MA" sz="2800" b="1" dirty="0" smtClean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Taille des cristaux</a:t>
                      </a:r>
                      <a:r>
                        <a:rPr lang="ar-MA" sz="1800" b="1" dirty="0" smtClean="0"/>
                        <a:t>حجم 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Cristallisation </a:t>
                      </a:r>
                      <a:r>
                        <a:rPr lang="ar-MA" sz="2800" b="1" dirty="0" smtClean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structure</a:t>
                      </a:r>
                      <a:endParaRPr lang="ar-MA" sz="3200" b="1" dirty="0" smtClean="0"/>
                    </a:p>
                    <a:p>
                      <a:pPr algn="ctr"/>
                      <a:r>
                        <a:rPr lang="ar-MA" sz="3200" b="1" dirty="0" smtClean="0"/>
                        <a:t>البنية</a:t>
                      </a:r>
                      <a:r>
                        <a:rPr lang="fr-FR" sz="3200" b="1" dirty="0" smtClean="0"/>
                        <a:t> </a:t>
                      </a:r>
                      <a:endParaRPr lang="fr-FR" sz="3200" b="1" dirty="0"/>
                    </a:p>
                  </a:txBody>
                  <a:tcPr anchor="ctr"/>
                </a:tc>
              </a:tr>
              <a:tr h="218778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Le basalte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77821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La gabbro</a:t>
                      </a:r>
                      <a:endParaRPr lang="fr-FR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/>
                <a:gridCol w="2611030"/>
                <a:gridCol w="2222613"/>
                <a:gridCol w="2459979"/>
                <a:gridCol w="2459979"/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 smtClean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نفس الحجم</a:t>
                      </a:r>
                      <a:endParaRPr lang="fr-FR" sz="2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 smtClean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0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07583"/>
              </p:ext>
            </p:extLst>
          </p:nvPr>
        </p:nvGraphicFramePr>
        <p:xfrm>
          <a:off x="0" y="0"/>
          <a:ext cx="12192000" cy="487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roche </a:t>
                      </a:r>
                      <a:r>
                        <a:rPr lang="ar-MA" sz="2800" b="1" dirty="0" smtClean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Taille des cristaux</a:t>
                      </a:r>
                      <a:r>
                        <a:rPr lang="ar-MA" sz="1800" b="1" dirty="0" smtClean="0"/>
                        <a:t>حجم 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Cristallisation </a:t>
                      </a:r>
                      <a:r>
                        <a:rPr lang="ar-MA" sz="2800" b="1" dirty="0" smtClean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structure</a:t>
                      </a:r>
                      <a:endParaRPr lang="ar-MA" sz="3200" b="1" dirty="0" smtClean="0"/>
                    </a:p>
                    <a:p>
                      <a:pPr algn="ctr"/>
                      <a:r>
                        <a:rPr lang="ar-MA" sz="3200" b="1" dirty="0" smtClean="0"/>
                        <a:t>البنية</a:t>
                      </a:r>
                      <a:r>
                        <a:rPr lang="fr-FR" sz="3200" b="1" dirty="0" smtClean="0"/>
                        <a:t> </a:t>
                      </a:r>
                      <a:endParaRPr lang="fr-FR" sz="3200" b="1" dirty="0"/>
                    </a:p>
                  </a:txBody>
                  <a:tcPr anchor="ctr"/>
                </a:tc>
              </a:tr>
              <a:tr h="218778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Le basalte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Taille variable</a:t>
                      </a:r>
                      <a:r>
                        <a:rPr lang="fr-FR" sz="2800" b="1" baseline="0" dirty="0" smtClean="0"/>
                        <a:t> 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Incomplète (la présence</a:t>
                      </a:r>
                      <a:r>
                        <a:rPr lang="fr-FR" sz="2800" b="1" baseline="0" dirty="0" smtClean="0"/>
                        <a:t> de pâte vitreuse) 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Microlitique (taille de cristaux variable)</a:t>
                      </a:r>
                      <a:endParaRPr lang="fr-FR" sz="2800" b="1" dirty="0"/>
                    </a:p>
                  </a:txBody>
                  <a:tcPr anchor="ctr"/>
                </a:tc>
              </a:tr>
              <a:tr h="77821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La gabbro</a:t>
                      </a:r>
                      <a:endParaRPr lang="fr-FR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Même taille 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Complète (l’absence</a:t>
                      </a:r>
                      <a:r>
                        <a:rPr lang="fr-FR" sz="2800" b="1" baseline="0" dirty="0" smtClean="0"/>
                        <a:t> de pâte vitreuse)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Grenue (même taille </a:t>
                      </a:r>
                      <a:r>
                        <a:rPr lang="fr-FR" sz="2800" b="1" smtClean="0"/>
                        <a:t>de cristaux)</a:t>
                      </a:r>
                      <a:endParaRPr lang="fr-FR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40109"/>
              </p:ext>
            </p:extLst>
          </p:nvPr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/>
                <a:gridCol w="2611030"/>
                <a:gridCol w="2222613"/>
                <a:gridCol w="2459979"/>
                <a:gridCol w="2459979"/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 smtClean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نفس الحجم</a:t>
                      </a:r>
                      <a:endParaRPr lang="fr-FR" sz="2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 smtClean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979" y="1638615"/>
            <a:ext cx="11582400" cy="149015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-Une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 roche </a:t>
            </a:r>
            <a:r>
              <a:rPr lang="fr-FR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magmatique plutonique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fr-FR" sz="3200" b="1" dirty="0">
                <a:latin typeface="arial" panose="020B0604020202020204" pitchFamily="34" charset="0"/>
              </a:rPr>
              <a:t>se forme lorsque </a:t>
            </a:r>
            <a:r>
              <a:rPr lang="fr-FR" sz="3200" b="1" dirty="0" smtClean="0">
                <a:latin typeface="arial" panose="020B0604020202020204" pitchFamily="34" charset="0"/>
              </a:rPr>
              <a:t>le </a:t>
            </a:r>
            <a:r>
              <a:rPr lang="fr-FR" sz="3200" b="1" dirty="0">
                <a:latin typeface="arial" panose="020B0604020202020204" pitchFamily="34" charset="0"/>
              </a:rPr>
              <a:t>magma refroidit </a:t>
            </a:r>
            <a:r>
              <a:rPr lang="fr-FR" sz="3200" b="1" dirty="0" smtClean="0">
                <a:latin typeface="arial" panose="020B0604020202020204" pitchFamily="34" charset="0"/>
              </a:rPr>
              <a:t>et solidifie lentement </a:t>
            </a:r>
            <a:r>
              <a:rPr lang="fr-FR" sz="3200" b="1" dirty="0">
                <a:latin typeface="arial" panose="020B0604020202020204" pitchFamily="34" charset="0"/>
              </a:rPr>
              <a:t>dans </a:t>
            </a:r>
            <a:r>
              <a:rPr lang="fr-FR" sz="3200" b="1" dirty="0" smtClean="0">
                <a:latin typeface="arial" panose="020B0604020202020204" pitchFamily="34" charset="0"/>
              </a:rPr>
              <a:t>le profondeur.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6979" y="3744619"/>
            <a:ext cx="11582400" cy="149015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-Une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</a:rPr>
              <a:t> roche </a:t>
            </a:r>
            <a:r>
              <a:rPr lang="fr-FR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magmatique volcanique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fr-FR" sz="3200" b="1" dirty="0">
                <a:latin typeface="arial" panose="020B0604020202020204" pitchFamily="34" charset="0"/>
              </a:rPr>
              <a:t>se forme lorsque </a:t>
            </a:r>
            <a:r>
              <a:rPr lang="fr-FR" sz="3200" b="1" dirty="0" smtClean="0">
                <a:latin typeface="arial" panose="020B0604020202020204" pitchFamily="34" charset="0"/>
              </a:rPr>
              <a:t>le </a:t>
            </a:r>
            <a:r>
              <a:rPr lang="fr-FR" sz="3200" b="1" dirty="0">
                <a:latin typeface="arial" panose="020B0604020202020204" pitchFamily="34" charset="0"/>
              </a:rPr>
              <a:t>magma refroidit </a:t>
            </a:r>
            <a:r>
              <a:rPr lang="fr-FR" sz="3200" b="1" dirty="0" smtClean="0">
                <a:latin typeface="arial" panose="020B0604020202020204" pitchFamily="34" charset="0"/>
              </a:rPr>
              <a:t>et solidifie rapidement </a:t>
            </a:r>
            <a:r>
              <a:rPr lang="fr-FR" sz="3200" b="1" dirty="0">
                <a:latin typeface="arial" panose="020B0604020202020204" pitchFamily="34" charset="0"/>
              </a:rPr>
              <a:t>dans </a:t>
            </a:r>
            <a:r>
              <a:rPr lang="fr-FR" sz="3200" b="1" dirty="0" smtClean="0">
                <a:latin typeface="arial" panose="020B0604020202020204" pitchFamily="34" charset="0"/>
              </a:rPr>
              <a:t>la surface.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7632" y="447559"/>
            <a:ext cx="12124368" cy="82375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lnSpc>
                <a:spcPct val="150000"/>
              </a:lnSpc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Définitions</a:t>
            </a:r>
            <a:endParaRPr lang="fr-FR" sz="2800" b="1" u="sng" dirty="0" smtClean="0"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9385" y="797668"/>
            <a:ext cx="6011695" cy="107721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Dans les zones de divergence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 (les dorsales océaniques)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8239" y="2311938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Refroidissement lent du magma en profondeur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8239" y="3770714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Roche à structure grenue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8239" y="5229490"/>
            <a:ext cx="3991582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Le gabbro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09753" y="2311938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Refroidissement rapide du magma en surface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09753" y="3770714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Roche à structure microlitique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09753" y="5229490"/>
            <a:ext cx="3868367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Le Basalte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>
            <a:stCxn id="4" idx="2"/>
            <a:endCxn id="5" idx="0"/>
          </p:cNvCxnSpPr>
          <p:nvPr/>
        </p:nvCxnSpPr>
        <p:spPr>
          <a:xfrm flipH="1">
            <a:off x="2654030" y="1874886"/>
            <a:ext cx="3231203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" idx="2"/>
            <a:endCxn id="8" idx="0"/>
          </p:cNvCxnSpPr>
          <p:nvPr/>
        </p:nvCxnSpPr>
        <p:spPr>
          <a:xfrm>
            <a:off x="5885233" y="1874886"/>
            <a:ext cx="3558704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vers le bas 15"/>
          <p:cNvSpPr/>
          <p:nvPr/>
        </p:nvSpPr>
        <p:spPr>
          <a:xfrm>
            <a:off x="2196831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2196831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9392056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9392056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58239" y="5791620"/>
            <a:ext cx="399158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Roche magmatique plutonique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509753" y="5791619"/>
            <a:ext cx="3868367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Roche magmatique volcanique</a:t>
            </a:r>
            <a:endParaRPr lang="fr-FR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58365" y="428336"/>
            <a:ext cx="11887200" cy="6429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39653" y="44199"/>
            <a:ext cx="230465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Bilan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7632" y="0"/>
            <a:ext cx="12124368" cy="245137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fr-FR" sz="4800" b="1" u="sng" cap="none" dirty="0" smtClean="0">
                <a:solidFill>
                  <a:srgbClr val="FF0000"/>
                </a:solidFill>
              </a:rPr>
              <a:t>Activité 4 </a:t>
            </a:r>
            <a:r>
              <a:rPr lang="fr-FR" sz="4800" b="1" u="sng" cap="none" dirty="0">
                <a:solidFill>
                  <a:srgbClr val="FF0000"/>
                </a:solidFill>
              </a:rPr>
              <a:t>:Roches magmatiques caractéristiques </a:t>
            </a:r>
            <a:r>
              <a:rPr lang="fr-FR" sz="4800" b="1" u="sng" cap="none" dirty="0" smtClean="0">
                <a:solidFill>
                  <a:srgbClr val="FF0000"/>
                </a:solidFill>
              </a:rPr>
              <a:t>des zones de convergence</a:t>
            </a:r>
          </a:p>
          <a:p>
            <a:pPr algn="ctr" rtl="1">
              <a:lnSpc>
                <a:spcPct val="120000"/>
              </a:lnSpc>
            </a:pPr>
            <a:r>
              <a:rPr lang="ar-MA" sz="2800" b="1" u="sng" cap="none" dirty="0" smtClean="0">
                <a:solidFill>
                  <a:srgbClr val="FF0000"/>
                </a:solidFill>
              </a:rPr>
              <a:t>الصخور الصهارية المميزة لمناطق التقارب</a:t>
            </a:r>
            <a:endParaRPr lang="fr-FR" sz="1800" u="sng" cap="none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32" y="2451370"/>
            <a:ext cx="12124368" cy="160813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lnSpc>
                <a:spcPct val="150000"/>
              </a:lnSpc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Comparaison entre le granite et l’andésite </a:t>
            </a:r>
            <a:r>
              <a:rPr lang="fr-FR" sz="32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8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P52 et P53)</a:t>
            </a:r>
          </a:p>
          <a:p>
            <a:pPr marR="252095" lvl="1" algn="r" rtl="1">
              <a:lnSpc>
                <a:spcPct val="150000"/>
              </a:lnSpc>
              <a:spcBef>
                <a:spcPts val="300"/>
              </a:spcBef>
            </a:pPr>
            <a:r>
              <a:rPr lang="ar-MA" sz="28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مقارنة صخرة الكرانيت وصخرة الأنيدزيت</a:t>
            </a:r>
            <a:endParaRPr lang="fr-FR" sz="16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01431"/>
              </p:ext>
            </p:extLst>
          </p:nvPr>
        </p:nvGraphicFramePr>
        <p:xfrm>
          <a:off x="0" y="0"/>
          <a:ext cx="12192000" cy="5175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roche </a:t>
                      </a:r>
                      <a:r>
                        <a:rPr lang="ar-MA" sz="2800" b="1" dirty="0" smtClean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Taille des cristaux</a:t>
                      </a:r>
                      <a:r>
                        <a:rPr lang="ar-MA" sz="1800" b="1" dirty="0" smtClean="0"/>
                        <a:t>حجم 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Cristallisation </a:t>
                      </a:r>
                      <a:r>
                        <a:rPr lang="ar-MA" sz="2800" b="1" dirty="0" smtClean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structure</a:t>
                      </a:r>
                      <a:endParaRPr lang="ar-MA" sz="3200" b="1" dirty="0" smtClean="0"/>
                    </a:p>
                    <a:p>
                      <a:pPr algn="ctr"/>
                      <a:r>
                        <a:rPr lang="ar-MA" sz="3200" b="1" dirty="0" smtClean="0"/>
                        <a:t>البنية</a:t>
                      </a:r>
                      <a:r>
                        <a:rPr lang="fr-FR" sz="3200" b="1" dirty="0" smtClean="0"/>
                        <a:t> </a:t>
                      </a:r>
                      <a:endParaRPr lang="fr-FR" sz="3200" b="1" dirty="0"/>
                    </a:p>
                  </a:txBody>
                  <a:tcPr anchor="ctr"/>
                </a:tc>
              </a:tr>
              <a:tr h="185704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Le</a:t>
                      </a:r>
                      <a:r>
                        <a:rPr lang="fr-FR" sz="4400" b="1" baseline="0" dirty="0" smtClean="0"/>
                        <a:t> granite</a:t>
                      </a:r>
                      <a:endParaRPr lang="fr-FR" sz="4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</a:tr>
              <a:tr h="2003898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L’andésite</a:t>
                      </a:r>
                      <a:endParaRPr lang="fr-FR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/>
                <a:gridCol w="2611030"/>
                <a:gridCol w="2222613"/>
                <a:gridCol w="2459979"/>
                <a:gridCol w="2459979"/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 smtClean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نفس الحجم</a:t>
                      </a:r>
                      <a:endParaRPr lang="fr-FR" sz="2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 smtClean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1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63573"/>
              </p:ext>
            </p:extLst>
          </p:nvPr>
        </p:nvGraphicFramePr>
        <p:xfrm>
          <a:off x="0" y="0"/>
          <a:ext cx="12192000" cy="5175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1314174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roche </a:t>
                      </a:r>
                      <a:r>
                        <a:rPr lang="ar-MA" sz="2800" b="1" dirty="0" smtClean="0"/>
                        <a:t>الصخرة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Taille des cristaux</a:t>
                      </a:r>
                      <a:r>
                        <a:rPr lang="ar-MA" sz="1800" b="1" dirty="0" smtClean="0"/>
                        <a:t>حجم البلورات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Cristallisation </a:t>
                      </a:r>
                      <a:r>
                        <a:rPr lang="ar-MA" sz="2800" b="1" dirty="0" smtClean="0"/>
                        <a:t>التبلور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La structure</a:t>
                      </a:r>
                      <a:endParaRPr lang="ar-MA" sz="3200" b="1" dirty="0" smtClean="0"/>
                    </a:p>
                    <a:p>
                      <a:pPr algn="ctr"/>
                      <a:r>
                        <a:rPr lang="ar-MA" sz="3200" b="1" dirty="0" smtClean="0"/>
                        <a:t>البنية</a:t>
                      </a:r>
                      <a:r>
                        <a:rPr lang="fr-FR" sz="3200" b="1" dirty="0" smtClean="0"/>
                        <a:t> </a:t>
                      </a:r>
                      <a:endParaRPr lang="fr-FR" sz="3200" b="1" dirty="0"/>
                    </a:p>
                  </a:txBody>
                  <a:tcPr anchor="ctr"/>
                </a:tc>
              </a:tr>
              <a:tr h="1857043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Le</a:t>
                      </a:r>
                      <a:r>
                        <a:rPr lang="fr-FR" sz="4400" b="1" baseline="0" dirty="0" smtClean="0"/>
                        <a:t> granite</a:t>
                      </a:r>
                      <a:endParaRPr lang="fr-FR" sz="4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Même taille 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Complète (absence de pâte vitreuse )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Grenue </a:t>
                      </a:r>
                      <a:endParaRPr lang="fr-FR" sz="2800" b="1" dirty="0"/>
                    </a:p>
                  </a:txBody>
                  <a:tcPr anchor="ctr"/>
                </a:tc>
              </a:tr>
              <a:tr h="2003898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 smtClean="0"/>
                        <a:t>L’andésite</a:t>
                      </a:r>
                      <a:endParaRPr lang="fr-FR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Taille variable 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Incomplète (présence</a:t>
                      </a:r>
                      <a:r>
                        <a:rPr lang="fr-FR" sz="2800" b="1" baseline="0" dirty="0" smtClean="0"/>
                        <a:t> de pâte vitreuse )</a:t>
                      </a:r>
                      <a:endParaRPr lang="fr-F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Microlitique </a:t>
                      </a:r>
                      <a:endParaRPr lang="fr-FR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647222"/>
              </p:ext>
            </p:extLst>
          </p:nvPr>
        </p:nvGraphicFramePr>
        <p:xfrm>
          <a:off x="0" y="5389123"/>
          <a:ext cx="12192000" cy="1468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399"/>
                <a:gridCol w="2611030"/>
                <a:gridCol w="2222613"/>
                <a:gridCol w="2459979"/>
                <a:gridCol w="2459979"/>
              </a:tblGrid>
              <a:tr h="1468877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Pâte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vitreuse</a:t>
                      </a:r>
                      <a:endParaRPr lang="ar-MA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MA" sz="2800" b="1" baseline="0" dirty="0" smtClean="0">
                          <a:solidFill>
                            <a:schemeClr val="tx1"/>
                          </a:solidFill>
                        </a:rPr>
                        <a:t>عجينة زجاجية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Même taille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نفس الحجم</a:t>
                      </a:r>
                      <a:endParaRPr lang="fr-FR" sz="2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Taille variable</a:t>
                      </a:r>
                    </a:p>
                    <a:p>
                      <a:pPr algn="ctr"/>
                      <a:r>
                        <a:rPr lang="ar-MA" sz="2800" b="1" dirty="0" smtClean="0">
                          <a:solidFill>
                            <a:schemeClr val="tx1"/>
                          </a:solidFill>
                        </a:rPr>
                        <a:t>حجم مختلف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 microlitique</a:t>
                      </a:r>
                    </a:p>
                    <a:p>
                      <a:pPr algn="ctr"/>
                      <a:r>
                        <a:rPr lang="ar-MA" sz="2400" b="1" dirty="0" smtClean="0">
                          <a:solidFill>
                            <a:schemeClr val="tx1"/>
                          </a:solidFill>
                        </a:rPr>
                        <a:t>بنية ميكروليتية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grenue</a:t>
                      </a:r>
                    </a:p>
                    <a:p>
                      <a:pPr algn="ctr"/>
                      <a:r>
                        <a:rPr lang="ar-MA" sz="2400" b="1" baseline="0" dirty="0" smtClean="0">
                          <a:solidFill>
                            <a:schemeClr val="tx1"/>
                          </a:solidFill>
                        </a:rPr>
                        <a:t>بنية محببة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9385" y="797668"/>
            <a:ext cx="6011695" cy="107721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Dans les zones de convergence (subduction)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8239" y="2311938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Refroidissement lent du magma en profondeur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8239" y="3770714"/>
            <a:ext cx="3991582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Roche à structure grenue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8239" y="5229490"/>
            <a:ext cx="3991582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Le granite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09753" y="2311938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Refroidissement rapide du magma en surface 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09753" y="3770714"/>
            <a:ext cx="3868367" cy="95410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Roche à structure microlitique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09753" y="5229490"/>
            <a:ext cx="3868367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L’andésite</a:t>
            </a:r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>
            <a:stCxn id="4" idx="2"/>
            <a:endCxn id="5" idx="0"/>
          </p:cNvCxnSpPr>
          <p:nvPr/>
        </p:nvCxnSpPr>
        <p:spPr>
          <a:xfrm flipH="1">
            <a:off x="2654030" y="1874886"/>
            <a:ext cx="3231203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" idx="2"/>
            <a:endCxn id="8" idx="0"/>
          </p:cNvCxnSpPr>
          <p:nvPr/>
        </p:nvCxnSpPr>
        <p:spPr>
          <a:xfrm>
            <a:off x="5885233" y="1874886"/>
            <a:ext cx="3558704" cy="43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vers le bas 15"/>
          <p:cNvSpPr/>
          <p:nvPr/>
        </p:nvSpPr>
        <p:spPr>
          <a:xfrm>
            <a:off x="2196831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2196831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9392056" y="3266045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9392056" y="4724821"/>
            <a:ext cx="447472" cy="5046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58239" y="5791620"/>
            <a:ext cx="399158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Roche magmatique plutonique</a:t>
            </a:r>
            <a:endParaRPr lang="fr-FR" sz="2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509753" y="5791619"/>
            <a:ext cx="3868367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Roche magmatique volcanique</a:t>
            </a:r>
            <a:endParaRPr lang="fr-FR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58365" y="428336"/>
            <a:ext cx="11887200" cy="64296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39653" y="44199"/>
            <a:ext cx="2304650" cy="64633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Bilan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363" y="2091785"/>
            <a:ext cx="11819569" cy="173934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rtl="1"/>
            <a:r>
              <a:rPr lang="fr-FR" sz="4400" b="1" u="sng" cap="none" dirty="0" smtClean="0">
                <a:solidFill>
                  <a:srgbClr val="FF0000"/>
                </a:solidFill>
              </a:rPr>
              <a:t>Activité 1 : Manifestations des activités volcaniques</a:t>
            </a:r>
            <a:br>
              <a:rPr lang="fr-FR" sz="4400" b="1" u="sng" cap="none" dirty="0" smtClean="0">
                <a:solidFill>
                  <a:srgbClr val="FF0000"/>
                </a:solidFill>
              </a:rPr>
            </a:br>
            <a:r>
              <a:rPr lang="ar-MA" sz="2400" b="1" u="sng" cap="none" dirty="0" smtClean="0">
                <a:solidFill>
                  <a:srgbClr val="FF0000"/>
                </a:solidFill>
              </a:rPr>
              <a:t>نشاط1</a:t>
            </a:r>
            <a:r>
              <a:rPr lang="fr-FR" sz="2400" b="1" u="sng" cap="none" dirty="0" smtClean="0">
                <a:solidFill>
                  <a:srgbClr val="FF0000"/>
                </a:solidFill>
              </a:rPr>
              <a:t>: </a:t>
            </a:r>
            <a:r>
              <a:rPr lang="ar-MA" sz="2400" b="1" u="sng" cap="none" dirty="0" smtClean="0">
                <a:solidFill>
                  <a:srgbClr val="FF0000"/>
                </a:solidFill>
              </a:rPr>
              <a:t>مظاهر الانشطة البركانية</a:t>
            </a:r>
            <a:endParaRPr lang="fr-FR" sz="3200" u="sng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498076" y="2190966"/>
            <a:ext cx="4338537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 smtClean="0">
                <a:solidFill>
                  <a:schemeClr val="bg1"/>
                </a:solidFill>
              </a:rPr>
              <a:t>Réservoir magmatique (chambre magmatique) </a:t>
            </a:r>
            <a:r>
              <a:rPr lang="ar-MA" sz="2800" b="1" dirty="0" smtClean="0">
                <a:solidFill>
                  <a:schemeClr val="bg1"/>
                </a:solidFill>
              </a:rPr>
              <a:t>خزان الصهارة (غرفة صهارية)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 smtClean="0">
                <a:solidFill>
                  <a:schemeClr val="bg1"/>
                </a:solidFill>
              </a:rPr>
              <a:t>Cratère </a:t>
            </a:r>
            <a:r>
              <a:rPr lang="ar-MA" sz="2800" b="1" dirty="0" smtClean="0">
                <a:solidFill>
                  <a:schemeClr val="bg1"/>
                </a:solidFill>
              </a:rPr>
              <a:t>فوهة البركان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 smtClean="0">
                <a:solidFill>
                  <a:schemeClr val="bg1"/>
                </a:solidFill>
              </a:rPr>
              <a:t>Cône volcanique </a:t>
            </a:r>
            <a:r>
              <a:rPr lang="ar-MA" sz="2800" b="1" dirty="0" smtClean="0">
                <a:solidFill>
                  <a:schemeClr val="bg1"/>
                </a:solidFill>
              </a:rPr>
              <a:t>مخروط بركاني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800" b="1" dirty="0" smtClean="0">
                <a:solidFill>
                  <a:schemeClr val="bg1"/>
                </a:solidFill>
              </a:rPr>
              <a:t>Cheminée </a:t>
            </a:r>
            <a:r>
              <a:rPr lang="ar-MA" sz="2800" b="1" dirty="0" smtClean="0">
                <a:solidFill>
                  <a:schemeClr val="bg1"/>
                </a:solidFill>
              </a:rPr>
              <a:t>مدخنة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cap="none" dirty="0" smtClean="0">
                <a:solidFill>
                  <a:srgbClr val="FF0000"/>
                </a:solidFill>
              </a:rPr>
              <a:t>Légender la figure suivante?</a:t>
            </a:r>
            <a:endParaRPr lang="fr-FR" sz="4800" b="1" cap="none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963"/>
            <a:ext cx="6137951" cy="50990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b="14433"/>
          <a:stretch/>
        </p:blipFill>
        <p:spPr>
          <a:xfrm>
            <a:off x="6147881" y="1792936"/>
            <a:ext cx="6042037" cy="45300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37951" y="6128426"/>
            <a:ext cx="605196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      Titre: Schéma d’un volcan</a:t>
            </a:r>
            <a:endParaRPr lang="fr-FR" sz="2400" b="1" u="sng" dirty="0">
              <a:solidFill>
                <a:schemeClr val="bg1"/>
              </a:solidFill>
            </a:endParaRPr>
          </a:p>
        </p:txBody>
      </p:sp>
      <p:sp>
        <p:nvSpPr>
          <p:cNvPr id="7" name="Triangle isocèle 6"/>
          <p:cNvSpPr/>
          <p:nvPr/>
        </p:nvSpPr>
        <p:spPr>
          <a:xfrm>
            <a:off x="6186791" y="6167336"/>
            <a:ext cx="311285" cy="288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5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9247"/>
            <a:ext cx="1169264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Définition d’un volcan</a:t>
            </a:r>
            <a:r>
              <a:rPr lang="ar-MA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(Doc 1)</a:t>
            </a:r>
            <a:endParaRPr lang="fr-FR" sz="20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631" y="3239188"/>
            <a:ext cx="10940374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0000"/>
                </a:solidFill>
              </a:rPr>
              <a:t>Un volcan constitué </a:t>
            </a:r>
            <a:r>
              <a:rPr lang="fr-FR" sz="3600" b="1" dirty="0" smtClean="0">
                <a:solidFill>
                  <a:srgbClr val="000000"/>
                </a:solidFill>
              </a:rPr>
              <a:t>de:</a:t>
            </a:r>
          </a:p>
          <a:p>
            <a:r>
              <a:rPr lang="fr-FR" sz="3600" b="1" dirty="0" smtClean="0">
                <a:solidFill>
                  <a:srgbClr val="000000"/>
                </a:solidFill>
              </a:rPr>
              <a:t>-                                               -</a:t>
            </a:r>
            <a:r>
              <a:rPr lang="fr-FR" sz="3600" b="1" dirty="0">
                <a:solidFill>
                  <a:srgbClr val="000000"/>
                </a:solidFill>
              </a:rPr>
              <a:t/>
            </a:r>
            <a:br>
              <a:rPr lang="fr-FR" sz="3600" b="1" dirty="0">
                <a:solidFill>
                  <a:srgbClr val="000000"/>
                </a:solidFill>
              </a:rPr>
            </a:br>
            <a:r>
              <a:rPr lang="fr-FR" sz="3600" b="1" dirty="0" smtClean="0">
                <a:solidFill>
                  <a:srgbClr val="000000"/>
                </a:solidFill>
              </a:rPr>
              <a:t>-                                               -</a:t>
            </a:r>
            <a:endParaRPr lang="fr-FR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07521" y="6123237"/>
            <a:ext cx="6348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92D050"/>
                </a:solidFill>
              </a:rPr>
              <a:t>Eruption volcanique </a:t>
            </a:r>
            <a:r>
              <a:rPr lang="ar-MA" sz="3200" b="1" dirty="0" smtClean="0">
                <a:solidFill>
                  <a:srgbClr val="92D050"/>
                </a:solidFill>
              </a:rPr>
              <a:t> </a:t>
            </a:r>
            <a:r>
              <a:rPr lang="ar-MA" sz="2800" b="1" dirty="0" smtClean="0">
                <a:solidFill>
                  <a:srgbClr val="92D050"/>
                </a:solidFill>
              </a:rPr>
              <a:t>اندفاع بركاني</a:t>
            </a:r>
            <a:r>
              <a:rPr lang="fr-FR" sz="2800" b="1" dirty="0" smtClean="0">
                <a:solidFill>
                  <a:srgbClr val="92D050"/>
                </a:solidFill>
              </a:rPr>
              <a:t> </a:t>
            </a:r>
            <a:r>
              <a:rPr lang="ar-MA" sz="2800" b="1" dirty="0" smtClean="0">
                <a:solidFill>
                  <a:srgbClr val="92D050"/>
                </a:solidFill>
              </a:rPr>
              <a:t> </a:t>
            </a:r>
            <a:endParaRPr lang="fr-FR" sz="3200" b="1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630" y="1300196"/>
            <a:ext cx="10940374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4000" b="1" dirty="0">
                <a:solidFill>
                  <a:schemeClr val="bg1"/>
                </a:solidFill>
              </a:rPr>
              <a:t>Un volcan est un orifice de la croûte terrestre d'où s'échappent, lors des </a:t>
            </a:r>
            <a:r>
              <a:rPr lang="fr-FR" sz="4000" b="1" dirty="0" smtClean="0">
                <a:solidFill>
                  <a:schemeClr val="bg1"/>
                </a:solidFill>
              </a:rPr>
              <a:t>éruptions, du magma,  de</a:t>
            </a:r>
            <a:r>
              <a:rPr lang="ar-MA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la lave,</a:t>
            </a:r>
            <a:r>
              <a:rPr lang="fr-FR" sz="4000" b="1" dirty="0">
                <a:solidFill>
                  <a:schemeClr val="bg1"/>
                </a:solidFill>
              </a:rPr>
              <a:t> des gaz et des cendres.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521" y="5513816"/>
            <a:ext cx="2626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la </a:t>
            </a:r>
            <a:r>
              <a:rPr lang="fr-FR" sz="3200" b="1" dirty="0" smtClean="0">
                <a:solidFill>
                  <a:srgbClr val="92D050"/>
                </a:solidFill>
              </a:rPr>
              <a:t>lave </a:t>
            </a:r>
            <a:r>
              <a:rPr lang="ar-MA" sz="2800" b="1" dirty="0" smtClean="0">
                <a:solidFill>
                  <a:srgbClr val="92D050"/>
                </a:solidFill>
              </a:rPr>
              <a:t>اللافة </a:t>
            </a:r>
            <a:endParaRPr lang="fr-FR" sz="2800" b="1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4731" y="6248581"/>
            <a:ext cx="3822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92D050"/>
                </a:solidFill>
              </a:rPr>
              <a:t>Le magma</a:t>
            </a:r>
            <a:r>
              <a:rPr lang="ar-MA" sz="2800" b="1" dirty="0" smtClean="0">
                <a:solidFill>
                  <a:srgbClr val="92D050"/>
                </a:solidFill>
              </a:rPr>
              <a:t>الصهارة  </a:t>
            </a:r>
            <a:endParaRPr lang="fr-FR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9247"/>
            <a:ext cx="11692646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252095" lvl="1">
              <a:spcBef>
                <a:spcPts val="300"/>
              </a:spcBef>
            </a:pPr>
            <a:r>
              <a:rPr lang="fr-FR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Origine du magma </a:t>
            </a:r>
            <a:r>
              <a:rPr lang="ar-MA" sz="3600" b="1" u="sng" dirty="0" smtClean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مصدر الصهارة </a:t>
            </a:r>
            <a:endParaRPr lang="fr-FR" sz="2000" u="sng" dirty="0">
              <a:solidFill>
                <a:srgbClr val="92D050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105592" y="1243353"/>
            <a:ext cx="4543428" cy="60371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MA" sz="3200" b="1" dirty="0" smtClean="0"/>
              <a:t>Doc 4,  P : 45</a:t>
            </a:r>
            <a:endParaRPr lang="fr-F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59404" y="3872795"/>
            <a:ext cx="1168616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f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magma: </a:t>
            </a:r>
            <a:r>
              <a:rPr lang="f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magma est  la roche en fusion comporte des gaz et des autres éléments.</a:t>
            </a:r>
          </a:p>
          <a:p>
            <a:pPr algn="just"/>
            <a:r>
              <a:rPr lang="f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lave: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c'est un magma dégazé se répandant en colée.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404" y="1924301"/>
            <a:ext cx="11686162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4000" b="1" dirty="0">
                <a:solidFill>
                  <a:schemeClr val="bg1"/>
                </a:solidFill>
              </a:rPr>
              <a:t>L’origine du magma est la fusion partielle </a:t>
            </a:r>
            <a:r>
              <a:rPr lang="ar-MA" sz="2800" b="1" dirty="0" smtClean="0">
                <a:solidFill>
                  <a:schemeClr val="bg1"/>
                </a:solidFill>
              </a:rPr>
              <a:t>الانصهار الجزئي </a:t>
            </a:r>
            <a:r>
              <a:rPr lang="fr-FR" sz="2800" b="1" dirty="0" smtClean="0">
                <a:solidFill>
                  <a:schemeClr val="bg1"/>
                </a:solidFill>
              </a:rPr>
              <a:t>  </a:t>
            </a:r>
            <a:r>
              <a:rPr lang="fr-FR" sz="4000" b="1" dirty="0" smtClean="0">
                <a:solidFill>
                  <a:schemeClr val="bg1"/>
                </a:solidFill>
              </a:rPr>
              <a:t>de </a:t>
            </a:r>
            <a:r>
              <a:rPr lang="fr-FR" sz="4000" b="1" dirty="0">
                <a:solidFill>
                  <a:schemeClr val="bg1"/>
                </a:solidFill>
              </a:rPr>
              <a:t>la lithosphère sous  l’effet de certaines conditions de pression et de température.</a:t>
            </a:r>
          </a:p>
        </p:txBody>
      </p:sp>
    </p:spTree>
    <p:extLst>
      <p:ext uri="{BB962C8B-B14F-4D97-AF65-F5344CB8AC3E}">
        <p14:creationId xmlns:p14="http://schemas.microsoft.com/office/powerpoint/2010/main" val="37354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19530" cy="51167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69" y="0"/>
            <a:ext cx="6104432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2919" y="330740"/>
            <a:ext cx="1175101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Compléter le tableau (Doc 4)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25" y="1162556"/>
            <a:ext cx="7911830" cy="52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27713"/>
              </p:ext>
            </p:extLst>
          </p:nvPr>
        </p:nvGraphicFramePr>
        <p:xfrm>
          <a:off x="0" y="0"/>
          <a:ext cx="12192000" cy="7119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4744"/>
                <a:gridCol w="3911527"/>
                <a:gridCol w="4075729"/>
              </a:tblGrid>
              <a:tr h="1207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>
                          <a:effectLst/>
                        </a:rPr>
                        <a:t>Type de volcan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Effusif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Explosif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82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Produits émis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</a:rPr>
                        <a:t>Coulée de lave </a:t>
                      </a:r>
                      <a:r>
                        <a:rPr lang="fr-FR" sz="2800" b="1" dirty="0">
                          <a:effectLst/>
                        </a:rPr>
                        <a:t> </a:t>
                      </a:r>
                      <a:endParaRPr lang="fr-FR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Peu de</a:t>
                      </a:r>
                      <a:r>
                        <a:rPr lang="fr-FR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gaz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</a:rPr>
                        <a:t>Panache de cendres</a:t>
                      </a:r>
                      <a:r>
                        <a:rPr lang="fr-FR" sz="2800" b="1" dirty="0">
                          <a:effectLst/>
                        </a:rPr>
                        <a:t> </a:t>
                      </a:r>
                      <a:endParaRPr lang="fr-FR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Nuée ardente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gaz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70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Type de lave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 </a:t>
                      </a:r>
                      <a:r>
                        <a:rPr lang="fr-FR" sz="2800" b="1" dirty="0" smtClean="0">
                          <a:effectLst/>
                        </a:rPr>
                        <a:t>Fluide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</a:rPr>
                        <a:t>Visqueuse</a:t>
                      </a:r>
                      <a:r>
                        <a:rPr lang="fr-FR" sz="2800" b="1" baseline="0" dirty="0" smtClean="0">
                          <a:effectLst/>
                        </a:rPr>
                        <a:t> </a:t>
                      </a:r>
                      <a:r>
                        <a:rPr lang="fr-FR" sz="2800" b="1" dirty="0">
                          <a:effectLst/>
                        </a:rPr>
                        <a:t> 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29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Quantité des gaz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 </a:t>
                      </a:r>
                      <a:r>
                        <a:rPr lang="fr-FR" sz="2800" b="1" dirty="0" smtClean="0">
                          <a:effectLst/>
                        </a:rPr>
                        <a:t>En faible quantité 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</a:rPr>
                        <a:t>En grande quantité</a:t>
                      </a:r>
                      <a:r>
                        <a:rPr lang="fr-FR" sz="2800" b="1" dirty="0">
                          <a:effectLst/>
                        </a:rPr>
                        <a:t> 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29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effectLst/>
                        </a:rPr>
                        <a:t>Exemple de volcan</a:t>
                      </a:r>
                      <a:endParaRPr lang="fr-FR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</a:rPr>
                        <a:t>….</a:t>
                      </a:r>
                      <a:r>
                        <a:rPr lang="fr-FR" sz="2800" b="1" dirty="0">
                          <a:effectLst/>
                        </a:rPr>
                        <a:t> 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effectLst/>
                        </a:rPr>
                        <a:t>….</a:t>
                      </a:r>
                      <a:r>
                        <a:rPr lang="fr-FR" sz="2800" b="1" dirty="0">
                          <a:effectLst/>
                        </a:rPr>
                        <a:t> </a:t>
                      </a:r>
                      <a:endParaRPr lang="fr-FR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3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À bande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734</Words>
  <Application>Microsoft Office PowerPoint</Application>
  <PresentationFormat>Grand écran</PresentationFormat>
  <Paragraphs>214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9" baseType="lpstr">
      <vt:lpstr>Arial</vt:lpstr>
      <vt:lpstr>Arial</vt:lpstr>
      <vt:lpstr>Calibri</vt:lpstr>
      <vt:lpstr>Corbel</vt:lpstr>
      <vt:lpstr>Helvetica</vt:lpstr>
      <vt:lpstr>HelveticaNeue-Bold</vt:lpstr>
      <vt:lpstr>HelveticaNeue-Roman</vt:lpstr>
      <vt:lpstr>MyriadPro-Regular</vt:lpstr>
      <vt:lpstr>Tahoma</vt:lpstr>
      <vt:lpstr>Times New Roman</vt:lpstr>
      <vt:lpstr>Wingdings</vt:lpstr>
      <vt:lpstr>À bandes</vt:lpstr>
      <vt:lpstr>Présentation PowerPoint</vt:lpstr>
      <vt:lpstr>Chapitre 3 : le volcanisme, les roches magmatiques et leurs relations avec la tectonique des plaques </vt:lpstr>
      <vt:lpstr>Activité 1 : Manifestations des activités volcaniques نشاط1: مظاهر الانشطة البركانية</vt:lpstr>
      <vt:lpstr>Légender la figure suivante?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VolcanismeETrochesMagmatiques</dc:title>
  <dc:creator>FERRAH</dc:creator>
  <cp:lastModifiedBy>FERRAH</cp:lastModifiedBy>
  <cp:revision>688</cp:revision>
  <dcterms:created xsi:type="dcterms:W3CDTF">2018-09-24T15:54:14Z</dcterms:created>
  <dcterms:modified xsi:type="dcterms:W3CDTF">2019-11-20T21:46:46Z</dcterms:modified>
</cp:coreProperties>
</file>