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B225A62-DA95-4D1C-95B6-903F55953737}" type="datetimeFigureOut">
              <a:rPr lang="fr-FR" smtClean="0"/>
              <a:pPr/>
              <a:t>05/04/2020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4372E4-6ACB-4998-958F-45C79553E44C}"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14A5E9A7-BB83-476D-A3C4-17D98ACD431E}" type="slidenum">
              <a:rPr lang="fr-FR" smtClean="0"/>
              <a:pPr/>
              <a:t>6</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3F58581A-6A4A-4A6A-A6FB-1AD2FF4A916D}" type="datetimeFigureOut">
              <a:rPr lang="fr-FR" smtClean="0"/>
              <a:pPr/>
              <a:t>05/04/2020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D6402F4-256C-4739-B23D-F6FC032A3173}"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F58581A-6A4A-4A6A-A6FB-1AD2FF4A916D}" type="datetimeFigureOut">
              <a:rPr lang="fr-FR" smtClean="0"/>
              <a:pPr/>
              <a:t>05/04/2020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D6402F4-256C-4739-B23D-F6FC032A3173}"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F58581A-6A4A-4A6A-A6FB-1AD2FF4A916D}" type="datetimeFigureOut">
              <a:rPr lang="fr-FR" smtClean="0"/>
              <a:pPr/>
              <a:t>05/04/2020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D6402F4-256C-4739-B23D-F6FC032A3173}"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F58581A-6A4A-4A6A-A6FB-1AD2FF4A916D}" type="datetimeFigureOut">
              <a:rPr lang="fr-FR" smtClean="0"/>
              <a:pPr/>
              <a:t>05/04/2020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D6402F4-256C-4739-B23D-F6FC032A3173}"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3F58581A-6A4A-4A6A-A6FB-1AD2FF4A916D}" type="datetimeFigureOut">
              <a:rPr lang="fr-FR" smtClean="0"/>
              <a:pPr/>
              <a:t>05/04/2020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D6402F4-256C-4739-B23D-F6FC032A3173}"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3F58581A-6A4A-4A6A-A6FB-1AD2FF4A916D}" type="datetimeFigureOut">
              <a:rPr lang="fr-FR" smtClean="0"/>
              <a:pPr/>
              <a:t>05/04/2020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D6402F4-256C-4739-B23D-F6FC032A3173}"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3F58581A-6A4A-4A6A-A6FB-1AD2FF4A916D}" type="datetimeFigureOut">
              <a:rPr lang="fr-FR" smtClean="0"/>
              <a:pPr/>
              <a:t>05/04/2020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D6402F4-256C-4739-B23D-F6FC032A3173}"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3F58581A-6A4A-4A6A-A6FB-1AD2FF4A916D}" type="datetimeFigureOut">
              <a:rPr lang="fr-FR" smtClean="0"/>
              <a:pPr/>
              <a:t>05/04/2020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D6402F4-256C-4739-B23D-F6FC032A3173}"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F58581A-6A4A-4A6A-A6FB-1AD2FF4A916D}" type="datetimeFigureOut">
              <a:rPr lang="fr-FR" smtClean="0"/>
              <a:pPr/>
              <a:t>05/04/2020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D6402F4-256C-4739-B23D-F6FC032A3173}"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3F58581A-6A4A-4A6A-A6FB-1AD2FF4A916D}" type="datetimeFigureOut">
              <a:rPr lang="fr-FR" smtClean="0"/>
              <a:pPr/>
              <a:t>05/04/2020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D6402F4-256C-4739-B23D-F6FC032A3173}"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3F58581A-6A4A-4A6A-A6FB-1AD2FF4A916D}" type="datetimeFigureOut">
              <a:rPr lang="fr-FR" smtClean="0"/>
              <a:pPr/>
              <a:t>05/04/2020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D6402F4-256C-4739-B23D-F6FC032A3173}"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58581A-6A4A-4A6A-A6FB-1AD2FF4A916D}" type="datetimeFigureOut">
              <a:rPr lang="fr-FR" smtClean="0"/>
              <a:pPr/>
              <a:t>05/04/2020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6402F4-256C-4739-B23D-F6FC032A3173}"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642918"/>
            <a:ext cx="8229600" cy="1143000"/>
          </a:xfrm>
        </p:spPr>
        <p:txBody>
          <a:bodyPr>
            <a:normAutofit fontScale="90000"/>
          </a:bodyPr>
          <a:lstStyle/>
          <a:p>
            <a:pPr algn="l"/>
            <a:r>
              <a:rPr lang="fr-FR" b="1">
                <a:solidFill>
                  <a:srgbClr val="FF0000"/>
                </a:solidFill>
              </a:rPr>
              <a:t>Chapitre III</a:t>
            </a:r>
            <a:br>
              <a:rPr lang="fr-FR" b="1">
                <a:solidFill>
                  <a:srgbClr val="FF0000"/>
                </a:solidFill>
              </a:rPr>
            </a:br>
            <a:r>
              <a:rPr lang="fr-FR" b="1">
                <a:solidFill>
                  <a:srgbClr val="FF0000"/>
                </a:solidFill>
              </a:rPr>
              <a:t>   La </a:t>
            </a:r>
            <a:r>
              <a:rPr lang="fr-FR" b="1" dirty="0">
                <a:solidFill>
                  <a:srgbClr val="FF0000"/>
                </a:solidFill>
              </a:rPr>
              <a:t>datation relative des roches et </a:t>
            </a:r>
            <a:r>
              <a:rPr lang="fr-FR" b="1">
                <a:solidFill>
                  <a:srgbClr val="FF0000"/>
                </a:solidFill>
              </a:rPr>
              <a:t>la  </a:t>
            </a:r>
            <a:br>
              <a:rPr lang="fr-FR" b="1">
                <a:solidFill>
                  <a:srgbClr val="FF0000"/>
                </a:solidFill>
              </a:rPr>
            </a:br>
            <a:r>
              <a:rPr lang="fr-FR" b="1">
                <a:solidFill>
                  <a:srgbClr val="FF0000"/>
                </a:solidFill>
              </a:rPr>
              <a:t>        notion </a:t>
            </a:r>
            <a:r>
              <a:rPr lang="fr-FR" b="1" dirty="0">
                <a:solidFill>
                  <a:srgbClr val="FF0000"/>
                </a:solidFill>
              </a:rPr>
              <a:t>du cycle sédimentaire</a:t>
            </a:r>
          </a:p>
        </p:txBody>
      </p:sp>
      <p:sp>
        <p:nvSpPr>
          <p:cNvPr id="3" name="Espace réservé du contenu 2"/>
          <p:cNvSpPr>
            <a:spLocks noGrp="1"/>
          </p:cNvSpPr>
          <p:nvPr>
            <p:ph idx="1"/>
          </p:nvPr>
        </p:nvSpPr>
        <p:spPr>
          <a:xfrm>
            <a:off x="500034" y="2143116"/>
            <a:ext cx="8229600" cy="3186122"/>
          </a:xfrm>
        </p:spPr>
        <p:txBody>
          <a:bodyPr/>
          <a:lstStyle/>
          <a:p>
            <a:pPr>
              <a:buNone/>
            </a:pPr>
            <a:r>
              <a:rPr lang="fr-FR" dirty="0">
                <a:solidFill>
                  <a:srgbClr val="00B050"/>
                </a:solidFill>
              </a:rPr>
              <a:t>Situation de départ:</a:t>
            </a:r>
          </a:p>
          <a:p>
            <a:pPr>
              <a:buNone/>
            </a:pPr>
            <a:r>
              <a:rPr lang="fr-FR" dirty="0"/>
              <a:t>        On observe souvent, dans les roches sédimentaires, les empreintes ou les traces d’activités des êtres  vivants ayant vécu au cours des temps géologiques.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a:stretch>
            <a:fillRect/>
          </a:stretch>
        </p:blipFill>
        <p:spPr bwMode="auto">
          <a:xfrm>
            <a:off x="357158" y="428604"/>
            <a:ext cx="8429684" cy="6072230"/>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785794"/>
            <a:ext cx="8229600" cy="582594"/>
          </a:xfrm>
        </p:spPr>
        <p:txBody>
          <a:bodyPr>
            <a:normAutofit fontScale="90000"/>
          </a:bodyPr>
          <a:lstStyle/>
          <a:p>
            <a:pPr algn="l"/>
            <a:r>
              <a:rPr lang="fr-FR" dirty="0">
                <a:solidFill>
                  <a:srgbClr val="FF0000"/>
                </a:solidFill>
              </a:rPr>
              <a:t>Remarque</a:t>
            </a:r>
          </a:p>
        </p:txBody>
      </p:sp>
      <p:sp>
        <p:nvSpPr>
          <p:cNvPr id="3" name="Espace réservé du contenu 2"/>
          <p:cNvSpPr>
            <a:spLocks noGrp="1"/>
          </p:cNvSpPr>
          <p:nvPr>
            <p:ph idx="1"/>
          </p:nvPr>
        </p:nvSpPr>
        <p:spPr>
          <a:xfrm>
            <a:off x="571472" y="1857364"/>
            <a:ext cx="8229600" cy="4214842"/>
          </a:xfrm>
        </p:spPr>
        <p:txBody>
          <a:bodyPr>
            <a:normAutofit fontScale="70000" lnSpcReduction="20000"/>
          </a:bodyPr>
          <a:lstStyle/>
          <a:p>
            <a:pPr>
              <a:buNone/>
            </a:pPr>
            <a:r>
              <a:rPr lang="fr-FR" dirty="0"/>
              <a:t> </a:t>
            </a:r>
            <a:r>
              <a:rPr lang="fr-FR" sz="4600" dirty="0"/>
              <a:t>La datation relative ne permet pas de </a:t>
            </a:r>
          </a:p>
          <a:p>
            <a:pPr>
              <a:buNone/>
            </a:pPr>
            <a:r>
              <a:rPr lang="fr-FR" sz="4600" dirty="0"/>
              <a:t>donner un âge chiffré (absolue) aux </a:t>
            </a:r>
          </a:p>
          <a:p>
            <a:pPr>
              <a:buNone/>
            </a:pPr>
            <a:r>
              <a:rPr lang="fr-FR" sz="4600" dirty="0"/>
              <a:t>couches sédimentaires. Cependant, la </a:t>
            </a:r>
          </a:p>
          <a:p>
            <a:pPr>
              <a:buNone/>
            </a:pPr>
            <a:r>
              <a:rPr lang="fr-FR" sz="4600" dirty="0"/>
              <a:t>découvert de la radioactivité a permis une </a:t>
            </a:r>
          </a:p>
          <a:p>
            <a:pPr>
              <a:buNone/>
            </a:pPr>
            <a:r>
              <a:rPr lang="fr-FR" sz="4600" dirty="0"/>
              <a:t>datation absolue (précise) des fossiles, des </a:t>
            </a:r>
          </a:p>
          <a:p>
            <a:pPr>
              <a:buNone/>
            </a:pPr>
            <a:r>
              <a:rPr lang="fr-FR" sz="4600" dirty="0"/>
              <a:t>roches et des événements dans l’histoire de </a:t>
            </a:r>
          </a:p>
          <a:p>
            <a:pPr>
              <a:buNone/>
            </a:pPr>
            <a:r>
              <a:rPr lang="fr-FR" sz="4600" dirty="0"/>
              <a:t>la terre.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642918"/>
            <a:ext cx="8229600" cy="796908"/>
          </a:xfrm>
        </p:spPr>
        <p:txBody>
          <a:bodyPr/>
          <a:lstStyle/>
          <a:p>
            <a:pPr algn="l"/>
            <a:r>
              <a:rPr lang="fr-FR" dirty="0">
                <a:solidFill>
                  <a:srgbClr val="FF0000"/>
                </a:solidFill>
              </a:rPr>
              <a:t>Exercice d’application</a:t>
            </a:r>
          </a:p>
        </p:txBody>
      </p:sp>
      <p:sp>
        <p:nvSpPr>
          <p:cNvPr id="3" name="Espace réservé du contenu 2"/>
          <p:cNvSpPr>
            <a:spLocks noGrp="1"/>
          </p:cNvSpPr>
          <p:nvPr>
            <p:ph idx="1"/>
          </p:nvPr>
        </p:nvSpPr>
        <p:spPr>
          <a:xfrm>
            <a:off x="357158" y="1643050"/>
            <a:ext cx="8229600" cy="4286279"/>
          </a:xfrm>
        </p:spPr>
        <p:txBody>
          <a:bodyPr/>
          <a:lstStyle/>
          <a:p>
            <a:pPr>
              <a:buNone/>
            </a:pPr>
            <a:r>
              <a:rPr lang="fr-FR" dirty="0"/>
              <a:t>A partir des docs de la page 104 du manuel :</a:t>
            </a:r>
          </a:p>
          <a:p>
            <a:pPr>
              <a:buNone/>
            </a:pPr>
            <a:r>
              <a:rPr lang="fr-FR" dirty="0"/>
              <a:t>   </a:t>
            </a:r>
            <a:r>
              <a:rPr lang="fr-FR"/>
              <a:t>1- Datez </a:t>
            </a:r>
            <a:r>
              <a:rPr lang="fr-FR" dirty="0"/>
              <a:t>les couches B et G du doc2, puis déduisez le principe appliqué.</a:t>
            </a:r>
          </a:p>
          <a:p>
            <a:pPr>
              <a:buNone/>
            </a:pPr>
            <a:r>
              <a:rPr lang="fr-FR" dirty="0"/>
              <a:t>   2- Datez les couches B et B’ par rapport à A et C, A’ et C’, quel principe utilisez-vous?</a:t>
            </a:r>
          </a:p>
          <a:p>
            <a:pPr>
              <a:buNone/>
            </a:pPr>
            <a:r>
              <a:rPr lang="fr-FR" dirty="0"/>
              <a:t>   3- Datez les couches 1 et 2 (doc4), quel principe utilisez-vous?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25470"/>
          </a:xfrm>
        </p:spPr>
        <p:txBody>
          <a:bodyPr>
            <a:normAutofit fontScale="90000"/>
          </a:bodyPr>
          <a:lstStyle/>
          <a:p>
            <a:pPr algn="l"/>
            <a:r>
              <a:rPr lang="fr-FR" u="sng" dirty="0">
                <a:solidFill>
                  <a:srgbClr val="00B050"/>
                </a:solidFill>
              </a:rPr>
              <a:t>Réponses</a:t>
            </a:r>
          </a:p>
        </p:txBody>
      </p:sp>
      <p:sp>
        <p:nvSpPr>
          <p:cNvPr id="3" name="Espace réservé du contenu 2"/>
          <p:cNvSpPr>
            <a:spLocks noGrp="1"/>
          </p:cNvSpPr>
          <p:nvPr>
            <p:ph idx="1"/>
          </p:nvPr>
        </p:nvSpPr>
        <p:spPr>
          <a:xfrm>
            <a:off x="457200" y="1000108"/>
            <a:ext cx="8229600" cy="5286412"/>
          </a:xfrm>
        </p:spPr>
        <p:txBody>
          <a:bodyPr>
            <a:normAutofit lnSpcReduction="10000"/>
          </a:bodyPr>
          <a:lstStyle/>
          <a:p>
            <a:pPr>
              <a:buNone/>
            </a:pPr>
            <a:r>
              <a:rPr lang="fr-FR" dirty="0"/>
              <a:t>1- La couche B est plus ancienne que la couche G. Le principe utilisé est le principe de superposition.</a:t>
            </a:r>
          </a:p>
          <a:p>
            <a:pPr>
              <a:buNone/>
            </a:pPr>
            <a:r>
              <a:rPr lang="fr-FR" dirty="0"/>
              <a:t>2- Sur le doc. 3, la couche B est plus ancienne que la couche C, et plus récente que la couche A. De même B’ est plus récente que A’ et plus ancienne que C’. B et B’ constituent la même couche malgré la variation latérale de la nature lithologique. Donc B et B’ sont du même âge. On a appliqué le principe de continuité</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buNone/>
            </a:pPr>
            <a:r>
              <a:rPr lang="fr-FR" dirty="0"/>
              <a:t>3- Les couches 1 et 2 ont le même âge puisqu’elles contiennent les mêmes fossiles stratigraphiques. On a appliqué le principe de l'identité paléontologique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928670"/>
            <a:ext cx="8229600" cy="5643602"/>
          </a:xfrm>
        </p:spPr>
        <p:txBody>
          <a:bodyPr>
            <a:normAutofit fontScale="85000" lnSpcReduction="10000"/>
          </a:bodyPr>
          <a:lstStyle/>
          <a:p>
            <a:pPr>
              <a:buNone/>
            </a:pPr>
            <a:r>
              <a:rPr lang="fr-FR" b="1" dirty="0">
                <a:solidFill>
                  <a:srgbClr val="92D050"/>
                </a:solidFill>
              </a:rPr>
              <a:t>2- Rôles des fossiles dans l’établissement de l’échelle stratigraphique</a:t>
            </a:r>
          </a:p>
          <a:p>
            <a:pPr>
              <a:buNone/>
            </a:pPr>
            <a:r>
              <a:rPr lang="fr-FR" dirty="0"/>
              <a:t>        </a:t>
            </a:r>
            <a:r>
              <a:rPr lang="fr-FR" sz="3800" dirty="0"/>
              <a:t>Pour dater les événements et les phénomènes géologiques, les spécialistes ont pu établir une échelle stratigraphique en se basant sur la datation absolue et la datation relative (les principes stratigraphiques et la durée de vie des </a:t>
            </a:r>
            <a:r>
              <a:rPr lang="fr-FR" sz="3800"/>
              <a:t>fossiles stratigraphiques).  </a:t>
            </a:r>
            <a:r>
              <a:rPr lang="fr-FR" sz="3800" dirty="0"/>
              <a:t>Cette échelle est subdivisée en différentes unités ( ères, périodes, époques, étages). </a:t>
            </a:r>
          </a:p>
          <a:p>
            <a:pPr>
              <a:buNone/>
            </a:pPr>
            <a:r>
              <a:rPr lang="fr-FR" sz="3800" dirty="0"/>
              <a:t>   </a:t>
            </a:r>
          </a:p>
          <a:p>
            <a:pPr>
              <a:buNone/>
            </a:pPr>
            <a:r>
              <a:rPr lang="fr-FR" sz="3800" dirty="0"/>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54098"/>
          </a:xfrm>
        </p:spPr>
        <p:txBody>
          <a:bodyPr>
            <a:normAutofit fontScale="90000"/>
          </a:bodyPr>
          <a:lstStyle/>
          <a:p>
            <a:pPr algn="l"/>
            <a:r>
              <a:rPr lang="fr-FR" b="1" dirty="0">
                <a:solidFill>
                  <a:srgbClr val="FF0000"/>
                </a:solidFill>
              </a:rPr>
              <a:t>III- La notion de cycle sédimentaire</a:t>
            </a:r>
          </a:p>
        </p:txBody>
      </p:sp>
      <p:sp>
        <p:nvSpPr>
          <p:cNvPr id="4" name="Espace réservé du contenu 3"/>
          <p:cNvSpPr>
            <a:spLocks noGrp="1"/>
          </p:cNvSpPr>
          <p:nvPr>
            <p:ph idx="1"/>
          </p:nvPr>
        </p:nvSpPr>
        <p:spPr>
          <a:xfrm>
            <a:off x="457200" y="1428736"/>
            <a:ext cx="8229600" cy="4697427"/>
          </a:xfrm>
        </p:spPr>
        <p:txBody>
          <a:bodyPr>
            <a:normAutofit fontScale="92500" lnSpcReduction="10000"/>
          </a:bodyPr>
          <a:lstStyle/>
          <a:p>
            <a:pPr>
              <a:buNone/>
            </a:pPr>
            <a:r>
              <a:rPr lang="fr-FR" b="1" dirty="0">
                <a:solidFill>
                  <a:schemeClr val="accent4">
                    <a:lumMod val="75000"/>
                  </a:schemeClr>
                </a:solidFill>
              </a:rPr>
              <a:t>Activité :</a:t>
            </a:r>
          </a:p>
          <a:p>
            <a:pPr>
              <a:buNone/>
            </a:pPr>
            <a:r>
              <a:rPr lang="fr-FR" b="1" dirty="0">
                <a:solidFill>
                  <a:schemeClr val="accent4">
                    <a:lumMod val="75000"/>
                  </a:schemeClr>
                </a:solidFill>
              </a:rPr>
              <a:t>1</a:t>
            </a:r>
            <a:r>
              <a:rPr lang="fr-FR" dirty="0">
                <a:solidFill>
                  <a:schemeClr val="accent4">
                    <a:lumMod val="75000"/>
                  </a:schemeClr>
                </a:solidFill>
              </a:rPr>
              <a:t>- Doc 1 et 2 p106 du manuel:</a:t>
            </a:r>
          </a:p>
          <a:p>
            <a:pPr>
              <a:buNone/>
            </a:pPr>
            <a:r>
              <a:rPr lang="fr-FR" dirty="0">
                <a:solidFill>
                  <a:schemeClr val="accent4">
                    <a:lumMod val="75000"/>
                  </a:schemeClr>
                </a:solidFill>
              </a:rPr>
              <a:t>a- Déterminez le </a:t>
            </a:r>
            <a:r>
              <a:rPr lang="fr-FR" dirty="0" err="1">
                <a:solidFill>
                  <a:schemeClr val="accent4">
                    <a:lumMod val="75000"/>
                  </a:schemeClr>
                </a:solidFill>
              </a:rPr>
              <a:t>granoclassement</a:t>
            </a:r>
            <a:r>
              <a:rPr lang="fr-FR" dirty="0">
                <a:solidFill>
                  <a:schemeClr val="accent4">
                    <a:lumMod val="75000"/>
                  </a:schemeClr>
                </a:solidFill>
              </a:rPr>
              <a:t> vertical d’une série transgressive et celui d’une série régressive.</a:t>
            </a:r>
          </a:p>
          <a:p>
            <a:pPr>
              <a:buNone/>
            </a:pPr>
            <a:r>
              <a:rPr lang="fr-FR" dirty="0">
                <a:solidFill>
                  <a:schemeClr val="accent4">
                    <a:lumMod val="75000"/>
                  </a:schemeClr>
                </a:solidFill>
              </a:rPr>
              <a:t>b- Donnez les caractéristiques d’une série transgressive et celle d’une série régressive.</a:t>
            </a:r>
          </a:p>
          <a:p>
            <a:pPr>
              <a:buNone/>
            </a:pPr>
            <a:r>
              <a:rPr lang="fr-FR" dirty="0">
                <a:solidFill>
                  <a:schemeClr val="accent4">
                    <a:lumMod val="75000"/>
                  </a:schemeClr>
                </a:solidFill>
              </a:rPr>
              <a:t>2- Représentez sur un axe la chronologie des événements formant un cycle sédimentaire (doc3 p106)</a:t>
            </a:r>
          </a:p>
          <a:p>
            <a:pPr>
              <a:buNone/>
            </a:pPr>
            <a:r>
              <a:rPr lang="fr-FR" dirty="0">
                <a:solidFill>
                  <a:schemeClr val="accent4">
                    <a:lumMod val="75000"/>
                  </a:schemeClr>
                </a:solidFill>
              </a:rPr>
              <a:t>3- Déduisez la notion du cycle sédimentaire.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Réponses :</a:t>
            </a:r>
          </a:p>
        </p:txBody>
      </p:sp>
      <p:sp>
        <p:nvSpPr>
          <p:cNvPr id="3" name="Espace réservé du contenu 2"/>
          <p:cNvSpPr>
            <a:spLocks noGrp="1"/>
          </p:cNvSpPr>
          <p:nvPr>
            <p:ph idx="1"/>
          </p:nvPr>
        </p:nvSpPr>
        <p:spPr/>
        <p:txBody>
          <a:bodyPr>
            <a:normAutofit fontScale="85000" lnSpcReduction="20000"/>
          </a:bodyPr>
          <a:lstStyle/>
          <a:p>
            <a:pPr>
              <a:buNone/>
            </a:pPr>
            <a:r>
              <a:rPr lang="fr-FR" dirty="0"/>
              <a:t>1-</a:t>
            </a:r>
          </a:p>
          <a:p>
            <a:pPr>
              <a:buNone/>
            </a:pPr>
            <a:r>
              <a:rPr lang="fr-FR" dirty="0"/>
              <a:t>a- *</a:t>
            </a:r>
            <a:r>
              <a:rPr lang="fr-FR" b="1" dirty="0">
                <a:solidFill>
                  <a:srgbClr val="00B050"/>
                </a:solidFill>
              </a:rPr>
              <a:t>Série transgressive </a:t>
            </a:r>
            <a:r>
              <a:rPr lang="fr-FR" dirty="0"/>
              <a:t>: </a:t>
            </a:r>
            <a:r>
              <a:rPr lang="fr-FR" dirty="0" err="1"/>
              <a:t>granoclassement</a:t>
            </a:r>
            <a:r>
              <a:rPr lang="fr-FR" dirty="0"/>
              <a:t> décroissant de bas en haut de la série.</a:t>
            </a:r>
          </a:p>
          <a:p>
            <a:pPr>
              <a:buNone/>
            </a:pPr>
            <a:r>
              <a:rPr lang="fr-FR" dirty="0"/>
              <a:t>    * </a:t>
            </a:r>
            <a:r>
              <a:rPr lang="fr-FR" b="1" dirty="0">
                <a:solidFill>
                  <a:srgbClr val="00B050"/>
                </a:solidFill>
              </a:rPr>
              <a:t>Série régressive </a:t>
            </a:r>
            <a:r>
              <a:rPr lang="fr-FR" dirty="0"/>
              <a:t>: </a:t>
            </a:r>
            <a:r>
              <a:rPr lang="fr-FR" dirty="0" err="1"/>
              <a:t>granoclassement</a:t>
            </a:r>
            <a:r>
              <a:rPr lang="fr-FR" dirty="0"/>
              <a:t> croissant de bas en haut de la série.</a:t>
            </a:r>
          </a:p>
          <a:p>
            <a:pPr>
              <a:buNone/>
            </a:pPr>
            <a:r>
              <a:rPr lang="fr-FR" dirty="0"/>
              <a:t>b- </a:t>
            </a:r>
          </a:p>
          <a:p>
            <a:r>
              <a:rPr lang="fr-FR" dirty="0"/>
              <a:t>Une série transgressive se caractérise par la succession du bas en haut de strates représentant </a:t>
            </a:r>
            <a:r>
              <a:rPr lang="fr-FR" dirty="0">
                <a:solidFill>
                  <a:srgbClr val="DA14A1"/>
                </a:solidFill>
              </a:rPr>
              <a:t>des milieux de sédimentation de plus en plus profonds. </a:t>
            </a:r>
          </a:p>
          <a:p>
            <a:r>
              <a:rPr lang="fr-FR" dirty="0"/>
              <a:t> Une série régressive se caractérise par la succession du bas en haut de strates représentant </a:t>
            </a:r>
            <a:r>
              <a:rPr lang="fr-FR" dirty="0">
                <a:solidFill>
                  <a:srgbClr val="DA14A1"/>
                </a:solidFill>
              </a:rPr>
              <a:t>des milieux de sédimentation de moins en moins profonds.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a:stretch>
            <a:fillRect/>
          </a:stretch>
        </p:blipFill>
        <p:spPr bwMode="auto">
          <a:xfrm>
            <a:off x="1142976" y="928671"/>
            <a:ext cx="6858048" cy="4158474"/>
          </a:xfrm>
          <a:prstGeom prst="rect">
            <a:avLst/>
          </a:prstGeom>
          <a:noFill/>
          <a:ln w="9525">
            <a:noFill/>
            <a:miter lim="800000"/>
            <a:headEnd/>
            <a:tailEnd/>
          </a:ln>
          <a:effectLst/>
        </p:spPr>
      </p:pic>
      <p:sp>
        <p:nvSpPr>
          <p:cNvPr id="5" name="ZoneTexte 4"/>
          <p:cNvSpPr txBox="1"/>
          <p:nvPr/>
        </p:nvSpPr>
        <p:spPr>
          <a:xfrm>
            <a:off x="285720" y="428604"/>
            <a:ext cx="714380" cy="523220"/>
          </a:xfrm>
          <a:prstGeom prst="rect">
            <a:avLst/>
          </a:prstGeom>
          <a:noFill/>
        </p:spPr>
        <p:txBody>
          <a:bodyPr wrap="square" rtlCol="0">
            <a:spAutoFit/>
          </a:bodyPr>
          <a:lstStyle/>
          <a:p>
            <a:r>
              <a:rPr lang="fr-FR" sz="2800" b="1" dirty="0"/>
              <a:t>2-</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a:spLocks noGrp="1"/>
          </p:cNvSpPr>
          <p:nvPr>
            <p:ph idx="1"/>
          </p:nvPr>
        </p:nvSpPr>
        <p:spPr/>
        <p:txBody>
          <a:bodyPr/>
          <a:lstStyle/>
          <a:p>
            <a:pPr>
              <a:buNone/>
            </a:pPr>
            <a:r>
              <a:rPr lang="fr-FR" b="1" dirty="0"/>
              <a:t>3-</a:t>
            </a:r>
          </a:p>
          <a:p>
            <a:pPr>
              <a:buFontTx/>
              <a:buChar char="-"/>
            </a:pPr>
            <a:r>
              <a:rPr lang="fr-FR" b="1" dirty="0">
                <a:solidFill>
                  <a:srgbClr val="00B050"/>
                </a:solidFill>
              </a:rPr>
              <a:t>Une transgression </a:t>
            </a:r>
            <a:r>
              <a:rPr lang="fr-FR" dirty="0"/>
              <a:t>représente l’envahissement du continent par les eaux marines pendant une époque géologique donnée.</a:t>
            </a:r>
          </a:p>
          <a:p>
            <a:pPr>
              <a:buFontTx/>
              <a:buChar char="-"/>
            </a:pPr>
            <a:r>
              <a:rPr lang="fr-FR" b="1" dirty="0">
                <a:solidFill>
                  <a:srgbClr val="00B050"/>
                </a:solidFill>
              </a:rPr>
              <a:t>La régression </a:t>
            </a:r>
            <a:r>
              <a:rPr lang="fr-FR" dirty="0"/>
              <a:t>est au contraire un retrait des eaux du continent.</a:t>
            </a:r>
          </a:p>
          <a:p>
            <a:pPr>
              <a:buNone/>
            </a:pPr>
            <a:r>
              <a:rPr lang="fr-FR" dirty="0"/>
              <a:t>    L’alternance d’une transgression et d’une régression constitue </a:t>
            </a:r>
            <a:r>
              <a:rPr lang="fr-FR" b="1" dirty="0">
                <a:solidFill>
                  <a:srgbClr val="00B050"/>
                </a:solidFill>
              </a:rPr>
              <a:t>un cycle sédimentaire</a:t>
            </a:r>
            <a:r>
              <a:rPr lang="fr-FR" dirty="0"/>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071546"/>
            <a:ext cx="8229600" cy="5054617"/>
          </a:xfrm>
        </p:spPr>
        <p:txBody>
          <a:bodyPr>
            <a:normAutofit/>
          </a:bodyPr>
          <a:lstStyle/>
          <a:p>
            <a:pPr>
              <a:buNone/>
            </a:pPr>
            <a:r>
              <a:rPr lang="fr-FR" dirty="0">
                <a:solidFill>
                  <a:srgbClr val="00B050"/>
                </a:solidFill>
              </a:rPr>
              <a:t>Questions à résoudre:</a:t>
            </a:r>
          </a:p>
          <a:p>
            <a:pPr marL="514350" indent="-514350">
              <a:buAutoNum type="arabicParenR"/>
            </a:pPr>
            <a:r>
              <a:rPr lang="fr-FR" dirty="0"/>
              <a:t>Qu’est ce qu’un fossile? Comment se déroule la fossilisation?</a:t>
            </a:r>
          </a:p>
          <a:p>
            <a:pPr marL="514350" indent="-514350">
              <a:buAutoNum type="arabicParenR"/>
            </a:pPr>
            <a:r>
              <a:rPr lang="fr-FR" dirty="0"/>
              <a:t>Comment l’échelle du temps géologique est-elle subdivisée?</a:t>
            </a:r>
          </a:p>
          <a:p>
            <a:pPr marL="514350" indent="-514350">
              <a:buAutoNum type="arabicParenR"/>
            </a:pPr>
            <a:r>
              <a:rPr lang="fr-FR"/>
              <a:t>Dans quelles </a:t>
            </a:r>
            <a:r>
              <a:rPr lang="fr-FR" dirty="0"/>
              <a:t>conditions a lieu la formation des séries transgressives et celle des séries régressives? Qu’est ce qu’un cycle sédimentaire?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85728"/>
            <a:ext cx="8401080" cy="785818"/>
          </a:xfrm>
        </p:spPr>
        <p:txBody>
          <a:bodyPr>
            <a:normAutofit fontScale="90000"/>
          </a:bodyPr>
          <a:lstStyle/>
          <a:p>
            <a:pPr algn="l"/>
            <a:r>
              <a:rPr lang="fr-FR" b="1" dirty="0">
                <a:solidFill>
                  <a:srgbClr val="FF0000"/>
                </a:solidFill>
              </a:rPr>
              <a:t>I- Les fossiles et leur intérêt géologique</a:t>
            </a:r>
          </a:p>
        </p:txBody>
      </p:sp>
      <p:sp>
        <p:nvSpPr>
          <p:cNvPr id="3" name="Espace réservé du contenu 2"/>
          <p:cNvSpPr>
            <a:spLocks noGrp="1"/>
          </p:cNvSpPr>
          <p:nvPr>
            <p:ph idx="1"/>
          </p:nvPr>
        </p:nvSpPr>
        <p:spPr>
          <a:xfrm>
            <a:off x="500034" y="1142984"/>
            <a:ext cx="8229600" cy="4983179"/>
          </a:xfrm>
        </p:spPr>
        <p:txBody>
          <a:bodyPr>
            <a:normAutofit/>
          </a:bodyPr>
          <a:lstStyle/>
          <a:p>
            <a:pPr>
              <a:buNone/>
            </a:pPr>
            <a:r>
              <a:rPr lang="fr-FR" sz="4000" b="1" dirty="0">
                <a:solidFill>
                  <a:srgbClr val="00B050"/>
                </a:solidFill>
              </a:rPr>
              <a:t>1- Fossiles et fossilisation</a:t>
            </a:r>
          </a:p>
          <a:p>
            <a:pPr>
              <a:buNone/>
            </a:pPr>
            <a:r>
              <a:rPr lang="fr-FR" sz="4000" b="1" dirty="0">
                <a:solidFill>
                  <a:schemeClr val="tx2">
                    <a:lumMod val="60000"/>
                    <a:lumOff val="40000"/>
                  </a:schemeClr>
                </a:solidFill>
              </a:rPr>
              <a:t>Activité : Doc 1 et 2 p 104-105</a:t>
            </a:r>
            <a:endParaRPr lang="fr-FR" b="1" dirty="0">
              <a:solidFill>
                <a:schemeClr val="tx2">
                  <a:lumMod val="60000"/>
                  <a:lumOff val="40000"/>
                </a:schemeClr>
              </a:solidFill>
            </a:endParaRPr>
          </a:p>
          <a:p>
            <a:pPr marL="514350" indent="-514350">
              <a:buNone/>
            </a:pPr>
            <a:r>
              <a:rPr lang="fr-FR" dirty="0"/>
              <a:t>De l’exploitation du doc 1 et 2:</a:t>
            </a:r>
          </a:p>
          <a:p>
            <a:pPr marL="514350" indent="-514350">
              <a:buNone/>
            </a:pPr>
            <a:r>
              <a:rPr lang="fr-FR" dirty="0"/>
              <a:t>1- Proposer une définition des termes « fossile » et « fossilisation ».</a:t>
            </a:r>
          </a:p>
          <a:p>
            <a:pPr marL="514350" indent="-514350">
              <a:buNone/>
            </a:pPr>
            <a:r>
              <a:rPr lang="fr-FR" dirty="0"/>
              <a:t>2</a:t>
            </a:r>
            <a:r>
              <a:rPr lang="fr-FR"/>
              <a:t>- </a:t>
            </a:r>
            <a:r>
              <a:rPr lang="fr-FR" dirty="0"/>
              <a:t>Extraire les facteurs indispensables pour une bonne fossilisation.</a:t>
            </a:r>
          </a:p>
          <a:p>
            <a:pPr marL="514350" indent="-514350">
              <a:buNone/>
            </a:pP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500042"/>
            <a:ext cx="8929718" cy="5626121"/>
          </a:xfrm>
        </p:spPr>
        <p:txBody>
          <a:bodyPr/>
          <a:lstStyle/>
          <a:p>
            <a:pPr>
              <a:buNone/>
            </a:pPr>
            <a:r>
              <a:rPr lang="fr-FR" dirty="0">
                <a:solidFill>
                  <a:schemeClr val="tx2">
                    <a:lumMod val="60000"/>
                    <a:lumOff val="40000"/>
                  </a:schemeClr>
                </a:solidFill>
              </a:rPr>
              <a:t>Réponses</a:t>
            </a:r>
          </a:p>
          <a:p>
            <a:pPr marL="514350" indent="-514350">
              <a:buAutoNum type="arabicParenR"/>
            </a:pPr>
            <a:r>
              <a:rPr lang="fr-FR" sz="3000" dirty="0"/>
              <a:t>Définition des termes « fossiles » et « fossilisation »:</a:t>
            </a:r>
          </a:p>
          <a:p>
            <a:pPr marL="514350" indent="-514350">
              <a:buFontTx/>
              <a:buChar char="-"/>
            </a:pPr>
            <a:r>
              <a:rPr lang="fr-FR" sz="3000" b="1" dirty="0">
                <a:solidFill>
                  <a:srgbClr val="00B050"/>
                </a:solidFill>
              </a:rPr>
              <a:t>Fossiles:</a:t>
            </a:r>
            <a:r>
              <a:rPr lang="fr-FR" sz="3000" dirty="0"/>
              <a:t> Ils représentent les restes ou les traces d’activités des êtres vivants, animaux ou végétaux conservés au sein des couches sédimentaires.</a:t>
            </a:r>
          </a:p>
          <a:p>
            <a:pPr marL="514350" indent="-514350">
              <a:buFontTx/>
              <a:buChar char="-"/>
            </a:pPr>
            <a:r>
              <a:rPr lang="fr-FR" sz="3000" b="1" dirty="0">
                <a:solidFill>
                  <a:srgbClr val="00B050"/>
                </a:solidFill>
              </a:rPr>
              <a:t>Fossilisation:</a:t>
            </a:r>
            <a:r>
              <a:rPr lang="fr-FR" sz="3000" dirty="0"/>
              <a:t> Elle correspond à l’ensemble des processus qui permettent un remplacement partiel ou total de la matière organique d’un organisme mort par des minéraux. Elle aboutit à la formation des fossiles.(voir fig. 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642918"/>
            <a:ext cx="8786874" cy="5483245"/>
          </a:xfrm>
        </p:spPr>
        <p:txBody>
          <a:bodyPr>
            <a:normAutofit fontScale="92500"/>
          </a:bodyPr>
          <a:lstStyle/>
          <a:p>
            <a:pPr>
              <a:buNone/>
            </a:pPr>
            <a:r>
              <a:rPr lang="fr-FR" dirty="0"/>
              <a:t>2)</a:t>
            </a:r>
            <a:r>
              <a:rPr lang="fr-FR" b="1" dirty="0"/>
              <a:t> </a:t>
            </a:r>
            <a:r>
              <a:rPr lang="fr-FR" b="1" dirty="0">
                <a:solidFill>
                  <a:schemeClr val="tx2">
                    <a:lumMod val="60000"/>
                    <a:lumOff val="40000"/>
                  </a:schemeClr>
                </a:solidFill>
              </a:rPr>
              <a:t>La fossilisation nécessite les conditions suivantes :</a:t>
            </a:r>
            <a:endParaRPr lang="fr-FR" dirty="0">
              <a:solidFill>
                <a:schemeClr val="tx2">
                  <a:lumMod val="60000"/>
                  <a:lumOff val="40000"/>
                </a:schemeClr>
              </a:solidFill>
            </a:endParaRPr>
          </a:p>
          <a:p>
            <a:pPr lvl="0">
              <a:buFont typeface="Wingdings" pitchFamily="2" charset="2"/>
              <a:buChar char="v"/>
            </a:pPr>
            <a:r>
              <a:rPr lang="fr-FR" b="1" dirty="0"/>
              <a:t> </a:t>
            </a:r>
            <a:r>
              <a:rPr lang="fr-FR" dirty="0"/>
              <a:t>La présence d’une partie solide chez l’être vivant (os, coquilles, racines, dents…).</a:t>
            </a:r>
          </a:p>
          <a:p>
            <a:pPr>
              <a:buFont typeface="Wingdings" pitchFamily="2" charset="2"/>
              <a:buChar char="v"/>
            </a:pPr>
            <a:r>
              <a:rPr lang="fr-FR" dirty="0"/>
              <a:t> L’enfouissement de l’être vivant directement après sa mort pour éviter les facteurs physiques, chimiques et biologiques qui facilitent sa décomposition.</a:t>
            </a:r>
          </a:p>
          <a:p>
            <a:pPr>
              <a:buFont typeface="Wingdings" pitchFamily="2" charset="2"/>
              <a:buChar char="v"/>
            </a:pPr>
            <a:r>
              <a:rPr lang="fr-FR" dirty="0"/>
              <a:t>Une masse </a:t>
            </a:r>
            <a:r>
              <a:rPr lang="fr-FR"/>
              <a:t>de sédiments </a:t>
            </a:r>
            <a:r>
              <a:rPr lang="fr-FR" dirty="0"/>
              <a:t>importante là ou l’organisme meurt.</a:t>
            </a:r>
          </a:p>
          <a:p>
            <a:pPr lvl="0">
              <a:buFont typeface="Wingdings" pitchFamily="2" charset="2"/>
              <a:buChar char="v"/>
            </a:pPr>
            <a:r>
              <a:rPr lang="fr-FR" dirty="0"/>
              <a:t> La mort d’un grand nombre d’êtres vivants au même temps</a:t>
            </a:r>
          </a:p>
          <a:p>
            <a:pPr>
              <a:buNone/>
            </a:pP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idx="1"/>
          </p:nvPr>
        </p:nvSpPr>
        <p:spPr>
          <a:xfrm>
            <a:off x="285720" y="285728"/>
            <a:ext cx="8401080" cy="5911873"/>
          </a:xfrm>
        </p:spPr>
        <p:txBody>
          <a:bodyPr>
            <a:normAutofit fontScale="92500" lnSpcReduction="10000"/>
          </a:bodyPr>
          <a:lstStyle/>
          <a:p>
            <a:pPr lvl="0">
              <a:buNone/>
            </a:pPr>
            <a:r>
              <a:rPr lang="fr-FR" b="1" dirty="0">
                <a:solidFill>
                  <a:srgbClr val="00B050"/>
                </a:solidFill>
              </a:rPr>
              <a:t>2- Intérêt géologique des Fossiles :</a:t>
            </a:r>
          </a:p>
          <a:p>
            <a:pPr>
              <a:buNone/>
            </a:pPr>
            <a:r>
              <a:rPr lang="fr-FR" dirty="0"/>
              <a:t>L’étude des fossiles a permis de découvrir que ces </a:t>
            </a:r>
          </a:p>
          <a:p>
            <a:pPr>
              <a:buNone/>
            </a:pPr>
            <a:r>
              <a:rPr lang="fr-FR" dirty="0"/>
              <a:t>derniers sont répartis en deux groupes :</a:t>
            </a:r>
          </a:p>
          <a:p>
            <a:pPr>
              <a:buFontTx/>
              <a:buChar char="-"/>
            </a:pPr>
            <a:r>
              <a:rPr lang="fr-FR" b="1" dirty="0">
                <a:solidFill>
                  <a:srgbClr val="FF0000"/>
                </a:solidFill>
              </a:rPr>
              <a:t>Les fossiles stratigraphiques</a:t>
            </a:r>
            <a:r>
              <a:rPr lang="fr-FR" dirty="0"/>
              <a:t>: caractéristiques d’une époque géologique limitée dans le temps et ayant une large répartition géographique. Ces fossiles permettent la datation des couches sédimentaires.</a:t>
            </a:r>
          </a:p>
          <a:p>
            <a:pPr>
              <a:buFontTx/>
              <a:buChar char="-"/>
            </a:pPr>
            <a:r>
              <a:rPr lang="fr-FR" dirty="0"/>
              <a:t> </a:t>
            </a:r>
            <a:r>
              <a:rPr lang="fr-FR" b="1" dirty="0">
                <a:solidFill>
                  <a:srgbClr val="FF0000"/>
                </a:solidFill>
              </a:rPr>
              <a:t>Les fossiles de faciès</a:t>
            </a:r>
            <a:r>
              <a:rPr lang="fr-FR" dirty="0"/>
              <a:t>: fossiles à répartition géographique limitée et dont l’existence s’étale sur une longue époque géologique. Ces fossiles permettent de déterminer les milieux de sédimentation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marL="514350" indent="-514350">
              <a:buNone/>
            </a:pPr>
            <a:endParaRPr lang="fr-FR" dirty="0"/>
          </a:p>
          <a:p>
            <a:endParaRPr lang="fr-FR" dirty="0"/>
          </a:p>
        </p:txBody>
      </p:sp>
      <p:graphicFrame>
        <p:nvGraphicFramePr>
          <p:cNvPr id="5" name="Tableau 4"/>
          <p:cNvGraphicFramePr>
            <a:graphicFrameLocks noGrp="1"/>
          </p:cNvGraphicFramePr>
          <p:nvPr/>
        </p:nvGraphicFramePr>
        <p:xfrm>
          <a:off x="428595" y="285728"/>
          <a:ext cx="8501123" cy="5607891"/>
        </p:xfrm>
        <a:graphic>
          <a:graphicData uri="http://schemas.openxmlformats.org/drawingml/2006/table">
            <a:tbl>
              <a:tblPr/>
              <a:tblGrid>
                <a:gridCol w="1571637">
                  <a:extLst>
                    <a:ext uri="{9D8B030D-6E8A-4147-A177-3AD203B41FA5}">
                      <a16:colId xmlns:a16="http://schemas.microsoft.com/office/drawing/2014/main" val="20000"/>
                    </a:ext>
                  </a:extLst>
                </a:gridCol>
                <a:gridCol w="1357322">
                  <a:extLst>
                    <a:ext uri="{9D8B030D-6E8A-4147-A177-3AD203B41FA5}">
                      <a16:colId xmlns:a16="http://schemas.microsoft.com/office/drawing/2014/main" val="20001"/>
                    </a:ext>
                  </a:extLst>
                </a:gridCol>
                <a:gridCol w="3000396">
                  <a:extLst>
                    <a:ext uri="{9D8B030D-6E8A-4147-A177-3AD203B41FA5}">
                      <a16:colId xmlns:a16="http://schemas.microsoft.com/office/drawing/2014/main" val="20002"/>
                    </a:ext>
                  </a:extLst>
                </a:gridCol>
                <a:gridCol w="2571768">
                  <a:extLst>
                    <a:ext uri="{9D8B030D-6E8A-4147-A177-3AD203B41FA5}">
                      <a16:colId xmlns:a16="http://schemas.microsoft.com/office/drawing/2014/main" val="20003"/>
                    </a:ext>
                  </a:extLst>
                </a:gridCol>
              </a:tblGrid>
              <a:tr h="1282371">
                <a:tc>
                  <a:txBody>
                    <a:bodyPr/>
                    <a:lstStyle/>
                    <a:p>
                      <a:pPr marL="457200" algn="ctr">
                        <a:lnSpc>
                          <a:spcPct val="115000"/>
                        </a:lnSpc>
                        <a:spcAft>
                          <a:spcPts val="0"/>
                        </a:spcAft>
                      </a:pPr>
                      <a:r>
                        <a:rPr lang="fr-FR" sz="2000" b="1" dirty="0">
                          <a:solidFill>
                            <a:srgbClr val="FF0000"/>
                          </a:solidFill>
                          <a:latin typeface="Calibri"/>
                          <a:ea typeface="Calibri"/>
                          <a:cs typeface="Arial"/>
                        </a:rPr>
                        <a:t>Type de fossile</a:t>
                      </a:r>
                      <a:endParaRPr lang="fr-FR" sz="1600" dirty="0">
                        <a:latin typeface="Calibri"/>
                        <a:ea typeface="Calibri"/>
                        <a:cs typeface="Arial"/>
                      </a:endParaRPr>
                    </a:p>
                  </a:txBody>
                  <a:tcPr marL="18753" marR="187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800" b="1" dirty="0">
                          <a:solidFill>
                            <a:srgbClr val="FF0000"/>
                          </a:solidFill>
                          <a:latin typeface="Calibri"/>
                          <a:ea typeface="Calibri"/>
                          <a:cs typeface="Arial"/>
                        </a:rPr>
                        <a:t>Répartition géographique</a:t>
                      </a:r>
                      <a:endParaRPr lang="fr-FR" sz="1600" dirty="0">
                        <a:latin typeface="Calibri"/>
                        <a:ea typeface="Calibri"/>
                        <a:cs typeface="Arial"/>
                      </a:endParaRPr>
                    </a:p>
                  </a:txBody>
                  <a:tcPr marL="18753" marR="187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2400" b="1" dirty="0">
                          <a:solidFill>
                            <a:srgbClr val="FF0000"/>
                          </a:solidFill>
                          <a:latin typeface="Calibri"/>
                          <a:ea typeface="Calibri"/>
                          <a:cs typeface="Arial"/>
                        </a:rPr>
                        <a:t>Durée de vie</a:t>
                      </a:r>
                      <a:endParaRPr lang="fr-FR" sz="1800" dirty="0">
                        <a:latin typeface="Calibri"/>
                        <a:ea typeface="Calibri"/>
                        <a:cs typeface="Arial"/>
                      </a:endParaRPr>
                    </a:p>
                  </a:txBody>
                  <a:tcPr marL="18753" marR="187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3600" b="1" dirty="0">
                          <a:solidFill>
                            <a:srgbClr val="FF0000"/>
                          </a:solidFill>
                          <a:latin typeface="Calibri"/>
                          <a:ea typeface="Calibri"/>
                          <a:cs typeface="Arial"/>
                        </a:rPr>
                        <a:t>Rôle</a:t>
                      </a:r>
                      <a:endParaRPr lang="fr-FR" sz="2800" dirty="0">
                        <a:latin typeface="Calibri"/>
                        <a:ea typeface="Calibri"/>
                        <a:cs typeface="Arial"/>
                      </a:endParaRPr>
                    </a:p>
                  </a:txBody>
                  <a:tcPr marL="18753" marR="187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242974">
                <a:tc>
                  <a:txBody>
                    <a:bodyPr/>
                    <a:lstStyle/>
                    <a:p>
                      <a:pPr algn="ctr">
                        <a:lnSpc>
                          <a:spcPct val="115000"/>
                        </a:lnSpc>
                        <a:spcAft>
                          <a:spcPts val="0"/>
                        </a:spcAft>
                      </a:pPr>
                      <a:r>
                        <a:rPr lang="fr-FR" sz="1800" b="1" dirty="0">
                          <a:solidFill>
                            <a:srgbClr val="339966"/>
                          </a:solidFill>
                          <a:latin typeface="Calibri"/>
                          <a:ea typeface="Calibri"/>
                          <a:cs typeface="Arial"/>
                        </a:rPr>
                        <a:t>Fossile stratigraphique</a:t>
                      </a:r>
                      <a:endParaRPr lang="fr-FR" sz="1600" dirty="0">
                        <a:latin typeface="Calibri"/>
                        <a:ea typeface="Calibri"/>
                        <a:cs typeface="Arial"/>
                      </a:endParaRPr>
                    </a:p>
                  </a:txBody>
                  <a:tcPr marL="18753" marR="187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2000" b="1" dirty="0">
                          <a:latin typeface="Calibri"/>
                          <a:ea typeface="Calibri"/>
                          <a:cs typeface="Arial"/>
                        </a:rPr>
                        <a:t>Large</a:t>
                      </a:r>
                      <a:endParaRPr lang="fr-FR" sz="1800" dirty="0">
                        <a:latin typeface="Calibri"/>
                        <a:ea typeface="Calibri"/>
                        <a:cs typeface="Arial"/>
                      </a:endParaRPr>
                    </a:p>
                  </a:txBody>
                  <a:tcPr marL="18753" marR="187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200" b="1" dirty="0">
                          <a:latin typeface="Calibri"/>
                          <a:ea typeface="Calibri"/>
                          <a:cs typeface="Arial"/>
                        </a:rPr>
                        <a:t> </a:t>
                      </a:r>
                      <a:r>
                        <a:rPr lang="fr-FR" sz="1800" b="1" dirty="0">
                          <a:latin typeface="Calibri"/>
                          <a:ea typeface="Calibri"/>
                          <a:cs typeface="Arial"/>
                        </a:rPr>
                        <a:t>- Courte (époque géologique limitée).</a:t>
                      </a:r>
                      <a:endParaRPr lang="fr-FR" sz="1600" dirty="0">
                        <a:latin typeface="Calibri"/>
                        <a:ea typeface="Calibri"/>
                        <a:cs typeface="Arial"/>
                      </a:endParaRPr>
                    </a:p>
                    <a:p>
                      <a:pPr>
                        <a:lnSpc>
                          <a:spcPct val="115000"/>
                        </a:lnSpc>
                        <a:spcAft>
                          <a:spcPts val="0"/>
                        </a:spcAft>
                      </a:pPr>
                      <a:r>
                        <a:rPr lang="fr-FR" sz="1800" b="1" dirty="0">
                          <a:latin typeface="Calibri"/>
                          <a:ea typeface="Calibri"/>
                          <a:cs typeface="Arial"/>
                        </a:rPr>
                        <a:t>- absence d’homologue actuelle </a:t>
                      </a:r>
                      <a:endParaRPr lang="fr-FR" sz="1600" dirty="0">
                        <a:latin typeface="Calibri"/>
                        <a:ea typeface="Calibri"/>
                        <a:cs typeface="Arial"/>
                      </a:endParaRPr>
                    </a:p>
                    <a:p>
                      <a:pPr>
                        <a:lnSpc>
                          <a:spcPct val="115000"/>
                        </a:lnSpc>
                        <a:spcAft>
                          <a:spcPts val="0"/>
                        </a:spcAft>
                      </a:pPr>
                      <a:r>
                        <a:rPr lang="fr-FR" sz="1800" b="1" dirty="0">
                          <a:latin typeface="Calibri"/>
                          <a:ea typeface="Calibri"/>
                          <a:cs typeface="Arial"/>
                        </a:rPr>
                        <a:t>- il caractérisent une période de temps </a:t>
                      </a:r>
                      <a:endParaRPr lang="fr-FR" sz="1600" dirty="0">
                        <a:latin typeface="Calibri"/>
                        <a:ea typeface="Calibri"/>
                        <a:cs typeface="Arial"/>
                      </a:endParaRPr>
                    </a:p>
                  </a:txBody>
                  <a:tcPr marL="18753" marR="187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200" b="1" dirty="0">
                          <a:latin typeface="Calibri"/>
                          <a:ea typeface="Calibri"/>
                          <a:cs typeface="Arial"/>
                        </a:rPr>
                        <a:t>- </a:t>
                      </a:r>
                      <a:r>
                        <a:rPr lang="fr-FR" sz="2000" b="1" dirty="0">
                          <a:latin typeface="Calibri"/>
                          <a:ea typeface="Calibri"/>
                          <a:cs typeface="Arial"/>
                        </a:rPr>
                        <a:t>datation absolue des couches.</a:t>
                      </a:r>
                      <a:endParaRPr lang="fr-FR" sz="1800" dirty="0">
                        <a:latin typeface="Calibri"/>
                        <a:ea typeface="Calibri"/>
                        <a:cs typeface="Arial"/>
                      </a:endParaRPr>
                    </a:p>
                    <a:p>
                      <a:pPr>
                        <a:lnSpc>
                          <a:spcPct val="115000"/>
                        </a:lnSpc>
                        <a:spcAft>
                          <a:spcPts val="0"/>
                        </a:spcAft>
                      </a:pPr>
                      <a:r>
                        <a:rPr lang="fr-FR" sz="2000" b="1" dirty="0">
                          <a:latin typeface="Calibri"/>
                          <a:ea typeface="Calibri"/>
                          <a:cs typeface="Arial"/>
                        </a:rPr>
                        <a:t>- subdivision du temps géologique </a:t>
                      </a:r>
                      <a:endParaRPr lang="fr-FR" sz="1800" dirty="0">
                        <a:latin typeface="Calibri"/>
                        <a:ea typeface="Calibri"/>
                        <a:cs typeface="Arial"/>
                      </a:endParaRPr>
                    </a:p>
                  </a:txBody>
                  <a:tcPr marL="18753" marR="187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689629">
                <a:tc>
                  <a:txBody>
                    <a:bodyPr/>
                    <a:lstStyle/>
                    <a:p>
                      <a:pPr algn="ctr">
                        <a:lnSpc>
                          <a:spcPct val="115000"/>
                        </a:lnSpc>
                        <a:spcAft>
                          <a:spcPts val="0"/>
                        </a:spcAft>
                      </a:pPr>
                      <a:r>
                        <a:rPr lang="fr-FR" sz="2000" b="1" dirty="0">
                          <a:solidFill>
                            <a:srgbClr val="339966"/>
                          </a:solidFill>
                          <a:latin typeface="Calibri"/>
                          <a:ea typeface="Calibri"/>
                          <a:cs typeface="Arial"/>
                        </a:rPr>
                        <a:t>Fossile</a:t>
                      </a:r>
                      <a:r>
                        <a:rPr lang="fr-FR" sz="2000" b="1" baseline="0" dirty="0">
                          <a:solidFill>
                            <a:srgbClr val="339966"/>
                          </a:solidFill>
                          <a:latin typeface="Calibri"/>
                          <a:ea typeface="Calibri"/>
                          <a:cs typeface="Arial"/>
                        </a:rPr>
                        <a:t> d</a:t>
                      </a:r>
                      <a:r>
                        <a:rPr lang="fr-FR" sz="2000" b="1" dirty="0">
                          <a:solidFill>
                            <a:srgbClr val="339966"/>
                          </a:solidFill>
                          <a:latin typeface="Calibri"/>
                          <a:ea typeface="Calibri"/>
                          <a:cs typeface="Arial"/>
                        </a:rPr>
                        <a:t>e faciès</a:t>
                      </a:r>
                      <a:endParaRPr lang="fr-FR" sz="1800" dirty="0">
                        <a:latin typeface="Calibri"/>
                        <a:ea typeface="Calibri"/>
                        <a:cs typeface="Arial"/>
                      </a:endParaRPr>
                    </a:p>
                  </a:txBody>
                  <a:tcPr marL="18753" marR="187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2000" b="1" dirty="0">
                          <a:latin typeface="Calibri"/>
                          <a:ea typeface="Calibri"/>
                          <a:cs typeface="Arial"/>
                        </a:rPr>
                        <a:t>Limitée</a:t>
                      </a:r>
                      <a:endParaRPr lang="fr-FR" sz="1800" dirty="0">
                        <a:latin typeface="Calibri"/>
                        <a:ea typeface="Calibri"/>
                        <a:cs typeface="Arial"/>
                      </a:endParaRPr>
                    </a:p>
                  </a:txBody>
                  <a:tcPr marL="18753" marR="187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200" b="1" dirty="0">
                          <a:latin typeface="Calibri"/>
                          <a:ea typeface="Calibri"/>
                          <a:cs typeface="Arial"/>
                        </a:rPr>
                        <a:t> </a:t>
                      </a:r>
                      <a:r>
                        <a:rPr lang="fr-FR" sz="2000" b="1" dirty="0">
                          <a:latin typeface="Calibri"/>
                          <a:ea typeface="Calibri"/>
                          <a:cs typeface="Arial"/>
                        </a:rPr>
                        <a:t>- longue (époque géologique illimitée).</a:t>
                      </a:r>
                      <a:endParaRPr lang="fr-FR" sz="1800" dirty="0">
                        <a:latin typeface="Calibri"/>
                        <a:ea typeface="Calibri"/>
                        <a:cs typeface="Arial"/>
                      </a:endParaRPr>
                    </a:p>
                    <a:p>
                      <a:pPr>
                        <a:lnSpc>
                          <a:spcPct val="115000"/>
                        </a:lnSpc>
                        <a:spcAft>
                          <a:spcPts val="0"/>
                        </a:spcAft>
                      </a:pPr>
                      <a:r>
                        <a:rPr lang="fr-FR" sz="2000" b="1" dirty="0">
                          <a:latin typeface="Calibri"/>
                          <a:ea typeface="Calibri"/>
                          <a:cs typeface="Arial"/>
                        </a:rPr>
                        <a:t>- présence d’homologue actuelle </a:t>
                      </a:r>
                      <a:endParaRPr lang="fr-FR" sz="1800" dirty="0">
                        <a:latin typeface="Calibri"/>
                        <a:ea typeface="Calibri"/>
                        <a:cs typeface="Arial"/>
                      </a:endParaRPr>
                    </a:p>
                    <a:p>
                      <a:pPr>
                        <a:lnSpc>
                          <a:spcPct val="115000"/>
                        </a:lnSpc>
                        <a:spcAft>
                          <a:spcPts val="0"/>
                        </a:spcAft>
                      </a:pPr>
                      <a:r>
                        <a:rPr lang="fr-FR" sz="2000" b="1" dirty="0">
                          <a:latin typeface="Calibri"/>
                          <a:ea typeface="Calibri"/>
                          <a:cs typeface="Arial"/>
                        </a:rPr>
                        <a:t>- il caractérisent un milieu de vie</a:t>
                      </a:r>
                      <a:endParaRPr lang="fr-FR" sz="1800" dirty="0">
                        <a:latin typeface="Calibri"/>
                        <a:ea typeface="Calibri"/>
                        <a:cs typeface="Arial"/>
                      </a:endParaRPr>
                    </a:p>
                  </a:txBody>
                  <a:tcPr marL="18753" marR="187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2000" b="1" dirty="0">
                          <a:latin typeface="Times New Roman"/>
                          <a:ea typeface="Calibri"/>
                          <a:cs typeface="Arial"/>
                        </a:rPr>
                        <a:t>- </a:t>
                      </a:r>
                      <a:r>
                        <a:rPr lang="fr-FR" sz="2000" b="1" dirty="0">
                          <a:latin typeface="Calibri"/>
                          <a:ea typeface="Calibri"/>
                          <a:cs typeface="Arial"/>
                        </a:rPr>
                        <a:t>déterminer les milieux de sédimentation et la paléogéographie</a:t>
                      </a:r>
                      <a:endParaRPr lang="fr-FR" sz="1800" dirty="0">
                        <a:latin typeface="Calibri"/>
                        <a:ea typeface="Calibri"/>
                        <a:cs typeface="Arial"/>
                      </a:endParaRPr>
                    </a:p>
                  </a:txBody>
                  <a:tcPr marL="18753" marR="187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14348" y="928670"/>
            <a:ext cx="7715304" cy="4786346"/>
          </a:xfrm>
        </p:spPr>
        <p:txBody>
          <a:bodyPr>
            <a:normAutofit lnSpcReduction="10000"/>
          </a:bodyPr>
          <a:lstStyle/>
          <a:p>
            <a:pPr>
              <a:buNone/>
            </a:pPr>
            <a:r>
              <a:rPr lang="fr-FR" sz="4000" b="1" dirty="0">
                <a:solidFill>
                  <a:srgbClr val="FF0000"/>
                </a:solidFill>
              </a:rPr>
              <a:t>Bilan</a:t>
            </a:r>
          </a:p>
          <a:p>
            <a:pPr>
              <a:buNone/>
            </a:pPr>
            <a:r>
              <a:rPr lang="fr-FR" dirty="0"/>
              <a:t>      Les fossiles représentent les restes ou les traces  d’activités des êtres vivants conservées par fossilisation qui exige des conditions d’enfouissement et de conservation particulières.</a:t>
            </a:r>
          </a:p>
          <a:p>
            <a:pPr>
              <a:buNone/>
            </a:pPr>
            <a:r>
              <a:rPr lang="fr-FR" dirty="0"/>
              <a:t>    Les fossiles sont répartis en deux groupes; fossiles stratigraphiques et fossiles de faciès.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dirty="0">
                <a:solidFill>
                  <a:srgbClr val="FF0000"/>
                </a:solidFill>
              </a:rPr>
              <a:t>II- L’échelle stratigraphique</a:t>
            </a:r>
          </a:p>
        </p:txBody>
      </p:sp>
      <p:sp>
        <p:nvSpPr>
          <p:cNvPr id="3" name="Espace réservé du contenu 2"/>
          <p:cNvSpPr>
            <a:spLocks noGrp="1"/>
          </p:cNvSpPr>
          <p:nvPr>
            <p:ph idx="1"/>
          </p:nvPr>
        </p:nvSpPr>
        <p:spPr>
          <a:xfrm>
            <a:off x="214282" y="1285860"/>
            <a:ext cx="8715404" cy="5143536"/>
          </a:xfrm>
        </p:spPr>
        <p:txBody>
          <a:bodyPr>
            <a:normAutofit fontScale="85000" lnSpcReduction="10000"/>
          </a:bodyPr>
          <a:lstStyle/>
          <a:p>
            <a:pPr>
              <a:buNone/>
            </a:pPr>
            <a:r>
              <a:rPr lang="fr-FR" b="1" dirty="0">
                <a:solidFill>
                  <a:srgbClr val="00B050"/>
                </a:solidFill>
              </a:rPr>
              <a:t>1- Les principes de stratigraphie pour dater les couches sédimentaires (datation relative)</a:t>
            </a:r>
          </a:p>
          <a:p>
            <a:pPr>
              <a:buNone/>
            </a:pPr>
            <a:r>
              <a:rPr lang="fr-FR" b="1" dirty="0">
                <a:solidFill>
                  <a:schemeClr val="accent6">
                    <a:lumMod val="75000"/>
                  </a:schemeClr>
                </a:solidFill>
              </a:rPr>
              <a:t>a- Principe de superposition:</a:t>
            </a:r>
          </a:p>
          <a:p>
            <a:pPr>
              <a:buNone/>
            </a:pPr>
            <a:r>
              <a:rPr lang="fr-FR" dirty="0"/>
              <a:t>« Une couche sédimentaire est plus récente que celle </a:t>
            </a:r>
          </a:p>
          <a:p>
            <a:pPr>
              <a:buNone/>
            </a:pPr>
            <a:r>
              <a:rPr lang="fr-FR" dirty="0"/>
              <a:t> qu’elle recouvre et plus ancienne que celle qui la recouvre ».</a:t>
            </a:r>
          </a:p>
          <a:p>
            <a:pPr>
              <a:buNone/>
            </a:pPr>
            <a:r>
              <a:rPr lang="fr-FR" b="1" dirty="0">
                <a:solidFill>
                  <a:schemeClr val="accent6">
                    <a:lumMod val="75000"/>
                  </a:schemeClr>
                </a:solidFill>
              </a:rPr>
              <a:t>b- Principe de continuité:</a:t>
            </a:r>
          </a:p>
          <a:p>
            <a:pPr>
              <a:buNone/>
            </a:pPr>
            <a:r>
              <a:rPr lang="fr-FR" dirty="0"/>
              <a:t>« Une même couche a le même âge sur toute son étendue »</a:t>
            </a:r>
          </a:p>
          <a:p>
            <a:pPr>
              <a:buNone/>
            </a:pPr>
            <a:r>
              <a:rPr lang="fr-FR" b="1" dirty="0">
                <a:solidFill>
                  <a:schemeClr val="accent6">
                    <a:lumMod val="75000"/>
                  </a:schemeClr>
                </a:solidFill>
              </a:rPr>
              <a:t>C- Principe d’identité paléontologique:</a:t>
            </a:r>
          </a:p>
          <a:p>
            <a:pPr>
              <a:buNone/>
            </a:pPr>
            <a:r>
              <a:rPr lang="fr-FR" dirty="0"/>
              <a:t>« Deux couches ayant les mêmes fossiles stratigraphiques </a:t>
            </a:r>
          </a:p>
          <a:p>
            <a:pPr>
              <a:buNone/>
            </a:pPr>
            <a:r>
              <a:rPr lang="fr-FR" dirty="0"/>
              <a:t>  sont considérées comme ayant le même âge ».</a:t>
            </a:r>
          </a:p>
          <a:p>
            <a:pPr>
              <a:buNone/>
            </a:pPr>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1076</Words>
  <Application>Microsoft Office PowerPoint</Application>
  <PresentationFormat>Affichage à l'écran (4:3)</PresentationFormat>
  <Paragraphs>98</Paragraphs>
  <Slides>19</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19</vt:i4>
      </vt:variant>
    </vt:vector>
  </HeadingPairs>
  <TitlesOfParts>
    <vt:vector size="24" baseType="lpstr">
      <vt:lpstr>Arial</vt:lpstr>
      <vt:lpstr>Calibri</vt:lpstr>
      <vt:lpstr>Times New Roman</vt:lpstr>
      <vt:lpstr>Wingdings</vt:lpstr>
      <vt:lpstr>Thème Office</vt:lpstr>
      <vt:lpstr>Chapitre III    La datation relative des roches et la           notion du cycle sédimentaire</vt:lpstr>
      <vt:lpstr>Présentation PowerPoint</vt:lpstr>
      <vt:lpstr>I- Les fossiles et leur intérêt géologique</vt:lpstr>
      <vt:lpstr>Présentation PowerPoint</vt:lpstr>
      <vt:lpstr>Présentation PowerPoint</vt:lpstr>
      <vt:lpstr>Présentation PowerPoint</vt:lpstr>
      <vt:lpstr>Présentation PowerPoint</vt:lpstr>
      <vt:lpstr>Présentation PowerPoint</vt:lpstr>
      <vt:lpstr>II- L’échelle stratigraphique</vt:lpstr>
      <vt:lpstr>Présentation PowerPoint</vt:lpstr>
      <vt:lpstr>Remarque</vt:lpstr>
      <vt:lpstr>Exercice d’application</vt:lpstr>
      <vt:lpstr>Réponses</vt:lpstr>
      <vt:lpstr>Présentation PowerPoint</vt:lpstr>
      <vt:lpstr>Présentation PowerPoint</vt:lpstr>
      <vt:lpstr>III- La notion de cycle sédimentaire</vt:lpstr>
      <vt:lpstr>Réponses :</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Sanaa</dc:creator>
  <cp:lastModifiedBy>hp</cp:lastModifiedBy>
  <cp:revision>4</cp:revision>
  <dcterms:created xsi:type="dcterms:W3CDTF">2019-04-28T16:52:08Z</dcterms:created>
  <dcterms:modified xsi:type="dcterms:W3CDTF">2020-04-04T23:22:09Z</dcterms:modified>
</cp:coreProperties>
</file>