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89" r:id="rId2"/>
    <p:sldId id="288" r:id="rId3"/>
    <p:sldId id="257" r:id="rId4"/>
    <p:sldId id="338" r:id="rId5"/>
    <p:sldId id="340" r:id="rId6"/>
    <p:sldId id="290" r:id="rId7"/>
    <p:sldId id="291" r:id="rId8"/>
    <p:sldId id="347" r:id="rId9"/>
    <p:sldId id="350" r:id="rId10"/>
    <p:sldId id="351" r:id="rId11"/>
    <p:sldId id="348" r:id="rId12"/>
    <p:sldId id="352" r:id="rId13"/>
    <p:sldId id="304" r:id="rId14"/>
    <p:sldId id="358" r:id="rId15"/>
    <p:sldId id="293" r:id="rId16"/>
    <p:sldId id="353" r:id="rId17"/>
    <p:sldId id="294" r:id="rId18"/>
    <p:sldId id="295" r:id="rId19"/>
    <p:sldId id="355" r:id="rId20"/>
    <p:sldId id="356" r:id="rId21"/>
    <p:sldId id="297" r:id="rId22"/>
    <p:sldId id="306" r:id="rId23"/>
    <p:sldId id="354" r:id="rId24"/>
    <p:sldId id="311" r:id="rId25"/>
    <p:sldId id="359" r:id="rId26"/>
    <p:sldId id="360" r:id="rId27"/>
    <p:sldId id="361" r:id="rId28"/>
    <p:sldId id="362" r:id="rId29"/>
  </p:sldIdLst>
  <p:sldSz cx="9144000" cy="6858000" type="screen4x3"/>
  <p:notesSz cx="6858000" cy="9144000"/>
  <p:defaultTextStyle>
    <a:defPPr rtl="0">
      <a:defRPr lang="fr-FR"/>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62E6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0" autoAdjust="0"/>
    <p:restoredTop sz="94660"/>
  </p:normalViewPr>
  <p:slideViewPr>
    <p:cSldViewPr>
      <p:cViewPr varScale="1">
        <p:scale>
          <a:sx n="92" d="100"/>
          <a:sy n="92" d="100"/>
        </p:scale>
        <p:origin x="-1224" y="-102"/>
      </p:cViewPr>
      <p:guideLst>
        <p:guide orient="horz" pos="2160"/>
        <p:guide pos="2880"/>
      </p:guideLst>
    </p:cSldViewPr>
  </p:slideViewPr>
  <p:notesTextViewPr>
    <p:cViewPr>
      <p:scale>
        <a:sx n="1" d="1"/>
        <a:sy n="1" d="1"/>
      </p:scale>
      <p:origin x="0" y="0"/>
    </p:cViewPr>
  </p:notesTextViewPr>
  <p:sorterViewPr>
    <p:cViewPr>
      <p:scale>
        <a:sx n="70" d="100"/>
        <a:sy n="70" d="100"/>
      </p:scale>
      <p:origin x="0" y="1548"/>
    </p:cViewPr>
  </p:sorterViewPr>
  <p:notesViewPr>
    <p:cSldViewPr>
      <p:cViewPr varScale="1">
        <p:scale>
          <a:sx n="90" d="100"/>
          <a:sy n="90" d="100"/>
        </p:scale>
        <p:origin x="377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handoutMaster" Target="handoutMasters/handout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notesMaster" Target="notesMasters/notesMaster1.xml" /><Relationship Id="rId35" Type="http://schemas.openxmlformats.org/officeDocument/2006/relationships/tableStyles" Target="tableStyle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D229BA-6976-4DA4-9EFA-47687E2A5E38}" type="datetime1">
              <a:rPr lang="fr-FR" smtClean="0"/>
              <a:pPr/>
              <a:t>28/03/2020</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080E68-0D81-4A95-A356-DFEDD58687DC}" type="slidenum">
              <a:rPr lang="fr-FR" smtClean="0"/>
              <a:pPr/>
              <a:t>‹N°›</a:t>
            </a:fld>
            <a:endParaRPr lang="fr-FR" dirty="0"/>
          </a:p>
        </p:txBody>
      </p:sp>
    </p:spTree>
    <p:extLst>
      <p:ext uri="{BB962C8B-B14F-4D97-AF65-F5344CB8AC3E}">
        <p14:creationId xmlns:p14="http://schemas.microsoft.com/office/powerpoint/2010/main" val="2453220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20F17-3FDD-4514-9888-758BB12F3939}" type="datetime1">
              <a:rPr lang="fr-FR" smtClean="0"/>
              <a:pPr/>
              <a:t>28/03/2020</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55F94-BA3E-4AF5-815B-58AADA088C17}" type="slidenum">
              <a:rPr lang="fr-FR" smtClean="0"/>
              <a:pPr/>
              <a:t>‹N°›</a:t>
            </a:fld>
            <a:endParaRPr lang="fr-FR" dirty="0"/>
          </a:p>
        </p:txBody>
      </p:sp>
    </p:spTree>
    <p:extLst>
      <p:ext uri="{BB962C8B-B14F-4D97-AF65-F5344CB8AC3E}">
        <p14:creationId xmlns:p14="http://schemas.microsoft.com/office/powerpoint/2010/main" val="271955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1" y="609600"/>
            <a:ext cx="1943100" cy="54864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85800" y="609600"/>
            <a:ext cx="5693834"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489" y="4406901"/>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85800"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39734"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489"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111"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 y="1"/>
            <a:ext cx="9142589" cy="6856413"/>
          </a:xfrm>
          <a:prstGeom prst="rect">
            <a:avLst/>
          </a:prstGeom>
          <a:gradFill rotWithShape="0">
            <a:gsLst>
              <a:gs pos="0">
                <a:srgbClr val="008080">
                  <a:gamma/>
                  <a:shade val="0"/>
                  <a:invGamma/>
                </a:srgbClr>
              </a:gs>
              <a:gs pos="100000">
                <a:srgbClr val="008080"/>
              </a:gs>
            </a:gsLst>
            <a:lin ang="5400000" scaled="1"/>
          </a:gradFill>
          <a:ln w="12700">
            <a:noFill/>
            <a:miter lim="800000"/>
            <a:headEnd/>
            <a:tailEnd/>
          </a:ln>
          <a:effectLst/>
        </p:spPr>
        <p:txBody>
          <a:bodyPr wrap="none" anchor="ctr"/>
          <a:lstStyle/>
          <a:p>
            <a:endParaRPr lang="fr-FR" dirty="0"/>
          </a:p>
        </p:txBody>
      </p:sp>
      <p:sp>
        <p:nvSpPr>
          <p:cNvPr id="1027" name="Freeform 3"/>
          <p:cNvSpPr>
            <a:spLocks/>
          </p:cNvSpPr>
          <p:nvPr/>
        </p:nvSpPr>
        <p:spPr bwMode="auto">
          <a:xfrm>
            <a:off x="194734" y="182563"/>
            <a:ext cx="8815212" cy="6559550"/>
          </a:xfrm>
          <a:custGeom>
            <a:avLst/>
            <a:gdLst/>
            <a:ahLst/>
            <a:cxnLst>
              <a:cxn ang="0">
                <a:pos x="0" y="307"/>
              </a:cxn>
              <a:cxn ang="0">
                <a:pos x="352" y="307"/>
              </a:cxn>
              <a:cxn ang="0">
                <a:pos x="352" y="0"/>
              </a:cxn>
              <a:cxn ang="0">
                <a:pos x="5886" y="0"/>
              </a:cxn>
              <a:cxn ang="0">
                <a:pos x="5886" y="307"/>
              </a:cxn>
              <a:cxn ang="0">
                <a:pos x="6246" y="307"/>
              </a:cxn>
              <a:cxn ang="0">
                <a:pos x="6246" y="3850"/>
              </a:cxn>
              <a:cxn ang="0">
                <a:pos x="5886" y="3850"/>
              </a:cxn>
              <a:cxn ang="0">
                <a:pos x="5886" y="4131"/>
              </a:cxn>
              <a:cxn ang="0">
                <a:pos x="352" y="4131"/>
              </a:cxn>
              <a:cxn ang="0">
                <a:pos x="352" y="3850"/>
              </a:cxn>
              <a:cxn ang="0">
                <a:pos x="0" y="3850"/>
              </a:cxn>
              <a:cxn ang="0">
                <a:pos x="0" y="307"/>
              </a:cxn>
            </a:cxnLst>
            <a:rect l="0" t="0" r="r" b="b"/>
            <a:pathLst>
              <a:path w="6247" h="4132">
                <a:moveTo>
                  <a:pt x="0" y="307"/>
                </a:moveTo>
                <a:lnTo>
                  <a:pt x="352" y="307"/>
                </a:lnTo>
                <a:lnTo>
                  <a:pt x="352" y="0"/>
                </a:lnTo>
                <a:lnTo>
                  <a:pt x="5886" y="0"/>
                </a:lnTo>
                <a:lnTo>
                  <a:pt x="5886" y="307"/>
                </a:lnTo>
                <a:lnTo>
                  <a:pt x="6246" y="307"/>
                </a:lnTo>
                <a:lnTo>
                  <a:pt x="6246" y="3850"/>
                </a:lnTo>
                <a:lnTo>
                  <a:pt x="5886" y="3850"/>
                </a:lnTo>
                <a:lnTo>
                  <a:pt x="5886" y="4131"/>
                </a:lnTo>
                <a:lnTo>
                  <a:pt x="352" y="4131"/>
                </a:lnTo>
                <a:lnTo>
                  <a:pt x="352" y="3850"/>
                </a:lnTo>
                <a:lnTo>
                  <a:pt x="0" y="3850"/>
                </a:lnTo>
                <a:lnTo>
                  <a:pt x="0" y="307"/>
                </a:lnTo>
              </a:path>
            </a:pathLst>
          </a:custGeom>
          <a:noFill/>
          <a:ln w="50800" cap="rnd" cmpd="sng">
            <a:solidFill>
              <a:srgbClr val="ABABAB"/>
            </a:solidFill>
            <a:prstDash val="solid"/>
            <a:round/>
            <a:headEnd type="none" w="med" len="med"/>
            <a:tailEnd type="none" w="med" len="med"/>
          </a:ln>
          <a:effectLst/>
        </p:spPr>
        <p:txBody>
          <a:bodyPr/>
          <a:lstStyle/>
          <a:p>
            <a:endParaRPr lang="fr-FR" dirty="0"/>
          </a:p>
        </p:txBody>
      </p:sp>
      <p:sp>
        <p:nvSpPr>
          <p:cNvPr id="1028" name="Freeform 4"/>
          <p:cNvSpPr>
            <a:spLocks/>
          </p:cNvSpPr>
          <p:nvPr/>
        </p:nvSpPr>
        <p:spPr bwMode="auto">
          <a:xfrm>
            <a:off x="386644" y="314325"/>
            <a:ext cx="8444089" cy="6281738"/>
          </a:xfrm>
          <a:custGeom>
            <a:avLst/>
            <a:gdLst/>
            <a:ahLst/>
            <a:cxnLst>
              <a:cxn ang="0">
                <a:pos x="0" y="0"/>
              </a:cxn>
              <a:cxn ang="0">
                <a:pos x="5983" y="0"/>
              </a:cxn>
              <a:cxn ang="0">
                <a:pos x="5983" y="3956"/>
              </a:cxn>
              <a:cxn ang="0">
                <a:pos x="0" y="3956"/>
              </a:cxn>
              <a:cxn ang="0">
                <a:pos x="0" y="0"/>
              </a:cxn>
            </a:cxnLst>
            <a:rect l="0" t="0" r="r" b="b"/>
            <a:pathLst>
              <a:path w="5984" h="3957">
                <a:moveTo>
                  <a:pt x="0" y="0"/>
                </a:moveTo>
                <a:lnTo>
                  <a:pt x="5983" y="0"/>
                </a:lnTo>
                <a:lnTo>
                  <a:pt x="5983" y="3956"/>
                </a:lnTo>
                <a:lnTo>
                  <a:pt x="0" y="3956"/>
                </a:lnTo>
                <a:lnTo>
                  <a:pt x="0" y="0"/>
                </a:lnTo>
              </a:path>
            </a:pathLst>
          </a:custGeom>
          <a:noFill/>
          <a:ln w="12700" cap="rnd" cmpd="sng">
            <a:solidFill>
              <a:srgbClr val="FEFF55"/>
            </a:solidFill>
            <a:prstDash val="solid"/>
            <a:round/>
            <a:headEnd type="none" w="med" len="med"/>
            <a:tailEnd type="none" w="med" len="med"/>
          </a:ln>
          <a:effectLst/>
        </p:spPr>
        <p:txBody>
          <a:bodyPr/>
          <a:lstStyle/>
          <a:p>
            <a:endParaRPr lang="fr-FR" dirty="0"/>
          </a:p>
        </p:txBody>
      </p:sp>
      <p:sp>
        <p:nvSpPr>
          <p:cNvPr id="1029" name="Rectangle 5"/>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fr-FR"/>
              <a:t>Cliquez pour modifier le style du titre</a:t>
            </a:r>
            <a:endParaRPr lang="en-US"/>
          </a:p>
        </p:txBody>
      </p:sp>
      <p:sp>
        <p:nvSpPr>
          <p:cNvPr id="1030" name="Rectangle 6"/>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Times New Roman" pitchFamily="18" charset="0"/>
        </a:defRPr>
      </a:lvl2pPr>
      <a:lvl3pPr algn="ctr" rtl="0" eaLnBrk="1" fontAlgn="base" hangingPunct="1">
        <a:spcBef>
          <a:spcPct val="0"/>
        </a:spcBef>
        <a:spcAft>
          <a:spcPct val="0"/>
        </a:spcAft>
        <a:defRPr sz="4400" b="1">
          <a:solidFill>
            <a:schemeClr val="tx2"/>
          </a:solidFill>
          <a:latin typeface="Times New Roman" pitchFamily="18" charset="0"/>
        </a:defRPr>
      </a:lvl3pPr>
      <a:lvl4pPr algn="ctr" rtl="0" eaLnBrk="1" fontAlgn="base" hangingPunct="1">
        <a:spcBef>
          <a:spcPct val="0"/>
        </a:spcBef>
        <a:spcAft>
          <a:spcPct val="0"/>
        </a:spcAft>
        <a:defRPr sz="4400" b="1">
          <a:solidFill>
            <a:schemeClr val="tx2"/>
          </a:solidFill>
          <a:latin typeface="Times New Roman" pitchFamily="18" charset="0"/>
        </a:defRPr>
      </a:lvl4pPr>
      <a:lvl5pPr algn="ctr" rtl="0" eaLnBrk="1" fontAlgn="base" hangingPunct="1">
        <a:spcBef>
          <a:spcPct val="0"/>
        </a:spcBef>
        <a:spcAft>
          <a:spcPct val="0"/>
        </a:spcAft>
        <a:defRPr sz="4400" b="1">
          <a:solidFill>
            <a:schemeClr val="tx2"/>
          </a:solidFill>
          <a:latin typeface="Times New Roman" pitchFamily="18" charset="0"/>
        </a:defRPr>
      </a:lvl5pPr>
      <a:lvl6pPr marL="457200" algn="ctr" rtl="0" eaLnBrk="1" fontAlgn="base" hangingPunct="1">
        <a:spcBef>
          <a:spcPct val="0"/>
        </a:spcBef>
        <a:spcAft>
          <a:spcPct val="0"/>
        </a:spcAft>
        <a:defRPr sz="4400" b="1">
          <a:solidFill>
            <a:schemeClr val="tx2"/>
          </a:solidFill>
          <a:latin typeface="Times New Roman" pitchFamily="18" charset="0"/>
        </a:defRPr>
      </a:lvl6pPr>
      <a:lvl7pPr marL="914400" algn="ctr" rtl="0" eaLnBrk="1" fontAlgn="base" hangingPunct="1">
        <a:spcBef>
          <a:spcPct val="0"/>
        </a:spcBef>
        <a:spcAft>
          <a:spcPct val="0"/>
        </a:spcAft>
        <a:defRPr sz="4400" b="1">
          <a:solidFill>
            <a:schemeClr val="tx2"/>
          </a:solidFill>
          <a:latin typeface="Times New Roman" pitchFamily="18" charset="0"/>
        </a:defRPr>
      </a:lvl7pPr>
      <a:lvl8pPr marL="1371600" algn="ctr" rtl="0" eaLnBrk="1" fontAlgn="base" hangingPunct="1">
        <a:spcBef>
          <a:spcPct val="0"/>
        </a:spcBef>
        <a:spcAft>
          <a:spcPct val="0"/>
        </a:spcAft>
        <a:defRPr sz="4400" b="1">
          <a:solidFill>
            <a:schemeClr val="tx2"/>
          </a:solidFill>
          <a:latin typeface="Times New Roman" pitchFamily="18" charset="0"/>
        </a:defRPr>
      </a:lvl8pPr>
      <a:lvl9pPr marL="1828800" algn="ctr" rtl="0" eaLnBrk="1" fontAlgn="base" hangingPunct="1">
        <a:spcBef>
          <a:spcPct val="0"/>
        </a:spcBef>
        <a:spcAft>
          <a:spcPct val="0"/>
        </a:spcAft>
        <a:defRPr sz="44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SzPct val="10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100000"/>
        <a:buChar char="–"/>
        <a:defRPr sz="2800">
          <a:solidFill>
            <a:schemeClr val="tx1"/>
          </a:solidFill>
          <a:latin typeface="+mn-lt"/>
        </a:defRPr>
      </a:lvl2pPr>
      <a:lvl3pPr marL="1143000" indent="-228600" algn="l" rtl="0" eaLnBrk="1" fontAlgn="base" hangingPunct="1">
        <a:spcBef>
          <a:spcPct val="20000"/>
        </a:spcBef>
        <a:spcAft>
          <a:spcPct val="0"/>
        </a:spcAft>
        <a:buSzPct val="100000"/>
        <a:buChar char="•"/>
        <a:defRPr sz="2400">
          <a:solidFill>
            <a:schemeClr val="tx1"/>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hemeOverride" Target="../theme/themeOverride1.xml" /></Relationships>
</file>

<file path=ppt/slides/_rels/slide10.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 Id="rId4" Type="http://schemas.openxmlformats.org/officeDocument/2006/relationships/image" Target="../media/image8.jpeg" /></Relationships>
</file>

<file path=ppt/slides/_rels/slide11.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1.gif"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 /><Relationship Id="rId1" Type="http://schemas.openxmlformats.org/officeDocument/2006/relationships/themeOverride" Target="../theme/themeOverride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 /><Relationship Id="rId1" Type="http://schemas.openxmlformats.org/officeDocument/2006/relationships/themeOverride" Target="../theme/themeOverride3.xml" /></Relationships>
</file>

<file path=ppt/slides/_rels/slide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hyperlink" Target="../vid&#233;o/reproduction%20de%20poisson%20combattant.flv" TargetMode="External"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9" name="ZoneTexte 8"/>
          <p:cNvSpPr txBox="1"/>
          <p:nvPr/>
        </p:nvSpPr>
        <p:spPr>
          <a:xfrm>
            <a:off x="428596" y="2120808"/>
            <a:ext cx="8358246" cy="230832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fr-FR" sz="3600" dirty="0">
                <a:solidFill>
                  <a:srgbClr val="FFFF00"/>
                </a:solidFill>
                <a:latin typeface="+mj-lt"/>
                <a:cs typeface="Aharoni" pitchFamily="2" charset="-79"/>
              </a:rPr>
              <a:t>Deuxième partie:</a:t>
            </a:r>
          </a:p>
          <a:p>
            <a:pPr algn="ctr"/>
            <a:r>
              <a:rPr lang="fr-FR" sz="3600" dirty="0">
                <a:solidFill>
                  <a:srgbClr val="FFFF00"/>
                </a:solidFill>
                <a:latin typeface="+mj-lt"/>
                <a:cs typeface="Aharoni" pitchFamily="2" charset="-79"/>
              </a:rPr>
              <a:t>La reproduction chez les êtres vivants et la transmission des caractères héréditaires chez l’Homme.</a:t>
            </a:r>
          </a:p>
        </p:txBody>
      </p:sp>
    </p:spTree>
  </p:cSld>
  <p:clrMapOvr>
    <a:overrideClrMapping bg1="dk2" tx1="lt1" bg2="dk1"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p:cNvSpPr txBox="1"/>
          <p:nvPr/>
        </p:nvSpPr>
        <p:spPr>
          <a:xfrm>
            <a:off x="899592" y="476672"/>
            <a:ext cx="2549889" cy="505267"/>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FFFF00"/>
                </a:solidFill>
                <a:latin typeface="+mj-lt"/>
                <a:cs typeface="Cambria"/>
              </a:rPr>
              <a:t>La</a:t>
            </a:r>
            <a:r>
              <a:rPr sz="3200" spc="-90" dirty="0">
                <a:solidFill>
                  <a:srgbClr val="FFFF00"/>
                </a:solidFill>
                <a:latin typeface="+mj-lt"/>
                <a:cs typeface="Cambria"/>
              </a:rPr>
              <a:t> </a:t>
            </a:r>
            <a:r>
              <a:rPr lang="fr-FR" sz="3200" spc="-5" noProof="1">
                <a:solidFill>
                  <a:srgbClr val="FFFF00"/>
                </a:solidFill>
                <a:latin typeface="+mj-lt"/>
                <a:cs typeface="Cambria"/>
              </a:rPr>
              <a:t>femelle</a:t>
            </a:r>
            <a:endParaRPr lang="fr-FR" sz="3200" noProof="1">
              <a:latin typeface="+mj-lt"/>
              <a:cs typeface="Cambria"/>
            </a:endParaRPr>
          </a:p>
        </p:txBody>
      </p:sp>
      <p:sp>
        <p:nvSpPr>
          <p:cNvPr id="5" name="object 20"/>
          <p:cNvSpPr/>
          <p:nvPr/>
        </p:nvSpPr>
        <p:spPr>
          <a:xfrm>
            <a:off x="4897735" y="1268760"/>
            <a:ext cx="3418681" cy="2952328"/>
          </a:xfrm>
          <a:prstGeom prst="rect">
            <a:avLst/>
          </a:prstGeom>
          <a:blipFill>
            <a:blip r:embed="rId2" cstate="print"/>
            <a:stretch>
              <a:fillRect/>
            </a:stretch>
          </a:blipFill>
        </p:spPr>
        <p:txBody>
          <a:bodyPr wrap="square" lIns="0" tIns="0" rIns="0" bIns="0" rtlCol="0"/>
          <a:lstStyle/>
          <a:p>
            <a:endParaRPr/>
          </a:p>
        </p:txBody>
      </p:sp>
      <p:sp>
        <p:nvSpPr>
          <p:cNvPr id="6" name="object 26"/>
          <p:cNvSpPr/>
          <p:nvPr/>
        </p:nvSpPr>
        <p:spPr>
          <a:xfrm>
            <a:off x="467544" y="1268760"/>
            <a:ext cx="3672408" cy="3168352"/>
          </a:xfrm>
          <a:prstGeom prst="rect">
            <a:avLst/>
          </a:prstGeom>
          <a:blipFill>
            <a:blip r:embed="rId3" cstate="print"/>
            <a:stretch>
              <a:fillRect/>
            </a:stretch>
          </a:blipFill>
        </p:spPr>
        <p:txBody>
          <a:bodyPr wrap="square" lIns="0" tIns="0" rIns="0" bIns="0" rtlCol="0"/>
          <a:lstStyle/>
          <a:p>
            <a:endParaRPr/>
          </a:p>
        </p:txBody>
      </p:sp>
      <p:sp>
        <p:nvSpPr>
          <p:cNvPr id="7" name="object 16"/>
          <p:cNvSpPr txBox="1"/>
          <p:nvPr/>
        </p:nvSpPr>
        <p:spPr>
          <a:xfrm>
            <a:off x="6156176" y="4293096"/>
            <a:ext cx="1296144" cy="381515"/>
          </a:xfrm>
          <a:prstGeom prst="rect">
            <a:avLst/>
          </a:prstGeom>
        </p:spPr>
        <p:txBody>
          <a:bodyPr vert="horz" wrap="square" lIns="0" tIns="12065" rIns="0" bIns="0" rtlCol="0">
            <a:spAutoFit/>
          </a:bodyPr>
          <a:lstStyle/>
          <a:p>
            <a:pPr marL="12700" algn="ctr">
              <a:lnSpc>
                <a:spcPct val="100000"/>
              </a:lnSpc>
              <a:spcBef>
                <a:spcPts val="95"/>
              </a:spcBef>
            </a:pPr>
            <a:r>
              <a:rPr sz="2400" spc="-10" dirty="0">
                <a:solidFill>
                  <a:srgbClr val="FFFF00"/>
                </a:solidFill>
                <a:latin typeface="+mj-lt"/>
                <a:cs typeface="Cambria"/>
              </a:rPr>
              <a:t>Ovule</a:t>
            </a:r>
            <a:endParaRPr sz="2400" dirty="0">
              <a:latin typeface="+mj-lt"/>
              <a:cs typeface="Cambria"/>
            </a:endParaRPr>
          </a:p>
        </p:txBody>
      </p:sp>
      <p:sp>
        <p:nvSpPr>
          <p:cNvPr id="8" name="object 32"/>
          <p:cNvSpPr/>
          <p:nvPr/>
        </p:nvSpPr>
        <p:spPr>
          <a:xfrm>
            <a:off x="3635896" y="2060848"/>
            <a:ext cx="4752528" cy="3816424"/>
          </a:xfrm>
          <a:prstGeom prst="rect">
            <a:avLst/>
          </a:prstGeom>
          <a:blipFill>
            <a:blip r:embed="rId4" cstate="print"/>
            <a:stretch>
              <a:fillRect/>
            </a:stretch>
          </a:blipFill>
        </p:spPr>
        <p:txBody>
          <a:bodyPr wrap="square" lIns="0" tIns="0" rIns="0" bIns="0" rtlCol="0"/>
          <a:lstStyle/>
          <a:p>
            <a:endParaRPr/>
          </a:p>
        </p:txBody>
      </p:sp>
      <p:sp>
        <p:nvSpPr>
          <p:cNvPr id="9" name="object 33"/>
          <p:cNvSpPr/>
          <p:nvPr/>
        </p:nvSpPr>
        <p:spPr>
          <a:xfrm>
            <a:off x="2843808" y="4797152"/>
            <a:ext cx="2989072" cy="162659"/>
          </a:xfrm>
          <a:custGeom>
            <a:avLst/>
            <a:gdLst/>
            <a:ahLst/>
            <a:cxnLst/>
            <a:rect l="l" t="t" r="r" b="b"/>
            <a:pathLst>
              <a:path w="1379854" h="103504">
                <a:moveTo>
                  <a:pt x="1354445" y="51701"/>
                </a:moveTo>
                <a:lnTo>
                  <a:pt x="1284604" y="92430"/>
                </a:lnTo>
                <a:lnTo>
                  <a:pt x="1283589" y="96316"/>
                </a:lnTo>
                <a:lnTo>
                  <a:pt x="1287145" y="102374"/>
                </a:lnTo>
                <a:lnTo>
                  <a:pt x="1290954" y="103403"/>
                </a:lnTo>
                <a:lnTo>
                  <a:pt x="1368713" y="58051"/>
                </a:lnTo>
                <a:lnTo>
                  <a:pt x="1367027" y="58051"/>
                </a:lnTo>
                <a:lnTo>
                  <a:pt x="1367027" y="57188"/>
                </a:lnTo>
                <a:lnTo>
                  <a:pt x="1363852" y="57188"/>
                </a:lnTo>
                <a:lnTo>
                  <a:pt x="1354445" y="51701"/>
                </a:lnTo>
                <a:close/>
              </a:path>
              <a:path w="1379854" h="103504">
                <a:moveTo>
                  <a:pt x="1343556" y="45351"/>
                </a:moveTo>
                <a:lnTo>
                  <a:pt x="0" y="45351"/>
                </a:lnTo>
                <a:lnTo>
                  <a:pt x="0" y="58051"/>
                </a:lnTo>
                <a:lnTo>
                  <a:pt x="1343556" y="58051"/>
                </a:lnTo>
                <a:lnTo>
                  <a:pt x="1354445" y="51701"/>
                </a:lnTo>
                <a:lnTo>
                  <a:pt x="1343556" y="45351"/>
                </a:lnTo>
                <a:close/>
              </a:path>
              <a:path w="1379854" h="103504">
                <a:moveTo>
                  <a:pt x="1368716" y="45351"/>
                </a:moveTo>
                <a:lnTo>
                  <a:pt x="1367027" y="45351"/>
                </a:lnTo>
                <a:lnTo>
                  <a:pt x="1367027" y="58051"/>
                </a:lnTo>
                <a:lnTo>
                  <a:pt x="1368713" y="58051"/>
                </a:lnTo>
                <a:lnTo>
                  <a:pt x="1379601" y="51701"/>
                </a:lnTo>
                <a:lnTo>
                  <a:pt x="1368716" y="45351"/>
                </a:lnTo>
                <a:close/>
              </a:path>
              <a:path w="1379854" h="103504">
                <a:moveTo>
                  <a:pt x="1363852" y="46215"/>
                </a:moveTo>
                <a:lnTo>
                  <a:pt x="1354445" y="51701"/>
                </a:lnTo>
                <a:lnTo>
                  <a:pt x="1363852" y="57188"/>
                </a:lnTo>
                <a:lnTo>
                  <a:pt x="1363852" y="46215"/>
                </a:lnTo>
                <a:close/>
              </a:path>
              <a:path w="1379854" h="103504">
                <a:moveTo>
                  <a:pt x="1367027" y="46215"/>
                </a:moveTo>
                <a:lnTo>
                  <a:pt x="1363852" y="46215"/>
                </a:lnTo>
                <a:lnTo>
                  <a:pt x="1363852" y="57188"/>
                </a:lnTo>
                <a:lnTo>
                  <a:pt x="1367027" y="57188"/>
                </a:lnTo>
                <a:lnTo>
                  <a:pt x="1367027" y="46215"/>
                </a:lnTo>
                <a:close/>
              </a:path>
              <a:path w="1379854" h="103504">
                <a:moveTo>
                  <a:pt x="1290954" y="0"/>
                </a:moveTo>
                <a:lnTo>
                  <a:pt x="1287145" y="1016"/>
                </a:lnTo>
                <a:lnTo>
                  <a:pt x="1283589" y="7086"/>
                </a:lnTo>
                <a:lnTo>
                  <a:pt x="1284604" y="10972"/>
                </a:lnTo>
                <a:lnTo>
                  <a:pt x="1354445" y="51701"/>
                </a:lnTo>
                <a:lnTo>
                  <a:pt x="1363852" y="46215"/>
                </a:lnTo>
                <a:lnTo>
                  <a:pt x="1367027" y="46215"/>
                </a:lnTo>
                <a:lnTo>
                  <a:pt x="1367027" y="45351"/>
                </a:lnTo>
                <a:lnTo>
                  <a:pt x="1368716" y="45351"/>
                </a:lnTo>
                <a:lnTo>
                  <a:pt x="1290954" y="0"/>
                </a:lnTo>
                <a:close/>
              </a:path>
            </a:pathLst>
          </a:custGeom>
          <a:solidFill>
            <a:srgbClr val="FFFFFF"/>
          </a:solidFill>
        </p:spPr>
        <p:txBody>
          <a:bodyPr wrap="square" lIns="0" tIns="0" rIns="0" bIns="0" rtlCol="0"/>
          <a:lstStyle/>
          <a:p>
            <a:endParaRPr/>
          </a:p>
        </p:txBody>
      </p:sp>
      <p:sp>
        <p:nvSpPr>
          <p:cNvPr id="10" name="object 34"/>
          <p:cNvSpPr/>
          <p:nvPr/>
        </p:nvSpPr>
        <p:spPr>
          <a:xfrm>
            <a:off x="2807064" y="4005064"/>
            <a:ext cx="2989072" cy="162659"/>
          </a:xfrm>
          <a:custGeom>
            <a:avLst/>
            <a:gdLst/>
            <a:ahLst/>
            <a:cxnLst/>
            <a:rect l="l" t="t" r="r" b="b"/>
            <a:pathLst>
              <a:path w="1379854" h="103504">
                <a:moveTo>
                  <a:pt x="1354445" y="51701"/>
                </a:moveTo>
                <a:lnTo>
                  <a:pt x="1284604" y="92430"/>
                </a:lnTo>
                <a:lnTo>
                  <a:pt x="1283589" y="96316"/>
                </a:lnTo>
                <a:lnTo>
                  <a:pt x="1287145" y="102374"/>
                </a:lnTo>
                <a:lnTo>
                  <a:pt x="1290954" y="103403"/>
                </a:lnTo>
                <a:lnTo>
                  <a:pt x="1368713" y="58051"/>
                </a:lnTo>
                <a:lnTo>
                  <a:pt x="1367027" y="58051"/>
                </a:lnTo>
                <a:lnTo>
                  <a:pt x="1367027" y="57188"/>
                </a:lnTo>
                <a:lnTo>
                  <a:pt x="1363852" y="57188"/>
                </a:lnTo>
                <a:lnTo>
                  <a:pt x="1354445" y="51701"/>
                </a:lnTo>
                <a:close/>
              </a:path>
              <a:path w="1379854" h="103504">
                <a:moveTo>
                  <a:pt x="1343556" y="45351"/>
                </a:moveTo>
                <a:lnTo>
                  <a:pt x="0" y="45351"/>
                </a:lnTo>
                <a:lnTo>
                  <a:pt x="0" y="58051"/>
                </a:lnTo>
                <a:lnTo>
                  <a:pt x="1343556" y="58051"/>
                </a:lnTo>
                <a:lnTo>
                  <a:pt x="1354445" y="51701"/>
                </a:lnTo>
                <a:lnTo>
                  <a:pt x="1343556" y="45351"/>
                </a:lnTo>
                <a:close/>
              </a:path>
              <a:path w="1379854" h="103504">
                <a:moveTo>
                  <a:pt x="1368716" y="45351"/>
                </a:moveTo>
                <a:lnTo>
                  <a:pt x="1367027" y="45351"/>
                </a:lnTo>
                <a:lnTo>
                  <a:pt x="1367027" y="58051"/>
                </a:lnTo>
                <a:lnTo>
                  <a:pt x="1368713" y="58051"/>
                </a:lnTo>
                <a:lnTo>
                  <a:pt x="1379601" y="51701"/>
                </a:lnTo>
                <a:lnTo>
                  <a:pt x="1368716" y="45351"/>
                </a:lnTo>
                <a:close/>
              </a:path>
              <a:path w="1379854" h="103504">
                <a:moveTo>
                  <a:pt x="1363852" y="46215"/>
                </a:moveTo>
                <a:lnTo>
                  <a:pt x="1354445" y="51701"/>
                </a:lnTo>
                <a:lnTo>
                  <a:pt x="1363852" y="57188"/>
                </a:lnTo>
                <a:lnTo>
                  <a:pt x="1363852" y="46215"/>
                </a:lnTo>
                <a:close/>
              </a:path>
              <a:path w="1379854" h="103504">
                <a:moveTo>
                  <a:pt x="1367027" y="46215"/>
                </a:moveTo>
                <a:lnTo>
                  <a:pt x="1363852" y="46215"/>
                </a:lnTo>
                <a:lnTo>
                  <a:pt x="1363852" y="57188"/>
                </a:lnTo>
                <a:lnTo>
                  <a:pt x="1367027" y="57188"/>
                </a:lnTo>
                <a:lnTo>
                  <a:pt x="1367027" y="46215"/>
                </a:lnTo>
                <a:close/>
              </a:path>
              <a:path w="1379854" h="103504">
                <a:moveTo>
                  <a:pt x="1290954" y="0"/>
                </a:moveTo>
                <a:lnTo>
                  <a:pt x="1287145" y="1016"/>
                </a:lnTo>
                <a:lnTo>
                  <a:pt x="1283589" y="7086"/>
                </a:lnTo>
                <a:lnTo>
                  <a:pt x="1284604" y="10972"/>
                </a:lnTo>
                <a:lnTo>
                  <a:pt x="1354445" y="51701"/>
                </a:lnTo>
                <a:lnTo>
                  <a:pt x="1363852" y="46215"/>
                </a:lnTo>
                <a:lnTo>
                  <a:pt x="1367027" y="46215"/>
                </a:lnTo>
                <a:lnTo>
                  <a:pt x="1367027" y="45351"/>
                </a:lnTo>
                <a:lnTo>
                  <a:pt x="1368716" y="45351"/>
                </a:lnTo>
                <a:lnTo>
                  <a:pt x="1290954" y="0"/>
                </a:lnTo>
                <a:close/>
              </a:path>
            </a:pathLst>
          </a:custGeom>
          <a:solidFill>
            <a:srgbClr val="FFFFFF"/>
          </a:solidFill>
        </p:spPr>
        <p:txBody>
          <a:bodyPr wrap="square" lIns="0" tIns="0" rIns="0" bIns="0" rtlCol="0"/>
          <a:lstStyle/>
          <a:p>
            <a:endParaRPr/>
          </a:p>
        </p:txBody>
      </p:sp>
      <p:sp>
        <p:nvSpPr>
          <p:cNvPr id="11" name="object 35"/>
          <p:cNvSpPr/>
          <p:nvPr/>
        </p:nvSpPr>
        <p:spPr>
          <a:xfrm>
            <a:off x="3347864" y="2924944"/>
            <a:ext cx="1178180" cy="144016"/>
          </a:xfrm>
          <a:custGeom>
            <a:avLst/>
            <a:gdLst/>
            <a:ahLst/>
            <a:cxnLst/>
            <a:rect l="l" t="t" r="r" b="b"/>
            <a:pathLst>
              <a:path w="876300" h="103504">
                <a:moveTo>
                  <a:pt x="851190" y="51688"/>
                </a:moveTo>
                <a:lnTo>
                  <a:pt x="781303" y="92456"/>
                </a:lnTo>
                <a:lnTo>
                  <a:pt x="780288" y="96265"/>
                </a:lnTo>
                <a:lnTo>
                  <a:pt x="783844" y="102362"/>
                </a:lnTo>
                <a:lnTo>
                  <a:pt x="787653" y="103377"/>
                </a:lnTo>
                <a:lnTo>
                  <a:pt x="865409" y="58038"/>
                </a:lnTo>
                <a:lnTo>
                  <a:pt x="863726" y="58038"/>
                </a:lnTo>
                <a:lnTo>
                  <a:pt x="863726" y="57150"/>
                </a:lnTo>
                <a:lnTo>
                  <a:pt x="860551" y="57150"/>
                </a:lnTo>
                <a:lnTo>
                  <a:pt x="851190" y="51688"/>
                </a:lnTo>
                <a:close/>
              </a:path>
              <a:path w="876300" h="103504">
                <a:moveTo>
                  <a:pt x="840304" y="45338"/>
                </a:moveTo>
                <a:lnTo>
                  <a:pt x="0" y="45338"/>
                </a:lnTo>
                <a:lnTo>
                  <a:pt x="0" y="58038"/>
                </a:lnTo>
                <a:lnTo>
                  <a:pt x="840304" y="58038"/>
                </a:lnTo>
                <a:lnTo>
                  <a:pt x="851190" y="51688"/>
                </a:lnTo>
                <a:lnTo>
                  <a:pt x="840304" y="45338"/>
                </a:lnTo>
                <a:close/>
              </a:path>
              <a:path w="876300" h="103504">
                <a:moveTo>
                  <a:pt x="865409" y="45338"/>
                </a:moveTo>
                <a:lnTo>
                  <a:pt x="863726" y="45338"/>
                </a:lnTo>
                <a:lnTo>
                  <a:pt x="863726" y="58038"/>
                </a:lnTo>
                <a:lnTo>
                  <a:pt x="865409" y="58038"/>
                </a:lnTo>
                <a:lnTo>
                  <a:pt x="876300" y="51688"/>
                </a:lnTo>
                <a:lnTo>
                  <a:pt x="865409" y="45338"/>
                </a:lnTo>
                <a:close/>
              </a:path>
              <a:path w="876300" h="103504">
                <a:moveTo>
                  <a:pt x="860551" y="46227"/>
                </a:moveTo>
                <a:lnTo>
                  <a:pt x="851190" y="51688"/>
                </a:lnTo>
                <a:lnTo>
                  <a:pt x="860551" y="57150"/>
                </a:lnTo>
                <a:lnTo>
                  <a:pt x="860551" y="46227"/>
                </a:lnTo>
                <a:close/>
              </a:path>
              <a:path w="876300" h="103504">
                <a:moveTo>
                  <a:pt x="863726" y="46227"/>
                </a:moveTo>
                <a:lnTo>
                  <a:pt x="860551" y="46227"/>
                </a:lnTo>
                <a:lnTo>
                  <a:pt x="860551" y="57150"/>
                </a:lnTo>
                <a:lnTo>
                  <a:pt x="863726" y="57150"/>
                </a:lnTo>
                <a:lnTo>
                  <a:pt x="863726" y="46227"/>
                </a:lnTo>
                <a:close/>
              </a:path>
              <a:path w="876300" h="103504">
                <a:moveTo>
                  <a:pt x="787653" y="0"/>
                </a:moveTo>
                <a:lnTo>
                  <a:pt x="783844" y="1015"/>
                </a:lnTo>
                <a:lnTo>
                  <a:pt x="780288" y="7112"/>
                </a:lnTo>
                <a:lnTo>
                  <a:pt x="781303" y="10921"/>
                </a:lnTo>
                <a:lnTo>
                  <a:pt x="851190" y="51688"/>
                </a:lnTo>
                <a:lnTo>
                  <a:pt x="860551" y="46227"/>
                </a:lnTo>
                <a:lnTo>
                  <a:pt x="863726" y="46227"/>
                </a:lnTo>
                <a:lnTo>
                  <a:pt x="863726" y="45338"/>
                </a:lnTo>
                <a:lnTo>
                  <a:pt x="865409" y="45338"/>
                </a:lnTo>
                <a:lnTo>
                  <a:pt x="787653" y="0"/>
                </a:lnTo>
                <a:close/>
              </a:path>
            </a:pathLst>
          </a:custGeom>
          <a:solidFill>
            <a:srgbClr val="FFFFFF"/>
          </a:solidFill>
        </p:spPr>
        <p:txBody>
          <a:bodyPr wrap="square" lIns="0" tIns="0" rIns="0" bIns="0" rtlCol="0"/>
          <a:lstStyle/>
          <a:p>
            <a:endParaRPr/>
          </a:p>
        </p:txBody>
      </p:sp>
      <p:sp>
        <p:nvSpPr>
          <p:cNvPr id="12" name="object 36"/>
          <p:cNvSpPr txBox="1"/>
          <p:nvPr/>
        </p:nvSpPr>
        <p:spPr>
          <a:xfrm>
            <a:off x="539552" y="2758812"/>
            <a:ext cx="3636954" cy="382156"/>
          </a:xfrm>
          <a:prstGeom prst="rect">
            <a:avLst/>
          </a:prstGeom>
        </p:spPr>
        <p:txBody>
          <a:bodyPr vert="horz" wrap="square" lIns="0" tIns="12700" rIns="0" bIns="0" rtlCol="0">
            <a:spAutoFit/>
          </a:bodyPr>
          <a:lstStyle/>
          <a:p>
            <a:pPr marL="12700">
              <a:lnSpc>
                <a:spcPct val="100000"/>
              </a:lnSpc>
              <a:spcBef>
                <a:spcPts val="35"/>
              </a:spcBef>
            </a:pPr>
            <a:r>
              <a:rPr sz="2400" spc="-10" dirty="0">
                <a:solidFill>
                  <a:srgbClr val="FFFFFF"/>
                </a:solidFill>
                <a:latin typeface="Cambria"/>
                <a:cs typeface="Cambria"/>
              </a:rPr>
              <a:t>Membrane </a:t>
            </a:r>
            <a:r>
              <a:rPr sz="2400" spc="-5" dirty="0">
                <a:solidFill>
                  <a:srgbClr val="FFFFFF"/>
                </a:solidFill>
                <a:latin typeface="Cambria"/>
                <a:cs typeface="Cambria"/>
              </a:rPr>
              <a:t>plasmique</a:t>
            </a:r>
            <a:endParaRPr sz="2400" dirty="0">
              <a:latin typeface="Cambria"/>
              <a:cs typeface="Cambria"/>
            </a:endParaRPr>
          </a:p>
        </p:txBody>
      </p:sp>
      <p:sp>
        <p:nvSpPr>
          <p:cNvPr id="13" name="object 39"/>
          <p:cNvSpPr txBox="1"/>
          <p:nvPr/>
        </p:nvSpPr>
        <p:spPr>
          <a:xfrm>
            <a:off x="1259632" y="3861048"/>
            <a:ext cx="1979418" cy="382156"/>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Cambria"/>
                <a:cs typeface="Cambria"/>
              </a:rPr>
              <a:t>Cytoplasme</a:t>
            </a:r>
            <a:endParaRPr sz="1400" dirty="0">
              <a:latin typeface="Cambria"/>
              <a:cs typeface="Cambria"/>
            </a:endParaRPr>
          </a:p>
        </p:txBody>
      </p:sp>
      <p:sp>
        <p:nvSpPr>
          <p:cNvPr id="14" name="object 40"/>
          <p:cNvSpPr txBox="1"/>
          <p:nvPr/>
        </p:nvSpPr>
        <p:spPr>
          <a:xfrm>
            <a:off x="1664482" y="4581128"/>
            <a:ext cx="1107318" cy="443711"/>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FFFFFF"/>
                </a:solidFill>
                <a:latin typeface="Cambria"/>
                <a:cs typeface="Cambria"/>
              </a:rPr>
              <a:t>N</a:t>
            </a:r>
            <a:r>
              <a:rPr sz="2800" spc="-25" dirty="0">
                <a:solidFill>
                  <a:srgbClr val="FFFFFF"/>
                </a:solidFill>
                <a:latin typeface="Cambria"/>
                <a:cs typeface="Cambria"/>
              </a:rPr>
              <a:t>oy</a:t>
            </a:r>
            <a:r>
              <a:rPr sz="2800" spc="-5" dirty="0">
                <a:solidFill>
                  <a:srgbClr val="FFFFFF"/>
                </a:solidFill>
                <a:latin typeface="Cambria"/>
                <a:cs typeface="Cambria"/>
              </a:rPr>
              <a:t>au</a:t>
            </a:r>
            <a:endParaRPr sz="1400" dirty="0">
              <a:latin typeface="Cambria"/>
              <a:cs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10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grpId="1"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1"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1000" fill="hold"/>
                                        <p:tgtEl>
                                          <p:spTgt spid="7"/>
                                        </p:tgtEl>
                                        <p:attrNameLst>
                                          <p:attrName>ppt_x</p:attrName>
                                        </p:attrNameLst>
                                      </p:cBhvr>
                                      <p:tavLst>
                                        <p:tav tm="0">
                                          <p:val>
                                            <p:strVal val="#ppt_x"/>
                                          </p:val>
                                        </p:tav>
                                        <p:tav tm="100000">
                                          <p:val>
                                            <p:strVal val="#ppt_x"/>
                                          </p:val>
                                        </p:tav>
                                      </p:tavLst>
                                    </p:anim>
                                    <p:anim calcmode="lin" valueType="num">
                                      <p:cBhvr additive="base">
                                        <p:cTn id="27"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1" fill="hold" grpId="2" nodeType="clickEffect">
                                  <p:stCondLst>
                                    <p:cond delay="0"/>
                                  </p:stCondLst>
                                  <p:childTnLst>
                                    <p:anim calcmode="lin" valueType="num">
                                      <p:cBhvr additive="base">
                                        <p:cTn id="31" dur="1000"/>
                                        <p:tgtEl>
                                          <p:spTgt spid="6"/>
                                        </p:tgtEl>
                                        <p:attrNameLst>
                                          <p:attrName>ppt_x</p:attrName>
                                        </p:attrNameLst>
                                      </p:cBhvr>
                                      <p:tavLst>
                                        <p:tav tm="0">
                                          <p:val>
                                            <p:strVal val="ppt_x"/>
                                          </p:val>
                                        </p:tav>
                                        <p:tav tm="100000">
                                          <p:val>
                                            <p:strVal val="ppt_x"/>
                                          </p:val>
                                        </p:tav>
                                      </p:tavLst>
                                    </p:anim>
                                    <p:anim calcmode="lin" valueType="num">
                                      <p:cBhvr additive="base">
                                        <p:cTn id="32" dur="1000"/>
                                        <p:tgtEl>
                                          <p:spTgt spid="6"/>
                                        </p:tgtEl>
                                        <p:attrNameLst>
                                          <p:attrName>ppt_y</p:attrName>
                                        </p:attrNameLst>
                                      </p:cBhvr>
                                      <p:tavLst>
                                        <p:tav tm="0">
                                          <p:val>
                                            <p:strVal val="ppt_y"/>
                                          </p:val>
                                        </p:tav>
                                        <p:tav tm="100000">
                                          <p:val>
                                            <p:strVal val="0-ppt_h/2"/>
                                          </p:val>
                                        </p:tav>
                                      </p:tavLst>
                                    </p:anim>
                                    <p:set>
                                      <p:cBhvr>
                                        <p:cTn id="33" dur="1" fill="hold">
                                          <p:stCondLst>
                                            <p:cond delay="999"/>
                                          </p:stCondLst>
                                        </p:cTn>
                                        <p:tgtEl>
                                          <p:spTgt spid="6"/>
                                        </p:tgtEl>
                                        <p:attrNameLst>
                                          <p:attrName>style.visibility</p:attrName>
                                        </p:attrNameLst>
                                      </p:cBhvr>
                                      <p:to>
                                        <p:strVal val="hidden"/>
                                      </p:to>
                                    </p:set>
                                  </p:childTnLst>
                                </p:cTn>
                              </p:par>
                              <p:par>
                                <p:cTn id="34" presetID="2" presetClass="exit" presetSubtype="1" fill="hold" grpId="2" nodeType="withEffect">
                                  <p:stCondLst>
                                    <p:cond delay="0"/>
                                  </p:stCondLst>
                                  <p:childTnLst>
                                    <p:anim calcmode="lin" valueType="num">
                                      <p:cBhvr additive="base">
                                        <p:cTn id="35" dur="1000"/>
                                        <p:tgtEl>
                                          <p:spTgt spid="5"/>
                                        </p:tgtEl>
                                        <p:attrNameLst>
                                          <p:attrName>ppt_x</p:attrName>
                                        </p:attrNameLst>
                                      </p:cBhvr>
                                      <p:tavLst>
                                        <p:tav tm="0">
                                          <p:val>
                                            <p:strVal val="ppt_x"/>
                                          </p:val>
                                        </p:tav>
                                        <p:tav tm="100000">
                                          <p:val>
                                            <p:strVal val="ppt_x"/>
                                          </p:val>
                                        </p:tav>
                                      </p:tavLst>
                                    </p:anim>
                                    <p:anim calcmode="lin" valueType="num">
                                      <p:cBhvr additive="base">
                                        <p:cTn id="36" dur="1000"/>
                                        <p:tgtEl>
                                          <p:spTgt spid="5"/>
                                        </p:tgtEl>
                                        <p:attrNameLst>
                                          <p:attrName>ppt_y</p:attrName>
                                        </p:attrNameLst>
                                      </p:cBhvr>
                                      <p:tavLst>
                                        <p:tav tm="0">
                                          <p:val>
                                            <p:strVal val="ppt_y"/>
                                          </p:val>
                                        </p:tav>
                                        <p:tav tm="100000">
                                          <p:val>
                                            <p:strVal val="0-ppt_h/2"/>
                                          </p:val>
                                        </p:tav>
                                      </p:tavLst>
                                    </p:anim>
                                    <p:set>
                                      <p:cBhvr>
                                        <p:cTn id="37" dur="1" fill="hold">
                                          <p:stCondLst>
                                            <p:cond delay="999"/>
                                          </p:stCondLst>
                                        </p:cTn>
                                        <p:tgtEl>
                                          <p:spTgt spid="5"/>
                                        </p:tgtEl>
                                        <p:attrNameLst>
                                          <p:attrName>style.visibility</p:attrName>
                                        </p:attrNameLst>
                                      </p:cBhvr>
                                      <p:to>
                                        <p:strVal val="hidden"/>
                                      </p:to>
                                    </p:set>
                                  </p:childTnLst>
                                </p:cTn>
                              </p:par>
                              <p:par>
                                <p:cTn id="38" presetID="2" presetClass="exit" presetSubtype="1" fill="hold" grpId="2" nodeType="withEffect">
                                  <p:stCondLst>
                                    <p:cond delay="0"/>
                                  </p:stCondLst>
                                  <p:childTnLst>
                                    <p:anim calcmode="lin" valueType="num">
                                      <p:cBhvr additive="base">
                                        <p:cTn id="39" dur="1000"/>
                                        <p:tgtEl>
                                          <p:spTgt spid="7"/>
                                        </p:tgtEl>
                                        <p:attrNameLst>
                                          <p:attrName>ppt_x</p:attrName>
                                        </p:attrNameLst>
                                      </p:cBhvr>
                                      <p:tavLst>
                                        <p:tav tm="0">
                                          <p:val>
                                            <p:strVal val="ppt_x"/>
                                          </p:val>
                                        </p:tav>
                                        <p:tav tm="100000">
                                          <p:val>
                                            <p:strVal val="ppt_x"/>
                                          </p:val>
                                        </p:tav>
                                      </p:tavLst>
                                    </p:anim>
                                    <p:anim calcmode="lin" valueType="num">
                                      <p:cBhvr additive="base">
                                        <p:cTn id="40" dur="1000"/>
                                        <p:tgtEl>
                                          <p:spTgt spid="7"/>
                                        </p:tgtEl>
                                        <p:attrNameLst>
                                          <p:attrName>ppt_y</p:attrName>
                                        </p:attrNameLst>
                                      </p:cBhvr>
                                      <p:tavLst>
                                        <p:tav tm="0">
                                          <p:val>
                                            <p:strVal val="ppt_y"/>
                                          </p:val>
                                        </p:tav>
                                        <p:tav tm="100000">
                                          <p:val>
                                            <p:strVal val="0-ppt_h/2"/>
                                          </p:val>
                                        </p:tav>
                                      </p:tavLst>
                                    </p:anim>
                                    <p:set>
                                      <p:cBhvr>
                                        <p:cTn id="41" dur="1" fill="hold">
                                          <p:stCondLst>
                                            <p:cond delay="999"/>
                                          </p:stCondLst>
                                        </p:cTn>
                                        <p:tgtEl>
                                          <p:spTgt spid="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1000" fill="hold"/>
                                        <p:tgtEl>
                                          <p:spTgt spid="13"/>
                                        </p:tgtEl>
                                        <p:attrNameLst>
                                          <p:attrName>ppt_x</p:attrName>
                                        </p:attrNameLst>
                                      </p:cBhvr>
                                      <p:tavLst>
                                        <p:tav tm="0">
                                          <p:val>
                                            <p:strVal val="1+#ppt_w/2"/>
                                          </p:val>
                                        </p:tav>
                                        <p:tav tm="100000">
                                          <p:val>
                                            <p:strVal val="#ppt_x"/>
                                          </p:val>
                                        </p:tav>
                                      </p:tavLst>
                                    </p:anim>
                                    <p:anim calcmode="lin" valueType="num">
                                      <p:cBhvr additive="base">
                                        <p:cTn id="47" dur="1000" fill="hold"/>
                                        <p:tgtEl>
                                          <p:spTgt spid="13"/>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1000" fill="hold"/>
                                        <p:tgtEl>
                                          <p:spTgt spid="12"/>
                                        </p:tgtEl>
                                        <p:attrNameLst>
                                          <p:attrName>ppt_x</p:attrName>
                                        </p:attrNameLst>
                                      </p:cBhvr>
                                      <p:tavLst>
                                        <p:tav tm="0">
                                          <p:val>
                                            <p:strVal val="1+#ppt_w/2"/>
                                          </p:val>
                                        </p:tav>
                                        <p:tav tm="100000">
                                          <p:val>
                                            <p:strVal val="#ppt_x"/>
                                          </p:val>
                                        </p:tav>
                                      </p:tavLst>
                                    </p:anim>
                                    <p:anim calcmode="lin" valueType="num">
                                      <p:cBhvr additive="base">
                                        <p:cTn id="51" dur="1000" fill="hold"/>
                                        <p:tgtEl>
                                          <p:spTgt spid="12"/>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1000" fill="hold"/>
                                        <p:tgtEl>
                                          <p:spTgt spid="11"/>
                                        </p:tgtEl>
                                        <p:attrNameLst>
                                          <p:attrName>ppt_x</p:attrName>
                                        </p:attrNameLst>
                                      </p:cBhvr>
                                      <p:tavLst>
                                        <p:tav tm="0">
                                          <p:val>
                                            <p:strVal val="1+#ppt_w/2"/>
                                          </p:val>
                                        </p:tav>
                                        <p:tav tm="100000">
                                          <p:val>
                                            <p:strVal val="#ppt_x"/>
                                          </p:val>
                                        </p:tav>
                                      </p:tavLst>
                                    </p:anim>
                                    <p:anim calcmode="lin" valueType="num">
                                      <p:cBhvr additive="base">
                                        <p:cTn id="55" dur="1000" fill="hold"/>
                                        <p:tgtEl>
                                          <p:spTgt spid="11"/>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1000" fill="hold"/>
                                        <p:tgtEl>
                                          <p:spTgt spid="10"/>
                                        </p:tgtEl>
                                        <p:attrNameLst>
                                          <p:attrName>ppt_x</p:attrName>
                                        </p:attrNameLst>
                                      </p:cBhvr>
                                      <p:tavLst>
                                        <p:tav tm="0">
                                          <p:val>
                                            <p:strVal val="1+#ppt_w/2"/>
                                          </p:val>
                                        </p:tav>
                                        <p:tav tm="100000">
                                          <p:val>
                                            <p:strVal val="#ppt_x"/>
                                          </p:val>
                                        </p:tav>
                                      </p:tavLst>
                                    </p:anim>
                                    <p:anim calcmode="lin" valueType="num">
                                      <p:cBhvr additive="base">
                                        <p:cTn id="59" dur="1000" fill="hold"/>
                                        <p:tgtEl>
                                          <p:spTgt spid="10"/>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1000" fill="hold"/>
                                        <p:tgtEl>
                                          <p:spTgt spid="9"/>
                                        </p:tgtEl>
                                        <p:attrNameLst>
                                          <p:attrName>ppt_x</p:attrName>
                                        </p:attrNameLst>
                                      </p:cBhvr>
                                      <p:tavLst>
                                        <p:tav tm="0">
                                          <p:val>
                                            <p:strVal val="1+#ppt_w/2"/>
                                          </p:val>
                                        </p:tav>
                                        <p:tav tm="100000">
                                          <p:val>
                                            <p:strVal val="#ppt_x"/>
                                          </p:val>
                                        </p:tav>
                                      </p:tavLst>
                                    </p:anim>
                                    <p:anim calcmode="lin" valueType="num">
                                      <p:cBhvr additive="base">
                                        <p:cTn id="63" dur="1000" fill="hold"/>
                                        <p:tgtEl>
                                          <p:spTgt spid="9"/>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1000" fill="hold"/>
                                        <p:tgtEl>
                                          <p:spTgt spid="14"/>
                                        </p:tgtEl>
                                        <p:attrNameLst>
                                          <p:attrName>ppt_x</p:attrName>
                                        </p:attrNameLst>
                                      </p:cBhvr>
                                      <p:tavLst>
                                        <p:tav tm="0">
                                          <p:val>
                                            <p:strVal val="1+#ppt_w/2"/>
                                          </p:val>
                                        </p:tav>
                                        <p:tav tm="100000">
                                          <p:val>
                                            <p:strVal val="#ppt_x"/>
                                          </p:val>
                                        </p:tav>
                                      </p:tavLst>
                                    </p:anim>
                                    <p:anim calcmode="lin" valueType="num">
                                      <p:cBhvr additive="base">
                                        <p:cTn id="67" dur="1000" fill="hold"/>
                                        <p:tgtEl>
                                          <p:spTgt spid="14"/>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additive="base">
                                        <p:cTn id="70" dur="1000" fill="hold"/>
                                        <p:tgtEl>
                                          <p:spTgt spid="8"/>
                                        </p:tgtEl>
                                        <p:attrNameLst>
                                          <p:attrName>ppt_x</p:attrName>
                                        </p:attrNameLst>
                                      </p:cBhvr>
                                      <p:tavLst>
                                        <p:tav tm="0">
                                          <p:val>
                                            <p:strVal val="1+#ppt_w/2"/>
                                          </p:val>
                                        </p:tav>
                                        <p:tav tm="100000">
                                          <p:val>
                                            <p:strVal val="#ppt_x"/>
                                          </p:val>
                                        </p:tav>
                                      </p:tavLst>
                                    </p:anim>
                                    <p:anim calcmode="lin" valueType="num">
                                      <p:cBhvr additive="base">
                                        <p:cTn id="7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7" grpId="0"/>
      <p:bldP spid="7" grpId="1"/>
      <p:bldP spid="7" grpId="2"/>
      <p:bldP spid="8" grpId="0" animBg="1"/>
      <p:bldP spid="9" grpId="0" animBg="1"/>
      <p:bldP spid="10" grpId="0" animBg="1"/>
      <p:bldP spid="11" grpId="0" animBg="1"/>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980728"/>
            <a:ext cx="7848872" cy="1077218"/>
          </a:xfrm>
          <a:prstGeom prst="rect">
            <a:avLst/>
          </a:prstGeom>
        </p:spPr>
        <p:txBody>
          <a:bodyPr wrap="square">
            <a:spAutoFit/>
          </a:bodyPr>
          <a:lstStyle/>
          <a:p>
            <a:pPr algn="just">
              <a:buFont typeface="Georgia" pitchFamily="18" charset="0"/>
              <a:buChar char="*"/>
            </a:pPr>
            <a:r>
              <a:rPr lang="fr-FR" sz="3200" dirty="0">
                <a:solidFill>
                  <a:schemeClr val="tx2"/>
                </a:solidFill>
                <a:latin typeface="Georgia" pitchFamily="18" charset="0"/>
                <a:ea typeface="Times New Roman"/>
                <a:cs typeface="Arial" pitchFamily="34" charset="0"/>
              </a:rPr>
              <a:t>Comparaison des gamètes mâle et femelle:</a:t>
            </a:r>
            <a:endParaRPr lang="fr-FR" sz="3200" dirty="0">
              <a:solidFill>
                <a:schemeClr val="tx2"/>
              </a:solidFill>
              <a:latin typeface="Georgia" pitchFamily="18" charset="0"/>
            </a:endParaRPr>
          </a:p>
        </p:txBody>
      </p:sp>
      <p:sp>
        <p:nvSpPr>
          <p:cNvPr id="5" name="object 24"/>
          <p:cNvSpPr/>
          <p:nvPr/>
        </p:nvSpPr>
        <p:spPr>
          <a:xfrm>
            <a:off x="539552" y="2204864"/>
            <a:ext cx="2328540" cy="2880320"/>
          </a:xfrm>
          <a:prstGeom prst="rect">
            <a:avLst/>
          </a:prstGeom>
          <a:blipFill>
            <a:blip r:embed="rId2" cstate="print"/>
            <a:stretch>
              <a:fillRect/>
            </a:stretch>
          </a:blipFill>
        </p:spPr>
        <p:txBody>
          <a:bodyPr wrap="square" lIns="0" tIns="0" rIns="0" bIns="0" rtlCol="0"/>
          <a:lstStyle/>
          <a:p>
            <a:endParaRPr/>
          </a:p>
        </p:txBody>
      </p:sp>
      <p:sp>
        <p:nvSpPr>
          <p:cNvPr id="6" name="object 32"/>
          <p:cNvSpPr/>
          <p:nvPr/>
        </p:nvSpPr>
        <p:spPr>
          <a:xfrm>
            <a:off x="6004993" y="2132856"/>
            <a:ext cx="2599455" cy="2880319"/>
          </a:xfrm>
          <a:prstGeom prst="rect">
            <a:avLst/>
          </a:prstGeom>
          <a:blipFill>
            <a:blip r:embed="rId3" cstate="print"/>
            <a:stretch>
              <a:fillRect/>
            </a:stretch>
          </a:blipFill>
        </p:spPr>
        <p:txBody>
          <a:bodyPr wrap="square" lIns="0" tIns="0" rIns="0" bIns="0" rtlCol="0"/>
          <a:lstStyle/>
          <a:p>
            <a:endParaRPr/>
          </a:p>
        </p:txBody>
      </p:sp>
      <p:sp>
        <p:nvSpPr>
          <p:cNvPr id="7" name="object 34"/>
          <p:cNvSpPr/>
          <p:nvPr/>
        </p:nvSpPr>
        <p:spPr>
          <a:xfrm>
            <a:off x="5784433" y="3723136"/>
            <a:ext cx="1379855" cy="103505"/>
          </a:xfrm>
          <a:custGeom>
            <a:avLst/>
            <a:gdLst/>
            <a:ahLst/>
            <a:cxnLst/>
            <a:rect l="l" t="t" r="r" b="b"/>
            <a:pathLst>
              <a:path w="1379854" h="103504">
                <a:moveTo>
                  <a:pt x="1354445" y="51701"/>
                </a:moveTo>
                <a:lnTo>
                  <a:pt x="1284604" y="92430"/>
                </a:lnTo>
                <a:lnTo>
                  <a:pt x="1283589" y="96316"/>
                </a:lnTo>
                <a:lnTo>
                  <a:pt x="1287145" y="102374"/>
                </a:lnTo>
                <a:lnTo>
                  <a:pt x="1290954" y="103403"/>
                </a:lnTo>
                <a:lnTo>
                  <a:pt x="1368713" y="58051"/>
                </a:lnTo>
                <a:lnTo>
                  <a:pt x="1367027" y="58051"/>
                </a:lnTo>
                <a:lnTo>
                  <a:pt x="1367027" y="57188"/>
                </a:lnTo>
                <a:lnTo>
                  <a:pt x="1363852" y="57188"/>
                </a:lnTo>
                <a:lnTo>
                  <a:pt x="1354445" y="51701"/>
                </a:lnTo>
                <a:close/>
              </a:path>
              <a:path w="1379854" h="103504">
                <a:moveTo>
                  <a:pt x="1343556" y="45351"/>
                </a:moveTo>
                <a:lnTo>
                  <a:pt x="0" y="45351"/>
                </a:lnTo>
                <a:lnTo>
                  <a:pt x="0" y="58051"/>
                </a:lnTo>
                <a:lnTo>
                  <a:pt x="1343556" y="58051"/>
                </a:lnTo>
                <a:lnTo>
                  <a:pt x="1354445" y="51701"/>
                </a:lnTo>
                <a:lnTo>
                  <a:pt x="1343556" y="45351"/>
                </a:lnTo>
                <a:close/>
              </a:path>
              <a:path w="1379854" h="103504">
                <a:moveTo>
                  <a:pt x="1368716" y="45351"/>
                </a:moveTo>
                <a:lnTo>
                  <a:pt x="1367027" y="45351"/>
                </a:lnTo>
                <a:lnTo>
                  <a:pt x="1367027" y="58051"/>
                </a:lnTo>
                <a:lnTo>
                  <a:pt x="1368713" y="58051"/>
                </a:lnTo>
                <a:lnTo>
                  <a:pt x="1379601" y="51701"/>
                </a:lnTo>
                <a:lnTo>
                  <a:pt x="1368716" y="45351"/>
                </a:lnTo>
                <a:close/>
              </a:path>
              <a:path w="1379854" h="103504">
                <a:moveTo>
                  <a:pt x="1363852" y="46215"/>
                </a:moveTo>
                <a:lnTo>
                  <a:pt x="1354445" y="51701"/>
                </a:lnTo>
                <a:lnTo>
                  <a:pt x="1363852" y="57188"/>
                </a:lnTo>
                <a:lnTo>
                  <a:pt x="1363852" y="46215"/>
                </a:lnTo>
                <a:close/>
              </a:path>
              <a:path w="1379854" h="103504">
                <a:moveTo>
                  <a:pt x="1367027" y="46215"/>
                </a:moveTo>
                <a:lnTo>
                  <a:pt x="1363852" y="46215"/>
                </a:lnTo>
                <a:lnTo>
                  <a:pt x="1363852" y="57188"/>
                </a:lnTo>
                <a:lnTo>
                  <a:pt x="1367027" y="57188"/>
                </a:lnTo>
                <a:lnTo>
                  <a:pt x="1367027" y="46215"/>
                </a:lnTo>
                <a:close/>
              </a:path>
              <a:path w="1379854" h="103504">
                <a:moveTo>
                  <a:pt x="1290954" y="0"/>
                </a:moveTo>
                <a:lnTo>
                  <a:pt x="1287145" y="1016"/>
                </a:lnTo>
                <a:lnTo>
                  <a:pt x="1283589" y="7086"/>
                </a:lnTo>
                <a:lnTo>
                  <a:pt x="1284604" y="10972"/>
                </a:lnTo>
                <a:lnTo>
                  <a:pt x="1354445" y="51701"/>
                </a:lnTo>
                <a:lnTo>
                  <a:pt x="1363852" y="46215"/>
                </a:lnTo>
                <a:lnTo>
                  <a:pt x="1367027" y="46215"/>
                </a:lnTo>
                <a:lnTo>
                  <a:pt x="1367027" y="45351"/>
                </a:lnTo>
                <a:lnTo>
                  <a:pt x="1368716" y="45351"/>
                </a:lnTo>
                <a:lnTo>
                  <a:pt x="1290954" y="0"/>
                </a:lnTo>
                <a:close/>
              </a:path>
            </a:pathLst>
          </a:custGeom>
          <a:solidFill>
            <a:srgbClr val="FFFFFF"/>
          </a:solidFill>
        </p:spPr>
        <p:txBody>
          <a:bodyPr wrap="square" lIns="0" tIns="0" rIns="0" bIns="0" rtlCol="0"/>
          <a:lstStyle/>
          <a:p>
            <a:endParaRPr/>
          </a:p>
        </p:txBody>
      </p:sp>
      <p:sp>
        <p:nvSpPr>
          <p:cNvPr id="8" name="object 35"/>
          <p:cNvSpPr/>
          <p:nvPr/>
        </p:nvSpPr>
        <p:spPr>
          <a:xfrm>
            <a:off x="5508104" y="3075448"/>
            <a:ext cx="876300" cy="103505"/>
          </a:xfrm>
          <a:custGeom>
            <a:avLst/>
            <a:gdLst/>
            <a:ahLst/>
            <a:cxnLst/>
            <a:rect l="l" t="t" r="r" b="b"/>
            <a:pathLst>
              <a:path w="876300" h="103504">
                <a:moveTo>
                  <a:pt x="851190" y="51688"/>
                </a:moveTo>
                <a:lnTo>
                  <a:pt x="781303" y="92456"/>
                </a:lnTo>
                <a:lnTo>
                  <a:pt x="780288" y="96265"/>
                </a:lnTo>
                <a:lnTo>
                  <a:pt x="783844" y="102362"/>
                </a:lnTo>
                <a:lnTo>
                  <a:pt x="787653" y="103377"/>
                </a:lnTo>
                <a:lnTo>
                  <a:pt x="865409" y="58038"/>
                </a:lnTo>
                <a:lnTo>
                  <a:pt x="863726" y="58038"/>
                </a:lnTo>
                <a:lnTo>
                  <a:pt x="863726" y="57150"/>
                </a:lnTo>
                <a:lnTo>
                  <a:pt x="860551" y="57150"/>
                </a:lnTo>
                <a:lnTo>
                  <a:pt x="851190" y="51688"/>
                </a:lnTo>
                <a:close/>
              </a:path>
              <a:path w="876300" h="103504">
                <a:moveTo>
                  <a:pt x="840304" y="45338"/>
                </a:moveTo>
                <a:lnTo>
                  <a:pt x="0" y="45338"/>
                </a:lnTo>
                <a:lnTo>
                  <a:pt x="0" y="58038"/>
                </a:lnTo>
                <a:lnTo>
                  <a:pt x="840304" y="58038"/>
                </a:lnTo>
                <a:lnTo>
                  <a:pt x="851190" y="51688"/>
                </a:lnTo>
                <a:lnTo>
                  <a:pt x="840304" y="45338"/>
                </a:lnTo>
                <a:close/>
              </a:path>
              <a:path w="876300" h="103504">
                <a:moveTo>
                  <a:pt x="865409" y="45338"/>
                </a:moveTo>
                <a:lnTo>
                  <a:pt x="863726" y="45338"/>
                </a:lnTo>
                <a:lnTo>
                  <a:pt x="863726" y="58038"/>
                </a:lnTo>
                <a:lnTo>
                  <a:pt x="865409" y="58038"/>
                </a:lnTo>
                <a:lnTo>
                  <a:pt x="876300" y="51688"/>
                </a:lnTo>
                <a:lnTo>
                  <a:pt x="865409" y="45338"/>
                </a:lnTo>
                <a:close/>
              </a:path>
              <a:path w="876300" h="103504">
                <a:moveTo>
                  <a:pt x="860551" y="46227"/>
                </a:moveTo>
                <a:lnTo>
                  <a:pt x="851190" y="51688"/>
                </a:lnTo>
                <a:lnTo>
                  <a:pt x="860551" y="57150"/>
                </a:lnTo>
                <a:lnTo>
                  <a:pt x="860551" y="46227"/>
                </a:lnTo>
                <a:close/>
              </a:path>
              <a:path w="876300" h="103504">
                <a:moveTo>
                  <a:pt x="863726" y="46227"/>
                </a:moveTo>
                <a:lnTo>
                  <a:pt x="860551" y="46227"/>
                </a:lnTo>
                <a:lnTo>
                  <a:pt x="860551" y="57150"/>
                </a:lnTo>
                <a:lnTo>
                  <a:pt x="863726" y="57150"/>
                </a:lnTo>
                <a:lnTo>
                  <a:pt x="863726" y="46227"/>
                </a:lnTo>
                <a:close/>
              </a:path>
              <a:path w="876300" h="103504">
                <a:moveTo>
                  <a:pt x="787653" y="0"/>
                </a:moveTo>
                <a:lnTo>
                  <a:pt x="783844" y="1015"/>
                </a:lnTo>
                <a:lnTo>
                  <a:pt x="780288" y="7112"/>
                </a:lnTo>
                <a:lnTo>
                  <a:pt x="781303" y="10921"/>
                </a:lnTo>
                <a:lnTo>
                  <a:pt x="851190" y="51688"/>
                </a:lnTo>
                <a:lnTo>
                  <a:pt x="860551" y="46227"/>
                </a:lnTo>
                <a:lnTo>
                  <a:pt x="863726" y="46227"/>
                </a:lnTo>
                <a:lnTo>
                  <a:pt x="863726" y="45338"/>
                </a:lnTo>
                <a:lnTo>
                  <a:pt x="865409" y="45338"/>
                </a:lnTo>
                <a:lnTo>
                  <a:pt x="787653" y="0"/>
                </a:lnTo>
                <a:close/>
              </a:path>
            </a:pathLst>
          </a:custGeom>
          <a:solidFill>
            <a:srgbClr val="FFFFFF"/>
          </a:solidFill>
        </p:spPr>
        <p:txBody>
          <a:bodyPr wrap="square" lIns="0" tIns="0" rIns="0" bIns="0" rtlCol="0"/>
          <a:lstStyle/>
          <a:p>
            <a:endParaRPr/>
          </a:p>
        </p:txBody>
      </p:sp>
      <p:sp>
        <p:nvSpPr>
          <p:cNvPr id="9" name="object 36"/>
          <p:cNvSpPr txBox="1"/>
          <p:nvPr/>
        </p:nvSpPr>
        <p:spPr>
          <a:xfrm>
            <a:off x="3563888" y="2924944"/>
            <a:ext cx="1894963" cy="259045"/>
          </a:xfrm>
          <a:prstGeom prst="rect">
            <a:avLst/>
          </a:prstGeom>
        </p:spPr>
        <p:txBody>
          <a:bodyPr vert="horz" wrap="square" lIns="0" tIns="12700" rIns="0" bIns="0" rtlCol="0">
            <a:spAutoFit/>
          </a:bodyPr>
          <a:lstStyle/>
          <a:p>
            <a:pPr marL="12700">
              <a:lnSpc>
                <a:spcPct val="100000"/>
              </a:lnSpc>
              <a:spcBef>
                <a:spcPts val="35"/>
              </a:spcBef>
            </a:pPr>
            <a:r>
              <a:rPr sz="1600" spc="-10" dirty="0">
                <a:solidFill>
                  <a:srgbClr val="FFFFFF"/>
                </a:solidFill>
                <a:latin typeface="Cambria"/>
                <a:cs typeface="Cambria"/>
              </a:rPr>
              <a:t>Membrane </a:t>
            </a:r>
            <a:r>
              <a:rPr sz="1600" spc="-5" dirty="0">
                <a:solidFill>
                  <a:srgbClr val="FFFFFF"/>
                </a:solidFill>
                <a:latin typeface="Cambria"/>
                <a:cs typeface="Cambria"/>
              </a:rPr>
              <a:t>plasmique</a:t>
            </a:r>
            <a:endParaRPr sz="1600" dirty="0">
              <a:latin typeface="Cambria"/>
              <a:cs typeface="Cambria"/>
            </a:endParaRPr>
          </a:p>
        </p:txBody>
      </p:sp>
      <p:sp>
        <p:nvSpPr>
          <p:cNvPr id="11" name="object 39"/>
          <p:cNvSpPr txBox="1"/>
          <p:nvPr/>
        </p:nvSpPr>
        <p:spPr>
          <a:xfrm>
            <a:off x="4651300" y="3644510"/>
            <a:ext cx="913765"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Cambria"/>
                <a:cs typeface="Cambria"/>
              </a:rPr>
              <a:t>Cytoplasme</a:t>
            </a:r>
            <a:endParaRPr sz="1400" dirty="0">
              <a:latin typeface="Cambria"/>
              <a:cs typeface="Cambria"/>
            </a:endParaRPr>
          </a:p>
        </p:txBody>
      </p:sp>
      <p:sp>
        <p:nvSpPr>
          <p:cNvPr id="12" name="object 40"/>
          <p:cNvSpPr txBox="1"/>
          <p:nvPr/>
        </p:nvSpPr>
        <p:spPr>
          <a:xfrm>
            <a:off x="4794556" y="4054161"/>
            <a:ext cx="51117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Cambria"/>
                <a:cs typeface="Cambria"/>
              </a:rPr>
              <a:t>N</a:t>
            </a:r>
            <a:r>
              <a:rPr sz="1400" spc="-25" dirty="0">
                <a:solidFill>
                  <a:srgbClr val="FFFFFF"/>
                </a:solidFill>
                <a:latin typeface="Cambria"/>
                <a:cs typeface="Cambria"/>
              </a:rPr>
              <a:t>oy</a:t>
            </a:r>
            <a:r>
              <a:rPr sz="1400" spc="-5" dirty="0">
                <a:solidFill>
                  <a:srgbClr val="FFFFFF"/>
                </a:solidFill>
                <a:latin typeface="Cambria"/>
                <a:cs typeface="Cambria"/>
              </a:rPr>
              <a:t>au</a:t>
            </a:r>
            <a:endParaRPr sz="1400">
              <a:latin typeface="Cambria"/>
              <a:cs typeface="Cambria"/>
            </a:endParaRPr>
          </a:p>
        </p:txBody>
      </p:sp>
      <p:sp>
        <p:nvSpPr>
          <p:cNvPr id="13" name="object 33"/>
          <p:cNvSpPr/>
          <p:nvPr/>
        </p:nvSpPr>
        <p:spPr>
          <a:xfrm>
            <a:off x="5796136" y="4149080"/>
            <a:ext cx="1451863" cy="144016"/>
          </a:xfrm>
          <a:custGeom>
            <a:avLst/>
            <a:gdLst/>
            <a:ahLst/>
            <a:cxnLst/>
            <a:rect l="l" t="t" r="r" b="b"/>
            <a:pathLst>
              <a:path w="1379854" h="103504">
                <a:moveTo>
                  <a:pt x="1354445" y="51701"/>
                </a:moveTo>
                <a:lnTo>
                  <a:pt x="1284604" y="92430"/>
                </a:lnTo>
                <a:lnTo>
                  <a:pt x="1283589" y="96316"/>
                </a:lnTo>
                <a:lnTo>
                  <a:pt x="1287145" y="102374"/>
                </a:lnTo>
                <a:lnTo>
                  <a:pt x="1290954" y="103403"/>
                </a:lnTo>
                <a:lnTo>
                  <a:pt x="1368713" y="58051"/>
                </a:lnTo>
                <a:lnTo>
                  <a:pt x="1367027" y="58051"/>
                </a:lnTo>
                <a:lnTo>
                  <a:pt x="1367027" y="57188"/>
                </a:lnTo>
                <a:lnTo>
                  <a:pt x="1363852" y="57188"/>
                </a:lnTo>
                <a:lnTo>
                  <a:pt x="1354445" y="51701"/>
                </a:lnTo>
                <a:close/>
              </a:path>
              <a:path w="1379854" h="103504">
                <a:moveTo>
                  <a:pt x="1343556" y="45351"/>
                </a:moveTo>
                <a:lnTo>
                  <a:pt x="0" y="45351"/>
                </a:lnTo>
                <a:lnTo>
                  <a:pt x="0" y="58051"/>
                </a:lnTo>
                <a:lnTo>
                  <a:pt x="1343556" y="58051"/>
                </a:lnTo>
                <a:lnTo>
                  <a:pt x="1354445" y="51701"/>
                </a:lnTo>
                <a:lnTo>
                  <a:pt x="1343556" y="45351"/>
                </a:lnTo>
                <a:close/>
              </a:path>
              <a:path w="1379854" h="103504">
                <a:moveTo>
                  <a:pt x="1368716" y="45351"/>
                </a:moveTo>
                <a:lnTo>
                  <a:pt x="1367027" y="45351"/>
                </a:lnTo>
                <a:lnTo>
                  <a:pt x="1367027" y="58051"/>
                </a:lnTo>
                <a:lnTo>
                  <a:pt x="1368713" y="58051"/>
                </a:lnTo>
                <a:lnTo>
                  <a:pt x="1379601" y="51701"/>
                </a:lnTo>
                <a:lnTo>
                  <a:pt x="1368716" y="45351"/>
                </a:lnTo>
                <a:close/>
              </a:path>
              <a:path w="1379854" h="103504">
                <a:moveTo>
                  <a:pt x="1363852" y="46215"/>
                </a:moveTo>
                <a:lnTo>
                  <a:pt x="1354445" y="51701"/>
                </a:lnTo>
                <a:lnTo>
                  <a:pt x="1363852" y="57188"/>
                </a:lnTo>
                <a:lnTo>
                  <a:pt x="1363852" y="46215"/>
                </a:lnTo>
                <a:close/>
              </a:path>
              <a:path w="1379854" h="103504">
                <a:moveTo>
                  <a:pt x="1367027" y="46215"/>
                </a:moveTo>
                <a:lnTo>
                  <a:pt x="1363852" y="46215"/>
                </a:lnTo>
                <a:lnTo>
                  <a:pt x="1363852" y="57188"/>
                </a:lnTo>
                <a:lnTo>
                  <a:pt x="1367027" y="57188"/>
                </a:lnTo>
                <a:lnTo>
                  <a:pt x="1367027" y="46215"/>
                </a:lnTo>
                <a:close/>
              </a:path>
              <a:path w="1379854" h="103504">
                <a:moveTo>
                  <a:pt x="1290954" y="0"/>
                </a:moveTo>
                <a:lnTo>
                  <a:pt x="1287145" y="1016"/>
                </a:lnTo>
                <a:lnTo>
                  <a:pt x="1283589" y="7086"/>
                </a:lnTo>
                <a:lnTo>
                  <a:pt x="1284604" y="10972"/>
                </a:lnTo>
                <a:lnTo>
                  <a:pt x="1354445" y="51701"/>
                </a:lnTo>
                <a:lnTo>
                  <a:pt x="1363852" y="46215"/>
                </a:lnTo>
                <a:lnTo>
                  <a:pt x="1367027" y="46215"/>
                </a:lnTo>
                <a:lnTo>
                  <a:pt x="1367027" y="45351"/>
                </a:lnTo>
                <a:lnTo>
                  <a:pt x="1368716" y="45351"/>
                </a:lnTo>
                <a:lnTo>
                  <a:pt x="1290954" y="0"/>
                </a:lnTo>
                <a:close/>
              </a:path>
            </a:pathLst>
          </a:custGeom>
          <a:solidFill>
            <a:srgbClr val="FFFFFF"/>
          </a:solid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428596" y="2857496"/>
            <a:ext cx="8139132" cy="600075"/>
          </a:xfrm>
          <a:prstGeom prst="rect">
            <a:avLst/>
          </a:prstGeom>
          <a:noFill/>
          <a:ln w="9525">
            <a:noFill/>
            <a:miter lim="800000"/>
            <a:headEnd/>
            <a:tailEnd/>
          </a:ln>
          <a:effectLst/>
        </p:spPr>
      </p:pic>
      <p:sp>
        <p:nvSpPr>
          <p:cNvPr id="5" name="Rectangle 4"/>
          <p:cNvSpPr/>
          <p:nvPr/>
        </p:nvSpPr>
        <p:spPr>
          <a:xfrm>
            <a:off x="785786" y="332656"/>
            <a:ext cx="7242598" cy="646331"/>
          </a:xfrm>
          <a:prstGeom prst="rect">
            <a:avLst/>
          </a:prstGeom>
        </p:spPr>
        <p:txBody>
          <a:bodyPr wrap="square">
            <a:spAutoFit/>
          </a:bodyPr>
          <a:lstStyle/>
          <a:p>
            <a:r>
              <a:rPr lang="fr-FR" sz="3600" dirty="0">
                <a:solidFill>
                  <a:srgbClr val="00B050"/>
                </a:solidFill>
              </a:rPr>
              <a:t>3 - Lieu de production des gamètes </a:t>
            </a:r>
            <a:r>
              <a:rPr lang="fr-FR" b="1" i="1" dirty="0">
                <a:solidFill>
                  <a:srgbClr val="92D050"/>
                </a:solidFill>
              </a:rPr>
              <a:t>: </a:t>
            </a:r>
          </a:p>
        </p:txBody>
      </p:sp>
      <p:pic>
        <p:nvPicPr>
          <p:cNvPr id="1028" name="Picture 4"/>
          <p:cNvPicPr>
            <a:picLocks noChangeAspect="1" noChangeArrowheads="1"/>
          </p:cNvPicPr>
          <p:nvPr/>
        </p:nvPicPr>
        <p:blipFill>
          <a:blip r:embed="rId3" cstate="print"/>
          <a:srcRect/>
          <a:stretch>
            <a:fillRect/>
          </a:stretch>
        </p:blipFill>
        <p:spPr bwMode="auto">
          <a:xfrm>
            <a:off x="-32" y="1643050"/>
            <a:ext cx="9144032" cy="5214950"/>
          </a:xfrm>
          <a:prstGeom prst="rect">
            <a:avLst/>
          </a:prstGeom>
          <a:noFill/>
          <a:ln w="9525">
            <a:noFill/>
            <a:miter lim="800000"/>
            <a:headEnd/>
            <a:tailEnd/>
          </a:ln>
          <a:effectLst/>
        </p:spPr>
      </p:pic>
      <p:sp>
        <p:nvSpPr>
          <p:cNvPr id="8" name="Rectangle 7"/>
          <p:cNvSpPr/>
          <p:nvPr/>
        </p:nvSpPr>
        <p:spPr>
          <a:xfrm>
            <a:off x="928662" y="889556"/>
            <a:ext cx="3067274" cy="584775"/>
          </a:xfrm>
          <a:prstGeom prst="rect">
            <a:avLst/>
          </a:prstGeom>
        </p:spPr>
        <p:txBody>
          <a:bodyPr wrap="square">
            <a:spAutoFit/>
          </a:bodyPr>
          <a:lstStyle/>
          <a:p>
            <a:r>
              <a:rPr lang="fr-FR" sz="3200" i="1" u="sng" dirty="0">
                <a:solidFill>
                  <a:srgbClr val="FFC000"/>
                </a:solidFill>
              </a:rPr>
              <a:t>A- Chez l’oursin</a:t>
            </a:r>
            <a:r>
              <a:rPr lang="fr-FR" sz="2000" i="1" u="sng" dirty="0">
                <a:solidFill>
                  <a:srgbClr val="FFC000"/>
                </a:solidFill>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714356"/>
            <a:ext cx="8143932" cy="5572164"/>
          </a:xfrm>
        </p:spPr>
        <p:txBody>
          <a:bodyPr/>
          <a:lstStyle/>
          <a:p>
            <a:pPr algn="just"/>
            <a:r>
              <a:rPr lang="fr-FR" sz="2400" i="1" dirty="0"/>
              <a:t>À maturité sexuelle, certains oursins rejettent dans l’eau de mer un liquide orangé assez épais, d’autres oursins rejettent un liquide blanchâtre plus clair.</a:t>
            </a:r>
            <a:br>
              <a:rPr lang="fr-FR" sz="2400" i="1" dirty="0">
                <a:solidFill>
                  <a:schemeClr val="bg2">
                    <a:lumMod val="60000"/>
                    <a:lumOff val="40000"/>
                  </a:schemeClr>
                </a:solidFill>
              </a:rPr>
            </a:br>
            <a:br>
              <a:rPr lang="fr-FR" sz="2400" i="1" dirty="0">
                <a:solidFill>
                  <a:schemeClr val="bg2">
                    <a:lumMod val="60000"/>
                    <a:lumOff val="40000"/>
                  </a:schemeClr>
                </a:solidFill>
              </a:rPr>
            </a:br>
            <a:r>
              <a:rPr lang="fr-FR" sz="2400" i="1" dirty="0"/>
              <a:t> L’examen microscopique montre que le liquide orangé contient des ovules et le liquide clair contient des spermatozoïdes.</a:t>
            </a:r>
            <a:br>
              <a:rPr lang="fr-FR" sz="2400" i="1" dirty="0">
                <a:solidFill>
                  <a:schemeClr val="bg2">
                    <a:lumMod val="60000"/>
                    <a:lumOff val="40000"/>
                  </a:schemeClr>
                </a:solidFill>
              </a:rPr>
            </a:br>
            <a:br>
              <a:rPr lang="fr-FR" sz="2400" i="1" dirty="0">
                <a:solidFill>
                  <a:schemeClr val="bg2">
                    <a:lumMod val="60000"/>
                    <a:lumOff val="40000"/>
                  </a:schemeClr>
                </a:solidFill>
              </a:rPr>
            </a:br>
            <a:r>
              <a:rPr lang="fr-FR" sz="2400" i="1" dirty="0"/>
              <a:t>Ces gamètes sont formés dans des glandes génitales, les ovules sont produits par </a:t>
            </a:r>
            <a:r>
              <a:rPr lang="fr-FR" sz="2400" i="1" dirty="0">
                <a:solidFill>
                  <a:srgbClr val="FFC000"/>
                </a:solidFill>
              </a:rPr>
              <a:t>cinq ovaires </a:t>
            </a:r>
            <a:r>
              <a:rPr lang="fr-FR" sz="2400" i="1" dirty="0"/>
              <a:t>de couleur franchement orangée, les spermatozoïdes par </a:t>
            </a:r>
            <a:r>
              <a:rPr lang="fr-FR" sz="2400" i="1" dirty="0">
                <a:solidFill>
                  <a:srgbClr val="FFC000"/>
                </a:solidFill>
              </a:rPr>
              <a:t>cinq testicules </a:t>
            </a:r>
            <a:r>
              <a:rPr lang="fr-FR" sz="2400" i="1" dirty="0"/>
              <a:t>de couleur légèrement plus pâle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organes_sexuels_bovins.gif"/>
          <p:cNvPicPr>
            <a:picLocks noGrp="1" noChangeAspect="1"/>
          </p:cNvPicPr>
          <p:nvPr>
            <p:ph idx="1"/>
          </p:nvPr>
        </p:nvPicPr>
        <p:blipFill>
          <a:blip r:embed="rId2" cstate="print"/>
          <a:stretch>
            <a:fillRect/>
          </a:stretch>
        </p:blipFill>
        <p:spPr>
          <a:xfrm>
            <a:off x="642910" y="714356"/>
            <a:ext cx="7772400" cy="5572164"/>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412776"/>
            <a:ext cx="9144000" cy="5373216"/>
          </a:xfrm>
          <a:prstGeom prst="rect">
            <a:avLst/>
          </a:prstGeom>
          <a:noFill/>
          <a:ln w="9525">
            <a:noFill/>
            <a:miter lim="800000"/>
            <a:headEnd/>
            <a:tailEnd/>
          </a:ln>
          <a:effectLst/>
        </p:spPr>
      </p:pic>
      <p:sp>
        <p:nvSpPr>
          <p:cNvPr id="4" name="Rectangle 3"/>
          <p:cNvSpPr/>
          <p:nvPr/>
        </p:nvSpPr>
        <p:spPr>
          <a:xfrm>
            <a:off x="1043608" y="620688"/>
            <a:ext cx="2829621" cy="584775"/>
          </a:xfrm>
          <a:prstGeom prst="rect">
            <a:avLst/>
          </a:prstGeom>
        </p:spPr>
        <p:txBody>
          <a:bodyPr wrap="none">
            <a:spAutoFit/>
          </a:bodyPr>
          <a:lstStyle/>
          <a:p>
            <a:r>
              <a:rPr lang="fr-FR" sz="3200" i="1" u="sng" dirty="0">
                <a:solidFill>
                  <a:srgbClr val="FFC000"/>
                </a:solidFill>
              </a:rPr>
              <a:t>B-Chez le bœuf: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1772816"/>
            <a:ext cx="7929618" cy="3539430"/>
          </a:xfrm>
          <a:prstGeom prst="rect">
            <a:avLst/>
          </a:prstGeom>
        </p:spPr>
        <p:txBody>
          <a:bodyPr wrap="square">
            <a:spAutoFit/>
          </a:bodyPr>
          <a:lstStyle/>
          <a:p>
            <a:pPr algn="just">
              <a:buFont typeface="Symbol" pitchFamily="18" charset="2"/>
              <a:buChar char="*"/>
            </a:pPr>
            <a:r>
              <a:rPr lang="fr-FR" sz="3200" dirty="0"/>
              <a:t> Les gamètes mâles ou</a:t>
            </a:r>
            <a:r>
              <a:rPr lang="fr-FR" sz="3200" dirty="0">
                <a:solidFill>
                  <a:srgbClr val="00B050"/>
                </a:solidFill>
              </a:rPr>
              <a:t> spermatozoïdes </a:t>
            </a:r>
            <a:r>
              <a:rPr lang="fr-FR" sz="3200" dirty="0"/>
              <a:t>sont produits au niveau des glandes génitales appelées: </a:t>
            </a:r>
            <a:r>
              <a:rPr lang="fr-FR" sz="3200" dirty="0">
                <a:solidFill>
                  <a:srgbClr val="E62E63"/>
                </a:solidFill>
              </a:rPr>
              <a:t>des testicules</a:t>
            </a:r>
            <a:r>
              <a:rPr lang="fr-FR" sz="3200" dirty="0"/>
              <a:t>. </a:t>
            </a:r>
          </a:p>
          <a:p>
            <a:pPr algn="just"/>
            <a:endParaRPr lang="fr-FR" sz="3200" dirty="0"/>
          </a:p>
          <a:p>
            <a:pPr algn="just">
              <a:buFont typeface="Symbol" pitchFamily="18" charset="2"/>
              <a:buChar char="*"/>
            </a:pPr>
            <a:r>
              <a:rPr lang="fr-FR" sz="3200" dirty="0"/>
              <a:t>Les gamètes femelles ou </a:t>
            </a:r>
            <a:r>
              <a:rPr lang="fr-FR" sz="3200" dirty="0">
                <a:solidFill>
                  <a:srgbClr val="00B050"/>
                </a:solidFill>
              </a:rPr>
              <a:t>ovules</a:t>
            </a:r>
            <a:r>
              <a:rPr lang="fr-FR" sz="3200" dirty="0"/>
              <a:t> sont produits au niveau des glandes génitales appelées: </a:t>
            </a:r>
            <a:r>
              <a:rPr lang="fr-FR" sz="3200" dirty="0">
                <a:solidFill>
                  <a:srgbClr val="E62E63"/>
                </a:solidFill>
              </a:rPr>
              <a:t>des ovaires.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357166"/>
            <a:ext cx="6930102" cy="1138773"/>
          </a:xfrm>
          <a:prstGeom prst="rect">
            <a:avLst/>
          </a:prstGeom>
        </p:spPr>
        <p:txBody>
          <a:bodyPr wrap="none">
            <a:spAutoFit/>
          </a:bodyPr>
          <a:lstStyle/>
          <a:p>
            <a:r>
              <a:rPr lang="fr-FR" sz="3600" dirty="0">
                <a:solidFill>
                  <a:srgbClr val="FF0000"/>
                </a:solidFill>
              </a:rPr>
              <a:t>II- la fécondation chez les animaux :</a:t>
            </a:r>
          </a:p>
          <a:p>
            <a:r>
              <a:rPr lang="fr-FR" sz="3200" dirty="0">
                <a:solidFill>
                  <a:srgbClr val="00B050"/>
                </a:solidFill>
              </a:rPr>
              <a:t>    1- Définition et types de fécondation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1142984"/>
            <a:ext cx="7887250" cy="2219838"/>
          </a:xfrm>
          <a:prstGeom prst="rect">
            <a:avLst/>
          </a:prstGeom>
        </p:spPr>
        <p:txBody>
          <a:bodyPr wrap="square">
            <a:spAutoFit/>
          </a:bodyPr>
          <a:lstStyle/>
          <a:p>
            <a:pPr algn="just">
              <a:lnSpc>
                <a:spcPct val="150000"/>
              </a:lnSpc>
            </a:pPr>
            <a:r>
              <a:rPr lang="fr-FR" sz="3200" dirty="0">
                <a:solidFill>
                  <a:srgbClr val="E62E63"/>
                </a:solidFill>
              </a:rPr>
              <a:t> La fécondation </a:t>
            </a:r>
            <a:r>
              <a:rPr lang="fr-FR" sz="3200" dirty="0"/>
              <a:t>est la  fusion  du noyau d’un spermatozoïde avec le noyau d’un ovule et formation d’une </a:t>
            </a:r>
            <a:r>
              <a:rPr lang="fr-FR" sz="3200" dirty="0">
                <a:solidFill>
                  <a:srgbClr val="FFC000"/>
                </a:solidFill>
              </a:rPr>
              <a:t>cellule œuf </a:t>
            </a:r>
            <a:r>
              <a:rPr lang="fr-FR" sz="3200"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0" y="1142984"/>
            <a:ext cx="9143999" cy="571501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à coins arrondis 3"/>
          <p:cNvSpPr/>
          <p:nvPr/>
        </p:nvSpPr>
        <p:spPr bwMode="auto">
          <a:xfrm>
            <a:off x="571472" y="1785926"/>
            <a:ext cx="7929618" cy="2507170"/>
          </a:xfrm>
          <a:prstGeom prst="roundRect">
            <a:avLst/>
          </a:prstGeom>
          <a:ln>
            <a:solidFill>
              <a:srgbClr val="FF0000"/>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4400" i="1" u="none" strike="noStrike" cap="none" normalizeH="0" baseline="0" dirty="0">
                <a:ln>
                  <a:noFill/>
                </a:ln>
                <a:solidFill>
                  <a:srgbClr val="FF0000"/>
                </a:solidFill>
                <a:effectLst/>
                <a:latin typeface="Georgia" pitchFamily="18" charset="0"/>
              </a:rPr>
              <a:t>La reproduction </a:t>
            </a:r>
            <a:r>
              <a:rPr lang="fr-FR" sz="4400" i="1" dirty="0">
                <a:solidFill>
                  <a:srgbClr val="FF0000"/>
                </a:solidFill>
                <a:latin typeface="Georgia" pitchFamily="18" charset="0"/>
              </a:rPr>
              <a:t>sexuée </a:t>
            </a:r>
            <a:r>
              <a:rPr kumimoji="0" lang="fr-FR" sz="4400" i="1" u="none" strike="noStrike" cap="none" normalizeH="0" baseline="0" dirty="0">
                <a:ln>
                  <a:noFill/>
                </a:ln>
                <a:solidFill>
                  <a:srgbClr val="FF0000"/>
                </a:solidFill>
                <a:effectLst/>
                <a:latin typeface="Georgia" pitchFamily="18" charset="0"/>
              </a:rPr>
              <a:t>chez les animaux</a:t>
            </a:r>
            <a:endParaRPr lang="fr-FR" sz="4400" i="1" dirty="0">
              <a:solidFill>
                <a:srgbClr val="FF0000"/>
              </a:solidFill>
              <a:latin typeface="Georgia"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ar-MA" sz="4400" u="none" strike="noStrike" cap="none" normalizeH="0" baseline="0" dirty="0">
                <a:ln>
                  <a:noFill/>
                </a:ln>
                <a:solidFill>
                  <a:srgbClr val="FF0000"/>
                </a:solidFill>
                <a:effectLst/>
                <a:latin typeface="Georgia" pitchFamily="18" charset="0"/>
              </a:rPr>
              <a:t>التوالد</a:t>
            </a:r>
            <a:r>
              <a:rPr kumimoji="0" lang="ar-MA" sz="4400" u="none" strike="noStrike" cap="none" normalizeH="0" dirty="0">
                <a:ln>
                  <a:noFill/>
                </a:ln>
                <a:solidFill>
                  <a:srgbClr val="FF0000"/>
                </a:solidFill>
                <a:effectLst/>
                <a:latin typeface="Georgia" pitchFamily="18" charset="0"/>
              </a:rPr>
              <a:t> الجنسي عند الحيوانات</a:t>
            </a:r>
            <a:endParaRPr kumimoji="0" lang="fr-FR" sz="4400" u="none" strike="noStrike" cap="none" normalizeH="0" baseline="0" dirty="0">
              <a:ln>
                <a:noFill/>
              </a:ln>
              <a:solidFill>
                <a:srgbClr val="FF0000"/>
              </a:solidFill>
              <a:effectLst/>
              <a:latin typeface="Georgia" pitchFamily="18" charset="0"/>
            </a:endParaRPr>
          </a:p>
        </p:txBody>
      </p:sp>
    </p:spTree>
    <p:extLst>
      <p:ext uri="{BB962C8B-B14F-4D97-AF65-F5344CB8AC3E}">
        <p14:creationId xmlns:p14="http://schemas.microsoft.com/office/powerpoint/2010/main" val="3147912006"/>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42910" y="1412776"/>
            <a:ext cx="8001056" cy="4031873"/>
          </a:xfrm>
          <a:prstGeom prst="rect">
            <a:avLst/>
          </a:prstGeom>
          <a:noFill/>
        </p:spPr>
        <p:txBody>
          <a:bodyPr wrap="square" rtlCol="0">
            <a:spAutoFit/>
          </a:bodyPr>
          <a:lstStyle/>
          <a:p>
            <a:pPr algn="just">
              <a:buFont typeface="Symbol" pitchFamily="18" charset="2"/>
              <a:buChar char="*"/>
            </a:pPr>
            <a:r>
              <a:rPr lang="fr-FR" sz="3200" i="1" u="sng" dirty="0">
                <a:solidFill>
                  <a:srgbClr val="FF3300"/>
                </a:solidFill>
              </a:rPr>
              <a:t> La fécondation interne </a:t>
            </a:r>
            <a:r>
              <a:rPr lang="fr-FR" sz="3200" i="1" dirty="0">
                <a:solidFill>
                  <a:srgbClr val="FF3300"/>
                </a:solidFill>
              </a:rPr>
              <a:t>: </a:t>
            </a:r>
            <a:r>
              <a:rPr lang="fr-FR" sz="3200" dirty="0"/>
              <a:t>le mâle libère les spermatozoïdes dans les voies génitales femelles.</a:t>
            </a:r>
          </a:p>
          <a:p>
            <a:pPr algn="just"/>
            <a:r>
              <a:rPr lang="fr-FR" sz="3200" dirty="0"/>
              <a:t>Exemple : le chat, le chien, les oiseaux….. </a:t>
            </a:r>
          </a:p>
          <a:p>
            <a:pPr algn="just"/>
            <a:endParaRPr lang="fr-FR" sz="3200" i="1" dirty="0"/>
          </a:p>
          <a:p>
            <a:pPr algn="just">
              <a:buFont typeface="Symbol" pitchFamily="18" charset="2"/>
              <a:buChar char="*"/>
            </a:pPr>
            <a:r>
              <a:rPr lang="fr-FR" sz="3200" i="1" u="sng" dirty="0">
                <a:solidFill>
                  <a:srgbClr val="FF3300"/>
                </a:solidFill>
              </a:rPr>
              <a:t> La fécondation externe</a:t>
            </a:r>
            <a:r>
              <a:rPr lang="fr-FR" sz="3200" i="1" dirty="0">
                <a:solidFill>
                  <a:srgbClr val="FF3300"/>
                </a:solidFill>
              </a:rPr>
              <a:t>: </a:t>
            </a:r>
            <a:r>
              <a:rPr lang="fr-FR" sz="3200" dirty="0"/>
              <a:t>qui s’effectue à l’extérieure des voies génitales femelles. </a:t>
            </a:r>
          </a:p>
          <a:p>
            <a:pPr algn="just"/>
            <a:r>
              <a:rPr lang="fr-FR" sz="3200" dirty="0"/>
              <a:t>Exemples : l’Oursin, la grenouille….etc</a:t>
            </a:r>
            <a:r>
              <a:rPr lang="fr-FR" sz="2800"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764704"/>
            <a:ext cx="5396029" cy="584775"/>
          </a:xfrm>
          <a:prstGeom prst="rect">
            <a:avLst/>
          </a:prstGeom>
        </p:spPr>
        <p:txBody>
          <a:bodyPr wrap="none">
            <a:spAutoFit/>
          </a:bodyPr>
          <a:lstStyle/>
          <a:p>
            <a:r>
              <a:rPr lang="fr-FR" sz="3200" dirty="0">
                <a:solidFill>
                  <a:srgbClr val="00B050"/>
                </a:solidFill>
              </a:rPr>
              <a:t>2- Les étapes de la fécondation:</a:t>
            </a:r>
            <a:endParaRPr lang="fr-FR" sz="2400" b="1" i="1" u="sng" dirty="0">
              <a:solidFill>
                <a:srgbClr val="92D050"/>
              </a:solidFill>
            </a:endParaRPr>
          </a:p>
        </p:txBody>
      </p:sp>
      <p:sp>
        <p:nvSpPr>
          <p:cNvPr id="5" name="Rectangle 4"/>
          <p:cNvSpPr/>
          <p:nvPr/>
        </p:nvSpPr>
        <p:spPr>
          <a:xfrm>
            <a:off x="467544" y="1628800"/>
            <a:ext cx="8352928" cy="3970318"/>
          </a:xfrm>
          <a:prstGeom prst="rect">
            <a:avLst/>
          </a:prstGeom>
        </p:spPr>
        <p:txBody>
          <a:bodyPr wrap="square">
            <a:spAutoFit/>
          </a:bodyPr>
          <a:lstStyle/>
          <a:p>
            <a:pPr algn="just">
              <a:lnSpc>
                <a:spcPct val="150000"/>
              </a:lnSpc>
            </a:pPr>
            <a:r>
              <a:rPr lang="fr-FR" sz="2800" dirty="0">
                <a:solidFill>
                  <a:srgbClr val="FFC000"/>
                </a:solidFill>
              </a:rPr>
              <a:t>1</a:t>
            </a:r>
            <a:r>
              <a:rPr lang="fr-FR" sz="2800" dirty="0"/>
              <a:t>- Regroupement des spermatozoïdes autour de l’ovule </a:t>
            </a:r>
          </a:p>
          <a:p>
            <a:pPr algn="just">
              <a:lnSpc>
                <a:spcPct val="150000"/>
              </a:lnSpc>
            </a:pPr>
            <a:r>
              <a:rPr lang="fr-FR" sz="2800" dirty="0">
                <a:solidFill>
                  <a:srgbClr val="FFC000"/>
                </a:solidFill>
              </a:rPr>
              <a:t>2</a:t>
            </a:r>
            <a:r>
              <a:rPr lang="fr-FR" sz="2800" dirty="0"/>
              <a:t>- Pénétration d’un seul spermatozoïde dans cet ovule. </a:t>
            </a:r>
          </a:p>
          <a:p>
            <a:pPr algn="just">
              <a:lnSpc>
                <a:spcPct val="150000"/>
              </a:lnSpc>
            </a:pPr>
            <a:r>
              <a:rPr lang="fr-FR" sz="2800" dirty="0">
                <a:solidFill>
                  <a:srgbClr val="FFC000"/>
                </a:solidFill>
              </a:rPr>
              <a:t>3</a:t>
            </a:r>
            <a:r>
              <a:rPr lang="fr-FR" sz="2800" dirty="0"/>
              <a:t>- Rapprochement des noyaux du gamète mâle et du gamète femelle et apparition de la membrane de fécondation.</a:t>
            </a:r>
          </a:p>
          <a:p>
            <a:pPr algn="just">
              <a:lnSpc>
                <a:spcPct val="150000"/>
              </a:lnSpc>
            </a:pPr>
            <a:r>
              <a:rPr lang="fr-FR" sz="2800" dirty="0">
                <a:solidFill>
                  <a:srgbClr val="FFC000"/>
                </a:solidFill>
              </a:rPr>
              <a:t>4</a:t>
            </a:r>
            <a:r>
              <a:rPr lang="fr-FR" sz="2800" dirty="0"/>
              <a:t>-Fusion des deux noyaux et formation de la cellule œuf.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412776"/>
            <a:ext cx="7858180" cy="646331"/>
          </a:xfrm>
          <a:prstGeom prst="rect">
            <a:avLst/>
          </a:prstGeom>
        </p:spPr>
        <p:txBody>
          <a:bodyPr wrap="square">
            <a:spAutoFit/>
          </a:bodyPr>
          <a:lstStyle/>
          <a:p>
            <a:r>
              <a:rPr lang="fr-FR" sz="3600" dirty="0">
                <a:solidFill>
                  <a:srgbClr val="FF0000"/>
                </a:solidFill>
              </a:rPr>
              <a:t>III- De la fécondation à l’individu adulte</a:t>
            </a:r>
          </a:p>
        </p:txBody>
      </p:sp>
      <p:sp>
        <p:nvSpPr>
          <p:cNvPr id="5" name="Rectangle 4"/>
          <p:cNvSpPr/>
          <p:nvPr/>
        </p:nvSpPr>
        <p:spPr>
          <a:xfrm>
            <a:off x="533664" y="2276872"/>
            <a:ext cx="8286808" cy="1815882"/>
          </a:xfrm>
          <a:prstGeom prst="rect">
            <a:avLst/>
          </a:prstGeom>
        </p:spPr>
        <p:txBody>
          <a:bodyPr wrap="square">
            <a:spAutoFit/>
          </a:bodyPr>
          <a:lstStyle/>
          <a:p>
            <a:pPr algn="just"/>
            <a:r>
              <a:rPr lang="fr-FR" sz="2800" dirty="0"/>
              <a:t>Après la fécondation  l’œuf se devise en deux cellules, puis 4 cellules, puis plusieurs cellules embryonnaires : </a:t>
            </a:r>
            <a:r>
              <a:rPr lang="fr-FR" sz="2800" b="1" dirty="0"/>
              <a:t>morula</a:t>
            </a:r>
            <a:r>
              <a:rPr lang="fr-FR" sz="2800" dirty="0"/>
              <a:t> qui se transforme en </a:t>
            </a:r>
            <a:r>
              <a:rPr lang="fr-FR" sz="2800" dirty="0">
                <a:solidFill>
                  <a:srgbClr val="FFC000"/>
                </a:solidFill>
              </a:rPr>
              <a:t>embryon.</a:t>
            </a:r>
          </a:p>
          <a:p>
            <a:endParaRPr lang="fr-FR" sz="2800" i="1" dirty="0">
              <a:solidFill>
                <a:srgbClr val="FFC000"/>
              </a:solidFill>
            </a:endParaRPr>
          </a:p>
        </p:txBody>
      </p:sp>
      <p:sp>
        <p:nvSpPr>
          <p:cNvPr id="6" name="Rectangle 5"/>
          <p:cNvSpPr/>
          <p:nvPr/>
        </p:nvSpPr>
        <p:spPr>
          <a:xfrm>
            <a:off x="395536" y="3861048"/>
            <a:ext cx="8496944" cy="1015663"/>
          </a:xfrm>
          <a:prstGeom prst="rect">
            <a:avLst/>
          </a:prstGeom>
        </p:spPr>
        <p:txBody>
          <a:bodyPr wrap="square">
            <a:spAutoFit/>
          </a:bodyPr>
          <a:lstStyle/>
          <a:p>
            <a:pPr algn="just"/>
            <a:r>
              <a:rPr lang="fr-FR" sz="3200" dirty="0">
                <a:solidFill>
                  <a:srgbClr val="00B050"/>
                </a:solidFill>
              </a:rPr>
              <a:t>1- Les animaux ovipares et les animaux vivipares : </a:t>
            </a:r>
          </a:p>
          <a:p>
            <a:endParaRPr lang="fr-FR" sz="2800" b="1" i="1"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3200" b="0" kern="1200" dirty="0">
                <a:solidFill>
                  <a:srgbClr val="00B050"/>
                </a:solidFill>
                <a:latin typeface="Times New Roman" panose="02020603050405020304" pitchFamily="18" charset="0"/>
                <a:ea typeface="+mn-ea"/>
                <a:cs typeface="+mn-cs"/>
              </a:rPr>
              <a:t>2- Le développement chez les animaux: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981200"/>
            <a:ext cx="8352928" cy="4114800"/>
          </a:xfrm>
        </p:spPr>
        <p:txBody>
          <a:bodyPr/>
          <a:lstStyle/>
          <a:p>
            <a:pPr algn="just">
              <a:lnSpc>
                <a:spcPct val="150000"/>
              </a:lnSpc>
              <a:buNone/>
            </a:pPr>
            <a:r>
              <a:rPr lang="fr-FR" dirty="0">
                <a:latin typeface="+mj-lt"/>
              </a:rPr>
              <a:t>    Lorsque le petit qui naît est une version miniature de l’adulte, il a la même forme, le même nombre de pattes et se développement dans le même environnement, on parle donc de </a:t>
            </a:r>
            <a:r>
              <a:rPr lang="fr-FR" i="1" dirty="0">
                <a:solidFill>
                  <a:srgbClr val="FF3300"/>
                </a:solidFill>
                <a:latin typeface="Georgia" pitchFamily="18" charset="0"/>
              </a:rPr>
              <a:t>développement direct (</a:t>
            </a:r>
            <a:r>
              <a:rPr lang="ar-MA" i="1" dirty="0">
                <a:solidFill>
                  <a:srgbClr val="FF3300"/>
                </a:solidFill>
                <a:latin typeface="Georgia" pitchFamily="18" charset="0"/>
              </a:rPr>
              <a:t>نمو مباشر</a:t>
            </a:r>
            <a:r>
              <a:rPr lang="fr-FR" i="1" dirty="0">
                <a:solidFill>
                  <a:srgbClr val="FF3300"/>
                </a:solidFill>
                <a:latin typeface="Georgia" pitchFamily="18" charset="0"/>
              </a:rPr>
              <a:t>).</a:t>
            </a:r>
          </a:p>
        </p:txBody>
      </p:sp>
      <p:sp>
        <p:nvSpPr>
          <p:cNvPr id="4" name="Titre 1"/>
          <p:cNvSpPr>
            <a:spLocks noGrp="1"/>
          </p:cNvSpPr>
          <p:nvPr>
            <p:ph type="title"/>
          </p:nvPr>
        </p:nvSpPr>
        <p:spPr>
          <a:xfrm>
            <a:off x="685800" y="917848"/>
            <a:ext cx="7772400" cy="1143000"/>
          </a:xfrm>
        </p:spPr>
        <p:txBody>
          <a:bodyPr/>
          <a:lstStyle/>
          <a:p>
            <a:pPr algn="l"/>
            <a:r>
              <a:rPr lang="fr-FR" sz="3200" b="0" kern="1200" dirty="0">
                <a:solidFill>
                  <a:srgbClr val="00B050"/>
                </a:solidFill>
                <a:latin typeface="Times New Roman" panose="02020603050405020304" pitchFamily="18" charset="0"/>
                <a:ea typeface="+mn-ea"/>
                <a:cs typeface="+mn-cs"/>
              </a:rPr>
              <a:t>2- Le développement chez les animaux:</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908720"/>
            <a:ext cx="8352928" cy="5115272"/>
          </a:xfrm>
        </p:spPr>
        <p:txBody>
          <a:bodyPr/>
          <a:lstStyle/>
          <a:p>
            <a:pPr algn="just">
              <a:buNone/>
            </a:pPr>
            <a:r>
              <a:rPr lang="fr-FR" dirty="0">
                <a:latin typeface="+mj-lt"/>
              </a:rPr>
              <a:t>     D’autre animaux ont un </a:t>
            </a:r>
            <a:r>
              <a:rPr lang="fr-FR" dirty="0">
                <a:solidFill>
                  <a:srgbClr val="FF3300"/>
                </a:solidFill>
                <a:latin typeface="+mj-lt"/>
              </a:rPr>
              <a:t>développement indirect (</a:t>
            </a:r>
            <a:r>
              <a:rPr lang="ar-MA" dirty="0">
                <a:solidFill>
                  <a:srgbClr val="FF3300"/>
                </a:solidFill>
                <a:latin typeface="+mj-lt"/>
              </a:rPr>
              <a:t>النمو غير المباشر</a:t>
            </a:r>
            <a:r>
              <a:rPr lang="fr-FR" dirty="0">
                <a:solidFill>
                  <a:srgbClr val="FF3300"/>
                </a:solidFill>
                <a:latin typeface="+mj-lt"/>
              </a:rPr>
              <a:t>)</a:t>
            </a:r>
            <a:r>
              <a:rPr lang="fr-FR" dirty="0">
                <a:latin typeface="+mj-lt"/>
              </a:rPr>
              <a:t>: le petit ne ressemble en rien à l’adulte. Ces animaux subissent plusieurs transformations, appelées </a:t>
            </a:r>
            <a:r>
              <a:rPr lang="fr-FR" dirty="0">
                <a:solidFill>
                  <a:srgbClr val="FFC000"/>
                </a:solidFill>
                <a:latin typeface="+mj-lt"/>
              </a:rPr>
              <a:t>métamorphoses (</a:t>
            </a:r>
            <a:r>
              <a:rPr lang="ar-MA" dirty="0">
                <a:solidFill>
                  <a:srgbClr val="FFC000"/>
                </a:solidFill>
                <a:latin typeface="+mj-lt"/>
              </a:rPr>
              <a:t>تحولات</a:t>
            </a:r>
            <a:r>
              <a:rPr lang="fr-FR" dirty="0">
                <a:solidFill>
                  <a:srgbClr val="FFC000"/>
                </a:solidFill>
                <a:latin typeface="+mj-lt"/>
              </a:rPr>
              <a:t>)</a:t>
            </a:r>
            <a:r>
              <a:rPr lang="fr-FR" dirty="0">
                <a:latin typeface="+mj-lt"/>
              </a:rPr>
              <a:t>, avant de parvenir au stade de l’adulte.</a:t>
            </a:r>
            <a:endParaRPr lang="ar-MA" dirty="0">
              <a:latin typeface="+mj-lt"/>
            </a:endParaRPr>
          </a:p>
          <a:p>
            <a:pPr algn="just">
              <a:buNone/>
            </a:pPr>
            <a:endParaRPr lang="fr-FR" dirty="0">
              <a:latin typeface="+mj-lt"/>
            </a:endParaRPr>
          </a:p>
          <a:p>
            <a:pPr algn="just">
              <a:buNone/>
            </a:pPr>
            <a:r>
              <a:rPr lang="fr-FR" dirty="0">
                <a:latin typeface="+mj-lt"/>
              </a:rPr>
              <a:t>    La métamorphose comprend les stades suivants: </a:t>
            </a:r>
            <a:r>
              <a:rPr lang="fr-FR" dirty="0">
                <a:solidFill>
                  <a:schemeClr val="accent2">
                    <a:lumMod val="50000"/>
                  </a:schemeClr>
                </a:solidFill>
                <a:latin typeface="+mj-lt"/>
              </a:rPr>
              <a:t>l’œuf</a:t>
            </a:r>
            <a:r>
              <a:rPr lang="fr-FR" dirty="0">
                <a:latin typeface="+mj-lt"/>
              </a:rPr>
              <a:t> </a:t>
            </a:r>
            <a:r>
              <a:rPr lang="fr-FR" dirty="0">
                <a:latin typeface="+mj-lt"/>
                <a:sym typeface="Wingdings" pitchFamily="2" charset="2"/>
              </a:rPr>
              <a:t> </a:t>
            </a:r>
            <a:r>
              <a:rPr lang="fr-FR" dirty="0">
                <a:solidFill>
                  <a:schemeClr val="accent2">
                    <a:lumMod val="50000"/>
                  </a:schemeClr>
                </a:solidFill>
                <a:latin typeface="+mj-lt"/>
                <a:sym typeface="Wingdings" pitchFamily="2" charset="2"/>
              </a:rPr>
              <a:t>la larve </a:t>
            </a:r>
            <a:r>
              <a:rPr lang="ar-MA" dirty="0">
                <a:solidFill>
                  <a:schemeClr val="accent2">
                    <a:lumMod val="50000"/>
                  </a:schemeClr>
                </a:solidFill>
                <a:latin typeface="+mj-lt"/>
                <a:sym typeface="Wingdings" pitchFamily="2" charset="2"/>
              </a:rPr>
              <a:t>(اليرقة</a:t>
            </a:r>
            <a:r>
              <a:rPr lang="ar-MA" dirty="0" err="1">
                <a:solidFill>
                  <a:schemeClr val="accent2">
                    <a:lumMod val="50000"/>
                  </a:schemeClr>
                </a:solidFill>
                <a:latin typeface="+mj-lt"/>
                <a:sym typeface="Wingdings" pitchFamily="2" charset="2"/>
              </a:rPr>
              <a:t>)</a:t>
            </a:r>
            <a:r>
              <a:rPr lang="fr-FR" dirty="0">
                <a:latin typeface="+mj-lt"/>
                <a:sym typeface="Wingdings" pitchFamily="2" charset="2"/>
              </a:rPr>
              <a:t> </a:t>
            </a:r>
            <a:r>
              <a:rPr lang="fr-FR" dirty="0">
                <a:solidFill>
                  <a:schemeClr val="accent2">
                    <a:lumMod val="50000"/>
                  </a:schemeClr>
                </a:solidFill>
                <a:latin typeface="+mj-lt"/>
                <a:sym typeface="Wingdings" pitchFamily="2" charset="2"/>
              </a:rPr>
              <a:t>l’adulte.</a:t>
            </a:r>
            <a:endParaRPr lang="fr-FR" dirty="0">
              <a:solidFill>
                <a:schemeClr val="accent2">
                  <a:lumMod val="50000"/>
                </a:schemeClr>
              </a:solidFill>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981200"/>
            <a:ext cx="8352928" cy="4114800"/>
          </a:xfrm>
        </p:spPr>
        <p:txBody>
          <a:bodyPr/>
          <a:lstStyle/>
          <a:p>
            <a:pPr lvl="1">
              <a:buFont typeface="Symbol" pitchFamily="18" charset="2"/>
              <a:buChar char="*"/>
            </a:pPr>
            <a:r>
              <a:rPr lang="fr-FR" sz="3200" u="sng" dirty="0">
                <a:solidFill>
                  <a:srgbClr val="FFC000"/>
                </a:solidFill>
              </a:rPr>
              <a:t>Définition</a:t>
            </a:r>
            <a:r>
              <a:rPr lang="fr-FR" sz="3200" dirty="0">
                <a:solidFill>
                  <a:srgbClr val="FFC000"/>
                </a:solidFill>
              </a:rPr>
              <a:t>:</a:t>
            </a:r>
          </a:p>
          <a:p>
            <a:pPr algn="just">
              <a:lnSpc>
                <a:spcPct val="150000"/>
              </a:lnSpc>
              <a:buNone/>
            </a:pPr>
            <a:r>
              <a:rPr lang="fr-FR" dirty="0"/>
              <a:t>    Cycle de développement ou </a:t>
            </a:r>
            <a:r>
              <a:rPr lang="fr-FR" b="1" i="1" dirty="0">
                <a:solidFill>
                  <a:schemeClr val="bg1"/>
                </a:solidFill>
              </a:rPr>
              <a:t>cycle de vie </a:t>
            </a:r>
            <a:r>
              <a:rPr lang="fr-FR" dirty="0"/>
              <a:t>d’une espèce résume </a:t>
            </a:r>
            <a:r>
              <a:rPr lang="fr-FR" dirty="0">
                <a:solidFill>
                  <a:srgbClr val="E62E63"/>
                </a:solidFill>
              </a:rPr>
              <a:t>la succession </a:t>
            </a:r>
            <a:r>
              <a:rPr lang="fr-FR" dirty="0"/>
              <a:t>de toutes les étapes de reproduction allant des parents à leur descendance.</a:t>
            </a:r>
          </a:p>
        </p:txBody>
      </p:sp>
      <p:sp>
        <p:nvSpPr>
          <p:cNvPr id="4" name="Titre 1"/>
          <p:cNvSpPr>
            <a:spLocks noGrp="1"/>
          </p:cNvSpPr>
          <p:nvPr>
            <p:ph type="title"/>
          </p:nvPr>
        </p:nvSpPr>
        <p:spPr>
          <a:xfrm>
            <a:off x="685800" y="609600"/>
            <a:ext cx="7772400" cy="1143000"/>
          </a:xfrm>
        </p:spPr>
        <p:txBody>
          <a:bodyPr/>
          <a:lstStyle/>
          <a:p>
            <a:pPr algn="l"/>
            <a:r>
              <a:rPr lang="ar-MA" sz="3200" b="0" kern="1200" dirty="0">
                <a:solidFill>
                  <a:srgbClr val="00B050"/>
                </a:solidFill>
                <a:latin typeface="Times New Roman" panose="02020603050405020304" pitchFamily="18" charset="0"/>
                <a:ea typeface="+mn-ea"/>
                <a:cs typeface="+mn-cs"/>
              </a:rPr>
              <a:t>3</a:t>
            </a:r>
            <a:r>
              <a:rPr lang="fr-FR" sz="3200" b="0" kern="1200" dirty="0">
                <a:solidFill>
                  <a:srgbClr val="00B050"/>
                </a:solidFill>
                <a:latin typeface="Times New Roman" panose="02020603050405020304" pitchFamily="18" charset="0"/>
                <a:ea typeface="+mn-ea"/>
                <a:cs typeface="+mn-cs"/>
              </a:rPr>
              <a:t>- Le cycle de développement: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571472" y="481890"/>
            <a:ext cx="8072494" cy="5755422"/>
          </a:xfrm>
          <a:prstGeom prst="rect">
            <a:avLst/>
          </a:prstGeom>
        </p:spPr>
        <p:txBody>
          <a:bodyPr wrap="square">
            <a:spAutoFit/>
          </a:bodyPr>
          <a:lstStyle/>
          <a:p>
            <a:r>
              <a:rPr lang="fr-FR" sz="3200" i="1" dirty="0">
                <a:solidFill>
                  <a:srgbClr val="FF0000"/>
                </a:solidFill>
              </a:rPr>
              <a:t>     Introduction : </a:t>
            </a:r>
          </a:p>
          <a:p>
            <a:pPr algn="just"/>
            <a:r>
              <a:rPr lang="fr-FR" sz="2800" i="1" dirty="0"/>
              <a:t>La reproduction de la plupart des animaux fait intervenir des mâles et des femelles. Ils ont une reproduction sexuée. </a:t>
            </a:r>
          </a:p>
          <a:p>
            <a:pPr algn="just"/>
            <a:r>
              <a:rPr lang="fr-FR" sz="2800" i="1" dirty="0"/>
              <a:t>Malgré certaines différences dans les comportements reproducteurs, les étapes et les mécanismes de cette reproduction sexuée sont très voisins d’une espèce à l’autre. </a:t>
            </a:r>
          </a:p>
          <a:p>
            <a:pPr algn="just"/>
            <a:endParaRPr lang="fr-FR" sz="2800" i="1" dirty="0">
              <a:solidFill>
                <a:schemeClr val="bg2">
                  <a:lumMod val="40000"/>
                  <a:lumOff val="60000"/>
                </a:schemeClr>
              </a:solidFill>
            </a:endParaRPr>
          </a:p>
          <a:p>
            <a:pPr algn="just">
              <a:buFontTx/>
              <a:buChar char="-"/>
            </a:pPr>
            <a:r>
              <a:rPr lang="fr-FR" sz="2800" i="1" dirty="0">
                <a:solidFill>
                  <a:srgbClr val="FFFF00"/>
                </a:solidFill>
              </a:rPr>
              <a:t>Quel est le rôle du mâle et de la femelle dans la reproduction?</a:t>
            </a:r>
          </a:p>
          <a:p>
            <a:pPr algn="just">
              <a:buFontTx/>
              <a:buChar char="-"/>
            </a:pPr>
            <a:r>
              <a:rPr lang="fr-FR" sz="2800" i="1" dirty="0">
                <a:solidFill>
                  <a:srgbClr val="FFFF00"/>
                </a:solidFill>
              </a:rPr>
              <a:t> Quelles sont les différentes étapes qui caractérisent la reproduction sexuée ?</a:t>
            </a:r>
          </a:p>
        </p:txBody>
      </p:sp>
    </p:spTree>
    <p:extLst>
      <p:ext uri="{BB962C8B-B14F-4D97-AF65-F5344CB8AC3E}">
        <p14:creationId xmlns:p14="http://schemas.microsoft.com/office/powerpoint/2010/main" val="1168276954"/>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79512" y="548680"/>
            <a:ext cx="4185664" cy="5904656"/>
          </a:xfrm>
        </p:spPr>
        <p:txBody>
          <a:bodyPr>
            <a:normAutofit fontScale="92500" lnSpcReduction="10000"/>
          </a:bodyPr>
          <a:lstStyle/>
          <a:p>
            <a:pPr algn="ctr">
              <a:buNone/>
            </a:pPr>
            <a:r>
              <a:rPr lang="fr-FR" b="1" i="1" u="sng" dirty="0">
                <a:solidFill>
                  <a:srgbClr val="E62E63"/>
                </a:solidFill>
                <a:latin typeface="Georgia" pitchFamily="18" charset="0"/>
                <a:cs typeface="Arial" pitchFamily="34" charset="0"/>
              </a:rPr>
              <a:t>Le Mouflon</a:t>
            </a:r>
          </a:p>
          <a:p>
            <a:pPr algn="ctr">
              <a:buNone/>
            </a:pPr>
            <a:endParaRPr lang="fr-FR" b="1" u="sng" dirty="0">
              <a:solidFill>
                <a:srgbClr val="0070C0"/>
              </a:solidFill>
              <a:latin typeface="Arial" pitchFamily="34" charset="0"/>
              <a:cs typeface="Arial" pitchFamily="34" charset="0"/>
            </a:endParaRPr>
          </a:p>
          <a:p>
            <a:pPr algn="just"/>
            <a:r>
              <a:rPr lang="fr-FR" b="1" dirty="0">
                <a:latin typeface="+mj-lt"/>
                <a:cs typeface="Arial" pitchFamily="34" charset="0"/>
              </a:rPr>
              <a:t>Au début de l’automne, les mouflons mâles et femelles se regroupent. Les mâles se poursuivent et se combattent violemment. Les mouflons femelles émettent une odeur qui attire les mâles. </a:t>
            </a:r>
          </a:p>
          <a:p>
            <a:pPr algn="just"/>
            <a:endParaRPr lang="fr-FR" b="1" dirty="0">
              <a:latin typeface="+mj-lt"/>
              <a:cs typeface="Arial" pitchFamily="34" charset="0"/>
            </a:endParaRPr>
          </a:p>
          <a:p>
            <a:pPr algn="just"/>
            <a:r>
              <a:rPr lang="fr-FR" b="1" dirty="0">
                <a:latin typeface="+mj-lt"/>
                <a:cs typeface="Arial" pitchFamily="34" charset="0"/>
              </a:rPr>
              <a:t>Quelques temps après leur rapprochement, les partenaires s’accouplent.</a:t>
            </a:r>
          </a:p>
          <a:p>
            <a:pPr algn="just">
              <a:buNone/>
            </a:pPr>
            <a:endParaRPr lang="fr-FR" dirty="0">
              <a:solidFill>
                <a:schemeClr val="tx1">
                  <a:lumMod val="75000"/>
                </a:schemeClr>
              </a:solidFill>
              <a:latin typeface="+mj-lt"/>
              <a:cs typeface="Arial" pitchFamily="34" charset="0"/>
            </a:endParaRPr>
          </a:p>
        </p:txBody>
      </p:sp>
      <p:pic>
        <p:nvPicPr>
          <p:cNvPr id="6" name="Espace réservé du contenu 5" descr="mouflon-vert.jpg"/>
          <p:cNvPicPr>
            <a:picLocks noGrp="1" noChangeAspect="1"/>
          </p:cNvPicPr>
          <p:nvPr>
            <p:ph sz="quarter" idx="2"/>
          </p:nvPr>
        </p:nvPicPr>
        <p:blipFill>
          <a:blip r:embed="rId2" cstate="print"/>
          <a:stretch>
            <a:fillRect/>
          </a:stretch>
        </p:blipFill>
        <p:spPr>
          <a:xfrm>
            <a:off x="4499992" y="692696"/>
            <a:ext cx="4608000" cy="511256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4186808" cy="752128"/>
          </a:xfrm>
        </p:spPr>
        <p:txBody>
          <a:bodyPr>
            <a:normAutofit/>
          </a:bodyPr>
          <a:lstStyle/>
          <a:p>
            <a:pPr marL="342900" indent="-342900">
              <a:lnSpc>
                <a:spcPct val="90000"/>
              </a:lnSpc>
              <a:spcBef>
                <a:spcPct val="20000"/>
              </a:spcBef>
              <a:buSzPct val="100000"/>
            </a:pPr>
            <a:r>
              <a:rPr lang="fr-FR" sz="2600" i="1" u="sng" dirty="0">
                <a:solidFill>
                  <a:srgbClr val="E62E63"/>
                </a:solidFill>
                <a:latin typeface="Georgia" pitchFamily="18" charset="0"/>
                <a:ea typeface="+mn-ea"/>
                <a:cs typeface="Arial" pitchFamily="34" charset="0"/>
              </a:rPr>
              <a:t>Le poisson combattant</a:t>
            </a:r>
          </a:p>
        </p:txBody>
      </p:sp>
      <p:sp>
        <p:nvSpPr>
          <p:cNvPr id="3" name="Espace réservé du contenu 2"/>
          <p:cNvSpPr>
            <a:spLocks noGrp="1"/>
          </p:cNvSpPr>
          <p:nvPr>
            <p:ph sz="quarter" idx="1"/>
          </p:nvPr>
        </p:nvSpPr>
        <p:spPr>
          <a:xfrm>
            <a:off x="323528" y="1700808"/>
            <a:ext cx="4248472" cy="4456152"/>
          </a:xfrm>
        </p:spPr>
        <p:txBody>
          <a:bodyPr>
            <a:normAutofit/>
          </a:bodyPr>
          <a:lstStyle/>
          <a:p>
            <a:pPr algn="just"/>
            <a:r>
              <a:rPr lang="fr-FR" sz="2600" b="1" dirty="0">
                <a:latin typeface="+mj-lt"/>
                <a:cs typeface="Arial" pitchFamily="34" charset="0"/>
              </a:rPr>
              <a:t>Au printemps, les combattants mâles attirent les femelles par leurs couleurs vives. </a:t>
            </a:r>
          </a:p>
          <a:p>
            <a:pPr algn="just"/>
            <a:endParaRPr lang="fr-FR" sz="2600" b="1" dirty="0">
              <a:latin typeface="+mj-lt"/>
              <a:cs typeface="Arial" pitchFamily="34" charset="0"/>
            </a:endParaRPr>
          </a:p>
          <a:p>
            <a:pPr algn="just"/>
            <a:r>
              <a:rPr lang="fr-FR" sz="2600" b="1" dirty="0">
                <a:latin typeface="+mj-lt"/>
                <a:cs typeface="Arial" pitchFamily="34" charset="0"/>
              </a:rPr>
              <a:t>Le rapprochement des partenaires conduit le mâle à exercer une pression sur les flancs de la femelle.</a:t>
            </a:r>
          </a:p>
        </p:txBody>
      </p:sp>
      <p:pic>
        <p:nvPicPr>
          <p:cNvPr id="7" name="Espace réservé du contenu 6" descr="poisson combattant.jpg">
            <a:hlinkClick r:id="rId2" action="ppaction://hlinkfile"/>
          </p:cNvPr>
          <p:cNvPicPr>
            <a:picLocks noGrp="1" noChangeAspect="1"/>
          </p:cNvPicPr>
          <p:nvPr>
            <p:ph sz="quarter" idx="2"/>
          </p:nvPr>
        </p:nvPicPr>
        <p:blipFill>
          <a:blip r:embed="rId3" cstate="print"/>
          <a:stretch>
            <a:fillRect/>
          </a:stretch>
        </p:blipFill>
        <p:spPr>
          <a:xfrm>
            <a:off x="4572000" y="1124744"/>
            <a:ext cx="4430771" cy="525658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689789"/>
            <a:ext cx="8215370" cy="2739211"/>
          </a:xfrm>
          <a:prstGeom prst="rect">
            <a:avLst/>
          </a:prstGeom>
        </p:spPr>
        <p:txBody>
          <a:bodyPr wrap="square">
            <a:spAutoFit/>
          </a:bodyPr>
          <a:lstStyle/>
          <a:p>
            <a:pPr algn="just"/>
            <a:r>
              <a:rPr lang="fr-FR" sz="3600" dirty="0">
                <a:solidFill>
                  <a:srgbClr val="FF0000"/>
                </a:solidFill>
              </a:rPr>
              <a:t>I- le rôle du mâle et de la femelle dans la reproduction</a:t>
            </a:r>
          </a:p>
          <a:p>
            <a:r>
              <a:rPr lang="fr-FR" sz="3600" dirty="0">
                <a:solidFill>
                  <a:srgbClr val="00B050"/>
                </a:solidFill>
              </a:rPr>
              <a:t>1 - Des comportements sexuels au cours de la reproduction:</a:t>
            </a:r>
            <a:endParaRPr lang="fr-FR" sz="3600" u="sng" dirty="0">
              <a:solidFill>
                <a:srgbClr val="00B050"/>
              </a:solidFill>
            </a:endParaRPr>
          </a:p>
          <a:p>
            <a:pPr algn="ctr"/>
            <a:endParaRPr lang="fr-FR" sz="2800" i="1" u="sng" dirty="0">
              <a:solidFill>
                <a:srgbClr val="FF0000"/>
              </a:solidFill>
            </a:endParaRPr>
          </a:p>
        </p:txBody>
      </p:sp>
      <p:sp>
        <p:nvSpPr>
          <p:cNvPr id="4" name="ZoneTexte 3"/>
          <p:cNvSpPr txBox="1"/>
          <p:nvPr/>
        </p:nvSpPr>
        <p:spPr>
          <a:xfrm>
            <a:off x="500034" y="3335254"/>
            <a:ext cx="8280920" cy="2308324"/>
          </a:xfrm>
          <a:prstGeom prst="rect">
            <a:avLst/>
          </a:prstGeom>
          <a:noFill/>
        </p:spPr>
        <p:txBody>
          <a:bodyPr wrap="square" rtlCol="0">
            <a:spAutoFit/>
          </a:bodyPr>
          <a:lstStyle/>
          <a:p>
            <a:pPr algn="just"/>
            <a:r>
              <a:rPr lang="fr-FR" sz="3600" b="1" i="1" dirty="0">
                <a:solidFill>
                  <a:srgbClr val="E62E63"/>
                </a:solidFill>
              </a:rPr>
              <a:t>La parade nuptiale </a:t>
            </a:r>
            <a:r>
              <a:rPr lang="fr-FR" sz="3600" dirty="0"/>
              <a:t>est le comportements adopté par un animal en vue d’attirer  et de séduire son partenaire du sexe opposé et de le convaincre à s’accoupler.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572487"/>
            <a:ext cx="8215370" cy="1200329"/>
          </a:xfrm>
          <a:prstGeom prst="rect">
            <a:avLst/>
          </a:prstGeom>
        </p:spPr>
        <p:txBody>
          <a:bodyPr wrap="square">
            <a:spAutoFit/>
          </a:bodyPr>
          <a:lstStyle/>
          <a:p>
            <a:r>
              <a:rPr lang="fr-FR" sz="3600" dirty="0">
                <a:solidFill>
                  <a:srgbClr val="00B050"/>
                </a:solidFill>
              </a:rPr>
              <a:t>2 - Nécessité d’un mâle et d’une femelle dans la reproduction : </a:t>
            </a:r>
          </a:p>
        </p:txBody>
      </p:sp>
      <p:sp>
        <p:nvSpPr>
          <p:cNvPr id="6" name="Rectangle 5"/>
          <p:cNvSpPr/>
          <p:nvPr/>
        </p:nvSpPr>
        <p:spPr>
          <a:xfrm>
            <a:off x="1187624" y="1988840"/>
            <a:ext cx="5643586" cy="584775"/>
          </a:xfrm>
          <a:prstGeom prst="rect">
            <a:avLst/>
          </a:prstGeom>
        </p:spPr>
        <p:txBody>
          <a:bodyPr wrap="square">
            <a:spAutoFit/>
          </a:bodyPr>
          <a:lstStyle/>
          <a:p>
            <a:pPr>
              <a:buFont typeface="Georgia" pitchFamily="18" charset="0"/>
              <a:buChar char="*"/>
            </a:pPr>
            <a:r>
              <a:rPr lang="fr-FR" sz="3200" dirty="0">
                <a:solidFill>
                  <a:schemeClr val="tx2"/>
                </a:solidFill>
                <a:latin typeface="Georgia" pitchFamily="18" charset="0"/>
                <a:ea typeface="Times New Roman"/>
                <a:cs typeface="Arial" pitchFamily="34" charset="0"/>
              </a:rPr>
              <a:t>Expérience de Spallanzani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836712"/>
            <a:ext cx="7286676" cy="584775"/>
          </a:xfrm>
          <a:prstGeom prst="rect">
            <a:avLst/>
          </a:prstGeom>
        </p:spPr>
        <p:txBody>
          <a:bodyPr wrap="square">
            <a:spAutoFit/>
          </a:bodyPr>
          <a:lstStyle/>
          <a:p>
            <a:pPr>
              <a:buFont typeface="Georgia" pitchFamily="18" charset="0"/>
              <a:buChar char="*"/>
            </a:pPr>
            <a:r>
              <a:rPr lang="fr-FR" sz="3200" dirty="0">
                <a:solidFill>
                  <a:schemeClr val="tx2"/>
                </a:solidFill>
                <a:latin typeface="Georgia" pitchFamily="18" charset="0"/>
                <a:ea typeface="Times New Roman"/>
                <a:cs typeface="Arial" pitchFamily="34" charset="0"/>
                <a:hlinkClick r:id="" action="ppaction://hlinkshowjump?jump=previousslide"/>
              </a:rPr>
              <a:t> </a:t>
            </a:r>
            <a:r>
              <a:rPr lang="fr-FR" sz="3200" dirty="0">
                <a:solidFill>
                  <a:schemeClr val="tx2"/>
                </a:solidFill>
                <a:latin typeface="Georgia" pitchFamily="18" charset="0"/>
                <a:ea typeface="Times New Roman"/>
                <a:cs typeface="Arial" pitchFamily="34" charset="0"/>
              </a:rPr>
              <a:t>Dessin des gamè</a:t>
            </a:r>
            <a:r>
              <a:rPr lang="fr-FR" sz="3200" dirty="0">
                <a:solidFill>
                  <a:schemeClr val="tx2"/>
                </a:solidFill>
              </a:rPr>
              <a:t>t</a:t>
            </a:r>
            <a:r>
              <a:rPr lang="fr-FR" sz="3200" dirty="0">
                <a:solidFill>
                  <a:schemeClr val="tx2"/>
                </a:solidFill>
                <a:latin typeface="Georgia" pitchFamily="18" charset="0"/>
                <a:ea typeface="Times New Roman"/>
                <a:cs typeface="Arial" pitchFamily="34" charset="0"/>
              </a:rPr>
              <a:t>es mâles e</a:t>
            </a:r>
            <a:r>
              <a:rPr lang="fr-FR" sz="3200" dirty="0">
                <a:solidFill>
                  <a:schemeClr val="tx2"/>
                </a:solidFill>
              </a:rPr>
              <a:t>t</a:t>
            </a:r>
            <a:r>
              <a:rPr lang="fr-FR" sz="3200" dirty="0">
                <a:solidFill>
                  <a:schemeClr val="tx2"/>
                </a:solidFill>
                <a:latin typeface="Georgia" pitchFamily="18" charset="0"/>
                <a:ea typeface="Times New Roman"/>
                <a:cs typeface="Arial" pitchFamily="34" charset="0"/>
              </a:rPr>
              <a:t> femelles</a:t>
            </a:r>
            <a:endParaRPr lang="fr-FR" sz="3200" dirty="0">
              <a:solidFill>
                <a:schemeClr val="tx2"/>
              </a:solidFill>
              <a:latin typeface="Georgi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p:cNvSpPr txBox="1"/>
          <p:nvPr/>
        </p:nvSpPr>
        <p:spPr>
          <a:xfrm>
            <a:off x="755576" y="476672"/>
            <a:ext cx="1533835" cy="505267"/>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FFFF00"/>
                </a:solidFill>
                <a:latin typeface="+mj-lt"/>
                <a:cs typeface="Cambria"/>
              </a:rPr>
              <a:t>Le</a:t>
            </a:r>
            <a:r>
              <a:rPr sz="3200" spc="-85" dirty="0">
                <a:solidFill>
                  <a:srgbClr val="FFFF00"/>
                </a:solidFill>
                <a:latin typeface="+mj-lt"/>
                <a:cs typeface="Cambria"/>
              </a:rPr>
              <a:t> </a:t>
            </a:r>
            <a:r>
              <a:rPr sz="3200" spc="-5" dirty="0" err="1">
                <a:solidFill>
                  <a:srgbClr val="FFFF00"/>
                </a:solidFill>
                <a:latin typeface="+mj-lt"/>
                <a:cs typeface="Cambria"/>
              </a:rPr>
              <a:t>m</a:t>
            </a:r>
            <a:r>
              <a:rPr sz="3200" spc="-5" dirty="0" err="1">
                <a:solidFill>
                  <a:srgbClr val="FFFF00"/>
                </a:solidFill>
                <a:latin typeface="+mj-lt"/>
                <a:cs typeface="Calibri"/>
              </a:rPr>
              <a:t>â</a:t>
            </a:r>
            <a:r>
              <a:rPr sz="3200" spc="-5" dirty="0" err="1">
                <a:solidFill>
                  <a:srgbClr val="FFFF00"/>
                </a:solidFill>
                <a:latin typeface="+mj-lt"/>
                <a:cs typeface="Cambria"/>
              </a:rPr>
              <a:t>le</a:t>
            </a:r>
            <a:endParaRPr sz="3200" dirty="0">
              <a:latin typeface="+mj-lt"/>
              <a:cs typeface="Cambria"/>
            </a:endParaRPr>
          </a:p>
        </p:txBody>
      </p:sp>
      <p:sp>
        <p:nvSpPr>
          <p:cNvPr id="5" name="object 19"/>
          <p:cNvSpPr/>
          <p:nvPr/>
        </p:nvSpPr>
        <p:spPr>
          <a:xfrm>
            <a:off x="5074135" y="1268760"/>
            <a:ext cx="3458305" cy="3024336"/>
          </a:xfrm>
          <a:prstGeom prst="rect">
            <a:avLst/>
          </a:prstGeom>
          <a:blipFill>
            <a:blip r:embed="rId2" cstate="print"/>
            <a:stretch>
              <a:fillRect/>
            </a:stretch>
          </a:blipFill>
        </p:spPr>
        <p:txBody>
          <a:bodyPr wrap="square" lIns="0" tIns="0" rIns="0" bIns="0" rtlCol="0"/>
          <a:lstStyle/>
          <a:p>
            <a:endParaRPr/>
          </a:p>
        </p:txBody>
      </p:sp>
      <p:sp>
        <p:nvSpPr>
          <p:cNvPr id="6" name="object 25"/>
          <p:cNvSpPr/>
          <p:nvPr/>
        </p:nvSpPr>
        <p:spPr>
          <a:xfrm>
            <a:off x="467544" y="1196752"/>
            <a:ext cx="3779912" cy="3168352"/>
          </a:xfrm>
          <a:prstGeom prst="rect">
            <a:avLst/>
          </a:prstGeom>
          <a:blipFill>
            <a:blip r:embed="rId3" cstate="print"/>
            <a:stretch>
              <a:fillRect/>
            </a:stretch>
          </a:blipFill>
        </p:spPr>
        <p:txBody>
          <a:bodyPr wrap="square" lIns="0" tIns="0" rIns="0" bIns="0" rtlCol="0"/>
          <a:lstStyle/>
          <a:p>
            <a:endParaRPr/>
          </a:p>
        </p:txBody>
      </p:sp>
      <p:sp>
        <p:nvSpPr>
          <p:cNvPr id="9" name="object 13"/>
          <p:cNvSpPr txBox="1"/>
          <p:nvPr/>
        </p:nvSpPr>
        <p:spPr>
          <a:xfrm>
            <a:off x="5580112" y="4509120"/>
            <a:ext cx="2880320" cy="443070"/>
          </a:xfrm>
          <a:prstGeom prst="rect">
            <a:avLst/>
          </a:prstGeom>
        </p:spPr>
        <p:txBody>
          <a:bodyPr vert="horz" wrap="square" lIns="0" tIns="12065" rIns="0" bIns="0" rtlCol="0">
            <a:spAutoFit/>
          </a:bodyPr>
          <a:lstStyle/>
          <a:p>
            <a:pPr marL="12700">
              <a:lnSpc>
                <a:spcPct val="100000"/>
              </a:lnSpc>
              <a:spcBef>
                <a:spcPts val="95"/>
              </a:spcBef>
            </a:pPr>
            <a:r>
              <a:rPr lang="fr-FR" sz="2800" spc="-5" dirty="0">
                <a:solidFill>
                  <a:srgbClr val="FFFF00"/>
                </a:solidFill>
                <a:latin typeface="+mj-lt"/>
                <a:cs typeface="Cambria"/>
              </a:rPr>
              <a:t>S</a:t>
            </a:r>
            <a:r>
              <a:rPr sz="2800" spc="-5" dirty="0" err="1">
                <a:solidFill>
                  <a:srgbClr val="FFFF00"/>
                </a:solidFill>
                <a:latin typeface="+mj-lt"/>
                <a:cs typeface="Cambria"/>
              </a:rPr>
              <a:t>permatozoïdes</a:t>
            </a:r>
            <a:endParaRPr sz="1600" dirty="0">
              <a:latin typeface="+mj-lt"/>
              <a:cs typeface="Cambria"/>
            </a:endParaRPr>
          </a:p>
        </p:txBody>
      </p:sp>
      <p:sp>
        <p:nvSpPr>
          <p:cNvPr id="10" name="object 21"/>
          <p:cNvSpPr txBox="1"/>
          <p:nvPr/>
        </p:nvSpPr>
        <p:spPr>
          <a:xfrm>
            <a:off x="536886" y="1340767"/>
            <a:ext cx="7347482" cy="457363"/>
          </a:xfrm>
          <a:prstGeom prst="rect">
            <a:avLst/>
          </a:prstGeom>
        </p:spPr>
        <p:txBody>
          <a:bodyPr vert="horz" wrap="square" lIns="0" tIns="12065" rIns="0" bIns="0" rtlCol="0">
            <a:spAutoFit/>
          </a:bodyPr>
          <a:lstStyle/>
          <a:p>
            <a:pPr marL="169545" indent="-156845">
              <a:lnSpc>
                <a:spcPct val="100000"/>
              </a:lnSpc>
              <a:spcBef>
                <a:spcPts val="95"/>
              </a:spcBef>
              <a:buChar char="&gt;"/>
              <a:tabLst>
                <a:tab pos="170180" algn="l"/>
              </a:tabLst>
            </a:pPr>
            <a:r>
              <a:rPr sz="2800" spc="-10" dirty="0">
                <a:solidFill>
                  <a:srgbClr val="FFFFFF"/>
                </a:solidFill>
                <a:latin typeface="+mj-lt"/>
                <a:cs typeface="Cambria"/>
              </a:rPr>
              <a:t>Petites cellules </a:t>
            </a:r>
            <a:r>
              <a:rPr sz="2800" spc="-5" dirty="0">
                <a:solidFill>
                  <a:srgbClr val="FFFFFF"/>
                </a:solidFill>
                <a:latin typeface="+mj-lt"/>
                <a:cs typeface="Cambria"/>
              </a:rPr>
              <a:t>constituées de 3 </a:t>
            </a:r>
            <a:r>
              <a:rPr sz="2800" spc="-10" dirty="0">
                <a:solidFill>
                  <a:srgbClr val="FFFFFF"/>
                </a:solidFill>
                <a:latin typeface="+mj-lt"/>
                <a:cs typeface="Cambria"/>
              </a:rPr>
              <a:t>parties</a:t>
            </a:r>
            <a:r>
              <a:rPr sz="2800" spc="45" dirty="0">
                <a:solidFill>
                  <a:srgbClr val="FFFFFF"/>
                </a:solidFill>
                <a:latin typeface="+mj-lt"/>
                <a:cs typeface="Cambria"/>
              </a:rPr>
              <a:t> </a:t>
            </a:r>
            <a:r>
              <a:rPr sz="2800" spc="-5" dirty="0">
                <a:solidFill>
                  <a:srgbClr val="FFFFFF"/>
                </a:solidFill>
                <a:latin typeface="+mj-lt"/>
                <a:cs typeface="Cambria"/>
              </a:rPr>
              <a:t>:</a:t>
            </a:r>
            <a:endParaRPr sz="2800" dirty="0">
              <a:latin typeface="+mj-lt"/>
              <a:cs typeface="Cambria"/>
            </a:endParaRPr>
          </a:p>
        </p:txBody>
      </p:sp>
      <p:sp>
        <p:nvSpPr>
          <p:cNvPr id="11" name="object 24"/>
          <p:cNvSpPr/>
          <p:nvPr/>
        </p:nvSpPr>
        <p:spPr>
          <a:xfrm>
            <a:off x="1475656" y="1916832"/>
            <a:ext cx="6840760" cy="460851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grpId="1" nodeType="clickEffect">
                                  <p:stCondLst>
                                    <p:cond delay="0"/>
                                  </p:stCondLst>
                                  <p:childTnLst>
                                    <p:anim calcmode="lin" valueType="num">
                                      <p:cBhvr additive="base">
                                        <p:cTn id="16" dur="1000"/>
                                        <p:tgtEl>
                                          <p:spTgt spid="6"/>
                                        </p:tgtEl>
                                        <p:attrNameLst>
                                          <p:attrName>ppt_x</p:attrName>
                                        </p:attrNameLst>
                                      </p:cBhvr>
                                      <p:tavLst>
                                        <p:tav tm="0">
                                          <p:val>
                                            <p:strVal val="ppt_x"/>
                                          </p:val>
                                        </p:tav>
                                        <p:tav tm="100000">
                                          <p:val>
                                            <p:strVal val="1+ppt_w/2"/>
                                          </p:val>
                                        </p:tav>
                                      </p:tavLst>
                                    </p:anim>
                                    <p:anim calcmode="lin" valueType="num">
                                      <p:cBhvr additive="base">
                                        <p:cTn id="17" dur="1000"/>
                                        <p:tgtEl>
                                          <p:spTgt spid="6"/>
                                        </p:tgtEl>
                                        <p:attrNameLst>
                                          <p:attrName>ppt_y</p:attrName>
                                        </p:attrNameLst>
                                      </p:cBhvr>
                                      <p:tavLst>
                                        <p:tav tm="0">
                                          <p:val>
                                            <p:strVal val="ppt_y"/>
                                          </p:val>
                                        </p:tav>
                                        <p:tav tm="100000">
                                          <p:val>
                                            <p:strVal val="ppt_y"/>
                                          </p:val>
                                        </p:tav>
                                      </p:tavLst>
                                    </p:anim>
                                    <p:set>
                                      <p:cBhvr>
                                        <p:cTn id="18" dur="1" fill="hold">
                                          <p:stCondLst>
                                            <p:cond delay="999"/>
                                          </p:stCondLst>
                                        </p:cTn>
                                        <p:tgtEl>
                                          <p:spTgt spid="6"/>
                                        </p:tgtEl>
                                        <p:attrNameLst>
                                          <p:attrName>style.visibility</p:attrName>
                                        </p:attrNameLst>
                                      </p:cBhvr>
                                      <p:to>
                                        <p:strVal val="hidden"/>
                                      </p:to>
                                    </p:set>
                                  </p:childTnLst>
                                </p:cTn>
                              </p:par>
                              <p:par>
                                <p:cTn id="19" presetID="2" presetClass="exit" presetSubtype="2" fill="hold" grpId="1" nodeType="withEffect">
                                  <p:stCondLst>
                                    <p:cond delay="0"/>
                                  </p:stCondLst>
                                  <p:childTnLst>
                                    <p:anim calcmode="lin" valueType="num">
                                      <p:cBhvr additive="base">
                                        <p:cTn id="20" dur="1000"/>
                                        <p:tgtEl>
                                          <p:spTgt spid="5"/>
                                        </p:tgtEl>
                                        <p:attrNameLst>
                                          <p:attrName>ppt_x</p:attrName>
                                        </p:attrNameLst>
                                      </p:cBhvr>
                                      <p:tavLst>
                                        <p:tav tm="0">
                                          <p:val>
                                            <p:strVal val="ppt_x"/>
                                          </p:val>
                                        </p:tav>
                                        <p:tav tm="100000">
                                          <p:val>
                                            <p:strVal val="1+ppt_w/2"/>
                                          </p:val>
                                        </p:tav>
                                      </p:tavLst>
                                    </p:anim>
                                    <p:anim calcmode="lin" valueType="num">
                                      <p:cBhvr additive="base">
                                        <p:cTn id="21" dur="1000"/>
                                        <p:tgtEl>
                                          <p:spTgt spid="5"/>
                                        </p:tgtEl>
                                        <p:attrNameLst>
                                          <p:attrName>ppt_y</p:attrName>
                                        </p:attrNameLst>
                                      </p:cBhvr>
                                      <p:tavLst>
                                        <p:tav tm="0">
                                          <p:val>
                                            <p:strVal val="ppt_y"/>
                                          </p:val>
                                        </p:tav>
                                        <p:tav tm="100000">
                                          <p:val>
                                            <p:strVal val="ppt_y"/>
                                          </p:val>
                                        </p:tav>
                                      </p:tavLst>
                                    </p:anim>
                                    <p:set>
                                      <p:cBhvr>
                                        <p:cTn id="22" dur="1" fill="hold">
                                          <p:stCondLst>
                                            <p:cond delay="9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ppt_x"/>
                                          </p:val>
                                        </p:tav>
                                        <p:tav tm="100000">
                                          <p:val>
                                            <p:strVal val="#ppt_x"/>
                                          </p:val>
                                        </p:tav>
                                      </p:tavLst>
                                    </p:anim>
                                    <p:anim calcmode="lin" valueType="num">
                                      <p:cBhvr additive="base">
                                        <p:cTn id="28" dur="10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0" grpId="0"/>
      <p:bldP spid="11" grpId="0" animBg="1"/>
    </p:bldLst>
  </p:timing>
</p:sld>
</file>

<file path=ppt/theme/theme1.xml><?xml version="1.0" encoding="utf-8"?>
<a:theme xmlns:a="http://schemas.openxmlformats.org/drawingml/2006/main" name="BLUEGRN">
  <a:themeElements>
    <a:clrScheme name="">
      <a:dk1>
        <a:srgbClr val="969696"/>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FFFF00"/>
      </a:hlink>
      <a:folHlink>
        <a:srgbClr val="B2B2B2"/>
      </a:folHlink>
    </a:clrScheme>
    <a:fontScheme name="BLUGR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GR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GR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GR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GR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GR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GR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GR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GR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GR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GR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GR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GR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969696"/>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FFFF00"/>
    </a:hlink>
    <a:folHlink>
      <a:srgbClr val="B2B2B2"/>
    </a:folHlink>
  </a:clrScheme>
</a:themeOverride>
</file>

<file path=ppt/theme/themeOverride2.xml><?xml version="1.0" encoding="utf-8"?>
<a:themeOverride xmlns:a="http://schemas.openxmlformats.org/drawingml/2006/main">
  <a:clrScheme name="">
    <a:dk1>
      <a:srgbClr val="969696"/>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FFFF00"/>
    </a:hlink>
    <a:folHlink>
      <a:srgbClr val="B2B2B2"/>
    </a:folHlink>
  </a:clrScheme>
</a:themeOverride>
</file>

<file path=ppt/theme/themeOverride3.xml><?xml version="1.0" encoding="utf-8"?>
<a:themeOverride xmlns:a="http://schemas.openxmlformats.org/drawingml/2006/main">
  <a:clrScheme name="">
    <a:dk1>
      <a:srgbClr val="969696"/>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FFFF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TF16391907</Template>
  <TotalTime>1236</TotalTime>
  <Words>683</Words>
  <Application>Microsoft Office PowerPoint</Application>
  <PresentationFormat>Affichage à l'écran (4:3)</PresentationFormat>
  <Paragraphs>69</Paragraphs>
  <Slides>28</Slides>
  <Notes>0</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BLUEGRN</vt:lpstr>
      <vt:lpstr>Présentation PowerPoint</vt:lpstr>
      <vt:lpstr>Présentation PowerPoint</vt:lpstr>
      <vt:lpstr>Présentation PowerPoint</vt:lpstr>
      <vt:lpstr>Présentation PowerPoint</vt:lpstr>
      <vt:lpstr>Le poisson combattant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À maturité sexuelle, certains oursins rejettent dans l’eau de mer un liquide orangé assez épais, d’autres oursins rejettent un liquide blanchâtre plus clair.   L’examen microscopique montre que le liquide orangé contient des ovules et le liquide clair contient des spermatozoïdes.  Ces gamètes sont formés dans des glandes génitales, les ovules sont produits par cinq ovaires de couleur franchement orangée, les spermatozoïdes par cinq testicules de couleur légèrement plus pâle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Le développement chez les animaux: </vt:lpstr>
      <vt:lpstr>2- Le développement chez les animaux:</vt:lpstr>
      <vt:lpstr>Présentation PowerPoint</vt:lpstr>
      <vt:lpstr>3- Le cycle de développement: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Toshiba</dc:creator>
  <cp:lastModifiedBy>hala ouhssine</cp:lastModifiedBy>
  <cp:revision>122</cp:revision>
  <dcterms:created xsi:type="dcterms:W3CDTF">2019-01-24T17:37:50Z</dcterms:created>
  <dcterms:modified xsi:type="dcterms:W3CDTF">2020-03-28T15:28:21Z</dcterms:modified>
</cp:coreProperties>
</file>