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96" r:id="rId3"/>
    <p:sldId id="285" r:id="rId4"/>
    <p:sldId id="287" r:id="rId5"/>
    <p:sldId id="289" r:id="rId6"/>
    <p:sldId id="291" r:id="rId7"/>
    <p:sldId id="298" r:id="rId8"/>
    <p:sldId id="301" r:id="rId9"/>
    <p:sldId id="299" r:id="rId10"/>
    <p:sldId id="303" r:id="rId11"/>
    <p:sldId id="293" r:id="rId12"/>
    <p:sldId id="271" r:id="rId13"/>
    <p:sldId id="304" r:id="rId14"/>
    <p:sldId id="307" r:id="rId15"/>
    <p:sldId id="308" r:id="rId16"/>
    <p:sldId id="281" r:id="rId17"/>
    <p:sldId id="310" r:id="rId18"/>
    <p:sldId id="295" r:id="rId19"/>
    <p:sldId id="283" r:id="rId2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55A6F-5364-4961-AC8B-861FE6107521}" type="datetimeFigureOut">
              <a:rPr lang="fr-FR" smtClean="0"/>
              <a:t>28/03/2020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46BCF-88CC-4A05-9816-3A8DD0FF907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55A6F-5364-4961-AC8B-861FE6107521}" type="datetimeFigureOut">
              <a:rPr lang="fr-FR" smtClean="0"/>
              <a:t>28/03/2020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46BCF-88CC-4A05-9816-3A8DD0FF907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55A6F-5364-4961-AC8B-861FE6107521}" type="datetimeFigureOut">
              <a:rPr lang="fr-FR" smtClean="0"/>
              <a:t>28/03/2020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46BCF-88CC-4A05-9816-3A8DD0FF907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55A6F-5364-4961-AC8B-861FE6107521}" type="datetimeFigureOut">
              <a:rPr lang="fr-FR" smtClean="0"/>
              <a:t>28/03/2020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46BCF-88CC-4A05-9816-3A8DD0FF907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55A6F-5364-4961-AC8B-861FE6107521}" type="datetimeFigureOut">
              <a:rPr lang="fr-FR" smtClean="0"/>
              <a:t>28/03/2020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46BCF-88CC-4A05-9816-3A8DD0FF907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55A6F-5364-4961-AC8B-861FE6107521}" type="datetimeFigureOut">
              <a:rPr lang="fr-FR" smtClean="0"/>
              <a:t>28/03/2020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46BCF-88CC-4A05-9816-3A8DD0FF907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55A6F-5364-4961-AC8B-861FE6107521}" type="datetimeFigureOut">
              <a:rPr lang="fr-FR" smtClean="0"/>
              <a:t>28/03/2020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46BCF-88CC-4A05-9816-3A8DD0FF907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55A6F-5364-4961-AC8B-861FE6107521}" type="datetimeFigureOut">
              <a:rPr lang="fr-FR" smtClean="0"/>
              <a:t>28/03/2020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46BCF-88CC-4A05-9816-3A8DD0FF907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55A6F-5364-4961-AC8B-861FE6107521}" type="datetimeFigureOut">
              <a:rPr lang="fr-FR" smtClean="0"/>
              <a:t>28/03/2020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46BCF-88CC-4A05-9816-3A8DD0FF907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55A6F-5364-4961-AC8B-861FE6107521}" type="datetimeFigureOut">
              <a:rPr lang="fr-FR" smtClean="0"/>
              <a:t>28/03/2020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46BCF-88CC-4A05-9816-3A8DD0FF907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55A6F-5364-4961-AC8B-861FE6107521}" type="datetimeFigureOut">
              <a:rPr lang="fr-FR" smtClean="0"/>
              <a:t>28/03/2020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46BCF-88CC-4A05-9816-3A8DD0FF907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55A6F-5364-4961-AC8B-861FE6107521}" type="datetimeFigureOut">
              <a:rPr lang="fr-FR" smtClean="0"/>
              <a:t>28/03/2020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46BCF-88CC-4A05-9816-3A8DD0FF907C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i="1" dirty="0" smtClean="0">
                <a:solidFill>
                  <a:srgbClr val="FF0000"/>
                </a:solidFill>
              </a:rPr>
              <a:t>Deuxième unité:</a:t>
            </a:r>
            <a:endParaRPr lang="fr-FR" i="1" dirty="0">
              <a:solidFill>
                <a:srgbClr val="FF0000"/>
              </a:solidFill>
            </a:endParaRPr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857224" y="1600201"/>
            <a:ext cx="7286676" cy="232886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fr-FR" sz="4400" dirty="0" smtClean="0">
                <a:solidFill>
                  <a:srgbClr val="FF0000"/>
                </a:solidFill>
              </a:rPr>
              <a:t>La reproduction chez  les êtres vivants et l’hérédité humaine.</a:t>
            </a:r>
            <a:endParaRPr lang="fr-FR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6146" name="Picture 2" descr="C:\Users\hp\Downloads\téléchargement (5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571480"/>
            <a:ext cx="8143932" cy="585791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6643702" y="3357562"/>
            <a:ext cx="1785950" cy="18573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 smtClean="0"/>
              <a:t>Un sore= un amas de sporanges</a:t>
            </a:r>
            <a:endParaRPr lang="fr-FR" sz="2400" b="1" dirty="0"/>
          </a:p>
        </p:txBody>
      </p:sp>
      <p:cxnSp>
        <p:nvCxnSpPr>
          <p:cNvPr id="6" name="Connecteur droit avec flèche 5"/>
          <p:cNvCxnSpPr/>
          <p:nvPr/>
        </p:nvCxnSpPr>
        <p:spPr>
          <a:xfrm rot="10800000">
            <a:off x="2857488" y="4500570"/>
            <a:ext cx="3714776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428596" y="5429264"/>
            <a:ext cx="8001056" cy="10001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b="1" i="1" dirty="0" smtClean="0"/>
              <a:t>Partie d’une fronde ou feuille.</a:t>
            </a:r>
            <a:endParaRPr lang="fr-FR" sz="3200" b="1" i="1" dirty="0"/>
          </a:p>
        </p:txBody>
      </p:sp>
      <p:sp>
        <p:nvSpPr>
          <p:cNvPr id="8" name="Rectangle 7"/>
          <p:cNvSpPr/>
          <p:nvPr/>
        </p:nvSpPr>
        <p:spPr>
          <a:xfrm>
            <a:off x="2857488" y="500042"/>
            <a:ext cx="2357454" cy="5000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i="1" dirty="0" smtClean="0"/>
              <a:t>Une foliole</a:t>
            </a:r>
            <a:endParaRPr lang="fr-FR" sz="3200" i="1" dirty="0"/>
          </a:p>
        </p:txBody>
      </p:sp>
      <p:cxnSp>
        <p:nvCxnSpPr>
          <p:cNvPr id="10" name="Connecteur droit avec flèche 9"/>
          <p:cNvCxnSpPr/>
          <p:nvPr/>
        </p:nvCxnSpPr>
        <p:spPr>
          <a:xfrm rot="5400000">
            <a:off x="3286116" y="1428736"/>
            <a:ext cx="857256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Autofit/>
          </a:bodyPr>
          <a:lstStyle/>
          <a:p>
            <a:r>
              <a:rPr lang="fr-FR" sz="3600" dirty="0" smtClean="0">
                <a:solidFill>
                  <a:srgbClr val="FF0000"/>
                </a:solidFill>
              </a:rPr>
              <a:t>I)La </a:t>
            </a:r>
            <a:r>
              <a:rPr lang="fr-FR" sz="3600" dirty="0" smtClean="0">
                <a:solidFill>
                  <a:srgbClr val="FF0000"/>
                </a:solidFill>
              </a:rPr>
              <a:t>reproduction chez les fougères:</a:t>
            </a:r>
            <a:br>
              <a:rPr lang="fr-FR" sz="3600" dirty="0" smtClean="0">
                <a:solidFill>
                  <a:srgbClr val="FF0000"/>
                </a:solidFill>
              </a:rPr>
            </a:br>
            <a:r>
              <a:rPr lang="fr-FR" sz="3600" dirty="0" err="1" smtClean="0">
                <a:solidFill>
                  <a:srgbClr val="FF0000"/>
                </a:solidFill>
              </a:rPr>
              <a:t>Ex:</a:t>
            </a:r>
            <a:r>
              <a:rPr lang="fr-FR" sz="3600" b="1" dirty="0" err="1" smtClean="0">
                <a:solidFill>
                  <a:srgbClr val="00B0F0"/>
                </a:solidFill>
              </a:rPr>
              <a:t>le</a:t>
            </a:r>
            <a:r>
              <a:rPr lang="fr-FR" sz="3600" b="1" dirty="0" smtClean="0">
                <a:solidFill>
                  <a:srgbClr val="00B0F0"/>
                </a:solidFill>
              </a:rPr>
              <a:t> </a:t>
            </a:r>
            <a:r>
              <a:rPr lang="fr-FR" sz="3600" b="1" dirty="0" smtClean="0">
                <a:solidFill>
                  <a:srgbClr val="00B0F0"/>
                </a:solidFill>
              </a:rPr>
              <a:t>polypode:</a:t>
            </a:r>
            <a:endParaRPr lang="fr-FR" sz="3600" b="1" dirty="0">
              <a:solidFill>
                <a:srgbClr val="00B0F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357298"/>
            <a:ext cx="8572560" cy="4768865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fr-FR" b="1" dirty="0" smtClean="0">
                <a:solidFill>
                  <a:srgbClr val="00B050"/>
                </a:solidFill>
              </a:rPr>
              <a:t>la production des spores et leur germination:</a:t>
            </a:r>
          </a:p>
          <a:p>
            <a:pPr marL="514350" indent="-514350">
              <a:buNone/>
            </a:pPr>
            <a:r>
              <a:rPr lang="fr-FR" b="1" dirty="0" smtClean="0">
                <a:solidFill>
                  <a:srgbClr val="7030A0"/>
                </a:solidFill>
              </a:rPr>
              <a:t>a/observation </a:t>
            </a:r>
            <a:r>
              <a:rPr lang="fr-FR" b="1" dirty="0" smtClean="0">
                <a:solidFill>
                  <a:srgbClr val="7030A0"/>
                </a:solidFill>
              </a:rPr>
              <a:t>du polypode: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fr-FR" dirty="0" smtClean="0"/>
              <a:t>Feuilles vertes </a:t>
            </a:r>
            <a:r>
              <a:rPr lang="fr-FR" dirty="0" err="1" smtClean="0"/>
              <a:t>aériennes,découpées</a:t>
            </a:r>
            <a:r>
              <a:rPr lang="fr-FR" dirty="0" smtClean="0"/>
              <a:t> en lobes.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fr-FR" dirty="0" smtClean="0"/>
              <a:t>A la face inférieure des feuilles on trouve des </a:t>
            </a:r>
            <a:r>
              <a:rPr lang="fr-FR" i="1" dirty="0" smtClean="0">
                <a:solidFill>
                  <a:srgbClr val="FF0000"/>
                </a:solidFill>
              </a:rPr>
              <a:t>amas de sporanges</a:t>
            </a:r>
            <a:r>
              <a:rPr lang="fr-FR" dirty="0" smtClean="0"/>
              <a:t>.</a:t>
            </a:r>
            <a:endParaRPr lang="fr-FR" dirty="0" smtClean="0"/>
          </a:p>
          <a:p>
            <a:pPr marL="514350" indent="-514350">
              <a:buFont typeface="Wingdings" pitchFamily="2" charset="2"/>
              <a:buChar char="ü"/>
            </a:pPr>
            <a:r>
              <a:rPr lang="fr-FR" dirty="0" smtClean="0"/>
              <a:t>A maturité chaque sporange s’ouvre et libère des spores microscopiques dispersées par le vent</a:t>
            </a:r>
            <a:r>
              <a:rPr lang="fr-FR" dirty="0" smtClean="0"/>
              <a:t>.</a:t>
            </a:r>
            <a:endParaRPr lang="fr-FR" dirty="0" smtClean="0"/>
          </a:p>
          <a:p>
            <a:pPr marL="514350" indent="-514350">
              <a:buFont typeface="Wingdings" pitchFamily="2" charset="2"/>
              <a:buChar char="ü"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fr-FR" b="1" dirty="0" smtClean="0">
                <a:solidFill>
                  <a:srgbClr val="7030A0"/>
                </a:solidFill>
              </a:rPr>
              <a:t>b)Germination des spores:</a:t>
            </a:r>
            <a:endParaRPr lang="fr-FR" dirty="0">
              <a:solidFill>
                <a:srgbClr val="7030A0"/>
              </a:solidFill>
            </a:endParaRPr>
          </a:p>
        </p:txBody>
      </p:sp>
      <p:pic>
        <p:nvPicPr>
          <p:cNvPr id="9" name="Picture 2" descr="C:\Users\hp\Downloads\images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214422"/>
            <a:ext cx="3857652" cy="4143404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500034" y="4500570"/>
            <a:ext cx="3857652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800" dirty="0" smtClean="0"/>
              <a:t>Schéma de la germination d’une spore</a:t>
            </a:r>
            <a:endParaRPr lang="fr-FR" sz="2800" dirty="0"/>
          </a:p>
        </p:txBody>
      </p:sp>
      <p:sp>
        <p:nvSpPr>
          <p:cNvPr id="13" name="Rectangle 12"/>
          <p:cNvSpPr/>
          <p:nvPr/>
        </p:nvSpPr>
        <p:spPr>
          <a:xfrm>
            <a:off x="3286116" y="2786058"/>
            <a:ext cx="1714512" cy="5715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 err="1" smtClean="0"/>
              <a:t>protonema</a:t>
            </a:r>
            <a:endParaRPr lang="fr-FR" sz="2400" b="1" dirty="0"/>
          </a:p>
        </p:txBody>
      </p:sp>
      <p:sp>
        <p:nvSpPr>
          <p:cNvPr id="15" name="Rectangle 14"/>
          <p:cNvSpPr/>
          <p:nvPr/>
        </p:nvSpPr>
        <p:spPr>
          <a:xfrm>
            <a:off x="2643174" y="3786190"/>
            <a:ext cx="2571768" cy="5715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 smtClean="0"/>
              <a:t>Spore germée</a:t>
            </a:r>
            <a:endParaRPr lang="fr-FR" sz="2400" b="1" dirty="0"/>
          </a:p>
        </p:txBody>
      </p:sp>
      <p:cxnSp>
        <p:nvCxnSpPr>
          <p:cNvPr id="17" name="Connecteur droit avec flèche 16"/>
          <p:cNvCxnSpPr/>
          <p:nvPr/>
        </p:nvCxnSpPr>
        <p:spPr>
          <a:xfrm rot="16200000" flipV="1">
            <a:off x="535753" y="3464719"/>
            <a:ext cx="857256" cy="21431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>
            <a:stCxn id="15" idx="1"/>
          </p:cNvCxnSpPr>
          <p:nvPr/>
        </p:nvCxnSpPr>
        <p:spPr>
          <a:xfrm rot="10800000">
            <a:off x="1071538" y="4000504"/>
            <a:ext cx="1571636" cy="714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 rot="16200000" flipV="1">
            <a:off x="1964513" y="2607463"/>
            <a:ext cx="714380" cy="3571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/>
          <p:nvPr/>
        </p:nvCxnSpPr>
        <p:spPr>
          <a:xfrm>
            <a:off x="3571868" y="1928802"/>
            <a:ext cx="2214578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5857884" y="1214422"/>
            <a:ext cx="2857520" cy="37862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026" name="Picture 2" descr="C:\Users\hp\Downloads\téléchargement (4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1214422"/>
            <a:ext cx="2714644" cy="3786214"/>
          </a:xfrm>
          <a:prstGeom prst="rect">
            <a:avLst/>
          </a:prstGeom>
          <a:noFill/>
        </p:spPr>
      </p:pic>
      <p:sp>
        <p:nvSpPr>
          <p:cNvPr id="28" name="Rectangle 27"/>
          <p:cNvSpPr/>
          <p:nvPr/>
        </p:nvSpPr>
        <p:spPr>
          <a:xfrm>
            <a:off x="6215074" y="5072074"/>
            <a:ext cx="2500330" cy="5000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err="1" smtClean="0"/>
              <a:t>prothale</a:t>
            </a:r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fr-FR" i="1" dirty="0" smtClean="0"/>
              <a:t>Germination d’un spore:</a:t>
            </a:r>
            <a:endParaRPr lang="fr-FR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1142984"/>
            <a:ext cx="8429684" cy="464347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4000" dirty="0" smtClean="0"/>
              <a:t>Si les conditions de température et d’humidité sont favorables ,chaque spore tombe sur le sol germe et donne naissance à un filament pluricellulaire qui se transforme  en une petite lame verte :</a:t>
            </a:r>
            <a:r>
              <a:rPr lang="fr-FR" sz="4000" b="1" i="1" dirty="0" smtClean="0">
                <a:solidFill>
                  <a:srgbClr val="FF0000"/>
                </a:solidFill>
              </a:rPr>
              <a:t>le prothalle.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fr-FR" b="1" i="1" dirty="0" smtClean="0">
                <a:solidFill>
                  <a:srgbClr val="FF0000"/>
                </a:solidFill>
              </a:rPr>
              <a:t/>
            </a:r>
            <a:br>
              <a:rPr lang="fr-FR" b="1" i="1" dirty="0" smtClean="0">
                <a:solidFill>
                  <a:srgbClr val="FF0000"/>
                </a:solidFill>
              </a:rPr>
            </a:br>
            <a:r>
              <a:rPr lang="fr-FR" b="1" i="1" dirty="0" smtClean="0">
                <a:solidFill>
                  <a:srgbClr val="FF0000"/>
                </a:solidFill>
              </a:rPr>
              <a:t>Le </a:t>
            </a:r>
            <a:r>
              <a:rPr lang="fr-FR" b="1" i="1" dirty="0" err="1" smtClean="0">
                <a:solidFill>
                  <a:srgbClr val="FF0000"/>
                </a:solidFill>
              </a:rPr>
              <a:t>prothale</a:t>
            </a:r>
            <a:r>
              <a:rPr lang="fr-FR" b="1" i="1" dirty="0" smtClean="0">
                <a:solidFill>
                  <a:srgbClr val="FF0000"/>
                </a:solidFill>
              </a:rPr>
              <a:t> mature :</a:t>
            </a:r>
            <a:br>
              <a:rPr lang="fr-FR" b="1" i="1" dirty="0" smtClean="0">
                <a:solidFill>
                  <a:srgbClr val="FF0000"/>
                </a:solidFill>
              </a:rPr>
            </a:br>
            <a:endParaRPr lang="fr-FR" dirty="0"/>
          </a:p>
        </p:txBody>
      </p:sp>
      <p:pic>
        <p:nvPicPr>
          <p:cNvPr id="2050" name="Picture 2" descr="C:\Users\hp\Downloads\images (3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142984"/>
            <a:ext cx="6357982" cy="4572032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142976" y="3071810"/>
            <a:ext cx="1843094" cy="5000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 smtClean="0"/>
              <a:t>rhizoïdes</a:t>
            </a:r>
            <a:endParaRPr lang="fr-FR" sz="2400" b="1" dirty="0"/>
          </a:p>
        </p:txBody>
      </p:sp>
      <p:sp>
        <p:nvSpPr>
          <p:cNvPr id="8" name="Rectangle 7"/>
          <p:cNvSpPr/>
          <p:nvPr/>
        </p:nvSpPr>
        <p:spPr>
          <a:xfrm>
            <a:off x="428596" y="5643578"/>
            <a:ext cx="3429024" cy="92869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800" b="1" dirty="0" smtClean="0"/>
              <a:t>Organe femelle(archégone</a:t>
            </a:r>
            <a:r>
              <a:rPr lang="fr-FR" sz="2400" b="1" dirty="0" smtClean="0"/>
              <a:t>)</a:t>
            </a:r>
            <a:endParaRPr lang="fr-FR" sz="2400" b="1" dirty="0"/>
          </a:p>
        </p:txBody>
      </p:sp>
      <p:sp>
        <p:nvSpPr>
          <p:cNvPr id="9" name="Rectangle 8"/>
          <p:cNvSpPr/>
          <p:nvPr/>
        </p:nvSpPr>
        <p:spPr>
          <a:xfrm>
            <a:off x="4286248" y="5643578"/>
            <a:ext cx="4500594" cy="92869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800" b="1" dirty="0" smtClean="0"/>
              <a:t>Organe</a:t>
            </a:r>
          </a:p>
          <a:p>
            <a:pPr algn="ctr"/>
            <a:r>
              <a:rPr lang="fr-FR" sz="2800" b="1" dirty="0" smtClean="0"/>
              <a:t> mâle (anthéridie)</a:t>
            </a:r>
          </a:p>
          <a:p>
            <a:pPr algn="ctr"/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6786578" y="3429000"/>
            <a:ext cx="2143140" cy="7143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 smtClean="0"/>
              <a:t>Les anthérozoïdes</a:t>
            </a:r>
            <a:endParaRPr lang="fr-FR" sz="2400" b="1" dirty="0"/>
          </a:p>
        </p:txBody>
      </p:sp>
      <p:cxnSp>
        <p:nvCxnSpPr>
          <p:cNvPr id="12" name="Connecteur droit avec flèche 11"/>
          <p:cNvCxnSpPr/>
          <p:nvPr/>
        </p:nvCxnSpPr>
        <p:spPr>
          <a:xfrm rot="5400000">
            <a:off x="6036479" y="4393413"/>
            <a:ext cx="1000132" cy="50006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14282" y="3857628"/>
            <a:ext cx="1571636" cy="5715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 smtClean="0"/>
              <a:t>L’oosphère</a:t>
            </a:r>
            <a:endParaRPr lang="fr-FR" sz="2400" b="1" dirty="0"/>
          </a:p>
        </p:txBody>
      </p:sp>
      <p:cxnSp>
        <p:nvCxnSpPr>
          <p:cNvPr id="15" name="Connecteur droit avec flèche 14"/>
          <p:cNvCxnSpPr/>
          <p:nvPr/>
        </p:nvCxnSpPr>
        <p:spPr>
          <a:xfrm>
            <a:off x="1428728" y="4429132"/>
            <a:ext cx="857256" cy="35719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>
            <a:stCxn id="5" idx="3"/>
          </p:cNvCxnSpPr>
          <p:nvPr/>
        </p:nvCxnSpPr>
        <p:spPr>
          <a:xfrm flipV="1">
            <a:off x="2986070" y="3286124"/>
            <a:ext cx="728674" cy="3571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i="1" dirty="0" smtClean="0">
                <a:solidFill>
                  <a:srgbClr val="FF0000"/>
                </a:solidFill>
              </a:rPr>
              <a:t>Le </a:t>
            </a:r>
            <a:r>
              <a:rPr lang="fr-FR" b="1" i="1" dirty="0" err="1" smtClean="0">
                <a:solidFill>
                  <a:srgbClr val="FF0000"/>
                </a:solidFill>
              </a:rPr>
              <a:t>prothale</a:t>
            </a:r>
            <a:r>
              <a:rPr lang="fr-FR" b="1" i="1" dirty="0" smtClean="0">
                <a:solidFill>
                  <a:srgbClr val="FF0000"/>
                </a:solidFill>
              </a:rPr>
              <a:t> mature porte:</a:t>
            </a:r>
            <a:br>
              <a:rPr lang="fr-FR" b="1" i="1" dirty="0" smtClean="0">
                <a:solidFill>
                  <a:srgbClr val="FF0000"/>
                </a:solidFill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471490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fr-FR" sz="4400" b="1" dirty="0" smtClean="0"/>
              <a:t>Les organes reproducteurs mâle(produisent des gamètes mâles).</a:t>
            </a:r>
          </a:p>
          <a:p>
            <a:pPr>
              <a:buFont typeface="Wingdings" pitchFamily="2" charset="2"/>
              <a:buChar char="§"/>
            </a:pPr>
            <a:r>
              <a:rPr lang="fr-FR" sz="4400" b="1" dirty="0" smtClean="0"/>
              <a:t>Les organes reproducteurs femelle(produisent des gamètes femelles)</a:t>
            </a:r>
            <a:endParaRPr lang="fr-FR" sz="4400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fr-FR" sz="3600" b="1" dirty="0" smtClean="0">
                <a:solidFill>
                  <a:srgbClr val="00B050"/>
                </a:solidFill>
              </a:rPr>
              <a:t>2)Fécondation et naissance d’un nouveau fougère:</a:t>
            </a:r>
            <a:endParaRPr lang="fr-FR" sz="3600" b="1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57299"/>
            <a:ext cx="8229600" cy="500065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fr-FR" sz="3600" b="1" dirty="0" smtClean="0"/>
              <a:t>a/fécondation:</a:t>
            </a:r>
          </a:p>
          <a:p>
            <a:r>
              <a:rPr lang="fr-FR" sz="4000" dirty="0" smtClean="0"/>
              <a:t>Les anthérozoïdes nagent  dans l’eau pour rejoindre l’oosphère(gamète femelle) </a:t>
            </a:r>
            <a:r>
              <a:rPr lang="fr-FR" sz="4000" dirty="0" smtClean="0"/>
              <a:t>où </a:t>
            </a:r>
            <a:r>
              <a:rPr lang="fr-FR" sz="4000" dirty="0" smtClean="0"/>
              <a:t>s’</a:t>
            </a:r>
            <a:r>
              <a:rPr lang="fr-FR" sz="4000" dirty="0" err="1" smtClean="0"/>
              <a:t>efféctue</a:t>
            </a:r>
            <a:r>
              <a:rPr lang="fr-FR" sz="4000" dirty="0" smtClean="0"/>
              <a:t> la fécondation.</a:t>
            </a:r>
          </a:p>
          <a:p>
            <a:r>
              <a:rPr lang="fr-FR" sz="4000" dirty="0" smtClean="0"/>
              <a:t>La cellule œuf se développe pour donner </a:t>
            </a:r>
            <a:r>
              <a:rPr lang="fr-FR" sz="4000" i="1" dirty="0" smtClean="0">
                <a:solidFill>
                  <a:srgbClr val="00B0F0"/>
                </a:solidFill>
              </a:rPr>
              <a:t>un nouveau fougère </a:t>
            </a:r>
            <a:r>
              <a:rPr lang="fr-FR" sz="4000" dirty="0" smtClean="0"/>
              <a:t>qui se développe sur </a:t>
            </a:r>
            <a:r>
              <a:rPr lang="fr-FR" sz="4000" i="1" dirty="0" smtClean="0">
                <a:solidFill>
                  <a:srgbClr val="00B0F0"/>
                </a:solidFill>
              </a:rPr>
              <a:t>le </a:t>
            </a:r>
            <a:r>
              <a:rPr lang="fr-FR" sz="4000" i="1" dirty="0" err="1" smtClean="0">
                <a:solidFill>
                  <a:srgbClr val="00B0F0"/>
                </a:solidFill>
              </a:rPr>
              <a:t>prothale</a:t>
            </a:r>
            <a:r>
              <a:rPr lang="fr-FR" sz="4000" dirty="0" smtClean="0"/>
              <a:t>.</a:t>
            </a:r>
            <a:endParaRPr lang="fr-FR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3074" name="Picture 2" descr="C:\Users\hp\Downloads\images (4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214290"/>
            <a:ext cx="8286808" cy="6000792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500034" y="285728"/>
            <a:ext cx="8143932" cy="14144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000" i="1" dirty="0" smtClean="0">
                <a:solidFill>
                  <a:srgbClr val="00B0F0"/>
                </a:solidFill>
              </a:rPr>
              <a:t>un nouveau fougère </a:t>
            </a:r>
            <a:r>
              <a:rPr lang="fr-FR" sz="4000" dirty="0" smtClean="0"/>
              <a:t> se développe sur </a:t>
            </a:r>
            <a:r>
              <a:rPr lang="fr-FR" sz="4000" i="1" dirty="0" smtClean="0">
                <a:solidFill>
                  <a:srgbClr val="00B0F0"/>
                </a:solidFill>
              </a:rPr>
              <a:t>le </a:t>
            </a:r>
            <a:r>
              <a:rPr lang="fr-FR" sz="4000" i="1" dirty="0" err="1" smtClean="0">
                <a:solidFill>
                  <a:srgbClr val="00B0F0"/>
                </a:solidFill>
              </a:rPr>
              <a:t>prothale</a:t>
            </a:r>
            <a:r>
              <a:rPr lang="fr-FR" sz="3200" dirty="0" smtClean="0"/>
              <a:t>.(après quelques semaines)</a:t>
            </a:r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FR" sz="3600" b="1" dirty="0" smtClean="0">
                <a:solidFill>
                  <a:srgbClr val="00B0F0"/>
                </a:solidFill>
              </a:rPr>
              <a:t>b/cycle de vie</a:t>
            </a:r>
            <a:r>
              <a:rPr lang="fr-FR" sz="3600" b="1" dirty="0" smtClean="0">
                <a:solidFill>
                  <a:srgbClr val="00B0F0"/>
                </a:solidFill>
              </a:rPr>
              <a:t>:</a:t>
            </a:r>
            <a:endParaRPr lang="fr-FR" sz="3600" b="1" dirty="0">
              <a:solidFill>
                <a:srgbClr val="00B0F0"/>
              </a:solidFill>
            </a:endParaRPr>
          </a:p>
        </p:txBody>
      </p:sp>
      <p:pic>
        <p:nvPicPr>
          <p:cNvPr id="4" name="Picture 2" descr="C:\Users\hp\Downloads\6spm03i09z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000124"/>
            <a:ext cx="8358246" cy="54292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fr-FR" i="1" dirty="0" smtClean="0">
                <a:solidFill>
                  <a:srgbClr val="FF0000"/>
                </a:solidFill>
              </a:rPr>
              <a:t>Cycle de vie de polypode:</a:t>
            </a:r>
            <a:endParaRPr lang="fr-FR" i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5785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714348" y="1500174"/>
            <a:ext cx="1357322" cy="64294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 smtClean="0"/>
              <a:t>Fougère adulte</a:t>
            </a:r>
            <a:endParaRPr lang="fr-FR" sz="2400" b="1" dirty="0"/>
          </a:p>
        </p:txBody>
      </p:sp>
      <p:sp>
        <p:nvSpPr>
          <p:cNvPr id="5" name="Rectangle 4"/>
          <p:cNvSpPr/>
          <p:nvPr/>
        </p:nvSpPr>
        <p:spPr>
          <a:xfrm>
            <a:off x="2928926" y="1500174"/>
            <a:ext cx="1500198" cy="64294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 smtClean="0"/>
              <a:t>sporanges</a:t>
            </a:r>
            <a:endParaRPr lang="fr-FR" sz="2400" b="1" dirty="0"/>
          </a:p>
        </p:txBody>
      </p:sp>
      <p:sp>
        <p:nvSpPr>
          <p:cNvPr id="6" name="Rectangle 5"/>
          <p:cNvSpPr/>
          <p:nvPr/>
        </p:nvSpPr>
        <p:spPr>
          <a:xfrm>
            <a:off x="5000628" y="1500174"/>
            <a:ext cx="1357322" cy="64294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800" b="1" dirty="0" smtClean="0"/>
              <a:t>spore</a:t>
            </a:r>
            <a:endParaRPr lang="fr-FR" sz="2800" b="1" dirty="0"/>
          </a:p>
        </p:txBody>
      </p:sp>
      <p:sp>
        <p:nvSpPr>
          <p:cNvPr id="7" name="Rectangle 6"/>
          <p:cNvSpPr/>
          <p:nvPr/>
        </p:nvSpPr>
        <p:spPr>
          <a:xfrm>
            <a:off x="6786578" y="3000372"/>
            <a:ext cx="1714512" cy="7858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b="1" dirty="0" smtClean="0"/>
              <a:t>Organe femelle</a:t>
            </a:r>
          </a:p>
          <a:p>
            <a:pPr algn="ctr"/>
            <a:r>
              <a:rPr lang="fr-FR" sz="2000" b="1" dirty="0" smtClean="0"/>
              <a:t>(archégone)</a:t>
            </a:r>
            <a:endParaRPr lang="fr-FR" sz="2000" b="1" dirty="0"/>
          </a:p>
        </p:txBody>
      </p:sp>
      <p:sp>
        <p:nvSpPr>
          <p:cNvPr id="8" name="Rectangle 7"/>
          <p:cNvSpPr/>
          <p:nvPr/>
        </p:nvSpPr>
        <p:spPr>
          <a:xfrm>
            <a:off x="4857752" y="3000372"/>
            <a:ext cx="1785950" cy="8572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b="1" dirty="0" smtClean="0"/>
              <a:t>Organe mâle</a:t>
            </a:r>
          </a:p>
          <a:p>
            <a:pPr algn="ctr"/>
            <a:r>
              <a:rPr lang="fr-FR" sz="2000" b="1" dirty="0" smtClean="0"/>
              <a:t>(anthéridie)</a:t>
            </a:r>
            <a:endParaRPr lang="fr-FR" sz="2000" b="1" dirty="0"/>
          </a:p>
        </p:txBody>
      </p:sp>
      <p:sp>
        <p:nvSpPr>
          <p:cNvPr id="9" name="Rectangle 8"/>
          <p:cNvSpPr/>
          <p:nvPr/>
        </p:nvSpPr>
        <p:spPr>
          <a:xfrm>
            <a:off x="4643438" y="4286256"/>
            <a:ext cx="2214578" cy="64294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 smtClean="0"/>
              <a:t>anthérozoïdes</a:t>
            </a:r>
            <a:endParaRPr lang="fr-FR" sz="2400" b="1" dirty="0"/>
          </a:p>
        </p:txBody>
      </p:sp>
      <p:sp>
        <p:nvSpPr>
          <p:cNvPr id="10" name="Rectangle 9"/>
          <p:cNvSpPr/>
          <p:nvPr/>
        </p:nvSpPr>
        <p:spPr>
          <a:xfrm>
            <a:off x="7072330" y="4357694"/>
            <a:ext cx="1428760" cy="64294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 smtClean="0"/>
              <a:t>oosphère</a:t>
            </a:r>
            <a:endParaRPr lang="fr-FR" sz="2400" b="1" dirty="0"/>
          </a:p>
        </p:txBody>
      </p:sp>
      <p:sp>
        <p:nvSpPr>
          <p:cNvPr id="11" name="Rectangle 10"/>
          <p:cNvSpPr/>
          <p:nvPr/>
        </p:nvSpPr>
        <p:spPr>
          <a:xfrm>
            <a:off x="4572000" y="5357826"/>
            <a:ext cx="1714512" cy="64294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 smtClean="0"/>
              <a:t>fécondation</a:t>
            </a:r>
            <a:endParaRPr lang="fr-FR" sz="2400" b="1" dirty="0"/>
          </a:p>
        </p:txBody>
      </p:sp>
      <p:sp>
        <p:nvSpPr>
          <p:cNvPr id="12" name="Rectangle 11"/>
          <p:cNvSpPr/>
          <p:nvPr/>
        </p:nvSpPr>
        <p:spPr>
          <a:xfrm>
            <a:off x="2786050" y="5143512"/>
            <a:ext cx="1357322" cy="64294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 smtClean="0"/>
              <a:t>Cellule œuf</a:t>
            </a:r>
            <a:endParaRPr lang="fr-FR" sz="2400" b="1" dirty="0"/>
          </a:p>
        </p:txBody>
      </p:sp>
      <p:sp>
        <p:nvSpPr>
          <p:cNvPr id="13" name="Rectangle 12"/>
          <p:cNvSpPr/>
          <p:nvPr/>
        </p:nvSpPr>
        <p:spPr>
          <a:xfrm>
            <a:off x="928662" y="5143512"/>
            <a:ext cx="1357322" cy="64294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 smtClean="0"/>
              <a:t>Jeune fougère</a:t>
            </a:r>
            <a:endParaRPr lang="fr-FR" sz="2400" b="1" dirty="0"/>
          </a:p>
        </p:txBody>
      </p:sp>
      <p:sp>
        <p:nvSpPr>
          <p:cNvPr id="15" name="Rectangle 14"/>
          <p:cNvSpPr/>
          <p:nvPr/>
        </p:nvSpPr>
        <p:spPr>
          <a:xfrm>
            <a:off x="6858016" y="1500174"/>
            <a:ext cx="1357322" cy="64294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 err="1" smtClean="0"/>
              <a:t>prothale</a:t>
            </a:r>
            <a:endParaRPr lang="fr-FR" sz="2400" b="1" dirty="0"/>
          </a:p>
        </p:txBody>
      </p:sp>
      <p:cxnSp>
        <p:nvCxnSpPr>
          <p:cNvPr id="17" name="Connecteur droit avec flèche 16"/>
          <p:cNvCxnSpPr>
            <a:stCxn id="4" idx="3"/>
            <a:endCxn id="5" idx="1"/>
          </p:cNvCxnSpPr>
          <p:nvPr/>
        </p:nvCxnSpPr>
        <p:spPr>
          <a:xfrm>
            <a:off x="2071670" y="1821645"/>
            <a:ext cx="857256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 rot="5400000">
            <a:off x="6143636" y="5072074"/>
            <a:ext cx="642942" cy="3571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/>
          <p:nvPr/>
        </p:nvCxnSpPr>
        <p:spPr>
          <a:xfrm rot="10800000" flipV="1">
            <a:off x="6286512" y="5000636"/>
            <a:ext cx="928694" cy="64453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>
            <a:stCxn id="7" idx="2"/>
            <a:endCxn id="10" idx="0"/>
          </p:cNvCxnSpPr>
          <p:nvPr/>
        </p:nvCxnSpPr>
        <p:spPr>
          <a:xfrm rot="16200000" flipH="1">
            <a:off x="7429520" y="4000504"/>
            <a:ext cx="571504" cy="14287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>
            <a:stCxn id="8" idx="2"/>
          </p:cNvCxnSpPr>
          <p:nvPr/>
        </p:nvCxnSpPr>
        <p:spPr>
          <a:xfrm rot="16200000" flipH="1">
            <a:off x="5536413" y="4071942"/>
            <a:ext cx="42862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/>
          <p:nvPr/>
        </p:nvCxnSpPr>
        <p:spPr>
          <a:xfrm rot="16200000" flipH="1">
            <a:off x="7215207" y="2357432"/>
            <a:ext cx="714381" cy="42862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 rot="10800000" flipV="1">
            <a:off x="6000760" y="2214554"/>
            <a:ext cx="1285884" cy="78581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>
            <a:endCxn id="15" idx="1"/>
          </p:cNvCxnSpPr>
          <p:nvPr/>
        </p:nvCxnSpPr>
        <p:spPr>
          <a:xfrm>
            <a:off x="6357950" y="1785926"/>
            <a:ext cx="500066" cy="3571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>
            <a:endCxn id="6" idx="1"/>
          </p:cNvCxnSpPr>
          <p:nvPr/>
        </p:nvCxnSpPr>
        <p:spPr>
          <a:xfrm>
            <a:off x="4357686" y="1785926"/>
            <a:ext cx="642942" cy="3571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/>
          <p:nvPr/>
        </p:nvCxnSpPr>
        <p:spPr>
          <a:xfrm rot="10800000">
            <a:off x="4071934" y="5572140"/>
            <a:ext cx="428628" cy="3412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avec flèche 48"/>
          <p:cNvCxnSpPr/>
          <p:nvPr/>
        </p:nvCxnSpPr>
        <p:spPr>
          <a:xfrm rot="10800000" flipV="1">
            <a:off x="2285984" y="5500701"/>
            <a:ext cx="428628" cy="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avec flèche 51"/>
          <p:cNvCxnSpPr>
            <a:endCxn id="4" idx="2"/>
          </p:cNvCxnSpPr>
          <p:nvPr/>
        </p:nvCxnSpPr>
        <p:spPr>
          <a:xfrm rot="16200000" flipV="1">
            <a:off x="-53610" y="3589735"/>
            <a:ext cx="2928958" cy="3571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92869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4800" dirty="0" smtClean="0">
                <a:solidFill>
                  <a:srgbClr val="FF0000"/>
                </a:solidFill>
              </a:rPr>
              <a:t>Chapitre2:</a:t>
            </a:r>
            <a:endParaRPr lang="fr-FR" sz="48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04324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fr-FR" sz="6000" i="1" dirty="0" smtClean="0">
                <a:solidFill>
                  <a:srgbClr val="FF0000"/>
                </a:solidFill>
              </a:rPr>
              <a:t>La reproduction sexuée chez une plante sans fleurs</a:t>
            </a:r>
            <a:endParaRPr lang="fr-FR" sz="60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Picture 4" descr="C:\Users\hp\Downloads\téléchargement (4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3857652" cy="3286148"/>
          </a:xfrm>
          <a:prstGeom prst="rect">
            <a:avLst/>
          </a:prstGeom>
          <a:noFill/>
        </p:spPr>
      </p:pic>
      <p:pic>
        <p:nvPicPr>
          <p:cNvPr id="7" name="Picture 2" descr="C:\Users\hp\Downloads\téléchargement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3714752"/>
            <a:ext cx="4000528" cy="2500330"/>
          </a:xfrm>
          <a:prstGeom prst="rect">
            <a:avLst/>
          </a:prstGeom>
          <a:noFill/>
        </p:spPr>
      </p:pic>
      <p:pic>
        <p:nvPicPr>
          <p:cNvPr id="8" name="Picture 3" descr="C:\Users\hp\Downloads\images (1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57686" y="357166"/>
            <a:ext cx="4291027" cy="2786082"/>
          </a:xfrm>
          <a:prstGeom prst="rect">
            <a:avLst/>
          </a:prstGeom>
          <a:noFill/>
        </p:spPr>
      </p:pic>
      <p:pic>
        <p:nvPicPr>
          <p:cNvPr id="1026" name="Picture 2" descr="C:\Users\hp\Downloads\téléchargement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0" y="3214686"/>
            <a:ext cx="4105283" cy="2857520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642910" y="6215082"/>
            <a:ext cx="7929618" cy="6429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/>
              <a:t>Les </a:t>
            </a:r>
            <a:r>
              <a:rPr lang="fr-FR" sz="3200" dirty="0" smtClean="0"/>
              <a:t>fougères: feuilles découpées en lobes</a:t>
            </a:r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6" name="Picture 3" descr="C:\Users\hp\Downloads\téléchargement (9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428604"/>
            <a:ext cx="3681421" cy="2857520"/>
          </a:xfrm>
          <a:prstGeom prst="rect">
            <a:avLst/>
          </a:prstGeom>
          <a:noFill/>
        </p:spPr>
      </p:pic>
      <p:pic>
        <p:nvPicPr>
          <p:cNvPr id="7" name="Picture 10" descr="C:\Users\hp\Downloads\images (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285728"/>
            <a:ext cx="4333887" cy="3000396"/>
          </a:xfrm>
          <a:prstGeom prst="rect">
            <a:avLst/>
          </a:prstGeom>
          <a:noFill/>
        </p:spPr>
      </p:pic>
      <p:pic>
        <p:nvPicPr>
          <p:cNvPr id="8" name="Picture 2" descr="C:\Users\hp\Downloads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3438" y="3429000"/>
            <a:ext cx="4048135" cy="2395542"/>
          </a:xfrm>
          <a:prstGeom prst="rect">
            <a:avLst/>
          </a:prstGeom>
          <a:noFill/>
        </p:spPr>
      </p:pic>
      <p:pic>
        <p:nvPicPr>
          <p:cNvPr id="9" name="Picture 4" descr="C:\Users\hp\Downloads\images (5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10" y="3571876"/>
            <a:ext cx="3833822" cy="2286016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2857488" y="5857892"/>
            <a:ext cx="2500330" cy="7858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800" dirty="0" smtClean="0"/>
              <a:t>Les mousses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3074" name="Picture 2" descr="C:\Users\hp\Downloads\téléchargement 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0" y="3500438"/>
            <a:ext cx="4071966" cy="2562230"/>
          </a:xfrm>
          <a:prstGeom prst="rect">
            <a:avLst/>
          </a:prstGeom>
          <a:noFill/>
        </p:spPr>
      </p:pic>
      <p:pic>
        <p:nvPicPr>
          <p:cNvPr id="3075" name="Picture 3" descr="C:\Users\hp\Downloads\téléchargement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3429000"/>
            <a:ext cx="3786214" cy="2571768"/>
          </a:xfrm>
          <a:prstGeom prst="rect">
            <a:avLst/>
          </a:prstGeom>
          <a:noFill/>
        </p:spPr>
      </p:pic>
      <p:pic>
        <p:nvPicPr>
          <p:cNvPr id="3076" name="Picture 4" descr="C:\Users\hp\Downloads\téléchargement (3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0562" y="285728"/>
            <a:ext cx="4214842" cy="3143272"/>
          </a:xfrm>
          <a:prstGeom prst="rect">
            <a:avLst/>
          </a:prstGeom>
          <a:noFill/>
        </p:spPr>
      </p:pic>
      <p:pic>
        <p:nvPicPr>
          <p:cNvPr id="3077" name="Picture 5" descr="C:\Users\hp\Downloads\images (1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34" y="357166"/>
            <a:ext cx="3857652" cy="3000396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2857488" y="5929330"/>
            <a:ext cx="2857520" cy="64294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/>
              <a:t>Les lichens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3074" name="Picture 2" descr="C:\Users\hp\Downloads\téléchargement (6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3071810"/>
            <a:ext cx="4357718" cy="2857520"/>
          </a:xfrm>
          <a:prstGeom prst="rect">
            <a:avLst/>
          </a:prstGeom>
          <a:noFill/>
        </p:spPr>
      </p:pic>
      <p:pic>
        <p:nvPicPr>
          <p:cNvPr id="3075" name="Picture 3" descr="C:\Users\hp\Downloads\téléchargement (7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285728"/>
            <a:ext cx="4429156" cy="2714644"/>
          </a:xfrm>
          <a:prstGeom prst="rect">
            <a:avLst/>
          </a:prstGeom>
          <a:noFill/>
        </p:spPr>
      </p:pic>
      <p:pic>
        <p:nvPicPr>
          <p:cNvPr id="3076" name="Picture 4" descr="C:\Users\hp\Downloads\téléchargement (8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7752" y="214290"/>
            <a:ext cx="4000528" cy="2786082"/>
          </a:xfrm>
          <a:prstGeom prst="rect">
            <a:avLst/>
          </a:prstGeom>
          <a:noFill/>
        </p:spPr>
      </p:pic>
      <p:pic>
        <p:nvPicPr>
          <p:cNvPr id="2050" name="Picture 2" descr="C:\Users\hp\Downloads\image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86314" y="3000372"/>
            <a:ext cx="4081469" cy="285752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2571736" y="6000768"/>
            <a:ext cx="3857652" cy="5715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/>
              <a:t>Les algues</a:t>
            </a:r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93978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Problème à résoudre: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1357298"/>
            <a:ext cx="8429684" cy="492922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4400" dirty="0" smtClean="0"/>
              <a:t>Les fougères sont des plantes sans fleurs envahissent les </a:t>
            </a:r>
            <a:r>
              <a:rPr lang="fr-FR" sz="4400" dirty="0" err="1" smtClean="0"/>
              <a:t>sous-bois,les</a:t>
            </a:r>
            <a:r>
              <a:rPr lang="fr-FR" sz="4400" dirty="0" smtClean="0"/>
              <a:t> </a:t>
            </a:r>
            <a:r>
              <a:rPr lang="fr-FR" sz="4400" dirty="0" err="1" smtClean="0"/>
              <a:t>roches,surtout</a:t>
            </a:r>
            <a:r>
              <a:rPr lang="fr-FR" sz="4400" dirty="0" smtClean="0"/>
              <a:t> dans les milieux humides.</a:t>
            </a:r>
          </a:p>
          <a:p>
            <a:pPr>
              <a:buFont typeface="Wingdings" pitchFamily="2" charset="2"/>
              <a:buChar char="v"/>
            </a:pPr>
            <a:r>
              <a:rPr lang="fr-FR" sz="4400" b="1" i="1" dirty="0" smtClean="0"/>
              <a:t>Comment s’effectue la reproduction sexuée chez les fougères?</a:t>
            </a:r>
            <a:endParaRPr lang="fr-FR" sz="4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72452" cy="1143000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4" name="Picture 5" descr="C:\Users\hp\Downloads\téléchargement (5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357166"/>
            <a:ext cx="7929618" cy="571504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5715008" y="4143380"/>
            <a:ext cx="1571636" cy="5715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 smtClean="0"/>
              <a:t>rhizome</a:t>
            </a:r>
            <a:endParaRPr lang="fr-FR" sz="2400" b="1" dirty="0"/>
          </a:p>
        </p:txBody>
      </p:sp>
      <p:sp>
        <p:nvSpPr>
          <p:cNvPr id="9" name="Rectangle 8"/>
          <p:cNvSpPr/>
          <p:nvPr/>
        </p:nvSpPr>
        <p:spPr>
          <a:xfrm>
            <a:off x="5786446" y="3286124"/>
            <a:ext cx="2000264" cy="5715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 smtClean="0"/>
              <a:t>Jeune feuille</a:t>
            </a:r>
            <a:endParaRPr lang="fr-FR" sz="2400" b="1" dirty="0"/>
          </a:p>
        </p:txBody>
      </p:sp>
      <p:sp>
        <p:nvSpPr>
          <p:cNvPr id="10" name="Rectangle 9"/>
          <p:cNvSpPr/>
          <p:nvPr/>
        </p:nvSpPr>
        <p:spPr>
          <a:xfrm>
            <a:off x="5572132" y="4929198"/>
            <a:ext cx="1571636" cy="5715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 smtClean="0"/>
              <a:t>racines</a:t>
            </a:r>
            <a:endParaRPr lang="fr-FR" sz="2400" b="1" dirty="0"/>
          </a:p>
        </p:txBody>
      </p:sp>
      <p:sp>
        <p:nvSpPr>
          <p:cNvPr id="11" name="Rectangle 10"/>
          <p:cNvSpPr/>
          <p:nvPr/>
        </p:nvSpPr>
        <p:spPr>
          <a:xfrm>
            <a:off x="1285852" y="3714752"/>
            <a:ext cx="1143008" cy="5715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 smtClean="0"/>
              <a:t>pétiole</a:t>
            </a:r>
            <a:endParaRPr lang="fr-FR" sz="2400" b="1" dirty="0"/>
          </a:p>
        </p:txBody>
      </p:sp>
      <p:sp>
        <p:nvSpPr>
          <p:cNvPr id="12" name="Rectangle 11"/>
          <p:cNvSpPr/>
          <p:nvPr/>
        </p:nvSpPr>
        <p:spPr>
          <a:xfrm>
            <a:off x="214282" y="2714620"/>
            <a:ext cx="1000132" cy="5715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Feuille=</a:t>
            </a:r>
          </a:p>
          <a:p>
            <a:pPr algn="ctr"/>
            <a:r>
              <a:rPr lang="fr-FR" b="1" dirty="0" smtClean="0"/>
              <a:t>fronde</a:t>
            </a:r>
            <a:endParaRPr lang="fr-FR" b="1" dirty="0"/>
          </a:p>
        </p:txBody>
      </p:sp>
      <p:sp>
        <p:nvSpPr>
          <p:cNvPr id="13" name="Rectangle 12"/>
          <p:cNvSpPr/>
          <p:nvPr/>
        </p:nvSpPr>
        <p:spPr>
          <a:xfrm>
            <a:off x="1357290" y="1857364"/>
            <a:ext cx="928694" cy="5000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 smtClean="0"/>
              <a:t>limbe</a:t>
            </a:r>
            <a:endParaRPr lang="fr-FR" sz="2400" b="1" dirty="0"/>
          </a:p>
        </p:txBody>
      </p:sp>
      <p:cxnSp>
        <p:nvCxnSpPr>
          <p:cNvPr id="16" name="Connecteur droit avec flèche 15"/>
          <p:cNvCxnSpPr>
            <a:stCxn id="9" idx="1"/>
          </p:cNvCxnSpPr>
          <p:nvPr/>
        </p:nvCxnSpPr>
        <p:spPr>
          <a:xfrm rot="10800000">
            <a:off x="4786314" y="3571876"/>
            <a:ext cx="1000132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>
            <a:stCxn id="5" idx="1"/>
          </p:cNvCxnSpPr>
          <p:nvPr/>
        </p:nvCxnSpPr>
        <p:spPr>
          <a:xfrm rot="10800000">
            <a:off x="4929190" y="4357694"/>
            <a:ext cx="785818" cy="7143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>
            <a:stCxn id="10" idx="1"/>
          </p:cNvCxnSpPr>
          <p:nvPr/>
        </p:nvCxnSpPr>
        <p:spPr>
          <a:xfrm rot="10800000" flipV="1">
            <a:off x="4857752" y="5214950"/>
            <a:ext cx="714380" cy="7143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>
            <a:stCxn id="11" idx="3"/>
          </p:cNvCxnSpPr>
          <p:nvPr/>
        </p:nvCxnSpPr>
        <p:spPr>
          <a:xfrm flipV="1">
            <a:off x="2428860" y="3929066"/>
            <a:ext cx="785818" cy="7143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/>
          <p:nvPr/>
        </p:nvCxnSpPr>
        <p:spPr>
          <a:xfrm rot="5400000">
            <a:off x="750067" y="2107397"/>
            <a:ext cx="3071834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avec flèche 30"/>
          <p:cNvCxnSpPr/>
          <p:nvPr/>
        </p:nvCxnSpPr>
        <p:spPr>
          <a:xfrm rot="5400000">
            <a:off x="607985" y="2963859"/>
            <a:ext cx="1500198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1071538" y="5500702"/>
            <a:ext cx="5429288" cy="5715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800" b="1" dirty="0" smtClean="0"/>
              <a:t>Aspect </a:t>
            </a:r>
            <a:r>
              <a:rPr lang="fr-FR" sz="2800" b="1" dirty="0" err="1" smtClean="0"/>
              <a:t>géneral</a:t>
            </a:r>
            <a:r>
              <a:rPr lang="fr-FR" sz="2800" b="1" dirty="0" smtClean="0"/>
              <a:t> d’un fougère</a:t>
            </a:r>
            <a:endParaRPr lang="fr-FR" sz="2800" b="1" dirty="0"/>
          </a:p>
        </p:txBody>
      </p:sp>
      <p:sp>
        <p:nvSpPr>
          <p:cNvPr id="23" name="Rectangle 22"/>
          <p:cNvSpPr/>
          <p:nvPr/>
        </p:nvSpPr>
        <p:spPr>
          <a:xfrm>
            <a:off x="4500562" y="500042"/>
            <a:ext cx="3714776" cy="200026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Picture 4" descr="C:\Users\hp\Downloads\téléchargement (4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285728"/>
            <a:ext cx="7286676" cy="5500726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642910" y="5786454"/>
            <a:ext cx="7143800" cy="7143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/>
              <a:t>Face inférieure d’une feuille de polypode.</a:t>
            </a:r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326</Words>
  <Application>Microsoft Office PowerPoint</Application>
  <PresentationFormat>Affichage à l'écran (4:3)</PresentationFormat>
  <Paragraphs>66</Paragraphs>
  <Slides>19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0" baseType="lpstr">
      <vt:lpstr>Thème Office</vt:lpstr>
      <vt:lpstr>Deuxième unité:</vt:lpstr>
      <vt:lpstr>Chapitre2:</vt:lpstr>
      <vt:lpstr>Diapositive 3</vt:lpstr>
      <vt:lpstr>Diapositive 4</vt:lpstr>
      <vt:lpstr>Diapositive 5</vt:lpstr>
      <vt:lpstr>Diapositive 6</vt:lpstr>
      <vt:lpstr>Problème à résoudre:</vt:lpstr>
      <vt:lpstr>Diapositive 8</vt:lpstr>
      <vt:lpstr>Diapositive 9</vt:lpstr>
      <vt:lpstr>Diapositive 10</vt:lpstr>
      <vt:lpstr>I)La reproduction chez les fougères: Ex:le polypode:</vt:lpstr>
      <vt:lpstr>b)Germination des spores:</vt:lpstr>
      <vt:lpstr>Germination d’un spore:</vt:lpstr>
      <vt:lpstr> Le prothale mature : </vt:lpstr>
      <vt:lpstr>Le prothale mature porte: </vt:lpstr>
      <vt:lpstr>2)Fécondation et naissance d’un nouveau fougère:</vt:lpstr>
      <vt:lpstr>Diapositive 17</vt:lpstr>
      <vt:lpstr>b/cycle de vie:</vt:lpstr>
      <vt:lpstr>Cycle de vie de polypode: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reproduction sexuée chez les plantes sans fleurs</dc:title>
  <dc:creator>hp</dc:creator>
  <cp:lastModifiedBy>hp</cp:lastModifiedBy>
  <cp:revision>15</cp:revision>
  <dcterms:created xsi:type="dcterms:W3CDTF">2020-03-28T20:04:23Z</dcterms:created>
  <dcterms:modified xsi:type="dcterms:W3CDTF">2020-03-28T22:28:29Z</dcterms:modified>
</cp:coreProperties>
</file>