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80" r:id="rId2"/>
    <p:sldId id="260" r:id="rId3"/>
    <p:sldId id="268" r:id="rId4"/>
    <p:sldId id="264" r:id="rId5"/>
    <p:sldId id="263" r:id="rId6"/>
    <p:sldId id="256" r:id="rId7"/>
    <p:sldId id="261" r:id="rId8"/>
    <p:sldId id="257" r:id="rId9"/>
    <p:sldId id="278" r:id="rId10"/>
    <p:sldId id="276" r:id="rId11"/>
    <p:sldId id="282" r:id="rId12"/>
    <p:sldId id="258" r:id="rId13"/>
    <p:sldId id="275" r:id="rId14"/>
    <p:sldId id="283" r:id="rId15"/>
    <p:sldId id="274" r:id="rId16"/>
    <p:sldId id="281" r:id="rId17"/>
    <p:sldId id="259" r:id="rId18"/>
    <p:sldId id="266" r:id="rId19"/>
    <p:sldId id="267" r:id="rId20"/>
    <p:sldId id="269" r:id="rId21"/>
    <p:sldId id="272" r:id="rId22"/>
    <p:sldId id="271" r:id="rId23"/>
    <p:sldId id="277" r:id="rId24"/>
    <p:sldId id="284"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6" d="100"/>
          <a:sy n="56" d="100"/>
        </p:scale>
        <p:origin x="-1950" y="-7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11E66B-CCA1-455F-85AD-70EBB09021BF}" type="datetimeFigureOut">
              <a:rPr lang="fr-FR" smtClean="0"/>
              <a:pPr/>
              <a:t>27/02/2019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F495D2-A345-4613-AC3A-7DE617DF304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8F495D2-A345-4613-AC3A-7DE617DF3042}" type="slidenum">
              <a:rPr lang="fr-FR" smtClean="0"/>
              <a:pPr/>
              <a:t>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AEA2E7C-2F71-4BD7-96EC-42DAEAD24368}" type="datetimeFigureOut">
              <a:rPr lang="fr-FR" smtClean="0"/>
              <a:pPr/>
              <a:t>27/02/2019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BD85B7-D5BC-4F98-8FBD-98AF0592C92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AEA2E7C-2F71-4BD7-96EC-42DAEAD24368}" type="datetimeFigureOut">
              <a:rPr lang="fr-FR" smtClean="0"/>
              <a:pPr/>
              <a:t>27/02/2019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BD85B7-D5BC-4F98-8FBD-98AF0592C92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AEA2E7C-2F71-4BD7-96EC-42DAEAD24368}" type="datetimeFigureOut">
              <a:rPr lang="fr-FR" smtClean="0"/>
              <a:pPr/>
              <a:t>27/02/2019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BD85B7-D5BC-4F98-8FBD-98AF0592C92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AEA2E7C-2F71-4BD7-96EC-42DAEAD24368}" type="datetimeFigureOut">
              <a:rPr lang="fr-FR" smtClean="0"/>
              <a:pPr/>
              <a:t>27/02/2019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BD85B7-D5BC-4F98-8FBD-98AF0592C92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AEA2E7C-2F71-4BD7-96EC-42DAEAD24368}" type="datetimeFigureOut">
              <a:rPr lang="fr-FR" smtClean="0"/>
              <a:pPr/>
              <a:t>27/02/2019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BD85B7-D5BC-4F98-8FBD-98AF0592C92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AEA2E7C-2F71-4BD7-96EC-42DAEAD24368}" type="datetimeFigureOut">
              <a:rPr lang="fr-FR" smtClean="0"/>
              <a:pPr/>
              <a:t>27/02/2019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BD85B7-D5BC-4F98-8FBD-98AF0592C92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AEA2E7C-2F71-4BD7-96EC-42DAEAD24368}" type="datetimeFigureOut">
              <a:rPr lang="fr-FR" smtClean="0"/>
              <a:pPr/>
              <a:t>27/02/2019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8BD85B7-D5BC-4F98-8FBD-98AF0592C92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AEA2E7C-2F71-4BD7-96EC-42DAEAD24368}" type="datetimeFigureOut">
              <a:rPr lang="fr-FR" smtClean="0"/>
              <a:pPr/>
              <a:t>27/02/2019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8BD85B7-D5BC-4F98-8FBD-98AF0592C92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AEA2E7C-2F71-4BD7-96EC-42DAEAD24368}" type="datetimeFigureOut">
              <a:rPr lang="fr-FR" smtClean="0"/>
              <a:pPr/>
              <a:t>27/02/2019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8BD85B7-D5BC-4F98-8FBD-98AF0592C92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AEA2E7C-2F71-4BD7-96EC-42DAEAD24368}" type="datetimeFigureOut">
              <a:rPr lang="fr-FR" smtClean="0"/>
              <a:pPr/>
              <a:t>27/02/2019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BD85B7-D5BC-4F98-8FBD-98AF0592C92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AEA2E7C-2F71-4BD7-96EC-42DAEAD24368}" type="datetimeFigureOut">
              <a:rPr lang="fr-FR" smtClean="0"/>
              <a:pPr/>
              <a:t>27/02/2019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BD85B7-D5BC-4F98-8FBD-98AF0592C92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A2E7C-2F71-4BD7-96EC-42DAEAD24368}" type="datetimeFigureOut">
              <a:rPr lang="fr-FR" smtClean="0"/>
              <a:pPr/>
              <a:t>27/02/2019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D85B7-D5BC-4F98-8FBD-98AF0592C92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158" y="285728"/>
            <a:ext cx="7772400" cy="1470025"/>
          </a:xfrm>
        </p:spPr>
        <p:txBody>
          <a:bodyPr/>
          <a:lstStyle/>
          <a:p>
            <a:r>
              <a:rPr lang="fr-FR" b="1" dirty="0" smtClean="0">
                <a:solidFill>
                  <a:srgbClr val="FF0000"/>
                </a:solidFill>
                <a:effectLst>
                  <a:outerShdw blurRad="38100" dist="38100" dir="2700000" algn="tl">
                    <a:srgbClr val="000000">
                      <a:alpha val="43137"/>
                    </a:srgbClr>
                  </a:outerShdw>
                </a:effectLst>
                <a:latin typeface="Algerian" pitchFamily="82" charset="0"/>
              </a:rPr>
              <a:t> La reproduction sexuée chez les plantes</a:t>
            </a:r>
            <a:endParaRPr lang="fr-FR" dirty="0">
              <a:effectLst>
                <a:outerShdw blurRad="38100" dist="38100" dir="2700000" algn="tl">
                  <a:srgbClr val="000000">
                    <a:alpha val="43137"/>
                  </a:srgbClr>
                </a:outerShdw>
              </a:effectLst>
              <a:latin typeface="Algerian" pitchFamily="82" charset="0"/>
            </a:endParaRPr>
          </a:p>
        </p:txBody>
      </p:sp>
      <p:sp>
        <p:nvSpPr>
          <p:cNvPr id="3" name="Sous-titre 2"/>
          <p:cNvSpPr>
            <a:spLocks noGrp="1"/>
          </p:cNvSpPr>
          <p:nvPr>
            <p:ph type="subTitle" idx="1"/>
          </p:nvPr>
        </p:nvSpPr>
        <p:spPr/>
        <p:txBody>
          <a:bodyPr/>
          <a:lstStyle/>
          <a:p>
            <a:endParaRPr lang="fr-FR"/>
          </a:p>
        </p:txBody>
      </p:sp>
      <p:sp>
        <p:nvSpPr>
          <p:cNvPr id="5" name="ZoneTexte 4"/>
          <p:cNvSpPr txBox="1"/>
          <p:nvPr/>
        </p:nvSpPr>
        <p:spPr>
          <a:xfrm>
            <a:off x="5286380" y="4429132"/>
            <a:ext cx="2064790" cy="461665"/>
          </a:xfrm>
          <a:prstGeom prst="rect">
            <a:avLst/>
          </a:prstGeom>
          <a:noFill/>
        </p:spPr>
        <p:txBody>
          <a:bodyPr wrap="square" rtlCol="0">
            <a:spAutoFit/>
          </a:bodyPr>
          <a:lstStyle/>
          <a:p>
            <a:r>
              <a:rPr lang="fr-FR" sz="2400" b="1" dirty="0" smtClean="0"/>
              <a:t>Par: B. Hanane</a:t>
            </a:r>
            <a:endParaRPr lang="fr-FR" sz="2400" b="1" dirty="0"/>
          </a:p>
        </p:txBody>
      </p:sp>
      <p:pic>
        <p:nvPicPr>
          <p:cNvPr id="2051" name="Picture 3" descr="C:\Users\DELL\Desktop\350px-Misc_pollen_colorized.jpg"/>
          <p:cNvPicPr>
            <a:picLocks noChangeAspect="1" noChangeArrowheads="1"/>
          </p:cNvPicPr>
          <p:nvPr/>
        </p:nvPicPr>
        <p:blipFill>
          <a:blip r:embed="rId2"/>
          <a:srcRect/>
          <a:stretch>
            <a:fillRect/>
          </a:stretch>
        </p:blipFill>
        <p:spPr bwMode="auto">
          <a:xfrm>
            <a:off x="428596" y="1928802"/>
            <a:ext cx="7500990" cy="4214842"/>
          </a:xfrm>
          <a:prstGeom prst="rect">
            <a:avLst/>
          </a:prstGeom>
          <a:noFill/>
        </p:spPr>
      </p:pic>
      <p:sp>
        <p:nvSpPr>
          <p:cNvPr id="8" name="ZoneTexte 7"/>
          <p:cNvSpPr txBox="1"/>
          <p:nvPr/>
        </p:nvSpPr>
        <p:spPr>
          <a:xfrm>
            <a:off x="5000628" y="6143644"/>
            <a:ext cx="3000396" cy="523220"/>
          </a:xfrm>
          <a:prstGeom prst="rect">
            <a:avLst/>
          </a:prstGeom>
          <a:noFill/>
        </p:spPr>
        <p:txBody>
          <a:bodyPr wrap="square" rtlCol="0">
            <a:spAutoFit/>
          </a:bodyPr>
          <a:lstStyle/>
          <a:p>
            <a:r>
              <a:rPr lang="fr-FR" sz="2800" dirty="0" smtClean="0"/>
              <a:t>Par : B. Hanane</a:t>
            </a:r>
            <a:endParaRPr lang="fr-FR"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LES GRAINS DE POLLEN</a:t>
            </a:r>
            <a:endParaRPr lang="fr-FR" dirty="0">
              <a:solidFill>
                <a:srgbClr val="FF0000"/>
              </a:solidFill>
            </a:endParaRPr>
          </a:p>
        </p:txBody>
      </p:sp>
      <p:pic>
        <p:nvPicPr>
          <p:cNvPr id="4" name="Picture 6" descr="C:\Users\DELL\Desktop\76932573-grains-de-pollen-de-8-espèces-végétales-différentes.jpg"/>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0" y="1600200"/>
            <a:ext cx="9144000" cy="4525963"/>
          </a:xfrm>
        </p:spPr>
        <p:txBody>
          <a:bodyPr>
            <a:normAutofit/>
          </a:bodyPr>
          <a:lstStyle/>
          <a:p>
            <a:r>
              <a:rPr lang="fr-FR" sz="4400" u="sng" dirty="0" smtClean="0">
                <a:solidFill>
                  <a:srgbClr val="00B050"/>
                </a:solidFill>
                <a:effectLst>
                  <a:outerShdw blurRad="38100" dist="38100" dir="2700000" algn="tl">
                    <a:srgbClr val="000000">
                      <a:alpha val="43137"/>
                    </a:srgbClr>
                  </a:outerShdw>
                </a:effectLst>
              </a:rPr>
              <a:t>Activité 2:La structure anatomique des ovules et des grains de pollen.</a:t>
            </a:r>
            <a:endParaRPr lang="fr-FR" sz="4400" u="sng" dirty="0">
              <a:solidFill>
                <a:srgbClr val="00B05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u="sng" dirty="0" smtClean="0">
                <a:solidFill>
                  <a:srgbClr val="FF0000"/>
                </a:solidFill>
              </a:rPr>
              <a:t>1- La structure du grain de pollen</a:t>
            </a:r>
            <a:endParaRPr lang="fr-FR" dirty="0">
              <a:solidFill>
                <a:srgbClr val="FF0000"/>
              </a:solidFill>
            </a:endParaRPr>
          </a:p>
        </p:txBody>
      </p:sp>
      <p:sp>
        <p:nvSpPr>
          <p:cNvPr id="3" name="Espace réservé du contenu 2"/>
          <p:cNvSpPr>
            <a:spLocks noGrp="1"/>
          </p:cNvSpPr>
          <p:nvPr>
            <p:ph idx="1"/>
          </p:nvPr>
        </p:nvSpPr>
        <p:spPr/>
        <p:txBody>
          <a:bodyPr/>
          <a:lstStyle/>
          <a:p>
            <a:endParaRPr lang="fr-FR" dirty="0">
              <a:solidFill>
                <a:srgbClr val="FF0000"/>
              </a:solidFill>
            </a:endParaRPr>
          </a:p>
        </p:txBody>
      </p:sp>
      <p:pic>
        <p:nvPicPr>
          <p:cNvPr id="7171" name="Picture 3" descr="C:\Users\DELL\Desktop\pm.PNG"/>
          <p:cNvPicPr>
            <a:picLocks noChangeAspect="1" noChangeArrowheads="1"/>
          </p:cNvPicPr>
          <p:nvPr/>
        </p:nvPicPr>
        <p:blipFill>
          <a:blip r:embed="rId2"/>
          <a:srcRect/>
          <a:stretch>
            <a:fillRect/>
          </a:stretch>
        </p:blipFill>
        <p:spPr bwMode="auto">
          <a:xfrm>
            <a:off x="500034" y="1643050"/>
            <a:ext cx="8286808" cy="421484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4101" name="Picture 5" descr="C:\Users\DELL\Desktop\y.PNG"/>
          <p:cNvPicPr>
            <a:picLocks noChangeAspect="1" noChangeArrowheads="1"/>
          </p:cNvPicPr>
          <p:nvPr/>
        </p:nvPicPr>
        <p:blipFill>
          <a:blip r:embed="rId2"/>
          <a:srcRect/>
          <a:stretch>
            <a:fillRect/>
          </a:stretch>
        </p:blipFill>
        <p:spPr bwMode="auto">
          <a:xfrm>
            <a:off x="428596" y="1428736"/>
            <a:ext cx="8358246" cy="4929222"/>
          </a:xfrm>
          <a:prstGeom prst="rect">
            <a:avLst/>
          </a:prstGeom>
          <a:noFill/>
        </p:spPr>
      </p:pic>
      <p:sp>
        <p:nvSpPr>
          <p:cNvPr id="8" name="ZoneTexte 7"/>
          <p:cNvSpPr txBox="1"/>
          <p:nvPr/>
        </p:nvSpPr>
        <p:spPr>
          <a:xfrm>
            <a:off x="0" y="285728"/>
            <a:ext cx="8786842" cy="1323439"/>
          </a:xfrm>
          <a:prstGeom prst="rect">
            <a:avLst/>
          </a:prstGeom>
          <a:noFill/>
        </p:spPr>
        <p:txBody>
          <a:bodyPr wrap="square" rtlCol="0">
            <a:spAutoFit/>
          </a:bodyPr>
          <a:lstStyle/>
          <a:p>
            <a:pPr algn="ctr"/>
            <a:r>
              <a:rPr lang="fr-FR" sz="4000" dirty="0" smtClean="0">
                <a:solidFill>
                  <a:srgbClr val="FF0000"/>
                </a:solidFill>
                <a:effectLst>
                  <a:outerShdw blurRad="38100" dist="38100" dir="2700000" algn="tl">
                    <a:srgbClr val="000000">
                      <a:alpha val="43137"/>
                    </a:srgbClr>
                  </a:outerShdw>
                </a:effectLst>
              </a:rPr>
              <a:t>2 - La structure du sac embryonnaire =           ovule</a:t>
            </a:r>
            <a:endParaRPr lang="fr-FR" sz="40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sz="4800" u="sng" dirty="0" smtClean="0">
                <a:solidFill>
                  <a:srgbClr val="00B050"/>
                </a:solidFill>
              </a:rPr>
              <a:t>Activité 3: l’importance du pollen dans la fécondation.</a:t>
            </a:r>
            <a:endParaRPr lang="fr-FR" sz="4800" u="sng" dirty="0">
              <a:solidFill>
                <a:srgbClr val="00B05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ELL\Desktop\Capture.PNG"/>
          <p:cNvPicPr>
            <a:picLocks noGrp="1" noChangeAspect="1" noChangeArrowheads="1"/>
          </p:cNvPicPr>
          <p:nvPr>
            <p:ph idx="1"/>
          </p:nvPr>
        </p:nvPicPr>
        <p:blipFill>
          <a:blip r:embed="rId2"/>
          <a:srcRect/>
          <a:stretch>
            <a:fillRect/>
          </a:stretch>
        </p:blipFill>
        <p:spPr bwMode="auto">
          <a:xfrm>
            <a:off x="0" y="285729"/>
            <a:ext cx="9143999" cy="635798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solidFill>
                  <a:srgbClr val="FF0000"/>
                </a:solidFill>
              </a:rPr>
              <a:t>Conclusion</a:t>
            </a:r>
            <a:endParaRPr lang="fr-FR" sz="4800" dirty="0">
              <a:solidFill>
                <a:srgbClr val="FF0000"/>
              </a:solidFill>
            </a:endParaRPr>
          </a:p>
        </p:txBody>
      </p:sp>
      <p:sp>
        <p:nvSpPr>
          <p:cNvPr id="3" name="Espace réservé du contenu 2"/>
          <p:cNvSpPr>
            <a:spLocks noGrp="1"/>
          </p:cNvSpPr>
          <p:nvPr>
            <p:ph idx="1"/>
          </p:nvPr>
        </p:nvSpPr>
        <p:spPr/>
        <p:txBody>
          <a:bodyPr>
            <a:normAutofit/>
          </a:bodyPr>
          <a:lstStyle/>
          <a:p>
            <a:r>
              <a:rPr lang="fr-FR" sz="4400" dirty="0" smtClean="0"/>
              <a:t>La transformation du pistil en fruit contenant des graines nécessite la présence des grains de pollen .</a:t>
            </a:r>
            <a:endParaRPr lang="fr-FR" sz="4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a:bodyPr>
          <a:lstStyle/>
          <a:p>
            <a:pPr algn="l"/>
            <a:r>
              <a:rPr lang="fr-FR" sz="4000" u="sng" dirty="0" smtClean="0">
                <a:solidFill>
                  <a:srgbClr val="00B050"/>
                </a:solidFill>
              </a:rPr>
              <a:t>Activité 4: les types de pollinisation .</a:t>
            </a:r>
            <a:endParaRPr lang="fr-FR" sz="4000" u="sng" dirty="0">
              <a:solidFill>
                <a:srgbClr val="00B050"/>
              </a:solidFill>
            </a:endParaRPr>
          </a:p>
        </p:txBody>
      </p:sp>
      <p:sp>
        <p:nvSpPr>
          <p:cNvPr id="3" name="Espace réservé du contenu 2"/>
          <p:cNvSpPr>
            <a:spLocks noGrp="1"/>
          </p:cNvSpPr>
          <p:nvPr>
            <p:ph idx="1"/>
          </p:nvPr>
        </p:nvSpPr>
        <p:spPr>
          <a:xfrm>
            <a:off x="457200" y="1000108"/>
            <a:ext cx="8686800" cy="5126055"/>
          </a:xfrm>
        </p:spPr>
        <p:txBody>
          <a:bodyPr>
            <a:normAutofit fontScale="85000" lnSpcReduction="20000"/>
          </a:bodyPr>
          <a:lstStyle/>
          <a:p>
            <a:pPr>
              <a:buNone/>
            </a:pPr>
            <a:r>
              <a:rPr lang="fr-FR" sz="3300" u="sng" dirty="0" smtClean="0"/>
              <a:t>Définition de la pollinisation:</a:t>
            </a:r>
          </a:p>
          <a:p>
            <a:pPr>
              <a:buFont typeface="Wingdings" pitchFamily="2" charset="2"/>
              <a:buChar char="Ø"/>
            </a:pPr>
            <a:r>
              <a:rPr lang="fr-FR" sz="3800" dirty="0">
                <a:solidFill>
                  <a:srgbClr val="FF0000"/>
                </a:solidFill>
              </a:rPr>
              <a:t>La </a:t>
            </a:r>
            <a:r>
              <a:rPr lang="fr-FR" sz="3800" b="1" dirty="0">
                <a:solidFill>
                  <a:srgbClr val="FF0000"/>
                </a:solidFill>
              </a:rPr>
              <a:t>pollinisation</a:t>
            </a:r>
            <a:r>
              <a:rPr lang="fr-FR" sz="3800" dirty="0"/>
              <a:t> </a:t>
            </a:r>
            <a:r>
              <a:rPr lang="fr-FR" sz="3800" dirty="0" smtClean="0"/>
              <a:t>est </a:t>
            </a:r>
            <a:r>
              <a:rPr lang="fr-FR" sz="3800" dirty="0"/>
              <a:t>le transport du pollen (poudre contenant les cellules mâles) des étamines sur le </a:t>
            </a:r>
            <a:r>
              <a:rPr lang="fr-FR" sz="3800" dirty="0" smtClean="0"/>
              <a:t>pistil qui </a:t>
            </a:r>
            <a:r>
              <a:rPr lang="fr-FR" sz="3800" dirty="0"/>
              <a:t>renferme les </a:t>
            </a:r>
            <a:r>
              <a:rPr lang="fr-FR" sz="3800" dirty="0" smtClean="0"/>
              <a:t>ovules.</a:t>
            </a:r>
          </a:p>
          <a:p>
            <a:pPr>
              <a:buFont typeface="Wingdings" pitchFamily="2" charset="2"/>
              <a:buChar char="Ø"/>
            </a:pPr>
            <a:r>
              <a:rPr lang="fr-FR" sz="3800" dirty="0" smtClean="0"/>
              <a:t>    Ce </a:t>
            </a:r>
            <a:r>
              <a:rPr lang="fr-FR" sz="3800" dirty="0"/>
              <a:t>transport a lieu soit à l'intérieur </a:t>
            </a:r>
            <a:r>
              <a:rPr lang="fr-FR" sz="3800" dirty="0" smtClean="0"/>
              <a:t>de la même fleur: </a:t>
            </a:r>
            <a:r>
              <a:rPr lang="fr-FR" sz="3800" dirty="0" smtClean="0">
                <a:solidFill>
                  <a:srgbClr val="FF0000"/>
                </a:solidFill>
              </a:rPr>
              <a:t>autopollinisation</a:t>
            </a:r>
            <a:r>
              <a:rPr lang="fr-FR" sz="3800" dirty="0" smtClean="0"/>
              <a:t>, </a:t>
            </a:r>
            <a:r>
              <a:rPr lang="fr-FR" sz="3800" dirty="0"/>
              <a:t>soit </a:t>
            </a:r>
            <a:r>
              <a:rPr lang="fr-FR" sz="3800" dirty="0" smtClean="0"/>
              <a:t>par </a:t>
            </a:r>
            <a:r>
              <a:rPr lang="fr-FR" sz="3800" dirty="0">
                <a:solidFill>
                  <a:srgbClr val="FF0000"/>
                </a:solidFill>
              </a:rPr>
              <a:t>p</a:t>
            </a:r>
            <a:r>
              <a:rPr lang="fr-FR" sz="3800" dirty="0" smtClean="0">
                <a:solidFill>
                  <a:srgbClr val="FF0000"/>
                </a:solidFill>
              </a:rPr>
              <a:t>ollinisation </a:t>
            </a:r>
            <a:r>
              <a:rPr lang="fr-FR" sz="3800" dirty="0">
                <a:solidFill>
                  <a:srgbClr val="FF0000"/>
                </a:solidFill>
              </a:rPr>
              <a:t>croisée </a:t>
            </a:r>
            <a:r>
              <a:rPr lang="fr-FR" sz="3800" dirty="0" smtClean="0">
                <a:solidFill>
                  <a:srgbClr val="FF0000"/>
                </a:solidFill>
              </a:rPr>
              <a:t>:</a:t>
            </a:r>
            <a:r>
              <a:rPr lang="fr-FR" sz="3800" dirty="0" smtClean="0"/>
              <a:t>le </a:t>
            </a:r>
            <a:r>
              <a:rPr lang="fr-FR" sz="3800" dirty="0"/>
              <a:t>pollen d'une fleur se dépose </a:t>
            </a:r>
            <a:r>
              <a:rPr lang="fr-FR" sz="3800" dirty="0" smtClean="0"/>
              <a:t>sur les</a:t>
            </a:r>
            <a:r>
              <a:rPr lang="fr-FR" sz="3800" dirty="0"/>
              <a:t> </a:t>
            </a:r>
            <a:r>
              <a:rPr lang="fr-FR" sz="3800" dirty="0" smtClean="0"/>
              <a:t>stigmates</a:t>
            </a:r>
            <a:r>
              <a:rPr lang="fr-FR" sz="3800" dirty="0"/>
              <a:t> d'une autre fleur de la même </a:t>
            </a:r>
            <a:r>
              <a:rPr lang="fr-FR" sz="3800" dirty="0" smtClean="0"/>
              <a:t>espèce.</a:t>
            </a:r>
          </a:p>
          <a:p>
            <a:pPr>
              <a:buNone/>
            </a:pPr>
            <a:r>
              <a:rPr lang="fr-FR" sz="3800" dirty="0"/>
              <a:t> </a:t>
            </a:r>
            <a:r>
              <a:rPr lang="fr-FR" sz="3800" dirty="0" smtClean="0"/>
              <a:t>   </a:t>
            </a:r>
            <a:r>
              <a:rPr lang="fr-FR" sz="3800" dirty="0"/>
              <a:t>D</a:t>
            </a:r>
            <a:r>
              <a:rPr lang="fr-FR" sz="3800" dirty="0" smtClean="0"/>
              <a:t>ans </a:t>
            </a:r>
            <a:r>
              <a:rPr lang="fr-FR" sz="3800" dirty="0"/>
              <a:t>ce dernier cas, </a:t>
            </a:r>
            <a:r>
              <a:rPr lang="fr-FR" sz="3800" dirty="0">
                <a:solidFill>
                  <a:srgbClr val="FF0000"/>
                </a:solidFill>
              </a:rPr>
              <a:t>les </a:t>
            </a:r>
            <a:r>
              <a:rPr lang="fr-FR" sz="3800" dirty="0" smtClean="0">
                <a:solidFill>
                  <a:srgbClr val="FF0000"/>
                </a:solidFill>
              </a:rPr>
              <a:t>vecteurs de pollinisation</a:t>
            </a:r>
            <a:r>
              <a:rPr lang="fr-FR" sz="3800" b="1" dirty="0" smtClean="0">
                <a:solidFill>
                  <a:srgbClr val="FF0000"/>
                </a:solidFill>
              </a:rPr>
              <a:t>  </a:t>
            </a:r>
            <a:r>
              <a:rPr lang="fr-FR" sz="3800" dirty="0" smtClean="0"/>
              <a:t>peuvent </a:t>
            </a:r>
            <a:r>
              <a:rPr lang="fr-FR" sz="3800" dirty="0"/>
              <a:t>être</a:t>
            </a:r>
            <a:r>
              <a:rPr lang="fr-FR" sz="3800" dirty="0">
                <a:solidFill>
                  <a:srgbClr val="00B050"/>
                </a:solidFill>
              </a:rPr>
              <a:t> </a:t>
            </a:r>
            <a:r>
              <a:rPr lang="fr-FR" sz="3800" dirty="0" smtClean="0">
                <a:solidFill>
                  <a:srgbClr val="00B050"/>
                </a:solidFill>
              </a:rPr>
              <a:t>les insectes , le vent, l'eau </a:t>
            </a:r>
            <a:r>
              <a:rPr lang="fr-FR" sz="3800" dirty="0" smtClean="0"/>
              <a:t>….</a:t>
            </a:r>
            <a:endParaRPr lang="fr-FR" sz="3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u="sng" smtClean="0">
                <a:solidFill>
                  <a:srgbClr val="00B050"/>
                </a:solidFill>
              </a:rPr>
              <a:t>Activité 5: </a:t>
            </a:r>
            <a:r>
              <a:rPr lang="fr-FR" u="sng" dirty="0" smtClean="0">
                <a:solidFill>
                  <a:srgbClr val="00B050"/>
                </a:solidFill>
              </a:rPr>
              <a:t>De la fleur au fruit</a:t>
            </a:r>
            <a:endParaRPr lang="fr-FR" u="sng" dirty="0">
              <a:solidFill>
                <a:srgbClr val="00B050"/>
              </a:solidFill>
            </a:endParaRPr>
          </a:p>
        </p:txBody>
      </p:sp>
      <p:sp>
        <p:nvSpPr>
          <p:cNvPr id="3" name="Espace réservé du contenu 2"/>
          <p:cNvSpPr>
            <a:spLocks noGrp="1"/>
          </p:cNvSpPr>
          <p:nvPr>
            <p:ph idx="1"/>
          </p:nvPr>
        </p:nvSpPr>
        <p:spPr>
          <a:xfrm>
            <a:off x="457200" y="1357298"/>
            <a:ext cx="8229600" cy="7143800"/>
          </a:xfrm>
        </p:spPr>
        <p:txBody>
          <a:bodyPr>
            <a:normAutofit fontScale="92500" lnSpcReduction="10000"/>
          </a:bodyPr>
          <a:lstStyle/>
          <a:p>
            <a:pPr>
              <a:buNone/>
            </a:pPr>
            <a:endParaRPr lang="fr-FR" dirty="0"/>
          </a:p>
          <a:p>
            <a:r>
              <a:rPr lang="fr-FR" sz="3900" b="1" dirty="0"/>
              <a:t>Lors de la pollinisation les grains de pollen se déposent sur le stigmate humide. Les grains de pollen germent et développent un tube pollinique qui s'enfonce dans le style jusqu'à l'ovaire afin d'atteindre les ovules. Le tube pollinique permet la </a:t>
            </a:r>
            <a:r>
              <a:rPr lang="fr-FR" sz="3900" b="1" dirty="0" smtClean="0"/>
              <a:t>fécondation</a:t>
            </a:r>
            <a:r>
              <a:rPr lang="fr-FR" sz="3900" b="1" dirty="0">
                <a:solidFill>
                  <a:srgbClr val="FF0000"/>
                </a:solidFill>
              </a:rPr>
              <a:t> des ovules </a:t>
            </a:r>
            <a:r>
              <a:rPr lang="fr-FR" sz="3900" b="1" dirty="0"/>
              <a:t>en apportant </a:t>
            </a:r>
            <a:r>
              <a:rPr lang="fr-FR" sz="3900" b="1" dirty="0" smtClean="0"/>
              <a:t>la cellule reproductrice </a:t>
            </a:r>
            <a:r>
              <a:rPr lang="fr-FR" sz="3900" b="1" dirty="0"/>
              <a:t>mâle. C'est ainsi que les plantes fixées se reproduisent.</a:t>
            </a:r>
            <a:r>
              <a:rPr lang="fr-FR" sz="3800" b="1" dirty="0"/>
              <a:t/>
            </a:r>
            <a:br>
              <a:rPr lang="fr-FR" sz="3800" b="1" dirty="0"/>
            </a:br>
            <a:r>
              <a:rPr lang="fr-FR" sz="4000" dirty="0"/>
              <a:t/>
            </a:r>
            <a:br>
              <a:rPr lang="fr-FR" sz="4000" dirty="0"/>
            </a:br>
            <a:r>
              <a:rPr lang="fr-FR" sz="4000" dirty="0"/>
              <a:t/>
            </a:r>
            <a:br>
              <a:rPr lang="fr-FR" sz="4000" dirty="0"/>
            </a:br>
            <a:endParaRPr lang="fr-FR" sz="4000" dirty="0"/>
          </a:p>
          <a:p>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423720.jpg"/>
          <p:cNvPicPr>
            <a:picLocks noChangeAspect="1" noChangeArrowheads="1"/>
          </p:cNvPicPr>
          <p:nvPr/>
        </p:nvPicPr>
        <p:blipFill>
          <a:blip r:embed="rId2"/>
          <a:srcRect/>
          <a:stretch>
            <a:fillRect/>
          </a:stretch>
        </p:blipFill>
        <p:spPr bwMode="auto">
          <a:xfrm>
            <a:off x="1142976" y="1571612"/>
            <a:ext cx="5892800" cy="4876800"/>
          </a:xfrm>
          <a:prstGeom prst="rect">
            <a:avLst/>
          </a:prstGeom>
          <a:noFill/>
        </p:spPr>
      </p:pic>
      <p:sp>
        <p:nvSpPr>
          <p:cNvPr id="5" name="ZoneTexte 4"/>
          <p:cNvSpPr txBox="1"/>
          <p:nvPr/>
        </p:nvSpPr>
        <p:spPr>
          <a:xfrm>
            <a:off x="1714480" y="857232"/>
            <a:ext cx="6669070" cy="584775"/>
          </a:xfrm>
          <a:prstGeom prst="rect">
            <a:avLst/>
          </a:prstGeom>
          <a:noFill/>
        </p:spPr>
        <p:txBody>
          <a:bodyPr wrap="none" rtlCol="0">
            <a:spAutoFit/>
          </a:bodyPr>
          <a:lstStyle/>
          <a:p>
            <a:r>
              <a:rPr lang="fr-FR" sz="3200" u="sng" dirty="0" smtClean="0">
                <a:solidFill>
                  <a:srgbClr val="00B050"/>
                </a:solidFill>
              </a:rPr>
              <a:t>La fécondation chez les plantes à fleurs</a:t>
            </a:r>
            <a:endParaRPr lang="fr-FR" sz="3200" u="sng" dirty="0">
              <a:solidFill>
                <a:srgbClr val="00B05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fr-FR" dirty="0" smtClean="0">
                <a:solidFill>
                  <a:srgbClr val="FF0000"/>
                </a:solidFill>
              </a:rPr>
              <a:t>I- </a:t>
            </a:r>
            <a:r>
              <a:rPr lang="fr-FR" u="sng" dirty="0" smtClean="0">
                <a:solidFill>
                  <a:srgbClr val="FF0000"/>
                </a:solidFill>
              </a:rPr>
              <a:t>La reproduction sexuée des plantes à fleurs</a:t>
            </a:r>
            <a:r>
              <a:rPr lang="fr-FR" dirty="0" smtClean="0">
                <a:solidFill>
                  <a:srgbClr val="FF0000"/>
                </a:solidFill>
              </a:rPr>
              <a:t>:</a:t>
            </a:r>
          </a:p>
          <a:p>
            <a:pPr>
              <a:buNone/>
            </a:pPr>
            <a:r>
              <a:rPr lang="fr-FR" u="sng" dirty="0" smtClean="0">
                <a:solidFill>
                  <a:srgbClr val="FF0000"/>
                </a:solidFill>
              </a:rPr>
              <a:t>Introduction</a:t>
            </a:r>
            <a:r>
              <a:rPr lang="fr-FR" dirty="0" smtClean="0">
                <a:solidFill>
                  <a:srgbClr val="FF0000"/>
                </a:solidFill>
              </a:rPr>
              <a:t>:</a:t>
            </a:r>
          </a:p>
          <a:p>
            <a:r>
              <a:rPr lang="fr-FR" b="1" dirty="0"/>
              <a:t>La classification des végétaux comporte un groupe appelé « plantes à fleurs </a:t>
            </a:r>
            <a:r>
              <a:rPr lang="fr-FR" b="1" dirty="0" smtClean="0"/>
              <a:t>».</a:t>
            </a:r>
          </a:p>
          <a:p>
            <a:pPr>
              <a:buNone/>
            </a:pPr>
            <a:r>
              <a:rPr lang="fr-FR" b="1" dirty="0">
                <a:solidFill>
                  <a:srgbClr val="00B050"/>
                </a:solidFill>
              </a:rPr>
              <a:t> </a:t>
            </a:r>
            <a:r>
              <a:rPr lang="fr-FR" b="1" dirty="0" smtClean="0">
                <a:solidFill>
                  <a:srgbClr val="00B050"/>
                </a:solidFill>
              </a:rPr>
              <a:t>  </a:t>
            </a:r>
            <a:r>
              <a:rPr lang="fr-FR" b="1" dirty="0">
                <a:solidFill>
                  <a:srgbClr val="00B050"/>
                </a:solidFill>
              </a:rPr>
              <a:t>Quel est le rôle de la Fleur dans la reproduction ? Est-ce le seul moyen de reproduction </a:t>
            </a:r>
            <a:r>
              <a:rPr lang="fr-FR" b="1" dirty="0" smtClean="0">
                <a:solidFill>
                  <a:srgbClr val="00B050"/>
                </a:solidFill>
              </a:rPr>
              <a:t>qu’elles </a:t>
            </a:r>
            <a:r>
              <a:rPr lang="fr-FR" b="1" dirty="0">
                <a:solidFill>
                  <a:srgbClr val="00B050"/>
                </a:solidFill>
              </a:rPr>
              <a:t>possèdent ?</a:t>
            </a:r>
            <a:endParaRPr lang="fr-FR" dirty="0">
              <a:solidFill>
                <a:srgbClr val="00B050"/>
              </a:solidFill>
            </a:endParaRPr>
          </a:p>
        </p:txBody>
      </p:sp>
    </p:spTree>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CONCLUSION</a:t>
            </a:r>
            <a:endParaRPr lang="fr-FR" dirty="0">
              <a:solidFill>
                <a:srgbClr val="FF0000"/>
              </a:solidFill>
            </a:endParaRPr>
          </a:p>
        </p:txBody>
      </p:sp>
      <p:sp>
        <p:nvSpPr>
          <p:cNvPr id="3" name="Espace réservé du contenu 2"/>
          <p:cNvSpPr>
            <a:spLocks noGrp="1"/>
          </p:cNvSpPr>
          <p:nvPr>
            <p:ph idx="1"/>
          </p:nvPr>
        </p:nvSpPr>
        <p:spPr/>
        <p:txBody>
          <a:bodyPr>
            <a:normAutofit fontScale="92500"/>
          </a:bodyPr>
          <a:lstStyle/>
          <a:p>
            <a:r>
              <a:rPr lang="fr-FR" dirty="0" smtClean="0"/>
              <a:t>Après la pollinisation, les ovules  fécondés </a:t>
            </a:r>
            <a:r>
              <a:rPr lang="fr-FR" dirty="0"/>
              <a:t>par les grains de pollen, </a:t>
            </a:r>
            <a:r>
              <a:rPr lang="fr-FR" dirty="0" smtClean="0"/>
              <a:t> </a:t>
            </a:r>
            <a:r>
              <a:rPr lang="fr-FR" dirty="0"/>
              <a:t>deviennent des graines et le pistil se transforme en fruit</a:t>
            </a:r>
            <a:r>
              <a:rPr lang="fr-FR" dirty="0" smtClean="0"/>
              <a:t>.</a:t>
            </a:r>
            <a:r>
              <a:rPr lang="fr-FR" b="1" dirty="0" smtClean="0"/>
              <a:t> </a:t>
            </a:r>
            <a:r>
              <a:rPr lang="fr-FR" dirty="0" smtClean="0"/>
              <a:t>certaines parties de la fleur vont se faner et disparaître comme les pétales , les sépales et les étamines.</a:t>
            </a:r>
            <a:br>
              <a:rPr lang="fr-FR" dirty="0" smtClean="0"/>
            </a:br>
            <a:r>
              <a:rPr lang="fr-FR" dirty="0"/>
              <a:t>Ainsi, grâce à ses ovules et à son pollen, la fleur permet la reproduction sexuée des plantes à fleurs et leur dispersion dans de nouveaux milieux par la dissémination des graines.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b="1" dirty="0" smtClean="0"/>
              <a:t>Doc. 5 :</a:t>
            </a:r>
            <a:r>
              <a:rPr lang="fr-FR" dirty="0" smtClean="0"/>
              <a:t> De la fleur au fruit.</a:t>
            </a:r>
            <a:br>
              <a:rPr lang="fr-FR" dirty="0" smtClean="0"/>
            </a:br>
            <a:endParaRPr lang="fr-FR" dirty="0"/>
          </a:p>
        </p:txBody>
      </p:sp>
      <p:sp>
        <p:nvSpPr>
          <p:cNvPr id="3" name="Espace réservé du contenu 2"/>
          <p:cNvSpPr>
            <a:spLocks noGrp="1"/>
          </p:cNvSpPr>
          <p:nvPr>
            <p:ph idx="1"/>
          </p:nvPr>
        </p:nvSpPr>
        <p:spPr/>
        <p:txBody>
          <a:bodyPr/>
          <a:lstStyle/>
          <a:p>
            <a:endParaRPr lang="fr-FR"/>
          </a:p>
        </p:txBody>
      </p:sp>
      <p:pic>
        <p:nvPicPr>
          <p:cNvPr id="3074" name="Picture 2" descr="C:\Users\DELL\Desktop\206089.gif"/>
          <p:cNvPicPr>
            <a:picLocks noChangeAspect="1" noChangeArrowheads="1"/>
          </p:cNvPicPr>
          <p:nvPr/>
        </p:nvPicPr>
        <p:blipFill>
          <a:blip r:embed="rId2"/>
          <a:srcRect/>
          <a:stretch>
            <a:fillRect/>
          </a:stretch>
        </p:blipFill>
        <p:spPr bwMode="auto">
          <a:xfrm>
            <a:off x="571472" y="2343150"/>
            <a:ext cx="8001056" cy="365761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413051.jpg"/>
          <p:cNvPicPr>
            <a:picLocks noChangeAspect="1" noChangeArrowheads="1"/>
          </p:cNvPicPr>
          <p:nvPr/>
        </p:nvPicPr>
        <p:blipFill>
          <a:blip r:embed="rId2"/>
          <a:srcRect/>
          <a:stretch>
            <a:fillRect/>
          </a:stretch>
        </p:blipFill>
        <p:spPr bwMode="auto">
          <a:xfrm>
            <a:off x="1285852" y="1428736"/>
            <a:ext cx="6870700" cy="413703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122" name="Picture 2" descr="C:\Users\DELL\Desktop\diapositive27-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0000"/>
                </a:solidFill>
              </a:rPr>
              <a:t>Cycle de développement chez les         plantes à fleur</a:t>
            </a:r>
            <a:endParaRPr lang="fr-FR" dirty="0">
              <a:solidFill>
                <a:srgbClr val="FF0000"/>
              </a:solidFill>
            </a:endParaRPr>
          </a:p>
        </p:txBody>
      </p:sp>
      <p:sp>
        <p:nvSpPr>
          <p:cNvPr id="3" name="Espace réservé du contenu 2"/>
          <p:cNvSpPr>
            <a:spLocks noGrp="1"/>
          </p:cNvSpPr>
          <p:nvPr>
            <p:ph idx="1"/>
          </p:nvPr>
        </p:nvSpPr>
        <p:spPr/>
        <p:txBody>
          <a:bodyPr/>
          <a:lstStyle/>
          <a:p>
            <a:endParaRPr lang="fr-FR"/>
          </a:p>
        </p:txBody>
      </p:sp>
      <p:pic>
        <p:nvPicPr>
          <p:cNvPr id="1026" name="Picture 2" descr="C:\Users\DELL\Desktop\cyclebv.jpg"/>
          <p:cNvPicPr>
            <a:picLocks noChangeAspect="1" noChangeArrowheads="1"/>
          </p:cNvPicPr>
          <p:nvPr/>
        </p:nvPicPr>
        <p:blipFill>
          <a:blip r:embed="rId2"/>
          <a:srcRect/>
          <a:stretch>
            <a:fillRect/>
          </a:stretch>
        </p:blipFill>
        <p:spPr bwMode="auto">
          <a:xfrm>
            <a:off x="500034" y="1785926"/>
            <a:ext cx="7643866" cy="4165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6146" name="Picture 2" descr="C:\Users\DELL\Desktop\img-1-1-12.jpg"/>
          <p:cNvPicPr>
            <a:picLocks noChangeAspect="1" noChangeArrowheads="1"/>
          </p:cNvPicPr>
          <p:nvPr/>
        </p:nvPicPr>
        <p:blipFill>
          <a:blip r:embed="rId2"/>
          <a:srcRect/>
          <a:stretch>
            <a:fillRect/>
          </a:stretch>
        </p:blipFill>
        <p:spPr bwMode="auto">
          <a:xfrm>
            <a:off x="0" y="0"/>
            <a:ext cx="9144001"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2050" name="Picture 2" descr="C:\Users\DELL\Desktop\96233_F18_doc01_fmt.jpg"/>
          <p:cNvPicPr>
            <a:picLocks noChangeAspect="1" noChangeArrowheads="1"/>
          </p:cNvPicPr>
          <p:nvPr/>
        </p:nvPicPr>
        <p:blipFill>
          <a:blip r:embed="rId2"/>
          <a:srcRect/>
          <a:stretch>
            <a:fillRect/>
          </a:stretch>
        </p:blipFill>
        <p:spPr bwMode="auto">
          <a:xfrm>
            <a:off x="1000100" y="2285992"/>
            <a:ext cx="7286644" cy="3583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u="sng" dirty="0" smtClean="0">
                <a:solidFill>
                  <a:srgbClr val="00B050"/>
                </a:solidFill>
              </a:rPr>
              <a:t>Activité 1: les constituants de la fleur</a:t>
            </a:r>
            <a:endParaRPr lang="fr-FR" u="sng" dirty="0">
              <a:solidFill>
                <a:srgbClr val="00B050"/>
              </a:solidFill>
            </a:endParaRPr>
          </a:p>
        </p:txBody>
      </p:sp>
      <p:pic>
        <p:nvPicPr>
          <p:cNvPr id="3076" name="Picture 4" descr="C:\Users\DELL\Desktop\lo.png"/>
          <p:cNvPicPr>
            <a:picLocks noGrp="1" noChangeAspect="1" noChangeArrowheads="1"/>
          </p:cNvPicPr>
          <p:nvPr>
            <p:ph idx="1"/>
          </p:nvPr>
        </p:nvPicPr>
        <p:blipFill>
          <a:blip r:embed="rId2"/>
          <a:srcRect/>
          <a:stretch>
            <a:fillRect/>
          </a:stretch>
        </p:blipFill>
        <p:spPr bwMode="auto">
          <a:xfrm>
            <a:off x="785786" y="1142984"/>
            <a:ext cx="7429552" cy="571501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85786" y="0"/>
            <a:ext cx="7286676" cy="6572272"/>
          </a:xfrm>
        </p:spPr>
        <p:txBody>
          <a:bodyPr anchor="t">
            <a:noAutofit/>
          </a:bodyPr>
          <a:lstStyle/>
          <a:p>
            <a:pPr algn="l"/>
            <a:r>
              <a:rPr lang="fr-FR" sz="2800" b="1" dirty="0" smtClean="0">
                <a:solidFill>
                  <a:schemeClr val="tx1"/>
                </a:solidFill>
              </a:rPr>
              <a:t>- Les éléments reproducteurs sont regroupés dans les fleurs, il y’a:</a:t>
            </a:r>
            <a:endParaRPr lang="fr-FR" sz="2800" b="1" dirty="0" smtClean="0">
              <a:solidFill>
                <a:srgbClr val="00B050"/>
              </a:solidFill>
            </a:endParaRPr>
          </a:p>
          <a:p>
            <a:pPr algn="l">
              <a:buFont typeface="Wingdings" pitchFamily="2" charset="2"/>
              <a:buChar char="Ø"/>
            </a:pPr>
            <a:r>
              <a:rPr lang="fr-FR" sz="2800" b="1" dirty="0" smtClean="0">
                <a:solidFill>
                  <a:srgbClr val="FF0000"/>
                </a:solidFill>
              </a:rPr>
              <a:t>Le pistil</a:t>
            </a:r>
            <a:r>
              <a:rPr lang="fr-FR" sz="2800" b="1" dirty="0" smtClean="0">
                <a:solidFill>
                  <a:schemeClr val="tx1"/>
                </a:solidFill>
              </a:rPr>
              <a:t>: C'est la partie </a:t>
            </a:r>
            <a:r>
              <a:rPr lang="fr-FR" sz="2800" b="1" dirty="0" smtClean="0">
                <a:solidFill>
                  <a:srgbClr val="FF0000"/>
                </a:solidFill>
              </a:rPr>
              <a:t>femelle</a:t>
            </a:r>
            <a:r>
              <a:rPr lang="fr-FR" sz="2800" b="1" dirty="0" smtClean="0">
                <a:solidFill>
                  <a:schemeClr val="tx1"/>
                </a:solidFill>
              </a:rPr>
              <a:t> de la fleur. Il est composé :</a:t>
            </a:r>
          </a:p>
          <a:p>
            <a:pPr lvl="1" algn="l">
              <a:buFont typeface="Wingdings" pitchFamily="2" charset="2"/>
              <a:buChar char="ü"/>
            </a:pPr>
            <a:r>
              <a:rPr lang="fr-FR" b="1" dirty="0" smtClean="0">
                <a:solidFill>
                  <a:schemeClr val="tx1"/>
                </a:solidFill>
              </a:rPr>
              <a:t>D’un stigmate dont le rôle est de recueillir le pollen .</a:t>
            </a:r>
          </a:p>
          <a:p>
            <a:pPr lvl="1" algn="l">
              <a:buFont typeface="Wingdings" pitchFamily="2" charset="2"/>
              <a:buChar char="ü"/>
            </a:pPr>
            <a:r>
              <a:rPr lang="fr-FR" b="1" dirty="0" smtClean="0">
                <a:solidFill>
                  <a:schemeClr val="tx1"/>
                </a:solidFill>
              </a:rPr>
              <a:t>un style, sorte de tige supportant le stigmate.</a:t>
            </a:r>
          </a:p>
          <a:p>
            <a:pPr lvl="1" algn="l">
              <a:buFont typeface="Wingdings" pitchFamily="2" charset="2"/>
              <a:buChar char="ü"/>
            </a:pPr>
            <a:r>
              <a:rPr lang="fr-FR" b="1" dirty="0" smtClean="0">
                <a:solidFill>
                  <a:schemeClr val="tx1"/>
                </a:solidFill>
              </a:rPr>
              <a:t>  un ovaire, où sont les ovules, dans lesquels se trouve un oosphère qui est le gamète femelle.</a:t>
            </a:r>
          </a:p>
          <a:p>
            <a:pPr algn="l">
              <a:buFont typeface="Wingdings" pitchFamily="2" charset="2"/>
              <a:buChar char="Ø"/>
            </a:pPr>
            <a:r>
              <a:rPr lang="fr-FR" sz="2800" b="1" dirty="0" smtClean="0">
                <a:solidFill>
                  <a:srgbClr val="FF0000"/>
                </a:solidFill>
              </a:rPr>
              <a:t>L'androcée</a:t>
            </a:r>
            <a:r>
              <a:rPr lang="fr-FR" sz="2800" b="1" dirty="0" smtClean="0">
                <a:solidFill>
                  <a:schemeClr val="tx1"/>
                </a:solidFill>
              </a:rPr>
              <a:t> constitué par l’ensemble </a:t>
            </a:r>
            <a:r>
              <a:rPr lang="fr-FR" sz="2800" b="1" dirty="0" smtClean="0">
                <a:solidFill>
                  <a:srgbClr val="FF0000"/>
                </a:solidFill>
              </a:rPr>
              <a:t>des étamines</a:t>
            </a:r>
            <a:r>
              <a:rPr lang="fr-FR" sz="2800" b="1" dirty="0" smtClean="0">
                <a:solidFill>
                  <a:schemeClr val="tx1"/>
                </a:solidFill>
              </a:rPr>
              <a:t>. C'est la partie </a:t>
            </a:r>
            <a:r>
              <a:rPr lang="fr-FR" sz="2800" b="1" dirty="0" smtClean="0">
                <a:solidFill>
                  <a:srgbClr val="FF0000"/>
                </a:solidFill>
              </a:rPr>
              <a:t>mâle</a:t>
            </a:r>
            <a:r>
              <a:rPr lang="fr-FR" sz="2800" b="1" dirty="0" smtClean="0">
                <a:solidFill>
                  <a:schemeClr val="tx1"/>
                </a:solidFill>
              </a:rPr>
              <a:t> de la fleur. </a:t>
            </a:r>
            <a:endParaRPr lang="fr-FR" sz="2800" b="1"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714356"/>
            <a:ext cx="8229600" cy="4525963"/>
          </a:xfrm>
        </p:spPr>
        <p:txBody>
          <a:bodyPr/>
          <a:lstStyle/>
          <a:p>
            <a:r>
              <a:rPr lang="fr-FR" b="1" dirty="0" smtClean="0">
                <a:solidFill>
                  <a:srgbClr val="FF0000"/>
                </a:solidFill>
              </a:rPr>
              <a:t>Les étamines </a:t>
            </a:r>
            <a:r>
              <a:rPr lang="fr-FR" b="1" dirty="0" smtClean="0"/>
              <a:t>sont composées de différentes parties :</a:t>
            </a:r>
          </a:p>
          <a:p>
            <a:pPr lvl="1"/>
            <a:r>
              <a:rPr lang="fr-FR" sz="3200" b="1" dirty="0" smtClean="0">
                <a:solidFill>
                  <a:srgbClr val="FF0000"/>
                </a:solidFill>
              </a:rPr>
              <a:t>l'anthère</a:t>
            </a:r>
            <a:r>
              <a:rPr lang="fr-FR" sz="3200" b="1" dirty="0" smtClean="0"/>
              <a:t>, qui produit le pollen, ensemble des grains de pollen qui contiennent les gamètes males </a:t>
            </a:r>
          </a:p>
          <a:p>
            <a:pPr lvl="1"/>
            <a:r>
              <a:rPr lang="fr-FR" sz="3200" b="1" dirty="0" smtClean="0">
                <a:solidFill>
                  <a:srgbClr val="FF0000"/>
                </a:solidFill>
              </a:rPr>
              <a:t>le filet</a:t>
            </a:r>
            <a:r>
              <a:rPr lang="fr-FR" sz="3200" b="1" dirty="0" smtClean="0"/>
              <a:t>, sorte de tige supportant l'anthère.</a:t>
            </a:r>
          </a:p>
          <a:p>
            <a:endParaRPr lang="fr-FR" dirty="0"/>
          </a:p>
        </p:txBody>
      </p:sp>
    </p:spTree>
  </p:cSld>
  <p:clrMapOvr>
    <a:masterClrMapping/>
  </p:clrMapOvr>
  <p:transition>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411807"/>
          </a:xfrm>
        </p:spPr>
        <p:txBody>
          <a:bodyPr>
            <a:normAutofit fontScale="40000" lnSpcReduction="20000"/>
          </a:bodyPr>
          <a:lstStyle/>
          <a:p>
            <a:r>
              <a:rPr lang="fr-FR" sz="11200" b="1" dirty="0" smtClean="0">
                <a:solidFill>
                  <a:srgbClr val="FF0000"/>
                </a:solidFill>
              </a:rPr>
              <a:t>Le périanthe</a:t>
            </a:r>
            <a:r>
              <a:rPr lang="fr-FR" sz="11200" b="1" dirty="0" smtClean="0">
                <a:solidFill>
                  <a:schemeClr val="tx1"/>
                </a:solidFill>
              </a:rPr>
              <a:t>, stérile, qui a pour but la protection des autres pièces florales, ainsi que l'attraction des </a:t>
            </a:r>
            <a:r>
              <a:rPr lang="fr-FR" sz="11200" b="1" dirty="0" smtClean="0"/>
              <a:t>insectes</a:t>
            </a:r>
            <a:r>
              <a:rPr lang="fr-FR" sz="11200" b="1" dirty="0" smtClean="0">
                <a:solidFill>
                  <a:schemeClr val="tx1"/>
                </a:solidFill>
              </a:rPr>
              <a:t>. Il est composé de différentes parties :</a:t>
            </a:r>
          </a:p>
          <a:p>
            <a:pPr lvl="1"/>
            <a:r>
              <a:rPr lang="fr-FR" sz="11200" b="1" dirty="0" smtClean="0">
                <a:solidFill>
                  <a:srgbClr val="FF0000"/>
                </a:solidFill>
              </a:rPr>
              <a:t>la corolle</a:t>
            </a:r>
            <a:r>
              <a:rPr lang="fr-FR" sz="11200" b="1" dirty="0" smtClean="0">
                <a:solidFill>
                  <a:schemeClr val="tx1"/>
                </a:solidFill>
              </a:rPr>
              <a:t>, ensemble des pétales</a:t>
            </a:r>
            <a:r>
              <a:rPr lang="fr-FR" sz="11200" b="1" dirty="0" smtClean="0"/>
              <a:t>.</a:t>
            </a:r>
            <a:endParaRPr lang="fr-FR" sz="11200" b="1" dirty="0" smtClean="0">
              <a:solidFill>
                <a:schemeClr val="tx1"/>
              </a:solidFill>
            </a:endParaRPr>
          </a:p>
          <a:p>
            <a:pPr lvl="1"/>
            <a:r>
              <a:rPr lang="fr-FR" sz="11200" b="1" dirty="0" smtClean="0">
                <a:solidFill>
                  <a:srgbClr val="FF0000"/>
                </a:solidFill>
              </a:rPr>
              <a:t>le calice</a:t>
            </a:r>
            <a:r>
              <a:rPr lang="fr-FR" sz="11200" b="1" dirty="0" smtClean="0">
                <a:solidFill>
                  <a:schemeClr val="tx1"/>
                </a:solidFill>
              </a:rPr>
              <a:t>, ensemble des sépales.</a:t>
            </a:r>
            <a:endParaRPr lang="fr-FR" sz="11200" dirty="0" smtClean="0"/>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u="sng" dirty="0" smtClean="0">
                <a:solidFill>
                  <a:srgbClr val="FF0000"/>
                </a:solidFill>
              </a:rPr>
              <a:t>Remarque:</a:t>
            </a:r>
            <a:endParaRPr lang="fr-FR" u="sng" dirty="0">
              <a:solidFill>
                <a:srgbClr val="FF0000"/>
              </a:solidFill>
            </a:endParaRPr>
          </a:p>
        </p:txBody>
      </p:sp>
      <p:sp>
        <p:nvSpPr>
          <p:cNvPr id="3" name="Espace réservé du contenu 2"/>
          <p:cNvSpPr>
            <a:spLocks noGrp="1"/>
          </p:cNvSpPr>
          <p:nvPr>
            <p:ph idx="1"/>
          </p:nvPr>
        </p:nvSpPr>
        <p:spPr/>
        <p:txBody>
          <a:bodyPr/>
          <a:lstStyle/>
          <a:p>
            <a:r>
              <a:rPr lang="fr-FR" dirty="0">
                <a:solidFill>
                  <a:srgbClr val="FF0000"/>
                </a:solidFill>
              </a:rPr>
              <a:t>La </a:t>
            </a:r>
            <a:r>
              <a:rPr lang="fr-FR" dirty="0" smtClean="0">
                <a:solidFill>
                  <a:srgbClr val="FF0000"/>
                </a:solidFill>
              </a:rPr>
              <a:t>fleur </a:t>
            </a:r>
            <a:r>
              <a:rPr lang="fr-FR" dirty="0">
                <a:solidFill>
                  <a:srgbClr val="FF0000"/>
                </a:solidFill>
              </a:rPr>
              <a:t>bisexuée :</a:t>
            </a:r>
            <a:r>
              <a:rPr lang="fr-FR" dirty="0" smtClean="0"/>
              <a:t> </a:t>
            </a:r>
            <a:r>
              <a:rPr lang="fr-FR" dirty="0"/>
              <a:t>possède à la fois la partie </a:t>
            </a:r>
            <a:r>
              <a:rPr lang="fr-FR" dirty="0" smtClean="0"/>
              <a:t>mâle (étamine) </a:t>
            </a:r>
            <a:r>
              <a:rPr lang="fr-FR" dirty="0"/>
              <a:t>et la partie </a:t>
            </a:r>
            <a:r>
              <a:rPr lang="fr-FR" dirty="0" smtClean="0"/>
              <a:t>femelle (pistil).</a:t>
            </a:r>
          </a:p>
          <a:p>
            <a:r>
              <a:rPr lang="fr-FR" dirty="0" smtClean="0">
                <a:solidFill>
                  <a:srgbClr val="FF0000"/>
                </a:solidFill>
              </a:rPr>
              <a:t>La fleur unisexuée: </a:t>
            </a:r>
            <a:r>
              <a:rPr lang="fr-FR" dirty="0" smtClean="0"/>
              <a:t>possède soit la partie mâle soit la partie femelle.</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2004</TotalTime>
  <Words>256</Words>
  <Application>Microsoft Office PowerPoint</Application>
  <PresentationFormat>Affichage à l'écran (4:3)</PresentationFormat>
  <Paragraphs>44</Paragraphs>
  <Slides>24</Slides>
  <Notes>1</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 La reproduction sexuée chez les plantes</vt:lpstr>
      <vt:lpstr>Diapositive 2</vt:lpstr>
      <vt:lpstr>Diapositive 3</vt:lpstr>
      <vt:lpstr>Diapositive 4</vt:lpstr>
      <vt:lpstr>Activité 1: les constituants de la fleur</vt:lpstr>
      <vt:lpstr>Diapositive 6</vt:lpstr>
      <vt:lpstr>Diapositive 7</vt:lpstr>
      <vt:lpstr>Diapositive 8</vt:lpstr>
      <vt:lpstr>Remarque:</vt:lpstr>
      <vt:lpstr>LES GRAINS DE POLLEN</vt:lpstr>
      <vt:lpstr>Diapositive 11</vt:lpstr>
      <vt:lpstr>1- La structure du grain de pollen</vt:lpstr>
      <vt:lpstr>Diapositive 13</vt:lpstr>
      <vt:lpstr>Diapositive 14</vt:lpstr>
      <vt:lpstr>Diapositive 15</vt:lpstr>
      <vt:lpstr>Conclusion</vt:lpstr>
      <vt:lpstr>Activité 4: les types de pollinisation .</vt:lpstr>
      <vt:lpstr>Activité 5: De la fleur au fruit</vt:lpstr>
      <vt:lpstr>Diapositive 19</vt:lpstr>
      <vt:lpstr>CONCLUSION</vt:lpstr>
      <vt:lpstr>Doc. 5 : De la fleur au fruit. </vt:lpstr>
      <vt:lpstr>Diapositive 22</vt:lpstr>
      <vt:lpstr>Diapositive 23</vt:lpstr>
      <vt:lpstr>Cycle de développement chez les         plantes à fleur</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 reproduction chez les plantes</dc:title>
  <dc:creator>DELL</dc:creator>
  <cp:lastModifiedBy>DELL</cp:lastModifiedBy>
  <cp:revision>67</cp:revision>
  <dcterms:created xsi:type="dcterms:W3CDTF">2019-02-18T22:17:04Z</dcterms:created>
  <dcterms:modified xsi:type="dcterms:W3CDTF">2019-02-27T21:28:40Z</dcterms:modified>
</cp:coreProperties>
</file>