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469" r:id="rId3"/>
    <p:sldId id="470" r:id="rId4"/>
    <p:sldId id="471" r:id="rId5"/>
    <p:sldId id="472" r:id="rId6"/>
    <p:sldId id="466" r:id="rId7"/>
    <p:sldId id="473" r:id="rId8"/>
    <p:sldId id="474" r:id="rId9"/>
    <p:sldId id="475" r:id="rId10"/>
    <p:sldId id="476" r:id="rId11"/>
    <p:sldId id="477" r:id="rId12"/>
    <p:sldId id="479" r:id="rId13"/>
    <p:sldId id="47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FA57C-DBE9-4420-A93B-400BD1A3DE8B}" type="datetimeFigureOut">
              <a:rPr lang="fr-FR" smtClean="0"/>
              <a:t>09/05/2018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6D64E-CA28-49CE-926D-B4E1B5487C30}" type="slidenum">
              <a:rPr lang="fr-FR" smtClean="0"/>
              <a:t>‹N°›</a:t>
            </a:fld>
            <a:endParaRPr lang="fr-FR"/>
          </a:p>
        </p:txBody>
      </p:sp>
    </p:spTree>
    <p:extLst>
      <p:ext uri="{BB962C8B-B14F-4D97-AF65-F5344CB8AC3E}">
        <p14:creationId xmlns:p14="http://schemas.microsoft.com/office/powerpoint/2010/main" val="24657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09/05/2018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69963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09/05/2018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150998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09/05/2018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176385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09/05/2018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225792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DAFD2D8-153C-4FEA-BA9A-774E93B183C2}" type="datetimeFigureOut">
              <a:rPr lang="fr-FR" smtClean="0"/>
              <a:t>09/05/2018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24535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AFD2D8-153C-4FEA-BA9A-774E93B183C2}" type="datetimeFigureOut">
              <a:rPr lang="fr-FR" smtClean="0"/>
              <a:t>09/05/2018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4024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AFD2D8-153C-4FEA-BA9A-774E93B183C2}" type="datetimeFigureOut">
              <a:rPr lang="fr-FR" smtClean="0"/>
              <a:t>09/05/2018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64089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DAFD2D8-153C-4FEA-BA9A-774E93B183C2}" type="datetimeFigureOut">
              <a:rPr lang="fr-FR" smtClean="0"/>
              <a:t>09/05/2018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335706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AFD2D8-153C-4FEA-BA9A-774E93B183C2}" type="datetimeFigureOut">
              <a:rPr lang="fr-FR" smtClean="0"/>
              <a:t>09/05/2018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4333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AFD2D8-153C-4FEA-BA9A-774E93B183C2}" type="datetimeFigureOut">
              <a:rPr lang="fr-FR" smtClean="0"/>
              <a:t>09/05/2018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94161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AFD2D8-153C-4FEA-BA9A-774E93B183C2}" type="datetimeFigureOut">
              <a:rPr lang="fr-FR" smtClean="0"/>
              <a:t>09/05/2018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86413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FD2D8-153C-4FEA-BA9A-774E93B183C2}" type="datetimeFigureOut">
              <a:rPr lang="fr-FR" smtClean="0"/>
              <a:t>09/05/2018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054BE-2217-40BE-AEAF-796FEDDE90A7}" type="slidenum">
              <a:rPr lang="fr-FR" smtClean="0"/>
              <a:t>‹N°›</a:t>
            </a:fld>
            <a:endParaRPr lang="fr-FR"/>
          </a:p>
        </p:txBody>
      </p:sp>
    </p:spTree>
    <p:extLst>
      <p:ext uri="{BB962C8B-B14F-4D97-AF65-F5344CB8AC3E}">
        <p14:creationId xmlns:p14="http://schemas.microsoft.com/office/powerpoint/2010/main" val="194750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ZoneTexte 2"/>
          <p:cNvSpPr txBox="1"/>
          <p:nvPr/>
        </p:nvSpPr>
        <p:spPr>
          <a:xfrm>
            <a:off x="3635896" y="836712"/>
            <a:ext cx="1483098" cy="523220"/>
          </a:xfrm>
          <a:prstGeom prst="rect">
            <a:avLst/>
          </a:prstGeom>
          <a:solidFill>
            <a:schemeClr val="bg1"/>
          </a:solid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smtClean="0">
                <a:ln w="11430"/>
                <a:solidFill>
                  <a:srgbClr val="00B0F0"/>
                </a:solidFill>
                <a:effectLst>
                  <a:outerShdw blurRad="50800" dist="39000" dir="5460000" algn="tl">
                    <a:srgbClr val="000000">
                      <a:alpha val="38000"/>
                    </a:srgbClr>
                  </a:outerShdw>
                </a:effectLst>
                <a:latin typeface="Comic Sans MS" pitchFamily="66" charset="0"/>
              </a:rPr>
              <a:t>Unité 3</a:t>
            </a:r>
            <a:endParaRPr lang="fr-FR" sz="2800" b="1" dirty="0">
              <a:ln w="11430"/>
              <a:solidFill>
                <a:srgbClr val="00B0F0"/>
              </a:solidFill>
              <a:effectLst>
                <a:outerShdw blurRad="50800" dist="39000" dir="5460000" algn="tl">
                  <a:srgbClr val="000000">
                    <a:alpha val="38000"/>
                  </a:srgbClr>
                </a:outerShdw>
              </a:effectLst>
              <a:latin typeface="Comic Sans MS" pitchFamily="66" charset="0"/>
            </a:endParaRPr>
          </a:p>
        </p:txBody>
      </p:sp>
      <p:sp>
        <p:nvSpPr>
          <p:cNvPr id="6" name="Rectangle 5"/>
          <p:cNvSpPr/>
          <p:nvPr/>
        </p:nvSpPr>
        <p:spPr>
          <a:xfrm>
            <a:off x="683568" y="2132856"/>
            <a:ext cx="777686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676423" y="2185018"/>
            <a:ext cx="7668344"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La reproduction sexuée  </a:t>
            </a:r>
          </a:p>
          <a:p>
            <a:pPr algn="ct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chez les plantes sans fleurs</a:t>
            </a: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2269000307"/>
      </p:ext>
    </p:extLst>
  </p:cSld>
  <p:clrMapOvr>
    <a:masterClrMapping/>
  </p:clrMapOvr>
  <mc:AlternateContent xmlns:mc="http://schemas.openxmlformats.org/markup-compatibility/2006" xmlns:p14="http://schemas.microsoft.com/office/powerpoint/2010/main">
    <mc:Choice Requires="p14">
      <p:transition spd="slow" p14:dur="2000" advTm="5137"/>
    </mc:Choice>
    <mc:Fallback xmlns="">
      <p:transition spd="slow" advTm="513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08720"/>
            <a:ext cx="8568952" cy="4524315"/>
          </a:xfrm>
          <a:prstGeom prst="rect">
            <a:avLst/>
          </a:prstGeom>
        </p:spPr>
        <p:txBody>
          <a:bodyPr wrap="square">
            <a:spAutoFit/>
          </a:bodyPr>
          <a:lstStyle/>
          <a:p>
            <a:r>
              <a:rPr lang="fr-FR" b="1" dirty="0">
                <a:solidFill>
                  <a:srgbClr val="FF0000"/>
                </a:solidFill>
                <a:latin typeface="Tahoma" pitchFamily="34" charset="0"/>
                <a:ea typeface="Tahoma" pitchFamily="34" charset="0"/>
                <a:cs typeface="Tahoma" pitchFamily="34" charset="0"/>
              </a:rPr>
              <a:t>Le prothalle </a:t>
            </a:r>
            <a:r>
              <a:rPr lang="fr-FR" b="1" dirty="0">
                <a:latin typeface="Tahoma" pitchFamily="34" charset="0"/>
                <a:ea typeface="Tahoma" pitchFamily="34" charset="0"/>
                <a:cs typeface="Tahoma" pitchFamily="34" charset="0"/>
              </a:rPr>
              <a:t>est un </a:t>
            </a:r>
            <a:r>
              <a:rPr lang="fr-FR" b="1" dirty="0">
                <a:solidFill>
                  <a:srgbClr val="FF0000"/>
                </a:solidFill>
                <a:latin typeface="Tahoma" pitchFamily="34" charset="0"/>
                <a:ea typeface="Tahoma" pitchFamily="34" charset="0"/>
                <a:cs typeface="Tahoma" pitchFamily="34" charset="0"/>
              </a:rPr>
              <a:t>gamétophyte</a:t>
            </a:r>
            <a:r>
              <a:rPr lang="fr-FR" b="1" dirty="0">
                <a:latin typeface="Tahoma" pitchFamily="34" charset="0"/>
                <a:ea typeface="Tahoma" pitchFamily="34" charset="0"/>
                <a:cs typeface="Tahoma" pitchFamily="34" charset="0"/>
              </a:rPr>
              <a:t> à la fois il porte les organes qui produisent les gamètes mâles, </a:t>
            </a:r>
            <a:r>
              <a:rPr lang="fr-FR" b="1" dirty="0">
                <a:solidFill>
                  <a:srgbClr val="FF0000"/>
                </a:solidFill>
                <a:latin typeface="Tahoma" pitchFamily="34" charset="0"/>
                <a:ea typeface="Tahoma" pitchFamily="34" charset="0"/>
                <a:cs typeface="Tahoma" pitchFamily="34" charset="0"/>
              </a:rPr>
              <a:t>les anthéridies</a:t>
            </a:r>
            <a:r>
              <a:rPr lang="fr-FR" b="1" dirty="0">
                <a:latin typeface="Tahoma" pitchFamily="34" charset="0"/>
                <a:ea typeface="Tahoma" pitchFamily="34" charset="0"/>
                <a:cs typeface="Tahoma" pitchFamily="34" charset="0"/>
              </a:rPr>
              <a:t>, et les organes qui produisent les gamètes femelles, </a:t>
            </a:r>
            <a:r>
              <a:rPr lang="fr-FR" b="1" dirty="0">
                <a:solidFill>
                  <a:srgbClr val="FF0000"/>
                </a:solidFill>
                <a:latin typeface="Tahoma" pitchFamily="34" charset="0"/>
                <a:ea typeface="Tahoma" pitchFamily="34" charset="0"/>
                <a:cs typeface="Tahoma" pitchFamily="34" charset="0"/>
              </a:rPr>
              <a:t>les archégones</a:t>
            </a:r>
            <a:r>
              <a:rPr lang="fr-FR" b="1" dirty="0">
                <a:latin typeface="Tahoma" pitchFamily="34" charset="0"/>
                <a:ea typeface="Tahoma" pitchFamily="34" charset="0"/>
                <a:cs typeface="Tahoma" pitchFamily="34" charset="0"/>
              </a:rPr>
              <a:t>.</a:t>
            </a:r>
          </a:p>
          <a:p>
            <a:r>
              <a:rPr lang="fr-FR" b="1" dirty="0">
                <a:latin typeface="Tahoma" pitchFamily="34" charset="0"/>
                <a:ea typeface="Tahoma" pitchFamily="34" charset="0"/>
                <a:cs typeface="Tahoma" pitchFamily="34" charset="0"/>
              </a:rPr>
              <a:t>L’anthéridie libère les gamètes mâles qui sont des cellules flagellé mobiles dans l’eau. Les gamètes mâles rejoignent le canal de l’archégone. Au fond de ce dernier un gamète mâle féconde un gamète</a:t>
            </a:r>
          </a:p>
          <a:p>
            <a:r>
              <a:rPr lang="fr-FR" b="1" dirty="0">
                <a:latin typeface="Tahoma" pitchFamily="34" charset="0"/>
                <a:ea typeface="Tahoma" pitchFamily="34" charset="0"/>
                <a:cs typeface="Tahoma" pitchFamily="34" charset="0"/>
              </a:rPr>
              <a:t>femelle (oosphère</a:t>
            </a:r>
            <a:r>
              <a:rPr lang="fr-FR" b="1" dirty="0" smtClean="0">
                <a:latin typeface="Tahoma" pitchFamily="34" charset="0"/>
                <a:ea typeface="Tahoma" pitchFamily="34" charset="0"/>
                <a:cs typeface="Tahoma" pitchFamily="34" charset="0"/>
              </a:rPr>
              <a:t>).</a:t>
            </a:r>
          </a:p>
          <a:p>
            <a:endParaRPr lang="fr-FR" b="1" dirty="0">
              <a:latin typeface="Tahoma" pitchFamily="34" charset="0"/>
              <a:ea typeface="Tahoma" pitchFamily="34" charset="0"/>
              <a:cs typeface="Tahoma" pitchFamily="34" charset="0"/>
            </a:endParaRPr>
          </a:p>
          <a:p>
            <a:endParaRPr lang="fr-FR" b="1" dirty="0" smtClean="0">
              <a:latin typeface="Tahoma" pitchFamily="34" charset="0"/>
              <a:ea typeface="Tahoma" pitchFamily="34" charset="0"/>
              <a:cs typeface="Tahoma" pitchFamily="34" charset="0"/>
            </a:endParaRPr>
          </a:p>
          <a:p>
            <a:endParaRPr lang="fr-FR" b="1" dirty="0">
              <a:latin typeface="Tahoma" pitchFamily="34" charset="0"/>
              <a:ea typeface="Tahoma" pitchFamily="34" charset="0"/>
              <a:cs typeface="Tahoma" pitchFamily="34" charset="0"/>
            </a:endParaRPr>
          </a:p>
          <a:p>
            <a:endParaRPr lang="fr-FR" b="1" dirty="0">
              <a:latin typeface="Tahoma" pitchFamily="34" charset="0"/>
              <a:ea typeface="Tahoma" pitchFamily="34" charset="0"/>
              <a:cs typeface="Tahoma" pitchFamily="34" charset="0"/>
            </a:endParaRPr>
          </a:p>
          <a:p>
            <a:r>
              <a:rPr lang="fr-FR" b="1" dirty="0">
                <a:latin typeface="Tahoma" pitchFamily="34" charset="0"/>
                <a:ea typeface="Tahoma" pitchFamily="34" charset="0"/>
                <a:cs typeface="Tahoma" pitchFamily="34" charset="0"/>
              </a:rPr>
              <a:t>Des fécondations résultent des zygotes qui donnent par mitoses des embryons qui reforment de nouveaux polypodes (sporophytes). </a:t>
            </a:r>
            <a:endParaRPr lang="fr-FR" b="1" dirty="0" smtClean="0">
              <a:latin typeface="Tahoma" pitchFamily="34" charset="0"/>
              <a:ea typeface="Tahoma" pitchFamily="34" charset="0"/>
              <a:cs typeface="Tahoma" pitchFamily="34" charset="0"/>
            </a:endParaRPr>
          </a:p>
          <a:p>
            <a:r>
              <a:rPr lang="fr-FR" b="1" dirty="0" smtClean="0">
                <a:latin typeface="Tahoma" pitchFamily="34" charset="0"/>
                <a:ea typeface="Tahoma" pitchFamily="34" charset="0"/>
                <a:cs typeface="Tahoma" pitchFamily="34" charset="0"/>
              </a:rPr>
              <a:t>Au </a:t>
            </a:r>
            <a:r>
              <a:rPr lang="fr-FR" b="1" dirty="0">
                <a:latin typeface="Tahoma" pitchFamily="34" charset="0"/>
                <a:ea typeface="Tahoma" pitchFamily="34" charset="0"/>
                <a:cs typeface="Tahoma" pitchFamily="34" charset="0"/>
              </a:rPr>
              <a:t>début de leur développement, les embryons parasitent le gamétophyte qui s'épuise et meurt quand l'embryon a formé une première feuille et une première racine, devenant ainsi autonome</a:t>
            </a:r>
            <a:r>
              <a:rPr lang="fr-FR" b="1" dirty="0" smtClean="0">
                <a:latin typeface="Tahoma" pitchFamily="34" charset="0"/>
                <a:ea typeface="Tahoma" pitchFamily="34" charset="0"/>
                <a:cs typeface="Tahoma" pitchFamily="34" charset="0"/>
              </a:rPr>
              <a:t>.</a:t>
            </a:r>
            <a:endParaRPr lang="fr-FR"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3101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SHIBA\Desktop\TC Fr Cours\foug\foug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0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OSHIBA\Desktop\1411689298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4" y="620688"/>
            <a:ext cx="9097736" cy="549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3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4869160"/>
            <a:ext cx="7124066" cy="369332"/>
          </a:xfrm>
          <a:prstGeom prst="rect">
            <a:avLst/>
          </a:prstGeom>
          <a:noFill/>
        </p:spPr>
        <p:txBody>
          <a:bodyPr wrap="none" rtlCol="0">
            <a:spAutoFit/>
          </a:bodyPr>
          <a:lstStyle/>
          <a:p>
            <a:r>
              <a:rPr lang="fr-FR" b="1" dirty="0">
                <a:latin typeface="Tahoma" pitchFamily="34" charset="0"/>
                <a:ea typeface="Tahoma" pitchFamily="34" charset="0"/>
                <a:cs typeface="Tahoma" pitchFamily="34" charset="0"/>
              </a:rPr>
              <a:t>Le cycle du polypode est </a:t>
            </a:r>
            <a:r>
              <a:rPr lang="fr-FR" b="1" dirty="0" err="1">
                <a:latin typeface="Tahoma" pitchFamily="34" charset="0"/>
                <a:ea typeface="Tahoma" pitchFamily="34" charset="0"/>
                <a:cs typeface="Tahoma" pitchFamily="34" charset="0"/>
              </a:rPr>
              <a:t>digénétique</a:t>
            </a:r>
            <a:r>
              <a:rPr lang="fr-FR" b="1" dirty="0">
                <a:latin typeface="Tahoma" pitchFamily="34" charset="0"/>
                <a:ea typeface="Tahoma" pitchFamily="34" charset="0"/>
                <a:cs typeface="Tahoma" pitchFamily="34" charset="0"/>
              </a:rPr>
              <a:t> </a:t>
            </a:r>
            <a:r>
              <a:rPr lang="fr-FR" b="1" dirty="0" smtClean="0">
                <a:latin typeface="Tahoma" pitchFamily="34" charset="0"/>
                <a:ea typeface="Tahoma" pitchFamily="34" charset="0"/>
                <a:cs typeface="Tahoma" pitchFamily="34" charset="0"/>
              </a:rPr>
              <a:t> </a:t>
            </a:r>
            <a:r>
              <a:rPr lang="fr-FR" b="1" dirty="0" err="1" smtClean="0">
                <a:solidFill>
                  <a:srgbClr val="FF0000"/>
                </a:solidFill>
                <a:latin typeface="Tahoma" pitchFamily="34" charset="0"/>
                <a:ea typeface="Tahoma" pitchFamily="34" charset="0"/>
                <a:cs typeface="Tahoma" pitchFamily="34" charset="0"/>
              </a:rPr>
              <a:t>haplo-diplophasique</a:t>
            </a:r>
            <a:r>
              <a:rPr lang="fr-FR" b="1" dirty="0" smtClean="0">
                <a:latin typeface="Tahoma" pitchFamily="34" charset="0"/>
                <a:ea typeface="Tahoma" pitchFamily="34" charset="0"/>
                <a:cs typeface="Tahoma" pitchFamily="34" charset="0"/>
              </a:rPr>
              <a:t>.</a:t>
            </a:r>
            <a:endParaRPr lang="fr-FR" b="1" dirty="0">
              <a:latin typeface="Tahoma" pitchFamily="34" charset="0"/>
              <a:ea typeface="Tahoma" pitchFamily="34" charset="0"/>
              <a:cs typeface="Tahoma" pitchFamily="34" charset="0"/>
            </a:endParaRPr>
          </a:p>
        </p:txBody>
      </p:sp>
      <p:sp>
        <p:nvSpPr>
          <p:cNvPr id="3" name="ZoneTexte 2"/>
          <p:cNvSpPr txBox="1"/>
          <p:nvPr/>
        </p:nvSpPr>
        <p:spPr>
          <a:xfrm>
            <a:off x="2195736" y="2020778"/>
            <a:ext cx="4455066" cy="400110"/>
          </a:xfrm>
          <a:prstGeom prst="rect">
            <a:avLst/>
          </a:prstGeom>
          <a:noFill/>
        </p:spPr>
        <p:txBody>
          <a:bodyPr wrap="none" rtlCol="0">
            <a:spAutoFit/>
          </a:bodyPr>
          <a:lstStyle/>
          <a:p>
            <a:r>
              <a:rPr lang="fr-FR" sz="2000" b="1" dirty="0" smtClean="0">
                <a:solidFill>
                  <a:srgbClr val="0070C0"/>
                </a:solidFill>
                <a:latin typeface="Tahoma" pitchFamily="34" charset="0"/>
                <a:ea typeface="Tahoma" pitchFamily="34" charset="0"/>
                <a:cs typeface="Tahoma" pitchFamily="34" charset="0"/>
              </a:rPr>
              <a:t>Schéma du cycle chromosomique</a:t>
            </a:r>
            <a:endParaRPr lang="fr-FR" sz="2000" b="1" dirty="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5296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2851" y="1676235"/>
            <a:ext cx="1923925" cy="52322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a:ln w="11430"/>
                <a:solidFill>
                  <a:srgbClr val="00B050"/>
                </a:solidFill>
                <a:effectLst>
                  <a:outerShdw blurRad="50800" dist="39000" dir="5460000" algn="tl">
                    <a:srgbClr val="000000">
                      <a:alpha val="38000"/>
                    </a:srgbClr>
                  </a:outerShdw>
                </a:effectLst>
                <a:latin typeface="Comic Sans MS" pitchFamily="66" charset="0"/>
              </a:rPr>
              <a:t>Activité </a:t>
            </a:r>
            <a:r>
              <a:rPr lang="fr-FR" sz="2800" b="1" dirty="0" smtClean="0">
                <a:ln w="11430"/>
                <a:solidFill>
                  <a:srgbClr val="00B050"/>
                </a:solidFill>
                <a:effectLst>
                  <a:outerShdw blurRad="50800" dist="39000" dir="5460000" algn="tl">
                    <a:srgbClr val="000000">
                      <a:alpha val="38000"/>
                    </a:srgbClr>
                  </a:outerShdw>
                </a:effectLst>
                <a:latin typeface="Comic Sans MS" pitchFamily="66" charset="0"/>
              </a:rPr>
              <a:t>3</a:t>
            </a:r>
            <a:endParaRPr lang="fr-FR" sz="2800" b="1" dirty="0">
              <a:ln w="11430"/>
              <a:solidFill>
                <a:srgbClr val="00B050"/>
              </a:solidFill>
              <a:effectLst>
                <a:outerShdw blurRad="50800" dist="39000" dir="5460000" algn="tl">
                  <a:srgbClr val="000000">
                    <a:alpha val="38000"/>
                  </a:srgbClr>
                </a:outerShdw>
              </a:effectLst>
              <a:latin typeface="Comic Sans MS" pitchFamily="66" charset="0"/>
            </a:endParaRPr>
          </a:p>
        </p:txBody>
      </p:sp>
      <p:sp>
        <p:nvSpPr>
          <p:cNvPr id="3" name="ZoneTexte 2"/>
          <p:cNvSpPr txBox="1"/>
          <p:nvPr/>
        </p:nvSpPr>
        <p:spPr>
          <a:xfrm>
            <a:off x="251520" y="3102059"/>
            <a:ext cx="8496944" cy="148803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GB" sz="3200" b="1" dirty="0" smtClean="0">
                <a:solidFill>
                  <a:srgbClr val="FF0000"/>
                </a:solidFill>
                <a:latin typeface="Comic Sans MS" pitchFamily="66" charset="0"/>
              </a:rPr>
              <a:t>La reproduction </a:t>
            </a:r>
            <a:r>
              <a:rPr lang="en-GB" sz="3200" b="1" dirty="0" err="1" smtClean="0">
                <a:solidFill>
                  <a:srgbClr val="FF0000"/>
                </a:solidFill>
                <a:latin typeface="Comic Sans MS" pitchFamily="66" charset="0"/>
              </a:rPr>
              <a:t>séxuée</a:t>
            </a:r>
            <a:r>
              <a:rPr lang="en-GB" sz="3200" b="1" dirty="0" smtClean="0">
                <a:solidFill>
                  <a:srgbClr val="FF0000"/>
                </a:solidFill>
                <a:latin typeface="Comic Sans MS" pitchFamily="66" charset="0"/>
              </a:rPr>
              <a:t> </a:t>
            </a:r>
          </a:p>
          <a:p>
            <a:pPr algn="ctr">
              <a:lnSpc>
                <a:spcPct val="150000"/>
              </a:lnSpc>
            </a:pPr>
            <a:r>
              <a:rPr lang="en-GB" sz="3200" b="1" dirty="0" smtClean="0">
                <a:solidFill>
                  <a:srgbClr val="FF0000"/>
                </a:solidFill>
                <a:latin typeface="Comic Sans MS" pitchFamily="66" charset="0"/>
              </a:rPr>
              <a:t>chez les </a:t>
            </a:r>
            <a:r>
              <a:rPr lang="en-GB" sz="3200" b="1" dirty="0" err="1" smtClean="0">
                <a:solidFill>
                  <a:srgbClr val="FF0000"/>
                </a:solidFill>
                <a:latin typeface="Comic Sans MS" pitchFamily="66" charset="0"/>
              </a:rPr>
              <a:t>fougères</a:t>
            </a:r>
            <a:endParaRPr lang="en-GB" sz="3200" b="1" dirty="0" smtClean="0">
              <a:solidFill>
                <a:srgbClr val="FF0000"/>
              </a:solidFill>
              <a:latin typeface="Comic Sans MS" pitchFamily="66" charset="0"/>
            </a:endParaRPr>
          </a:p>
        </p:txBody>
      </p:sp>
    </p:spTree>
    <p:extLst>
      <p:ext uri="{BB962C8B-B14F-4D97-AF65-F5344CB8AC3E}">
        <p14:creationId xmlns:p14="http://schemas.microsoft.com/office/powerpoint/2010/main" val="282569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TC Fr Cours\foug\129307325ps-56a34a4d5f9b58b7d0d14e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6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Desktop\TC Fr Cours\foug\o.12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5" y="836712"/>
            <a:ext cx="9086815"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Desktop\TC Fr Cours\foug\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43" y="507897"/>
            <a:ext cx="7416355" cy="578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OSHIBA\Desktop\TC Fr Cours\foug\foug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6630"/>
            <a:ext cx="4392488" cy="665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05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Desktop\TC Fr Cours\foug\fou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04775"/>
            <a:ext cx="5057775" cy="664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0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980728"/>
            <a:ext cx="8424936" cy="4247317"/>
          </a:xfrm>
          <a:prstGeom prst="rect">
            <a:avLst/>
          </a:prstGeom>
          <a:noFill/>
        </p:spPr>
        <p:txBody>
          <a:bodyPr wrap="square" rtlCol="0">
            <a:spAutoFit/>
          </a:bodyPr>
          <a:lstStyle/>
          <a:p>
            <a:pPr>
              <a:lnSpc>
                <a:spcPct val="150000"/>
              </a:lnSpc>
            </a:pPr>
            <a:r>
              <a:rPr lang="fr-FR" b="1" dirty="0">
                <a:latin typeface="Tahoma" pitchFamily="34" charset="0"/>
                <a:ea typeface="Tahoma" pitchFamily="34" charset="0"/>
                <a:cs typeface="Tahoma" pitchFamily="34" charset="0"/>
              </a:rPr>
              <a:t>Lors de la maturité sexuelle, on observe sur la face inferieur des frondes des </a:t>
            </a:r>
            <a:r>
              <a:rPr lang="fr-FR" b="1" dirty="0" smtClean="0">
                <a:latin typeface="Tahoma" pitchFamily="34" charset="0"/>
                <a:ea typeface="Tahoma" pitchFamily="34" charset="0"/>
                <a:cs typeface="Tahoma" pitchFamily="34" charset="0"/>
              </a:rPr>
              <a:t>amas de </a:t>
            </a:r>
            <a:r>
              <a:rPr lang="fr-FR" b="1" dirty="0" smtClean="0">
                <a:solidFill>
                  <a:srgbClr val="FF0000"/>
                </a:solidFill>
                <a:latin typeface="Tahoma" pitchFamily="34" charset="0"/>
                <a:ea typeface="Tahoma" pitchFamily="34" charset="0"/>
                <a:cs typeface="Tahoma" pitchFamily="34" charset="0"/>
              </a:rPr>
              <a:t>sporanges</a:t>
            </a:r>
            <a:r>
              <a:rPr lang="fr-FR" b="1" dirty="0" smtClean="0">
                <a:latin typeface="Tahoma" pitchFamily="34" charset="0"/>
                <a:ea typeface="Tahoma" pitchFamily="34" charset="0"/>
                <a:cs typeface="Tahoma" pitchFamily="34" charset="0"/>
              </a:rPr>
              <a:t>. </a:t>
            </a:r>
          </a:p>
          <a:p>
            <a:pPr>
              <a:lnSpc>
                <a:spcPct val="150000"/>
              </a:lnSpc>
            </a:pPr>
            <a:r>
              <a:rPr lang="fr-FR" b="1" dirty="0" smtClean="0">
                <a:latin typeface="Tahoma" pitchFamily="34" charset="0"/>
                <a:ea typeface="Tahoma" pitchFamily="34" charset="0"/>
                <a:cs typeface="Tahoma" pitchFamily="34" charset="0"/>
              </a:rPr>
              <a:t>Au </a:t>
            </a:r>
            <a:r>
              <a:rPr lang="fr-FR" b="1" dirty="0">
                <a:latin typeface="Tahoma" pitchFamily="34" charset="0"/>
                <a:ea typeface="Tahoma" pitchFamily="34" charset="0"/>
                <a:cs typeface="Tahoma" pitchFamily="34" charset="0"/>
              </a:rPr>
              <a:t>niveau de </a:t>
            </a:r>
            <a:r>
              <a:rPr lang="fr-FR" b="1" dirty="0" smtClean="0">
                <a:latin typeface="Tahoma" pitchFamily="34" charset="0"/>
                <a:ea typeface="Tahoma" pitchFamily="34" charset="0"/>
                <a:cs typeface="Tahoma" pitchFamily="34" charset="0"/>
              </a:rPr>
              <a:t>chaque sporange, </a:t>
            </a:r>
            <a:r>
              <a:rPr lang="fr-FR" b="1" dirty="0">
                <a:latin typeface="Tahoma" pitchFamily="34" charset="0"/>
                <a:ea typeface="Tahoma" pitchFamily="34" charset="0"/>
                <a:cs typeface="Tahoma" pitchFamily="34" charset="0"/>
              </a:rPr>
              <a:t>une cellule mère diploïde subit une</a:t>
            </a:r>
            <a:r>
              <a:rPr lang="fr-FR" b="1" dirty="0" smtClean="0">
                <a:latin typeface="Tahoma" pitchFamily="34" charset="0"/>
                <a:ea typeface="Tahoma" pitchFamily="34" charset="0"/>
                <a:cs typeface="Tahoma" pitchFamily="34" charset="0"/>
              </a:rPr>
              <a:t> méiose </a:t>
            </a:r>
            <a:r>
              <a:rPr lang="fr-FR" b="1" dirty="0">
                <a:latin typeface="Tahoma" pitchFamily="34" charset="0"/>
                <a:ea typeface="Tahoma" pitchFamily="34" charset="0"/>
                <a:cs typeface="Tahoma" pitchFamily="34" charset="0"/>
              </a:rPr>
              <a:t>suivie de plusieurs mitoses qui aboutissent à la formation de </a:t>
            </a:r>
            <a:r>
              <a:rPr lang="fr-FR" b="1" dirty="0" smtClean="0">
                <a:latin typeface="Tahoma" pitchFamily="34" charset="0"/>
                <a:ea typeface="Tahoma" pitchFamily="34" charset="0"/>
                <a:cs typeface="Tahoma" pitchFamily="34" charset="0"/>
              </a:rPr>
              <a:t>plusieurs cellules haploïdes: ce </a:t>
            </a:r>
            <a:r>
              <a:rPr lang="fr-FR" b="1" dirty="0">
                <a:latin typeface="Tahoma" pitchFamily="34" charset="0"/>
                <a:ea typeface="Tahoma" pitchFamily="34" charset="0"/>
                <a:cs typeface="Tahoma" pitchFamily="34" charset="0"/>
              </a:rPr>
              <a:t>sont </a:t>
            </a:r>
            <a:r>
              <a:rPr lang="fr-FR" b="1" dirty="0">
                <a:solidFill>
                  <a:srgbClr val="FF0000"/>
                </a:solidFill>
                <a:latin typeface="Tahoma" pitchFamily="34" charset="0"/>
                <a:ea typeface="Tahoma" pitchFamily="34" charset="0"/>
                <a:cs typeface="Tahoma" pitchFamily="34" charset="0"/>
              </a:rPr>
              <a:t>les spores</a:t>
            </a:r>
            <a:r>
              <a:rPr lang="fr-FR" b="1" dirty="0">
                <a:latin typeface="Tahoma" pitchFamily="34" charset="0"/>
                <a:ea typeface="Tahoma" pitchFamily="34" charset="0"/>
                <a:cs typeface="Tahoma" pitchFamily="34" charset="0"/>
              </a:rPr>
              <a:t>. </a:t>
            </a:r>
            <a:endParaRPr lang="fr-FR" b="1" dirty="0" smtClean="0">
              <a:latin typeface="Tahoma" pitchFamily="34" charset="0"/>
              <a:ea typeface="Tahoma" pitchFamily="34" charset="0"/>
              <a:cs typeface="Tahoma" pitchFamily="34" charset="0"/>
            </a:endParaRPr>
          </a:p>
          <a:p>
            <a:pPr>
              <a:lnSpc>
                <a:spcPct val="150000"/>
              </a:lnSpc>
            </a:pPr>
            <a:r>
              <a:rPr lang="fr-FR" b="1" dirty="0" smtClean="0">
                <a:latin typeface="Tahoma" pitchFamily="34" charset="0"/>
                <a:ea typeface="Tahoma" pitchFamily="34" charset="0"/>
                <a:cs typeface="Tahoma" pitchFamily="34" charset="0"/>
              </a:rPr>
              <a:t>Les </a:t>
            </a:r>
            <a:r>
              <a:rPr lang="fr-FR" b="1" dirty="0">
                <a:latin typeface="Tahoma" pitchFamily="34" charset="0"/>
                <a:ea typeface="Tahoma" pitchFamily="34" charset="0"/>
                <a:cs typeface="Tahoma" pitchFamily="34" charset="0"/>
              </a:rPr>
              <a:t>spores sont libérées après éclatement </a:t>
            </a:r>
            <a:r>
              <a:rPr lang="fr-FR" b="1" dirty="0" smtClean="0">
                <a:latin typeface="Tahoma" pitchFamily="34" charset="0"/>
                <a:ea typeface="Tahoma" pitchFamily="34" charset="0"/>
                <a:cs typeface="Tahoma" pitchFamily="34" charset="0"/>
              </a:rPr>
              <a:t>du sporange </a:t>
            </a:r>
            <a:r>
              <a:rPr lang="fr-FR" b="1" dirty="0">
                <a:latin typeface="Tahoma" pitchFamily="34" charset="0"/>
                <a:ea typeface="Tahoma" pitchFamily="34" charset="0"/>
                <a:cs typeface="Tahoma" pitchFamily="34" charset="0"/>
              </a:rPr>
              <a:t>suite à sa maturation. L</a:t>
            </a:r>
            <a:r>
              <a:rPr lang="fr-FR" b="1" dirty="0" smtClean="0">
                <a:latin typeface="Tahoma" pitchFamily="34" charset="0"/>
                <a:ea typeface="Tahoma" pitchFamily="34" charset="0"/>
                <a:cs typeface="Tahoma" pitchFamily="34" charset="0"/>
              </a:rPr>
              <a:t>a spore au </a:t>
            </a:r>
            <a:r>
              <a:rPr lang="fr-FR" b="1" dirty="0">
                <a:latin typeface="Tahoma" pitchFamily="34" charset="0"/>
                <a:ea typeface="Tahoma" pitchFamily="34" charset="0"/>
                <a:cs typeface="Tahoma" pitchFamily="34" charset="0"/>
              </a:rPr>
              <a:t>contact d’un substrat </a:t>
            </a:r>
            <a:r>
              <a:rPr lang="fr-FR" b="1" dirty="0" smtClean="0">
                <a:latin typeface="Tahoma" pitchFamily="34" charset="0"/>
                <a:ea typeface="Tahoma" pitchFamily="34" charset="0"/>
                <a:cs typeface="Tahoma" pitchFamily="34" charset="0"/>
              </a:rPr>
              <a:t>humide</a:t>
            </a:r>
            <a:r>
              <a:rPr lang="fr-FR" b="1" dirty="0">
                <a:latin typeface="Tahoma" pitchFamily="34" charset="0"/>
                <a:ea typeface="Tahoma" pitchFamily="34" charset="0"/>
                <a:cs typeface="Tahoma" pitchFamily="34" charset="0"/>
              </a:rPr>
              <a:t> </a:t>
            </a:r>
            <a:r>
              <a:rPr lang="fr-FR" b="1" dirty="0" smtClean="0">
                <a:latin typeface="Tahoma" pitchFamily="34" charset="0"/>
                <a:ea typeface="Tahoma" pitchFamily="34" charset="0"/>
                <a:cs typeface="Tahoma" pitchFamily="34" charset="0"/>
              </a:rPr>
              <a:t> germe </a:t>
            </a:r>
            <a:r>
              <a:rPr lang="fr-FR" b="1" dirty="0">
                <a:latin typeface="Tahoma" pitchFamily="34" charset="0"/>
                <a:ea typeface="Tahoma" pitchFamily="34" charset="0"/>
                <a:cs typeface="Tahoma" pitchFamily="34" charset="0"/>
              </a:rPr>
              <a:t>et </a:t>
            </a:r>
            <a:r>
              <a:rPr lang="fr-FR" b="1" dirty="0" smtClean="0">
                <a:latin typeface="Tahoma" pitchFamily="34" charset="0"/>
                <a:ea typeface="Tahoma" pitchFamily="34" charset="0"/>
                <a:cs typeface="Tahoma" pitchFamily="34" charset="0"/>
              </a:rPr>
              <a:t>donne  </a:t>
            </a:r>
            <a:r>
              <a:rPr lang="fr-FR" b="1" dirty="0">
                <a:latin typeface="Tahoma" pitchFamily="34" charset="0"/>
                <a:ea typeface="Tahoma" pitchFamily="34" charset="0"/>
                <a:cs typeface="Tahoma" pitchFamily="34" charset="0"/>
              </a:rPr>
              <a:t>après </a:t>
            </a:r>
            <a:r>
              <a:rPr lang="fr-FR" b="1" dirty="0" smtClean="0">
                <a:latin typeface="Tahoma" pitchFamily="34" charset="0"/>
                <a:ea typeface="Tahoma" pitchFamily="34" charset="0"/>
                <a:cs typeface="Tahoma" pitchFamily="34" charset="0"/>
              </a:rPr>
              <a:t>une succession </a:t>
            </a:r>
            <a:r>
              <a:rPr lang="fr-FR" b="1" dirty="0">
                <a:latin typeface="Tahoma" pitchFamily="34" charset="0"/>
                <a:ea typeface="Tahoma" pitchFamily="34" charset="0"/>
                <a:cs typeface="Tahoma" pitchFamily="34" charset="0"/>
              </a:rPr>
              <a:t>de mitoses un minuscule </a:t>
            </a:r>
            <a:r>
              <a:rPr lang="fr-FR" b="1" dirty="0">
                <a:solidFill>
                  <a:srgbClr val="FF0000"/>
                </a:solidFill>
                <a:latin typeface="Tahoma" pitchFamily="34" charset="0"/>
                <a:ea typeface="Tahoma" pitchFamily="34" charset="0"/>
                <a:cs typeface="Tahoma" pitchFamily="34" charset="0"/>
              </a:rPr>
              <a:t>prothalle </a:t>
            </a:r>
            <a:r>
              <a:rPr lang="fr-FR" b="1" dirty="0">
                <a:latin typeface="Tahoma" pitchFamily="34" charset="0"/>
                <a:ea typeface="Tahoma" pitchFamily="34" charset="0"/>
                <a:cs typeface="Tahoma" pitchFamily="34" charset="0"/>
              </a:rPr>
              <a:t>foliacé, organisme </a:t>
            </a:r>
            <a:r>
              <a:rPr lang="fr-FR" b="1" dirty="0" smtClean="0">
                <a:latin typeface="Tahoma" pitchFamily="34" charset="0"/>
                <a:ea typeface="Tahoma" pitchFamily="34" charset="0"/>
                <a:cs typeface="Tahoma" pitchFamily="34" charset="0"/>
              </a:rPr>
              <a:t>pluricellulaire haploïde </a:t>
            </a:r>
            <a:r>
              <a:rPr lang="fr-FR" b="1" dirty="0">
                <a:latin typeface="Tahoma" pitchFamily="34" charset="0"/>
                <a:ea typeface="Tahoma" pitchFamily="34" charset="0"/>
                <a:cs typeface="Tahoma" pitchFamily="34" charset="0"/>
              </a:rPr>
              <a:t>(n</a:t>
            </a:r>
            <a:r>
              <a:rPr lang="fr-FR" b="1" dirty="0" smtClean="0">
                <a:latin typeface="Tahoma" pitchFamily="34" charset="0"/>
                <a:ea typeface="Tahoma" pitchFamily="34" charset="0"/>
                <a:cs typeface="Tahoma" pitchFamily="34" charset="0"/>
              </a:rPr>
              <a:t>).</a:t>
            </a:r>
          </a:p>
          <a:p>
            <a:pPr>
              <a:lnSpc>
                <a:spcPct val="150000"/>
              </a:lnSpc>
            </a:pPr>
            <a:endParaRPr lang="fr-FR"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0149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Desktop\TC Fr Cours\foug\fou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66508"/>
            <a:ext cx="832802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843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84712832</TotalTime>
  <Words>241</Words>
  <Application>Microsoft Office PowerPoint</Application>
  <PresentationFormat>Affichage à l'écran (4:3)</PresentationFormat>
  <Paragraphs>20</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TOSHIBA</dc:creator>
  <cp:lastModifiedBy>TOSHIBA</cp:lastModifiedBy>
  <cp:revision>301</cp:revision>
  <dcterms:created xsi:type="dcterms:W3CDTF">2009-01-01T00:05:02Z</dcterms:created>
  <dcterms:modified xsi:type="dcterms:W3CDTF">2018-05-09T21:31:32Z</dcterms:modified>
</cp:coreProperties>
</file>