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76" r:id="rId3"/>
    <p:sldId id="262" r:id="rId4"/>
    <p:sldId id="260" r:id="rId5"/>
    <p:sldId id="277" r:id="rId6"/>
    <p:sldId id="278" r:id="rId7"/>
    <p:sldId id="279" r:id="rId8"/>
    <p:sldId id="280" r:id="rId9"/>
    <p:sldId id="281" r:id="rId10"/>
    <p:sldId id="286" r:id="rId11"/>
    <p:sldId id="287" r:id="rId12"/>
    <p:sldId id="284" r:id="rId13"/>
    <p:sldId id="282" r:id="rId14"/>
    <p:sldId id="290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299" r:id="rId27"/>
    <p:sldId id="301" r:id="rId28"/>
    <p:sldId id="302" r:id="rId29"/>
    <p:sldId id="303" r:id="rId30"/>
    <p:sldId id="304" r:id="rId31"/>
    <p:sldId id="305" r:id="rId32"/>
  </p:sldIdLst>
  <p:sldSz cx="12192000" cy="6858000"/>
  <p:notesSz cx="6858000" cy="9144000"/>
  <p:custDataLst>
    <p:tags r:id="rId3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0" autoAdjust="0"/>
    <p:restoredTop sz="89315" autoAdjust="0"/>
  </p:normalViewPr>
  <p:slideViewPr>
    <p:cSldViewPr snapToGrid="0">
      <p:cViewPr varScale="1">
        <p:scale>
          <a:sx n="49" d="100"/>
          <a:sy n="49" d="100"/>
        </p:scale>
        <p:origin x="4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6438-3873-4686-A7EC-8DCF58526734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0AC2-1454-49AB-BD96-6F93F2307A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41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7707-DAF6-43ED-A33E-5BD5DBF5DAEC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2C04-09A8-4F57-987E-6376BE0B6E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4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0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B2C04-09A8-4F57-987E-6376BE0B6EF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73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9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6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16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8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34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8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5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1978-CA22-4C27-B4FF-BA2371EBC07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13/04/2020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62D8-91FA-46C1-B80A-E8674DD44D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2006" y="1324007"/>
            <a:ext cx="11179629" cy="1984445"/>
          </a:xfr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 système immunitaire</a:t>
            </a:r>
            <a:b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ar-M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الجهاز المناعي</a:t>
            </a:r>
            <a:r>
              <a:rPr lang="fr-F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18470" y="5038759"/>
            <a:ext cx="4221804" cy="4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rPr>
              <a:t>Pr. Mohamed FERRAH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955-3FDE-4BAE-ACB3-DD97D6D2CEC4}" type="datetime1">
              <a:rPr lang="fr-FR" sz="1400" b="1" smtClean="0">
                <a:solidFill>
                  <a:srgbClr val="002060"/>
                </a:solidFill>
              </a:rPr>
              <a:t>13/04/2020</a:t>
            </a:fld>
            <a:endParaRPr lang="fr-F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"/>
    </mc:Choice>
    <mc:Fallback xmlns="">
      <p:transition spd="slow" advTm="41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20" y="336240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étapes de phagocytose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ظاهرة البلعمة  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" y="1579630"/>
            <a:ext cx="7241129" cy="49249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82640" y="2016338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ller"/>
              </a:rPr>
              <a:t>Bactérie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5382639" y="2658686"/>
            <a:ext cx="255513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Prolongement cytoplasmique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5382639" y="3624443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Adhésion (fixation</a:t>
            </a:r>
            <a:r>
              <a:rPr lang="fr-FR" b="1" dirty="0" smtClean="0">
                <a:latin typeface="Aller"/>
              </a:rPr>
              <a:t>)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5382639" y="4405534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L’ingestion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382638" y="5085702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La digestion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5382637" y="5866793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Le rejet des restes</a:t>
            </a:r>
            <a:endParaRPr lang="fr-FR" b="1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552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" y="2047672"/>
            <a:ext cx="11521048" cy="3341452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ZoneTexte 2"/>
          <p:cNvSpPr txBox="1"/>
          <p:nvPr/>
        </p:nvSpPr>
        <p:spPr>
          <a:xfrm>
            <a:off x="791919" y="5539499"/>
            <a:ext cx="245137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مرحلة التثبيت 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86999" y="5539498"/>
            <a:ext cx="245137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مرحلة الابتلاع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365868" y="5539501"/>
            <a:ext cx="245137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مرحلة الهضم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144737" y="5539500"/>
            <a:ext cx="245137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400" b="1" dirty="0" smtClean="0"/>
              <a:t>مرحلة طرح الحطام </a:t>
            </a:r>
            <a:endParaRPr lang="fr-FR" sz="2400" b="1" dirty="0"/>
          </a:p>
        </p:txBody>
      </p:sp>
      <p:sp>
        <p:nvSpPr>
          <p:cNvPr id="7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11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416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9077" y="1313873"/>
            <a:ext cx="113878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fr-FR" sz="2400" b="1" dirty="0" smtClean="0">
                <a:solidFill>
                  <a:srgbClr val="FF0000"/>
                </a:solidFill>
              </a:rPr>
              <a:t>-Définir le phénomène de phagocytose puis indiquer ses étapes.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077" y="1989547"/>
            <a:ext cx="10862558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/>
              <a:t>La phagocytose est un </a:t>
            </a:r>
            <a:r>
              <a:rPr lang="fr-FR" sz="2400" b="1" dirty="0" smtClean="0"/>
              <a:t>mécanisme immunitaire </a:t>
            </a:r>
            <a:r>
              <a:rPr lang="fr-FR" sz="2400" b="1" dirty="0"/>
              <a:t>permettant aux cellules de </a:t>
            </a:r>
            <a:r>
              <a:rPr lang="fr-FR" sz="2400" b="1" u="sng" dirty="0" smtClean="0">
                <a:solidFill>
                  <a:srgbClr val="00B050"/>
                </a:solidFill>
              </a:rPr>
              <a:t>neutralise</a:t>
            </a:r>
            <a:r>
              <a:rPr lang="ar-MA" sz="2400" b="1" u="sng" dirty="0" smtClean="0">
                <a:solidFill>
                  <a:srgbClr val="00B050"/>
                </a:solidFill>
              </a:rPr>
              <a:t>ابطال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 smtClean="0"/>
              <a:t>et </a:t>
            </a:r>
            <a:r>
              <a:rPr lang="fr-FR" sz="2400" b="1" dirty="0"/>
              <a:t>de </a:t>
            </a:r>
            <a:r>
              <a:rPr lang="fr-FR" sz="2400" b="1" u="sng" dirty="0" smtClean="0">
                <a:solidFill>
                  <a:srgbClr val="00B050"/>
                </a:solidFill>
              </a:rPr>
              <a:t>digérer</a:t>
            </a:r>
            <a:r>
              <a:rPr lang="ar-MA" sz="2400" b="1" u="sng" dirty="0" smtClean="0">
                <a:solidFill>
                  <a:srgbClr val="00B050"/>
                </a:solidFill>
              </a:rPr>
              <a:t>هضم</a:t>
            </a:r>
            <a:r>
              <a:rPr lang="fr-FR" sz="2400" b="1" u="sng" dirty="0" smtClean="0">
                <a:solidFill>
                  <a:srgbClr val="00B050"/>
                </a:solidFill>
              </a:rPr>
              <a:t> </a:t>
            </a:r>
            <a:r>
              <a:rPr lang="fr-FR" sz="2400" b="1" dirty="0"/>
              <a:t>les </a:t>
            </a:r>
            <a:r>
              <a:rPr lang="fr-FR" sz="2400" b="1" dirty="0" smtClean="0"/>
              <a:t>éléments étrangers (</a:t>
            </a:r>
            <a:r>
              <a:rPr lang="fr-FR" sz="2400" b="1" dirty="0" smtClean="0">
                <a:solidFill>
                  <a:srgbClr val="00B050"/>
                </a:solidFill>
              </a:rPr>
              <a:t>antigènes</a:t>
            </a:r>
            <a:r>
              <a:rPr lang="fr-FR" sz="2400" b="1" dirty="0" smtClean="0"/>
              <a:t>), elle se fait par des cellules appelées </a:t>
            </a:r>
            <a:r>
              <a:rPr lang="fr-FR" sz="2400" b="1" u="sng" dirty="0" smtClean="0">
                <a:solidFill>
                  <a:srgbClr val="00B050"/>
                </a:solidFill>
              </a:rPr>
              <a:t>phagocytes</a:t>
            </a:r>
            <a:r>
              <a:rPr lang="ar-MA" sz="2400" b="1" u="sng" dirty="0" err="1" smtClean="0">
                <a:solidFill>
                  <a:srgbClr val="00B050"/>
                </a:solidFill>
              </a:rPr>
              <a:t>بلعميات</a:t>
            </a:r>
            <a:r>
              <a:rPr lang="ar-MA" sz="2400" b="1" u="sng" dirty="0" smtClean="0">
                <a:solidFill>
                  <a:srgbClr val="00B050"/>
                </a:solidFill>
              </a:rPr>
              <a:t> </a:t>
            </a:r>
            <a:r>
              <a:rPr lang="fr-FR" sz="2400" b="1" dirty="0"/>
              <a:t>.</a:t>
            </a:r>
            <a:r>
              <a:rPr lang="fr-FR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Les principales étapes de la phagocytose sont: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Adhésion ou fixation</a:t>
            </a:r>
            <a:r>
              <a:rPr lang="ar-MA" sz="2400" b="1" dirty="0" smtClean="0">
                <a:solidFill>
                  <a:srgbClr val="0070C0"/>
                </a:solidFill>
              </a:rPr>
              <a:t> التثبيت </a:t>
            </a:r>
            <a:r>
              <a:rPr lang="fr-FR" sz="2400" b="1" dirty="0" smtClean="0">
                <a:solidFill>
                  <a:srgbClr val="0070C0"/>
                </a:solidFill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L’ingestion</a:t>
            </a:r>
            <a:r>
              <a:rPr lang="ar-MA" sz="2400" b="1" dirty="0" smtClean="0">
                <a:solidFill>
                  <a:srgbClr val="0070C0"/>
                </a:solidFill>
              </a:rPr>
              <a:t>الابتلاع </a:t>
            </a:r>
            <a:r>
              <a:rPr lang="fr-FR" sz="2400" b="1" dirty="0" smtClean="0">
                <a:solidFill>
                  <a:srgbClr val="0070C0"/>
                </a:solidFill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La digestion</a:t>
            </a:r>
            <a:r>
              <a:rPr lang="ar-MA" sz="2400" b="1" dirty="0" smtClean="0">
                <a:solidFill>
                  <a:srgbClr val="0070C0"/>
                </a:solidFill>
              </a:rPr>
              <a:t>الهضم </a:t>
            </a:r>
            <a:r>
              <a:rPr lang="fr-FR" sz="2400" b="1" dirty="0" smtClean="0">
                <a:solidFill>
                  <a:srgbClr val="0070C0"/>
                </a:solidFill>
              </a:rPr>
              <a:t>,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</a:rPr>
              <a:t>Rejet des reste</a:t>
            </a:r>
            <a:r>
              <a:rPr lang="ar-MA" sz="2400" b="1" dirty="0" smtClean="0">
                <a:solidFill>
                  <a:srgbClr val="0070C0"/>
                </a:solidFill>
              </a:rPr>
              <a:t>طرح البقايا</a:t>
            </a:r>
            <a:r>
              <a:rPr lang="fr-FR" sz="2400" b="1" dirty="0" smtClean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208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548" y="1131487"/>
            <a:ext cx="10586937" cy="39703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La phagocytose</a:t>
            </a:r>
            <a:r>
              <a:rPr lang="ar-MA" sz="2400" b="1" dirty="0" smtClean="0">
                <a:solidFill>
                  <a:srgbClr val="FF0000"/>
                </a:solidFill>
              </a:rPr>
              <a:t>البلعمة</a:t>
            </a:r>
            <a:r>
              <a:rPr lang="fr-FR" sz="2400" b="1" dirty="0" smtClean="0">
                <a:solidFill>
                  <a:srgbClr val="FF0000"/>
                </a:solidFill>
              </a:rPr>
              <a:t> est une </a:t>
            </a:r>
            <a:r>
              <a:rPr lang="fr-FR" sz="2400" b="1" u="sng" dirty="0" smtClean="0">
                <a:solidFill>
                  <a:srgbClr val="FF0000"/>
                </a:solidFill>
              </a:rPr>
              <a:t>réponse immunitaire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ar-MA" sz="2400" b="1" u="sng" dirty="0" smtClean="0">
                <a:solidFill>
                  <a:srgbClr val="FF0000"/>
                </a:solidFill>
              </a:rPr>
              <a:t>استجابة مناعية</a:t>
            </a:r>
            <a:r>
              <a:rPr lang="fr-FR" sz="2400" b="1" dirty="0" smtClean="0">
                <a:solidFill>
                  <a:srgbClr val="FF0000"/>
                </a:solidFill>
              </a:rPr>
              <a:t> :</a:t>
            </a:r>
          </a:p>
          <a:p>
            <a:pPr lvl="1" algn="just">
              <a:lnSpc>
                <a:spcPct val="150000"/>
              </a:lnSpc>
            </a:pPr>
            <a:r>
              <a:rPr lang="ar-MA" sz="2400" b="1" dirty="0" smtClean="0">
                <a:solidFill>
                  <a:srgbClr val="00B050"/>
                </a:solidFill>
              </a:rPr>
              <a:t>-</a:t>
            </a:r>
            <a:r>
              <a:rPr lang="fr-FR" sz="2400" b="1" dirty="0" smtClean="0">
                <a:solidFill>
                  <a:srgbClr val="00B050"/>
                </a:solidFill>
              </a:rPr>
              <a:t>Innée et naturelle  </a:t>
            </a:r>
            <a:r>
              <a:rPr lang="ar-MA" sz="2400" b="1" dirty="0" smtClean="0">
                <a:solidFill>
                  <a:schemeClr val="tx1"/>
                </a:solidFill>
              </a:rPr>
              <a:t>فطرية و طبيعية</a:t>
            </a:r>
            <a:r>
              <a:rPr lang="fr-FR" sz="2400" b="1" dirty="0">
                <a:solidFill>
                  <a:schemeClr val="tx1"/>
                </a:solidFill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ar-MA" sz="2400" b="1" dirty="0" smtClean="0">
                <a:solidFill>
                  <a:srgbClr val="00B050"/>
                </a:solidFill>
              </a:rPr>
              <a:t>-</a:t>
            </a:r>
            <a:r>
              <a:rPr lang="fr-FR" sz="2400" b="1" dirty="0" smtClean="0">
                <a:solidFill>
                  <a:srgbClr val="00B050"/>
                </a:solidFill>
              </a:rPr>
              <a:t>Rapide et immédiate</a:t>
            </a:r>
            <a:r>
              <a:rPr lang="ar-MA" sz="2400" b="1" dirty="0" smtClean="0">
                <a:solidFill>
                  <a:schemeClr val="tx1"/>
                </a:solidFill>
              </a:rPr>
              <a:t>سريعة و فورية 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: C’est la première ligne de défense de l’organisme</a:t>
            </a:r>
            <a:r>
              <a:rPr lang="ar-MA" sz="2400" b="1" dirty="0" smtClean="0">
                <a:solidFill>
                  <a:schemeClr val="tx1"/>
                </a:solidFill>
              </a:rPr>
              <a:t> لأنها اول وسيلة دفاعية للجسم</a:t>
            </a:r>
            <a:r>
              <a:rPr lang="fr-FR" sz="2400" b="1" dirty="0" smtClean="0">
                <a:solidFill>
                  <a:schemeClr val="tx1"/>
                </a:solidFill>
              </a:rPr>
              <a:t>.</a:t>
            </a:r>
            <a:endParaRPr lang="fr-FR" sz="2400" b="1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ar-MA" sz="2400" b="1" dirty="0" smtClean="0">
                <a:solidFill>
                  <a:srgbClr val="00B050"/>
                </a:solidFill>
              </a:rPr>
              <a:t>-</a:t>
            </a:r>
            <a:r>
              <a:rPr lang="fr-FR" sz="2400" b="1" dirty="0">
                <a:solidFill>
                  <a:srgbClr val="00B050"/>
                </a:solidFill>
              </a:rPr>
              <a:t>N</a:t>
            </a:r>
            <a:r>
              <a:rPr lang="fr-FR" sz="2400" b="1" dirty="0" smtClean="0">
                <a:solidFill>
                  <a:srgbClr val="00B050"/>
                </a:solidFill>
              </a:rPr>
              <a:t>on spécifique</a:t>
            </a:r>
            <a:r>
              <a:rPr lang="ar-MA" sz="2400" b="1" dirty="0" smtClean="0">
                <a:solidFill>
                  <a:srgbClr val="00B050"/>
                </a:solidFill>
              </a:rPr>
              <a:t> </a:t>
            </a:r>
            <a:r>
              <a:rPr lang="ar-MA" sz="2400" b="1" dirty="0" smtClean="0"/>
              <a:t>غير نوعية  </a:t>
            </a:r>
            <a:r>
              <a:rPr lang="fr-FR" sz="2400" b="1" dirty="0" smtClean="0"/>
              <a:t>: Agit en ne tenant pas compte du type d’antigènes</a:t>
            </a:r>
            <a:r>
              <a:rPr lang="ar-MA" sz="2400" b="1" dirty="0" smtClean="0"/>
              <a:t>تهاجم جميع أنواع العناصر الأجنبية </a:t>
            </a:r>
            <a:r>
              <a:rPr lang="fr-FR" sz="2400" b="1" dirty="0" smtClean="0"/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66033" y="668182"/>
            <a:ext cx="336577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Conclusion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13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195" y="5424949"/>
            <a:ext cx="11585642" cy="1015663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Il peut arriver que </a:t>
            </a:r>
            <a:r>
              <a:rPr lang="fr-FR" sz="2000" b="1" dirty="0">
                <a:solidFill>
                  <a:srgbClr val="0000CC"/>
                </a:solidFill>
                <a:cs typeface="Arial" panose="020B0604020202020204" pitchFamily="34" charset="0"/>
              </a:rPr>
              <a:t>les bactéries, qui se multiplient très rapidement</a:t>
            </a:r>
            <a:r>
              <a:rPr 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fr-FR" sz="2000" b="1" dirty="0">
                <a:solidFill>
                  <a:srgbClr val="0000CC"/>
                </a:solidFill>
                <a:cs typeface="Arial" panose="020B0604020202020204" pitchFamily="34" charset="0"/>
              </a:rPr>
              <a:t>résistent à la </a:t>
            </a:r>
            <a:r>
              <a:rPr lang="fr-FR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phagocytose</a:t>
            </a:r>
            <a:r>
              <a:rPr lang="fr-F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Les bactéries vont tendre à </a:t>
            </a:r>
            <a:r>
              <a:rPr lang="fr-FR" sz="2000" b="1" dirty="0">
                <a:solidFill>
                  <a:srgbClr val="0000CC"/>
                </a:solidFill>
                <a:cs typeface="Arial" panose="020B0604020202020204" pitchFamily="34" charset="0"/>
              </a:rPr>
              <a:t>envahir l’organisme</a:t>
            </a:r>
            <a:r>
              <a:rPr lang="fr-FR" sz="2000" b="1" dirty="0">
                <a:solidFill>
                  <a:srgbClr val="000000"/>
                </a:solidFill>
                <a:cs typeface="Arial" panose="020B0604020202020204" pitchFamily="34" charset="0"/>
              </a:rPr>
              <a:t>. C’est </a:t>
            </a:r>
            <a:r>
              <a:rPr lang="fr-FR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l’infection</a:t>
            </a:r>
            <a:r>
              <a:rPr lang="ar-MA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fr-FR" sz="2000" b="1" dirty="0" smtClean="0">
                <a:solidFill>
                  <a:srgbClr val="0000CC"/>
                </a:solidFill>
                <a:cs typeface="Arial" panose="020B0604020202020204" pitchFamily="34" charset="0"/>
              </a:rPr>
              <a:t>généralisée.</a:t>
            </a:r>
          </a:p>
          <a:p>
            <a:pPr algn="just" rtl="1"/>
            <a:r>
              <a:rPr lang="ar-MA" sz="2000" b="1" dirty="0">
                <a:solidFill>
                  <a:srgbClr val="000000"/>
                </a:solidFill>
                <a:cs typeface="Arial" panose="020B0604020202020204" pitchFamily="34" charset="0"/>
              </a:rPr>
              <a:t>في بعض الأحيان يمكن للبكتيريات ان تتكاثر بشكل سريع وبالتالي تقاوم البلعمة لتسيطر على الجسم، و</a:t>
            </a:r>
            <a:r>
              <a:rPr lang="ar-MA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تصبح عدوى. </a:t>
            </a:r>
            <a:endParaRPr lang="fr-FR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Activité2: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réponse immunitaire spécifique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الاستجابة المناعية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النوعية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20" y="2978357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 immunitaire à médiation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humorale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الاستجابة المناعية ذات وسيط خلطي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0117" y="1466364"/>
            <a:ext cx="1114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Parfois la phagocytose seule est insuffisante pour arrêter la prolifération des microorganismes dans le corps. D’autres défenses interviennent alors.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Quels sont ces autres mécanismes de défense qui interviennent?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1555" y="3813242"/>
            <a:ext cx="11556459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L’antigène: </a:t>
            </a:r>
            <a:r>
              <a:rPr lang="fr-FR" sz="2800" b="1" dirty="0"/>
              <a:t>tout corps étranger capable d’induire une réponse </a:t>
            </a:r>
            <a:r>
              <a:rPr lang="fr-FR" sz="2800" b="1" dirty="0" smtClean="0"/>
              <a:t>immunitaire. Par exemple: Sang non compatible, microbes…</a:t>
            </a:r>
            <a:endParaRPr lang="ar-MA" sz="2800" b="1" dirty="0" smtClean="0"/>
          </a:p>
          <a:p>
            <a:pPr algn="just" rtl="1">
              <a:lnSpc>
                <a:spcPct val="150000"/>
              </a:lnSpc>
            </a:pPr>
            <a:r>
              <a:rPr lang="ar-MA" sz="2800" b="1" dirty="0" smtClean="0">
                <a:solidFill>
                  <a:srgbClr val="FF0000"/>
                </a:solidFill>
              </a:rPr>
              <a:t>مولد المضاد</a:t>
            </a:r>
            <a:r>
              <a:rPr lang="fr-FR" sz="2800" b="1" dirty="0" smtClean="0">
                <a:solidFill>
                  <a:srgbClr val="FF0000"/>
                </a:solidFill>
              </a:rPr>
              <a:t>:</a:t>
            </a:r>
            <a:r>
              <a:rPr lang="ar-MA" sz="2800" b="1" dirty="0" smtClean="0">
                <a:solidFill>
                  <a:srgbClr val="FF0000"/>
                </a:solidFill>
              </a:rPr>
              <a:t> </a:t>
            </a:r>
            <a:r>
              <a:rPr lang="ar-MA" sz="2800" b="1" dirty="0" smtClean="0"/>
              <a:t>هو كل عنصر اجنبي يسبب في ظهور استجابة مناعية. أمثلة</a:t>
            </a:r>
            <a:r>
              <a:rPr lang="fr-FR" sz="2800" b="1" dirty="0" smtClean="0"/>
              <a:t>:</a:t>
            </a:r>
            <a:r>
              <a:rPr lang="ar-MA" sz="2800" b="1" dirty="0" smtClean="0"/>
              <a:t> حقن دم غير مطابق، الجراثيم الممرضة...</a:t>
            </a:r>
            <a:endParaRPr lang="fr-FR" sz="2800" b="1" dirty="0" smtClean="0"/>
          </a:p>
        </p:txBody>
      </p:sp>
      <p:sp>
        <p:nvSpPr>
          <p:cNvPr id="7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14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575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83" y="1940460"/>
            <a:ext cx="5475767" cy="407842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0" y="880835"/>
            <a:ext cx="1173155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fr-FR" sz="2000" b="1" dirty="0" smtClean="0">
                <a:solidFill>
                  <a:srgbClr val="FF0000"/>
                </a:solidFill>
              </a:rPr>
              <a:t>Doc1: </a:t>
            </a:r>
            <a:r>
              <a:rPr lang="fr-FR" sz="2000" b="1" dirty="0" smtClean="0"/>
              <a:t>Le graphique ci-contre </a:t>
            </a:r>
            <a:r>
              <a:rPr lang="fr-FR" sz="2000" b="1" dirty="0"/>
              <a:t>représente l’évolution </a:t>
            </a:r>
            <a:r>
              <a:rPr lang="fr-FR" sz="2000" b="1" dirty="0" smtClean="0"/>
              <a:t>de la </a:t>
            </a:r>
            <a:r>
              <a:rPr lang="fr-FR" sz="2000" b="1" dirty="0"/>
              <a:t>quantité </a:t>
            </a:r>
            <a:r>
              <a:rPr lang="fr-FR" sz="2000" b="1" dirty="0" smtClean="0"/>
              <a:t>des anticorps </a:t>
            </a:r>
            <a:r>
              <a:rPr lang="fr-FR" sz="2000" b="1" dirty="0"/>
              <a:t>dans le sang </a:t>
            </a:r>
            <a:r>
              <a:rPr lang="fr-FR" sz="2000" b="1" dirty="0" smtClean="0"/>
              <a:t>d’une personne </a:t>
            </a:r>
            <a:r>
              <a:rPr lang="fr-FR" sz="2000" b="1" dirty="0"/>
              <a:t>atteinte </a:t>
            </a:r>
            <a:r>
              <a:rPr lang="fr-FR" sz="2000" b="1" dirty="0" smtClean="0"/>
              <a:t>de </a:t>
            </a:r>
            <a:r>
              <a:rPr lang="fr-FR" sz="2000" b="1" dirty="0" smtClean="0">
                <a:solidFill>
                  <a:srgbClr val="00B050"/>
                </a:solidFill>
              </a:rPr>
              <a:t>tétanos</a:t>
            </a:r>
            <a:r>
              <a:rPr lang="ar-MA" sz="2000" b="1" dirty="0" smtClean="0">
                <a:solidFill>
                  <a:srgbClr val="00B050"/>
                </a:solidFill>
              </a:rPr>
              <a:t>مرض الكزاز</a:t>
            </a:r>
            <a:r>
              <a:rPr lang="fr-FR" sz="2000" b="1" dirty="0" smtClean="0"/>
              <a:t> en </a:t>
            </a:r>
            <a:r>
              <a:rPr lang="fr-FR" sz="2000" b="1" dirty="0"/>
              <a:t>fonction du temps en jours.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083" y="24665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A) Que </a:t>
            </a:r>
            <a:r>
              <a:rPr lang="fr-FR" sz="2400" b="1" dirty="0">
                <a:solidFill>
                  <a:srgbClr val="FF0000"/>
                </a:solidFill>
              </a:rPr>
              <a:t>représente-il la toxine tétanique pour le corps de la personne attente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083" y="353950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B</a:t>
            </a:r>
            <a:r>
              <a:rPr lang="fr-FR" sz="2400" b="1" dirty="0">
                <a:solidFill>
                  <a:srgbClr val="FF0000"/>
                </a:solidFill>
              </a:rPr>
              <a:t>) Analysez les deux courbes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083" y="42431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C) Quelle relation y a-t-il entre le taux des toxines tétaniques et celui des anticorps fabriqués?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083" y="568539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D) Comment agit le corps en présence d’un antigène?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34193" y="6075690"/>
            <a:ext cx="326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Anticorps: </a:t>
            </a:r>
            <a:r>
              <a:rPr lang="ar-MA" b="1" dirty="0" smtClean="0"/>
              <a:t>مضادات الأجسام</a:t>
            </a:r>
          </a:p>
          <a:p>
            <a:r>
              <a:rPr lang="fr-FR" b="1" dirty="0" smtClean="0"/>
              <a:t>Tétanos: </a:t>
            </a:r>
            <a:r>
              <a:rPr lang="ar-MA" b="1" dirty="0" smtClean="0"/>
              <a:t>مرض الكزاز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973816" y="6075690"/>
            <a:ext cx="297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Anticorps antitétaniques</a:t>
            </a:r>
          </a:p>
          <a:p>
            <a:pPr algn="ctr"/>
            <a:r>
              <a:rPr lang="ar-MA" b="1" dirty="0" smtClean="0"/>
              <a:t>مضادات الأجسام ضد الكزاز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188068" y="163582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xercice intégré1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99940" y="1959915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Doc1</a:t>
            </a:r>
            <a:endParaRPr lang="fr-FR" dirty="0"/>
          </a:p>
        </p:txBody>
      </p:sp>
      <p:sp>
        <p:nvSpPr>
          <p:cNvPr id="13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15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161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391" y="2278022"/>
            <a:ext cx="11070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B) -De 0 à 6 jours: </a:t>
            </a:r>
            <a:r>
              <a:rPr lang="fr-FR" sz="2400" b="1" dirty="0" smtClean="0">
                <a:latin typeface="Aller"/>
              </a:rPr>
              <a:t>on observe que le taux des toxines tétaniques augmente. </a:t>
            </a:r>
            <a:r>
              <a:rPr lang="fr-FR" sz="2400" b="1" dirty="0">
                <a:latin typeface="Aller"/>
              </a:rPr>
              <a:t>puis </a:t>
            </a:r>
            <a:r>
              <a:rPr lang="fr-FR" sz="2400" b="1" dirty="0" smtClean="0">
                <a:latin typeface="Aller"/>
              </a:rPr>
              <a:t>diminue légèrement.</a:t>
            </a:r>
          </a:p>
          <a:p>
            <a:pPr algn="just"/>
            <a:r>
              <a:rPr lang="fr-FR" sz="2400" b="1" dirty="0" smtClean="0">
                <a:latin typeface="Aller"/>
              </a:rPr>
              <a:t>     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-Après le 5eme  jour</a:t>
            </a:r>
            <a:r>
              <a:rPr lang="fr-FR" sz="2400" b="1" dirty="0" smtClean="0">
                <a:latin typeface="Aller"/>
              </a:rPr>
              <a:t>: on observe l’apparition des anticorps puis leur taux augmente. 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424391" y="893426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391" y="4161554"/>
            <a:ext cx="11070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C) </a:t>
            </a:r>
            <a:r>
              <a:rPr lang="fr-FR" sz="2400" b="1" dirty="0" smtClean="0">
                <a:latin typeface="Aller"/>
              </a:rPr>
              <a:t>Quand le taux des anticorps commence à augmenter, celui des toxines diminue. On </a:t>
            </a:r>
            <a:r>
              <a:rPr lang="fr-FR" sz="2400" b="1" dirty="0">
                <a:latin typeface="Aller"/>
              </a:rPr>
              <a:t>dit que </a:t>
            </a:r>
            <a:r>
              <a:rPr lang="fr-FR" sz="2400" b="1" dirty="0" smtClean="0">
                <a:latin typeface="Aller"/>
              </a:rPr>
              <a:t>ces anticorps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neutralisent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تبطل مفعول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ces </a:t>
            </a:r>
            <a:r>
              <a:rPr lang="fr-FR" sz="2400" b="1" dirty="0" smtClean="0">
                <a:latin typeface="Aller"/>
              </a:rPr>
              <a:t>corps étrangers</a:t>
            </a:r>
            <a:r>
              <a:rPr lang="fr-FR" sz="2400" b="1" dirty="0">
                <a:latin typeface="Aller"/>
              </a:rPr>
              <a:t>.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700391" y="1502485"/>
            <a:ext cx="1107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B050"/>
                </a:solidFill>
                <a:latin typeface="Aller"/>
              </a:rPr>
              <a:t>A) </a:t>
            </a:r>
            <a:r>
              <a:rPr lang="fr-FR" sz="2400" b="1" dirty="0">
                <a:latin typeface="Aller"/>
              </a:rPr>
              <a:t>La toxine tétanique est un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antigène</a:t>
            </a:r>
            <a:r>
              <a:rPr lang="fr-FR" sz="2400" b="1" dirty="0">
                <a:latin typeface="Aller"/>
              </a:rPr>
              <a:t> </a:t>
            </a:r>
            <a:r>
              <a:rPr lang="fr-FR" sz="2400" b="1" dirty="0" smtClean="0">
                <a:latin typeface="Aller"/>
              </a:rPr>
              <a:t>(élément étranger</a:t>
            </a:r>
            <a:r>
              <a:rPr lang="ar-MA" sz="2400" b="1" dirty="0" smtClean="0">
                <a:latin typeface="Aller"/>
              </a:rPr>
              <a:t>عنصر اجنبي</a:t>
            </a:r>
            <a:r>
              <a:rPr lang="fr-FR" sz="2400" b="1" dirty="0" smtClean="0">
                <a:latin typeface="Aller"/>
              </a:rPr>
              <a:t>)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700391" y="5659989"/>
            <a:ext cx="11070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B050"/>
                </a:solidFill>
                <a:latin typeface="Aller"/>
              </a:rPr>
              <a:t>D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) </a:t>
            </a:r>
            <a:r>
              <a:rPr lang="fr-FR" sz="2400" b="1" dirty="0" smtClean="0">
                <a:latin typeface="Aller"/>
              </a:rPr>
              <a:t>On présence d’un antigène, le corps déclenche une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réaction immunitaire</a:t>
            </a:r>
            <a:r>
              <a:rPr lang="fr-FR" sz="2400" b="1" dirty="0" smtClean="0">
                <a:latin typeface="Aller"/>
              </a:rPr>
              <a:t>. </a:t>
            </a:r>
            <a:endParaRPr lang="fr-FR" sz="2400" b="1" dirty="0"/>
          </a:p>
        </p:txBody>
      </p:sp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16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17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65" y="435957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xercice intégré2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65" y="1231461"/>
            <a:ext cx="8189867" cy="548062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144864" y="1551723"/>
            <a:ext cx="3376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A) </a:t>
            </a:r>
            <a:r>
              <a:rPr lang="fr-FR" sz="2400" b="1" dirty="0">
                <a:solidFill>
                  <a:srgbClr val="FF0000"/>
                </a:solidFill>
              </a:rPr>
              <a:t>Expliquez les résultats </a:t>
            </a:r>
            <a:r>
              <a:rPr lang="fr-FR" sz="2400" b="1" dirty="0" smtClean="0">
                <a:solidFill>
                  <a:srgbClr val="FF0000"/>
                </a:solidFill>
              </a:rPr>
              <a:t>obtenus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863" y="2715800"/>
            <a:ext cx="33765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B) Déduire le type de la voie immunitaire utilisé, justifier la réponse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0275" y="5788755"/>
            <a:ext cx="2903790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  <a:latin typeface="Aller"/>
              </a:rPr>
              <a:t>l’anatoxine </a:t>
            </a:r>
            <a:r>
              <a:rPr lang="fr-FR" b="1" dirty="0" smtClean="0">
                <a:solidFill>
                  <a:srgbClr val="00B050"/>
                </a:solidFill>
                <a:latin typeface="Aller"/>
              </a:rPr>
              <a:t>tétanique</a:t>
            </a:r>
          </a:p>
          <a:p>
            <a:pPr algn="ctr"/>
            <a:r>
              <a:rPr lang="ar-MA" b="1" dirty="0">
                <a:solidFill>
                  <a:srgbClr val="00B050"/>
                </a:solidFill>
                <a:latin typeface="Aller"/>
              </a:rPr>
              <a:t>سمين الكزاز تم ابطال </a:t>
            </a:r>
            <a:r>
              <a:rPr lang="ar-MA" b="1" dirty="0" smtClean="0">
                <a:solidFill>
                  <a:srgbClr val="00B050"/>
                </a:solidFill>
                <a:latin typeface="Aller"/>
              </a:rPr>
              <a:t>قدرته الممرضة</a:t>
            </a:r>
            <a:endParaRPr lang="ar-MA" b="1" dirty="0">
              <a:solidFill>
                <a:srgbClr val="00B050"/>
              </a:solidFill>
              <a:latin typeface="Aller"/>
            </a:endParaRPr>
          </a:p>
        </p:txBody>
      </p:sp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17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31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258" y="1346301"/>
            <a:ext cx="1103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A-</a:t>
            </a:r>
            <a:r>
              <a:rPr lang="fr-FR" sz="2400" b="1" dirty="0" smtClean="0">
                <a:latin typeface="Aller"/>
              </a:rPr>
              <a:t>S1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meurt</a:t>
            </a:r>
            <a:r>
              <a:rPr lang="fr-FR" sz="2400" b="1" dirty="0">
                <a:latin typeface="Aller"/>
              </a:rPr>
              <a:t> à cause du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tétanos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مرض الكزاز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qui est dû aux bactéries </a:t>
            </a:r>
            <a:r>
              <a:rPr lang="fr-FR" sz="2400" b="1" dirty="0" smtClean="0">
                <a:latin typeface="Aller"/>
              </a:rPr>
              <a:t>injectées. S1 </a:t>
            </a:r>
            <a:r>
              <a:rPr lang="fr-FR" sz="2400" b="1" dirty="0">
                <a:latin typeface="Aller"/>
              </a:rPr>
              <a:t>n’est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pas immunisée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غير ممنع</a:t>
            </a:r>
            <a:r>
              <a:rPr lang="ar-MA" sz="2400" b="1" dirty="0" smtClean="0">
                <a:latin typeface="Aller"/>
              </a:rPr>
              <a:t> 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contre le </a:t>
            </a:r>
            <a:r>
              <a:rPr lang="fr-FR" sz="2400" b="1" dirty="0" smtClean="0">
                <a:latin typeface="Aller"/>
              </a:rPr>
              <a:t>tétanos</a:t>
            </a:r>
            <a:r>
              <a:rPr lang="ar-MA" sz="2400" b="1" dirty="0" smtClean="0">
                <a:latin typeface="Aller"/>
              </a:rPr>
              <a:t>.</a:t>
            </a:r>
            <a:endParaRPr lang="fr-FR" sz="2400" b="1" dirty="0">
              <a:latin typeface="Alle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08051" y="710564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260" y="2232255"/>
            <a:ext cx="1103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smtClean="0">
                <a:latin typeface="Aller"/>
              </a:rPr>
              <a:t>S2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survit</a:t>
            </a:r>
            <a:r>
              <a:rPr lang="fr-FR" sz="2400" b="1" dirty="0">
                <a:latin typeface="Aller"/>
              </a:rPr>
              <a:t> car on a injecté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l’anatoxine tétanique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 </a:t>
            </a:r>
            <a:r>
              <a:rPr lang="fr-FR" sz="2400" b="1" dirty="0" smtClean="0">
                <a:latin typeface="Aller"/>
              </a:rPr>
              <a:t>et </a:t>
            </a:r>
            <a:r>
              <a:rPr lang="fr-FR" sz="2400" b="1" dirty="0">
                <a:latin typeface="Aller"/>
              </a:rPr>
              <a:t>15 jours plus tard on a injecté </a:t>
            </a:r>
            <a:r>
              <a:rPr lang="fr-FR" sz="2400" b="1" dirty="0" smtClean="0">
                <a:latin typeface="Aller"/>
              </a:rPr>
              <a:t>la toxine tétanique. S2 </a:t>
            </a:r>
            <a:r>
              <a:rPr lang="fr-FR" sz="2400" b="1" dirty="0">
                <a:latin typeface="Aller"/>
              </a:rPr>
              <a:t>est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immunisée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ممنع</a:t>
            </a:r>
            <a:r>
              <a:rPr lang="ar-MA" sz="2400" b="1" dirty="0" smtClean="0">
                <a:solidFill>
                  <a:srgbClr val="FF0000"/>
                </a:solidFill>
                <a:latin typeface="Aller"/>
              </a:rPr>
              <a:t> 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contre </a:t>
            </a:r>
            <a:r>
              <a:rPr lang="fr-FR" sz="2400" b="1" dirty="0" smtClean="0">
                <a:latin typeface="Aller"/>
              </a:rPr>
              <a:t>le tétanos. </a:t>
            </a:r>
            <a:endParaRPr lang="fr-FR" sz="2400" b="1" dirty="0">
              <a:latin typeface="All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258" y="3386293"/>
            <a:ext cx="1103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>
                <a:latin typeface="Aller"/>
              </a:rPr>
              <a:t>S3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meurt</a:t>
            </a:r>
            <a:r>
              <a:rPr lang="fr-FR" sz="2400" b="1" dirty="0">
                <a:latin typeface="Aller"/>
              </a:rPr>
              <a:t> car il est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immunisée</a:t>
            </a:r>
            <a:r>
              <a:rPr lang="fr-FR" sz="2400" b="1" dirty="0">
                <a:latin typeface="Aller"/>
              </a:rPr>
              <a:t> contre le tétanos et non pas </a:t>
            </a:r>
            <a:r>
              <a:rPr lang="fr-FR" sz="2400" b="1" dirty="0" smtClean="0">
                <a:latin typeface="Aller"/>
              </a:rPr>
              <a:t>contre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la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diphtérie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مرض الدفتيريا</a:t>
            </a:r>
            <a:r>
              <a:rPr lang="fr-FR" sz="2400" b="1" dirty="0" smtClean="0">
                <a:latin typeface="Aller"/>
              </a:rPr>
              <a:t>.</a:t>
            </a:r>
            <a:r>
              <a:rPr lang="ar-MA" sz="2400" b="1" dirty="0" smtClean="0">
                <a:latin typeface="Aller"/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les anticorps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مضادات الأجسام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sont donc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spécifiques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نوعية</a:t>
            </a:r>
            <a:r>
              <a:rPr lang="fr-FR" sz="2400" b="1" dirty="0" smtClean="0">
                <a:latin typeface="Aller"/>
              </a:rPr>
              <a:t>.</a:t>
            </a:r>
            <a:endParaRPr lang="fr-FR" sz="2400" b="1" dirty="0">
              <a:latin typeface="All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258" y="4425381"/>
            <a:ext cx="1103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-</a:t>
            </a:r>
            <a:r>
              <a:rPr lang="fr-FR" sz="2400" b="1" dirty="0" smtClean="0">
                <a:latin typeface="Aller"/>
              </a:rPr>
              <a:t>S</a:t>
            </a:r>
            <a:r>
              <a:rPr lang="ar-MA" sz="2400" b="1" dirty="0" smtClean="0">
                <a:latin typeface="Aller"/>
              </a:rPr>
              <a:t>5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solidFill>
                  <a:srgbClr val="00B050"/>
                </a:solidFill>
                <a:latin typeface="Aller"/>
              </a:rPr>
              <a:t>survit</a:t>
            </a:r>
            <a:r>
              <a:rPr lang="fr-FR" sz="2400" b="1" dirty="0">
                <a:latin typeface="Aller"/>
              </a:rPr>
              <a:t> grâce à l’injection du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sérum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مصل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qui contient des anticorps provenant </a:t>
            </a:r>
            <a:r>
              <a:rPr lang="fr-FR" sz="2400" b="1" dirty="0" smtClean="0">
                <a:latin typeface="Aller"/>
              </a:rPr>
              <a:t>de S4 </a:t>
            </a:r>
            <a:r>
              <a:rPr lang="fr-FR" sz="2400" b="1" dirty="0" smtClean="0">
                <a:solidFill>
                  <a:srgbClr val="00B050"/>
                </a:solidFill>
                <a:latin typeface="Aller"/>
              </a:rPr>
              <a:t>guérie</a:t>
            </a:r>
            <a:r>
              <a:rPr lang="ar-MA" sz="2400" b="1" dirty="0" smtClean="0">
                <a:solidFill>
                  <a:srgbClr val="00B050"/>
                </a:solidFill>
                <a:latin typeface="Aller"/>
              </a:rPr>
              <a:t>قاوم </a:t>
            </a:r>
            <a:r>
              <a:rPr lang="fr-FR" sz="2400" b="1" dirty="0" smtClean="0">
                <a:latin typeface="Aller"/>
              </a:rPr>
              <a:t> </a:t>
            </a:r>
            <a:r>
              <a:rPr lang="fr-FR" sz="2400" b="1" dirty="0">
                <a:latin typeface="Aller"/>
              </a:rPr>
              <a:t>du tétanos.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258" y="5579419"/>
            <a:ext cx="1103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B- </a:t>
            </a:r>
            <a:r>
              <a:rPr lang="fr-FR" sz="2400" b="1" dirty="0" smtClean="0"/>
              <a:t>C’est </a:t>
            </a:r>
            <a:r>
              <a:rPr lang="fr-FR" sz="2400" b="1" dirty="0"/>
              <a:t>une réponse immunitaire spécifique à </a:t>
            </a:r>
            <a:r>
              <a:rPr lang="fr-FR" sz="2400" b="1" dirty="0">
                <a:solidFill>
                  <a:srgbClr val="00B050"/>
                </a:solidFill>
              </a:rPr>
              <a:t>voie </a:t>
            </a:r>
            <a:r>
              <a:rPr lang="fr-FR" sz="2400" b="1" dirty="0" smtClean="0">
                <a:solidFill>
                  <a:srgbClr val="00B050"/>
                </a:solidFill>
              </a:rPr>
              <a:t>humorale</a:t>
            </a:r>
            <a:r>
              <a:rPr lang="ar-MA" sz="2400" b="1" dirty="0" smtClean="0">
                <a:solidFill>
                  <a:srgbClr val="00B050"/>
                </a:solidFill>
              </a:rPr>
              <a:t>مسلك خلطي 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b="1" dirty="0"/>
              <a:t>car </a:t>
            </a:r>
            <a:r>
              <a:rPr lang="fr-FR" sz="2400" b="1" dirty="0" smtClean="0"/>
              <a:t>il y a production des </a:t>
            </a:r>
            <a:r>
              <a:rPr lang="fr-FR" sz="2400" b="1" dirty="0" smtClean="0">
                <a:solidFill>
                  <a:srgbClr val="00B050"/>
                </a:solidFill>
              </a:rPr>
              <a:t>anticorps spécifiques</a:t>
            </a:r>
            <a:r>
              <a:rPr lang="ar-MA" sz="2400" b="1" dirty="0" smtClean="0">
                <a:solidFill>
                  <a:srgbClr val="00B050"/>
                </a:solidFill>
              </a:rPr>
              <a:t>مضادات الأجسام النوعية</a:t>
            </a:r>
            <a:r>
              <a:rPr lang="fr-FR" sz="2400" b="1" dirty="0" smtClean="0"/>
              <a:t>.</a:t>
            </a:r>
            <a:endParaRPr lang="fr-FR" sz="2400" b="1" dirty="0" smtClean="0">
              <a:latin typeface="Aller"/>
            </a:endParaRPr>
          </a:p>
        </p:txBody>
      </p:sp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18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108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789" y="667058"/>
            <a:ext cx="2613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Calibri-Bold"/>
              </a:rPr>
              <a:t>Conclusion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204" y="1554082"/>
            <a:ext cx="11243628" cy="3108543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Nous concluons que:</a:t>
            </a:r>
          </a:p>
          <a:p>
            <a:pPr marL="914400" lvl="1" indent="-457200" algn="just">
              <a:buFontTx/>
              <a:buChar char="-"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les anticorps sont dirigés contre l’antigène qui a provoqué leur production, et donc cette immunité est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spécifique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نوعية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 algn="just">
              <a:buFontTx/>
              <a:buChar char="-"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réponse immunitaire qui fait intervenir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anticorps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s’appelle une réponse  immunitaire à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voie humorale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وسيط خلطي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 algn="just">
              <a:buFontTx/>
              <a:buChar char="-"/>
            </a:pP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rat S2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اكتسب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une immunité contre le tétanos donc c’est une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immunité acquise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مناعة مكتسبة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204" y="5223978"/>
            <a:ext cx="11243628" cy="8925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Cette immunité est donc appelée</a:t>
            </a: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immunité spécifique</a:t>
            </a:r>
            <a:r>
              <a:rPr lang="ar-MA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acquise</a:t>
            </a: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humorale</a:t>
            </a:r>
            <a:r>
              <a:rPr lang="fr-FR" sz="2400" b="1" dirty="0" smtClean="0">
                <a:solidFill>
                  <a:srgbClr val="002060"/>
                </a:solidFill>
              </a:rPr>
              <a:t>.</a:t>
            </a:r>
          </a:p>
          <a:p>
            <a:pPr algn="ctr" rtl="1"/>
            <a:r>
              <a:rPr lang="ar-MA" sz="2400" b="1" dirty="0" smtClean="0"/>
              <a:t>هذه المناعة تسمى</a:t>
            </a:r>
            <a:r>
              <a:rPr lang="fr-FR" sz="2400" b="1" dirty="0" smtClean="0">
                <a:solidFill>
                  <a:srgbClr val="002060"/>
                </a:solidFill>
              </a:rPr>
              <a:t>:</a:t>
            </a:r>
            <a:r>
              <a:rPr lang="ar-MA" sz="2400" b="1" dirty="0" smtClean="0">
                <a:solidFill>
                  <a:srgbClr val="002060"/>
                </a:solidFill>
              </a:rPr>
              <a:t> </a:t>
            </a:r>
            <a:r>
              <a:rPr lang="ar-MA" sz="2400" b="1" dirty="0" smtClean="0">
                <a:solidFill>
                  <a:srgbClr val="00B050"/>
                </a:solidFill>
              </a:rPr>
              <a:t>المناعة النوعية </a:t>
            </a:r>
            <a:r>
              <a:rPr lang="ar-MA" sz="2400" b="1" dirty="0" smtClean="0">
                <a:solidFill>
                  <a:srgbClr val="0070C0"/>
                </a:solidFill>
              </a:rPr>
              <a:t>المكتسبة </a:t>
            </a:r>
            <a:r>
              <a:rPr lang="ar-MA" sz="2400" b="1" dirty="0" smtClean="0">
                <a:solidFill>
                  <a:srgbClr val="C00000"/>
                </a:solidFill>
              </a:rPr>
              <a:t>ذات وسيط خلطي</a:t>
            </a:r>
            <a:r>
              <a:rPr lang="ar-MA" sz="2400" b="1" dirty="0" smtClean="0">
                <a:solidFill>
                  <a:srgbClr val="002060"/>
                </a:solidFill>
              </a:rPr>
              <a:t>.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186018" y="4724971"/>
            <a:ext cx="526509" cy="363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19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155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3243"/>
            <a:ext cx="11738823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 algn="just"/>
            <a:r>
              <a:rPr lang="fr-FR" sz="2800" b="1" dirty="0" smtClean="0"/>
              <a:t>Les </a:t>
            </a:r>
            <a:r>
              <a:rPr lang="fr-FR" sz="2800" b="1" dirty="0"/>
              <a:t>microbes sont </a:t>
            </a:r>
            <a:r>
              <a:rPr lang="fr-FR" sz="2800" b="1" dirty="0" smtClean="0"/>
              <a:t>partout dans </a:t>
            </a:r>
            <a:r>
              <a:rPr lang="fr-FR" sz="2800" b="1" dirty="0"/>
              <a:t>notre </a:t>
            </a:r>
            <a:r>
              <a:rPr lang="fr-FR" sz="2800" b="1" dirty="0" smtClean="0"/>
              <a:t>environnement (l’air,    le sol, la peau…).</a:t>
            </a:r>
            <a:endParaRPr lang="fr-FR" sz="2800" b="1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</a:rPr>
              <a:t>bactéries</a:t>
            </a:r>
            <a:r>
              <a:rPr lang="fr-FR" sz="2800" b="1" dirty="0">
                <a:solidFill>
                  <a:srgbClr val="FF0000"/>
                </a:solidFill>
              </a:rPr>
              <a:t>,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virus,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parasites...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09" y="1675917"/>
            <a:ext cx="5753518" cy="200391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09" y="4305219"/>
            <a:ext cx="5753518" cy="193824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6" y="2917588"/>
            <a:ext cx="2738942" cy="19514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t="3003" r="22784" b="4344"/>
          <a:stretch/>
        </p:blipFill>
        <p:spPr>
          <a:xfrm>
            <a:off x="3209972" y="2921483"/>
            <a:ext cx="2004054" cy="19476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" name="ZoneTexte 17"/>
          <p:cNvSpPr txBox="1"/>
          <p:nvPr/>
        </p:nvSpPr>
        <p:spPr>
          <a:xfrm>
            <a:off x="354454" y="4874230"/>
            <a:ext cx="491793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Coronavirus</a:t>
            </a:r>
            <a:endParaRPr lang="fr-FR" sz="2000" b="1" dirty="0"/>
          </a:p>
        </p:txBody>
      </p:sp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90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3"/>
    </mc:Choice>
    <mc:Fallback xmlns="">
      <p:transition spd="slow" advTm="526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9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057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8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étapes de la réponse immunitaire à médiation humorale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761999"/>
            <a:ext cx="5410200" cy="5978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4815"/>
            <a:ext cx="5181600" cy="4969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lèche gauche 4"/>
          <p:cNvSpPr/>
          <p:nvPr/>
        </p:nvSpPr>
        <p:spPr>
          <a:xfrm>
            <a:off x="5486400" y="5886450"/>
            <a:ext cx="1790700" cy="228600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76550" y="1694814"/>
            <a:ext cx="209550" cy="331867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15700" y="8243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449050" y="30201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029200" y="19479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133350" y="647699"/>
            <a:ext cx="11772900" cy="61531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1450" y="685799"/>
            <a:ext cx="4038600" cy="72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Doc1.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1697" y="1860747"/>
            <a:ext cx="140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Complexe immun</a:t>
            </a:r>
            <a:endParaRPr lang="ar-MA" b="1" dirty="0" smtClean="0"/>
          </a:p>
          <a:p>
            <a:pPr algn="ctr"/>
            <a:r>
              <a:rPr lang="ar-MA" b="1" dirty="0" smtClean="0"/>
              <a:t>مركب منيع</a:t>
            </a:r>
            <a:endParaRPr lang="fr-FR" b="1" dirty="0"/>
          </a:p>
        </p:txBody>
      </p:sp>
      <p:sp>
        <p:nvSpPr>
          <p:cNvPr id="13" name="Espace réservé du numéro de diapositive 7"/>
          <p:cNvSpPr txBox="1">
            <a:spLocks/>
          </p:cNvSpPr>
          <p:nvPr/>
        </p:nvSpPr>
        <p:spPr>
          <a:xfrm>
            <a:off x="11420156" y="6482648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937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1823" y="2885223"/>
            <a:ext cx="10313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A) Analysez le doc.1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823" y="3513873"/>
            <a:ext cx="10313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B) Déduisez le nom des cellules productrices d’anticorps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823" y="4168034"/>
            <a:ext cx="10313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</a:rPr>
              <a:t>C</a:t>
            </a:r>
            <a:r>
              <a:rPr lang="fr-FR" sz="2400" b="1" dirty="0" smtClean="0">
                <a:solidFill>
                  <a:srgbClr val="FF0000"/>
                </a:solidFill>
              </a:rPr>
              <a:t>) Indiquez comment les anticorps neutralisent l’antigène.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4666" y="1630526"/>
            <a:ext cx="1024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400" b="1" dirty="0" smtClean="0"/>
              <a:t>En exploitant le doc</a:t>
            </a:r>
            <a:r>
              <a:rPr lang="ar-MA" sz="2400" b="1" dirty="0"/>
              <a:t>.</a:t>
            </a:r>
            <a:r>
              <a:rPr lang="fr-FR" sz="2400" b="1" dirty="0" smtClean="0"/>
              <a:t>1 précèdent, veuillez répondre aux questions suivantes: 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93057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8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étapes de la réponse immunitaire à médiation humorale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u numéro de diapositive 7"/>
          <p:cNvSpPr txBox="1">
            <a:spLocks/>
          </p:cNvSpPr>
          <p:nvPr/>
        </p:nvSpPr>
        <p:spPr>
          <a:xfrm>
            <a:off x="11420156" y="6482648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 dirty="0" smtClean="0">
                <a:solidFill>
                  <a:prstClr val="black"/>
                </a:solidFill>
                <a:latin typeface="Franklin Gothic Book"/>
              </a:rPr>
              <a:t>21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273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0795"/>
            <a:ext cx="1148715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-Les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lymphocytes B sont activés et sensibilisés et reconnaissent l’antigène puis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transforment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plasmocytes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sécrètent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anticorps spécifiques.</a:t>
            </a:r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-Les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anticorps interviennent dans la réponse immunitaire humorale, en forment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l’antigène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complexe appelé complexe immun ou association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antigène anticorps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ce dernier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facilement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ingérable par </a:t>
            </a:r>
            <a:r>
              <a:rPr lang="fr-F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cellule phagocytaire.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5" y="4607527"/>
            <a:ext cx="113538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B)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sont les lymphocytes B</a:t>
            </a:r>
            <a:r>
              <a:rPr lang="fr-FR" sz="2400" b="1" dirty="0" smtClean="0">
                <a:solidFill>
                  <a:srgbClr val="000000"/>
                </a:solidFill>
              </a:rPr>
              <a:t>.</a:t>
            </a:r>
            <a:endParaRPr lang="fr-F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6675" y="5314610"/>
            <a:ext cx="113538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C)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anticorps spécifiques se fixent sur l’antigène et les empêchent de se déplacer. Pour faciliter la phagocytose</a:t>
            </a:r>
            <a:r>
              <a:rPr lang="fr-FR" sz="2400" b="1" dirty="0" smtClean="0">
                <a:solidFill>
                  <a:srgbClr val="000000"/>
                </a:solidFill>
              </a:rPr>
              <a:t>.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23337" y="440035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Espace réservé du numéro de diapositive 7"/>
          <p:cNvSpPr txBox="1">
            <a:spLocks/>
          </p:cNvSpPr>
          <p:nvPr/>
        </p:nvSpPr>
        <p:spPr>
          <a:xfrm>
            <a:off x="11420156" y="6482648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417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1" y="200467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Caractéristiques de la réponse immunitaires humorale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5" y="880374"/>
            <a:ext cx="8934873" cy="35840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52654" y="4513525"/>
            <a:ext cx="11012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UcParenR"/>
            </a:pPr>
            <a:r>
              <a:rPr lang="fr-FR" sz="2400" b="1" dirty="0" smtClean="0">
                <a:solidFill>
                  <a:srgbClr val="FF0000"/>
                </a:solidFill>
              </a:rPr>
              <a:t>À l’aide d’un tableau, comparez </a:t>
            </a:r>
            <a:r>
              <a:rPr lang="fr-FR" sz="2400" b="1" dirty="0">
                <a:solidFill>
                  <a:srgbClr val="FF0000"/>
                </a:solidFill>
              </a:rPr>
              <a:t>la réponse </a:t>
            </a:r>
            <a:r>
              <a:rPr lang="fr-FR" sz="2400" b="1" dirty="0" smtClean="0">
                <a:solidFill>
                  <a:srgbClr val="FF0000"/>
                </a:solidFill>
              </a:rPr>
              <a:t>immunitaire (la vitesse et la quantité)  dans les deux injections (1 et 2).</a:t>
            </a:r>
          </a:p>
          <a:p>
            <a:pPr marL="457200" indent="-457200" algn="just">
              <a:lnSpc>
                <a:spcPct val="150000"/>
              </a:lnSpc>
              <a:buAutoNum type="alphaUcParenR"/>
            </a:pPr>
            <a:r>
              <a:rPr lang="fr-FR" sz="2400" b="1" dirty="0" smtClean="0">
                <a:solidFill>
                  <a:srgbClr val="FF0000"/>
                </a:solidFill>
              </a:rPr>
              <a:t>Pourquoi la réaction était rapide après la 2éme injection?</a:t>
            </a:r>
          </a:p>
          <a:p>
            <a:pPr marL="457200" indent="-457200" algn="just">
              <a:lnSpc>
                <a:spcPct val="150000"/>
              </a:lnSpc>
              <a:buAutoNum type="alphaUcParenR"/>
            </a:pPr>
            <a:r>
              <a:rPr lang="fr-FR" sz="2400" b="1" dirty="0">
                <a:solidFill>
                  <a:srgbClr val="FF0000"/>
                </a:solidFill>
              </a:rPr>
              <a:t>Définissez qu'est-ce que la mémoire immunitaire.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3344" y="2156941"/>
            <a:ext cx="1664835" cy="9233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  <a:latin typeface="Aller"/>
              </a:rPr>
              <a:t>l’anatoxine </a:t>
            </a:r>
            <a:r>
              <a:rPr lang="ar-MA" b="1" dirty="0" smtClean="0">
                <a:solidFill>
                  <a:srgbClr val="00B050"/>
                </a:solidFill>
                <a:latin typeface="Aller"/>
              </a:rPr>
              <a:t>سمين تم </a:t>
            </a:r>
            <a:r>
              <a:rPr lang="ar-MA" b="1" dirty="0">
                <a:solidFill>
                  <a:srgbClr val="00B050"/>
                </a:solidFill>
                <a:latin typeface="Aller"/>
              </a:rPr>
              <a:t>ابطال </a:t>
            </a:r>
            <a:r>
              <a:rPr lang="ar-MA" b="1" dirty="0" smtClean="0">
                <a:solidFill>
                  <a:srgbClr val="00B050"/>
                </a:solidFill>
                <a:latin typeface="Aller"/>
              </a:rPr>
              <a:t>قدرته الممرضة</a:t>
            </a:r>
            <a:endParaRPr lang="ar-MA" b="1" dirty="0">
              <a:solidFill>
                <a:srgbClr val="00B050"/>
              </a:solidFill>
              <a:latin typeface="Aller"/>
            </a:endParaRPr>
          </a:p>
        </p:txBody>
      </p:sp>
      <p:sp>
        <p:nvSpPr>
          <p:cNvPr id="6" name="Espace réservé du numéro de diapositive 7"/>
          <p:cNvSpPr txBox="1">
            <a:spLocks/>
          </p:cNvSpPr>
          <p:nvPr/>
        </p:nvSpPr>
        <p:spPr>
          <a:xfrm>
            <a:off x="11420156" y="6482648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3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647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718" y="3509773"/>
            <a:ext cx="11128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réaction était rapide après la 2ème injection car l’organisme se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rappelle du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premier contact avec l’antigène, il produit plus d’anticorps et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rapidement :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la mémoire immunitaire.</a:t>
            </a: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08051" y="710564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718" y="1349912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54995"/>
              </p:ext>
            </p:extLst>
          </p:nvPr>
        </p:nvGraphicFramePr>
        <p:xfrm>
          <a:off x="518808" y="1335321"/>
          <a:ext cx="11329482" cy="2125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494"/>
                <a:gridCol w="3776494"/>
                <a:gridCol w="3776494"/>
              </a:tblGrid>
              <a:tr h="6511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</a:t>
                      </a:r>
                      <a:r>
                        <a:rPr lang="fr-FR" sz="2400" b="1" baseline="30000" dirty="0" smtClean="0"/>
                        <a:t>ére</a:t>
                      </a:r>
                      <a:r>
                        <a:rPr lang="fr-FR" sz="2400" b="1" dirty="0" smtClean="0"/>
                        <a:t> injection </a:t>
                      </a:r>
                      <a:endParaRPr lang="fr-FR" sz="24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2</a:t>
                      </a:r>
                      <a:r>
                        <a:rPr lang="fr-FR" sz="2400" b="1" baseline="30000" dirty="0" smtClean="0"/>
                        <a:t>éme</a:t>
                      </a:r>
                      <a:r>
                        <a:rPr lang="fr-FR" sz="2400" b="1" dirty="0" smtClean="0"/>
                        <a:t> injection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1186">
                <a:tc>
                  <a:txBody>
                    <a:bodyPr/>
                    <a:lstStyle/>
                    <a:p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vitesse de la réponse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Réponse lente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Réponse rapide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0067">
                <a:tc>
                  <a:txBody>
                    <a:bodyPr/>
                    <a:lstStyle/>
                    <a:p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quantité des anticorps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Faible production d’anticorps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Grande production d’anticorps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7718" y="5011594"/>
            <a:ext cx="11128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La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 immunitaire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la capacité du système immunitaire à reconnaître rapidement et spécifiquement un antigène que le corps a déjà rencontré et à déclencher une réponse immunitaire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rapide.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420156" y="6482648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24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828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3115" y="2176652"/>
            <a:ext cx="11243628" cy="35394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endParaRPr lang="ar-M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à médiation humorale est caractérisée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spécifique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نوعية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مكتسبة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tardive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فورية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Présence de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immunitaire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ذاكرة مناعية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Elle fait intervenir des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lymphocytes B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qui secrètent des anticorps participant dans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neutralisation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l’antigène</a:t>
            </a:r>
            <a:r>
              <a:rPr lang="ar-MA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ابطال مفعول مولد المضاد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8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3981" y="1915042"/>
            <a:ext cx="261349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Calibri-Bold"/>
              </a:rPr>
              <a:t>Conclusion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7"/>
          <p:cNvSpPr txBox="1">
            <a:spLocks/>
          </p:cNvSpPr>
          <p:nvPr/>
        </p:nvSpPr>
        <p:spPr>
          <a:xfrm>
            <a:off x="11420156" y="6482648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25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610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38" y="73117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 immunitaire à médiation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cellulaire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الاستجابة المناعية ذات وسيط خلوي  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38" y="557427"/>
            <a:ext cx="1200393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 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xercice intégré</a:t>
            </a:r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8" y="1368863"/>
            <a:ext cx="7788611" cy="53702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346332" y="1232353"/>
            <a:ext cx="3404682" cy="537448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médecin allemand: </a:t>
            </a:r>
            <a:r>
              <a:rPr lang="fr-FR" sz="21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ALBERT KOCH</a:t>
            </a:r>
            <a:r>
              <a:rPr lang="fr-F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pu isoler la bactérie responsable de la tuberculose</a:t>
            </a:r>
            <a:r>
              <a:rPr lang="ar-MA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السل</a:t>
            </a:r>
            <a:r>
              <a:rPr lang="fr-F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(maladie mortelle), une vingtaine d’années plus tard les chercheurs </a:t>
            </a:r>
            <a:r>
              <a:rPr lang="fr-FR" sz="21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CALMETTE et GUERIN </a:t>
            </a:r>
            <a:r>
              <a:rPr lang="fr-F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ont pu isoler l’anatoxine correspondante au vaccin</a:t>
            </a:r>
            <a:r>
              <a:rPr lang="ar-MA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لقاح</a:t>
            </a:r>
            <a:r>
              <a:rPr lang="fr-F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BCG</a:t>
            </a:r>
            <a:r>
              <a:rPr lang="fr-F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(issus de leur nom).</a:t>
            </a:r>
            <a:endParaRPr lang="fr-FR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28818" y="1225362"/>
            <a:ext cx="108949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Doc. </a:t>
            </a:r>
            <a:r>
              <a:rPr lang="fr-FR" b="1" dirty="0"/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82373" y="5603133"/>
            <a:ext cx="544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921211" y="5583677"/>
            <a:ext cx="544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</a:t>
            </a:r>
            <a:endParaRPr lang="fr-FR" sz="1400" dirty="0"/>
          </a:p>
        </p:txBody>
      </p:sp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309794" y="6466882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26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27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04318" y="1241419"/>
            <a:ext cx="1024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400" b="1" dirty="0" smtClean="0"/>
              <a:t>En utilisant le doc</a:t>
            </a:r>
            <a:r>
              <a:rPr lang="ar-MA" sz="2400" b="1" dirty="0"/>
              <a:t>.</a:t>
            </a:r>
            <a:r>
              <a:rPr lang="fr-FR" sz="2400" b="1" dirty="0" smtClean="0"/>
              <a:t>1 précèdent, veuillez répondre aux questions suivantes: 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40292" y="2256708"/>
            <a:ext cx="11012926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UcParenR"/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Expliquez les résultats de chaque expériences.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292" y="2831936"/>
            <a:ext cx="11012926" cy="112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S'agit-il d’une réponse immunitaire humorale? Quelle est l'expérience qui confirme ta réponse? 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292" y="3960835"/>
            <a:ext cx="11012926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Identifiez le type de réponse immunitaire en justifiant votre réponse.</a:t>
            </a:r>
            <a:endPara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7"/>
          <p:cNvSpPr txBox="1">
            <a:spLocks/>
          </p:cNvSpPr>
          <p:nvPr/>
        </p:nvSpPr>
        <p:spPr>
          <a:xfrm>
            <a:off x="11309794" y="6466882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27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548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08051" y="710564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251" y="1408279"/>
            <a:ext cx="1112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A) </a:t>
            </a:r>
            <a:r>
              <a:rPr lang="fr-FR" sz="2400" b="1" dirty="0">
                <a:solidFill>
                  <a:srgbClr val="FF0000"/>
                </a:solidFill>
              </a:rPr>
              <a:t>-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S1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meurt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à cause du bacille de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Koch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(BK).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S1 n’est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immunisé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غير ممنع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contre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cette maladie.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5812" y="2239276"/>
            <a:ext cx="10443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vaccin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لقاح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BCG a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permis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d’immuniser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la S2 c’est pour cella qu’elle </a:t>
            </a:r>
            <a:r>
              <a:rPr lang="fr-FR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5812" y="2810554"/>
            <a:ext cx="10717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S4 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meurt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 le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sérum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contenant des anticorps n’a pas pu détruire la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bactérie</a:t>
            </a:r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BK.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5812" y="3381832"/>
            <a:ext cx="1071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-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S6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 meurt pas car on a injecté les lymphocytes T qui détruisent la bactérie</a:t>
            </a:r>
            <a:b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et immunisent la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souris contre la bactérie BK.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251" y="4322442"/>
            <a:ext cx="1112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B)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car il ne fait pas intervenir des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anticorps. L’expérience 3 du sérum confirme ça. 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251" y="5032219"/>
            <a:ext cx="1112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C)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C’est une 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réponse immunitaire à médiation cellulaire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qui ne se fait pas par l’intervention des anticorps mais par l’intervention des </a:t>
            </a:r>
            <a:r>
              <a:rPr lang="fr-FR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lymphocytes T.</a:t>
            </a:r>
            <a:endParaRPr lang="fr-FR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space réservé du numéro de diapositive 7"/>
          <p:cNvSpPr txBox="1">
            <a:spLocks/>
          </p:cNvSpPr>
          <p:nvPr/>
        </p:nvSpPr>
        <p:spPr>
          <a:xfrm>
            <a:off x="11309794" y="6466882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28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8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75" y="44214"/>
            <a:ext cx="120039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 Mode d’action des lymphocytes T </a:t>
            </a:r>
            <a:r>
              <a:rPr lang="fr-FR" sz="24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tueurs.</a:t>
            </a:r>
            <a:endParaRPr lang="ar-MA" sz="28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/>
          <a:stretch/>
        </p:blipFill>
        <p:spPr>
          <a:xfrm>
            <a:off x="458533" y="2069739"/>
            <a:ext cx="5883900" cy="464234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44" y="704521"/>
            <a:ext cx="5123639" cy="60270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7062281" y="1084227"/>
            <a:ext cx="62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130375" y="3577461"/>
            <a:ext cx="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94718" y="2935102"/>
            <a:ext cx="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272374" y="613722"/>
            <a:ext cx="11848288" cy="61761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>
            <a:off x="6400801" y="5058383"/>
            <a:ext cx="360000" cy="396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3015" y="741997"/>
            <a:ext cx="6471735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Le </a:t>
            </a:r>
            <a:r>
              <a:rPr lang="fr-FR" b="1" dirty="0" smtClean="0"/>
              <a:t>document </a:t>
            </a:r>
            <a:r>
              <a:rPr lang="fr-FR" b="1" dirty="0"/>
              <a:t>suivant représente le mode d’action des lymphocytes T tueurs (T8) dans </a:t>
            </a:r>
            <a:r>
              <a:rPr lang="fr-FR" b="1" dirty="0" smtClean="0"/>
              <a:t>la réponse immunitaire cellulaire.</a:t>
            </a:r>
            <a:endParaRPr lang="fr-FR" b="1" dirty="0"/>
          </a:p>
        </p:txBody>
      </p:sp>
      <p:sp>
        <p:nvSpPr>
          <p:cNvPr id="13" name="Espace réservé du numéro de diapositive 7"/>
          <p:cNvSpPr txBox="1">
            <a:spLocks/>
          </p:cNvSpPr>
          <p:nvPr/>
        </p:nvSpPr>
        <p:spPr>
          <a:xfrm>
            <a:off x="6037229" y="6391971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29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61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382" y="1827366"/>
            <a:ext cx="112840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’Homme est en contact permanent avec des micro-organismes potentiellement pathogènes: les virus, les bactéries, les parasites… mais le corps humain </a:t>
            </a:r>
            <a:r>
              <a:rPr lang="fr-FR" sz="3200" b="1" dirty="0">
                <a:latin typeface="Calibri" panose="020F0502020204030204" pitchFamily="34" charset="0"/>
                <a:cs typeface="Calibri" panose="020F0502020204030204" pitchFamily="34" charset="0"/>
              </a:rPr>
              <a:t>lutte contre eux à l’aide du 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 </a:t>
            </a:r>
            <a:r>
              <a:rPr lang="fr-F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immunitaire.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0670" y="1147026"/>
            <a:ext cx="2685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Introduction 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612" y="5244246"/>
            <a:ext cx="10252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anose="020F0502020204030204" pitchFamily="34" charset="0"/>
              </a:rPr>
              <a:t>Comment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anose="020F0502020204030204" pitchFamily="34" charset="0"/>
              </a:rPr>
              <a:t>notre corps lutte-il contre les éléments étrangers?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6744" y="4578460"/>
            <a:ext cx="3032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Problématique</a:t>
            </a:r>
          </a:p>
        </p:txBody>
      </p:sp>
      <p:sp>
        <p:nvSpPr>
          <p:cNvPr id="6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3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079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275" y="12682"/>
            <a:ext cx="1200393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2"/>
            <a:r>
              <a:rPr lang="fr-FR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 Mode d’action des lymphocytes T tueurs (T8)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781" y="1333088"/>
            <a:ext cx="1092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MA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D’après le document précèdent,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écrire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les lymphocytes T tueurs attaquent les cellules </a:t>
            </a: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infectées.</a:t>
            </a: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275" y="2164085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235" y="3053604"/>
            <a:ext cx="11057106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r-M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Après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reconnaissance de l’agent pathogène (cellule infectée par virus ou cellule cancéreuse), la lymphocyte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T8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transforme en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TC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(lymphocyte T cytotoxique), cette dernière secrète des substances toxiques </a:t>
            </a:r>
            <a:r>
              <a:rPr lang="fr-F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capable de perforer la membrane de la cellule infectée qui éclate et meurt.</a:t>
            </a: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2439" y="6032744"/>
            <a:ext cx="3789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TC: </a:t>
            </a:r>
            <a:r>
              <a:rPr lang="fr-F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Lymphocyte T tueur </a:t>
            </a:r>
            <a:r>
              <a:rPr lang="ar-MA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لمفاوية قاتلة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2439" y="5564292"/>
            <a:ext cx="3347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ellule cancéreuse</a:t>
            </a:r>
            <a:r>
              <a:rPr lang="ar-MA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خلية سرطانية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41451" y="5442368"/>
            <a:ext cx="2895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reconnaissance </a:t>
            </a:r>
            <a:r>
              <a:rPr lang="ar-MA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التعارف </a:t>
            </a:r>
            <a:r>
              <a:rPr lang="fr-F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1451" y="6045900"/>
            <a:ext cx="5603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destruction de la cellule </a:t>
            </a:r>
            <a:r>
              <a:rPr lang="fr-F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infectée</a:t>
            </a:r>
            <a:r>
              <a:rPr lang="ar-MA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تدمير الخلية المعفنة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309794" y="6466882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30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186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3115" y="2176652"/>
            <a:ext cx="11243628" cy="353943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endParaRPr lang="ar-M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à médiation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cellulaire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est caractérisée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spécifique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Réponse immunitaire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tardive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Présence de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 immunitaire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Elle fait intervenir des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lymphocytes T8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entraine la destruction et l’élimination des 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cellules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infectées</a:t>
            </a:r>
            <a:r>
              <a:rPr lang="ar-MA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الخلايا المعفنة</a:t>
            </a:r>
            <a:r>
              <a:rPr lang="fr-F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28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3981" y="1915042"/>
            <a:ext cx="261349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Calibri-Bold"/>
              </a:rPr>
              <a:t>Conclusion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7"/>
          <p:cNvSpPr txBox="1">
            <a:spLocks/>
          </p:cNvSpPr>
          <p:nvPr/>
        </p:nvSpPr>
        <p:spPr>
          <a:xfrm>
            <a:off x="11309794" y="6466882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31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715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820" y="35084"/>
            <a:ext cx="12003932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1"/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Activité1:</a:t>
            </a:r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réponse immunitaire non spécifique</a:t>
            </a:r>
            <a:endParaRPr lang="ar-MA" sz="3800" b="1" u="sng" dirty="0" smtClean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ar-MA" sz="3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الاستجابة المناعية غير النوعية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20" y="3605292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barrières naturelles de l’organisme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الحواجز الطبيعية للجسم 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0117" y="1797105"/>
            <a:ext cx="10739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Normalement, les microorganismes ne pénètrent pas dans notre organisme car des barrières naturelles les empêchent. Parfois ces barrières sont rompues!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Comment agit le système immunitaire dans ce cas?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4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29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03" y="666343"/>
            <a:ext cx="6648192" cy="52575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0" y="632357"/>
            <a:ext cx="4773601" cy="4944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000" b="1" dirty="0" smtClean="0">
                <a:solidFill>
                  <a:srgbClr val="FF0000"/>
                </a:solidFill>
              </a:rPr>
              <a:t>A) Citez les barrières chimiques.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124101"/>
            <a:ext cx="5038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B) Citez les barrières mécaniques.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740" y="3295123"/>
            <a:ext cx="4228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ller"/>
              </a:rPr>
              <a:t>A) Larme</a:t>
            </a:r>
            <a:r>
              <a:rPr lang="fr-FR" sz="2000" b="1" dirty="0">
                <a:latin typeface="Aller"/>
              </a:rPr>
              <a:t>, salive, suc gastrique, secrétions des voies génitales, </a:t>
            </a:r>
            <a:r>
              <a:rPr lang="fr-FR" sz="2000" b="1" dirty="0" smtClean="0">
                <a:latin typeface="Aller"/>
              </a:rPr>
              <a:t>sueur…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76740" y="4480383"/>
            <a:ext cx="4228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ller"/>
              </a:rPr>
              <a:t>B) Les </a:t>
            </a:r>
            <a:r>
              <a:rPr lang="fr-FR" sz="2000" b="1" dirty="0">
                <a:latin typeface="Aller"/>
              </a:rPr>
              <a:t>cils de la </a:t>
            </a:r>
            <a:r>
              <a:rPr lang="fr-FR" sz="2000" b="1" dirty="0" smtClean="0">
                <a:latin typeface="Aller"/>
              </a:rPr>
              <a:t>trachée, </a:t>
            </a:r>
            <a:r>
              <a:rPr lang="fr-FR" sz="2000" b="1" dirty="0">
                <a:latin typeface="Aller"/>
              </a:rPr>
              <a:t>peau, </a:t>
            </a:r>
            <a:r>
              <a:rPr lang="fr-FR" sz="2000" b="1" dirty="0" smtClean="0">
                <a:latin typeface="Aller"/>
              </a:rPr>
              <a:t>muqueuses…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26694" y="1699307"/>
            <a:ext cx="434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</a:rPr>
              <a:t>C) Que pouvez vous déduire à propos de ces barrières?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740" y="5188269"/>
            <a:ext cx="4228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ller"/>
              </a:rPr>
              <a:t>C</a:t>
            </a:r>
            <a:r>
              <a:rPr lang="fr-FR" sz="2000" b="1" dirty="0">
                <a:latin typeface="Aller"/>
              </a:rPr>
              <a:t>) 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Je déduis que</a:t>
            </a:r>
            <a:r>
              <a:rPr lang="fr-FR" sz="2000" b="1" dirty="0" smtClean="0">
                <a:latin typeface="Aller"/>
              </a:rPr>
              <a:t>: Les </a:t>
            </a:r>
            <a:r>
              <a:rPr lang="fr-FR" sz="2000" b="1" dirty="0">
                <a:latin typeface="Aller"/>
              </a:rPr>
              <a:t>différentes barrières naturelles </a:t>
            </a:r>
            <a:r>
              <a:rPr lang="fr-FR" sz="2000" b="1" dirty="0">
                <a:solidFill>
                  <a:srgbClr val="00B050"/>
                </a:solidFill>
                <a:latin typeface="Aller"/>
              </a:rPr>
              <a:t>s’opposent</a:t>
            </a:r>
            <a:r>
              <a:rPr lang="fr-FR" sz="2000" b="1" dirty="0">
                <a:latin typeface="Aller"/>
              </a:rPr>
              <a:t> à l’entrée de </a:t>
            </a:r>
            <a:r>
              <a:rPr lang="fr-FR" sz="2000" b="1" dirty="0" smtClean="0">
                <a:latin typeface="Aller"/>
              </a:rPr>
              <a:t>micro-organismes.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218161" y="2761136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0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5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096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6240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réaction inflammatoire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الاستجابة الالتهابية 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2"/>
          <a:stretch/>
        </p:blipFill>
        <p:spPr>
          <a:xfrm>
            <a:off x="297708" y="5403989"/>
            <a:ext cx="7561027" cy="13389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8" y="1017174"/>
            <a:ext cx="6219825" cy="42291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37498" y="1156718"/>
            <a:ext cx="2243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ller"/>
              </a:rPr>
              <a:t>Micro-organisme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4137498" y="1745238"/>
            <a:ext cx="2243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ller"/>
              </a:rPr>
              <a:t>Blessure</a:t>
            </a:r>
            <a:r>
              <a:rPr lang="ar-MA" b="1" dirty="0" smtClean="0">
                <a:latin typeface="Aller"/>
              </a:rPr>
              <a:t>جرح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137498" y="2452821"/>
            <a:ext cx="2243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Épiderme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137498" y="2979867"/>
            <a:ext cx="2243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ller"/>
              </a:rPr>
              <a:t> Globule blanc (polynucléaires)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4137498" y="3783912"/>
            <a:ext cx="2243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Derme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137498" y="4460399"/>
            <a:ext cx="22438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G</a:t>
            </a:r>
            <a:r>
              <a:rPr lang="fr-FR" b="1" dirty="0" smtClean="0">
                <a:latin typeface="Aller"/>
              </a:rPr>
              <a:t>lobule rouge</a:t>
            </a:r>
            <a:endParaRPr lang="ar-MA" b="1" dirty="0">
              <a:latin typeface="Aller"/>
            </a:endParaRPr>
          </a:p>
          <a:p>
            <a:pPr algn="ctr"/>
            <a:r>
              <a:rPr lang="ar-MA" b="1" dirty="0" smtClean="0">
                <a:latin typeface="Aller"/>
              </a:rPr>
              <a:t>كرية حمراء</a:t>
            </a:r>
            <a:endParaRPr lang="fr-FR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8" r="51017"/>
          <a:stretch/>
        </p:blipFill>
        <p:spPr>
          <a:xfrm>
            <a:off x="8056731" y="1341384"/>
            <a:ext cx="4059069" cy="2169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7" t="40848"/>
          <a:stretch/>
        </p:blipFill>
        <p:spPr>
          <a:xfrm>
            <a:off x="8056731" y="3904318"/>
            <a:ext cx="3947201" cy="2169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Flèche vers le bas 13"/>
          <p:cNvSpPr/>
          <p:nvPr/>
        </p:nvSpPr>
        <p:spPr>
          <a:xfrm>
            <a:off x="9878437" y="3570753"/>
            <a:ext cx="415655" cy="273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560340" y="4701153"/>
            <a:ext cx="212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Globule blanc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471497" y="4099383"/>
            <a:ext cx="212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Microbes</a:t>
            </a:r>
            <a:endParaRPr lang="fr-FR" sz="1200" b="1" dirty="0"/>
          </a:p>
        </p:txBody>
      </p:sp>
      <p:sp>
        <p:nvSpPr>
          <p:cNvPr id="17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6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76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3115" y="2361748"/>
            <a:ext cx="111089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A) </a:t>
            </a:r>
            <a:r>
              <a:rPr lang="ar-MA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Légender le schéma.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3114" y="2823413"/>
            <a:ext cx="111089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B)</a:t>
            </a:r>
            <a:r>
              <a:rPr lang="ar-MA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Dégagez les symptômes</a:t>
            </a:r>
            <a:r>
              <a:rPr lang="ar-MA" sz="2400" b="1" dirty="0" smtClean="0">
                <a:solidFill>
                  <a:srgbClr val="FF0000"/>
                </a:solidFill>
              </a:rPr>
              <a:t>الأعراض</a:t>
            </a:r>
            <a:r>
              <a:rPr lang="fr-FR" sz="2400" b="1" dirty="0" smtClean="0">
                <a:solidFill>
                  <a:srgbClr val="FF0000"/>
                </a:solidFill>
              </a:rPr>
              <a:t> observés lors d’une réaction inflammatoire.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3113" y="3285078"/>
            <a:ext cx="111089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C) Expliquez</a:t>
            </a:r>
            <a:r>
              <a:rPr lang="ar-MA" sz="2400" b="1" dirty="0" smtClean="0">
                <a:solidFill>
                  <a:srgbClr val="FF0000"/>
                </a:solidFill>
              </a:rPr>
              <a:t>فسر</a:t>
            </a:r>
            <a:r>
              <a:rPr lang="fr-FR" sz="2400" b="1" dirty="0" smtClean="0">
                <a:solidFill>
                  <a:srgbClr val="FF0000"/>
                </a:solidFill>
              </a:rPr>
              <a:t> ces symptômes.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3115" y="3819061"/>
            <a:ext cx="111089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D) Identifiez les éléments contenus dans le pus</a:t>
            </a:r>
            <a:r>
              <a:rPr lang="ar-MA" sz="2400" b="1" dirty="0" smtClean="0">
                <a:solidFill>
                  <a:srgbClr val="FF0000"/>
                </a:solidFill>
              </a:rPr>
              <a:t>القيح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3115" y="4353044"/>
            <a:ext cx="111089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just"/>
            <a:r>
              <a:rPr lang="fr-FR" sz="2400" b="1" dirty="0" smtClean="0">
                <a:solidFill>
                  <a:srgbClr val="FF0000"/>
                </a:solidFill>
              </a:rPr>
              <a:t>E) Conclure les propriétés</a:t>
            </a:r>
            <a:r>
              <a:rPr lang="ar-MA" sz="2400" b="1" dirty="0" smtClean="0">
                <a:solidFill>
                  <a:srgbClr val="FF0000"/>
                </a:solidFill>
              </a:rPr>
              <a:t>خصائص</a:t>
            </a:r>
            <a:r>
              <a:rPr lang="fr-FR" sz="2400" b="1" dirty="0" smtClean="0">
                <a:solidFill>
                  <a:srgbClr val="FF0000"/>
                </a:solidFill>
              </a:rPr>
              <a:t> des polynucléaires (globules blancs).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8448" y="1125261"/>
            <a:ext cx="9513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ingdings" panose="05000000000000000000" pitchFamily="2" charset="2"/>
              </a:rPr>
              <a:t></a:t>
            </a:r>
            <a:r>
              <a:rPr lang="fr-FR" sz="2800" b="1" dirty="0" smtClean="0"/>
              <a:t>A partir des documents précédents, répondre aux questions suivantes:</a:t>
            </a:r>
            <a:endParaRPr lang="fr-FR" sz="2800" b="1" dirty="0"/>
          </a:p>
        </p:txBody>
      </p:sp>
      <p:sp>
        <p:nvSpPr>
          <p:cNvPr id="8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7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553" y="4907638"/>
            <a:ext cx="10648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F) L’inflammation</a:t>
            </a:r>
            <a:r>
              <a:rPr lang="ar-MA" sz="2400" b="1" dirty="0" smtClean="0">
                <a:solidFill>
                  <a:srgbClr val="FF0000"/>
                </a:solidFill>
              </a:rPr>
              <a:t>الالتهاب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  <a:r>
              <a:rPr lang="fr-FR" sz="2400" b="1" dirty="0" smtClean="0">
                <a:solidFill>
                  <a:srgbClr val="000000"/>
                </a:solidFill>
              </a:rPr>
              <a:t>	Réaction </a:t>
            </a:r>
            <a:r>
              <a:rPr lang="fr-FR" sz="2400" b="1" dirty="0">
                <a:solidFill>
                  <a:srgbClr val="000000"/>
                </a:solidFill>
              </a:rPr>
              <a:t>de </a:t>
            </a:r>
            <a:r>
              <a:rPr lang="fr-FR" sz="2400" b="1" dirty="0" smtClean="0">
                <a:solidFill>
                  <a:srgbClr val="000000"/>
                </a:solidFill>
              </a:rPr>
              <a:t>l'organisme aux </a:t>
            </a:r>
            <a:r>
              <a:rPr lang="fr-FR" sz="2400" b="1" dirty="0" smtClean="0">
                <a:solidFill>
                  <a:srgbClr val="00B050"/>
                </a:solidFill>
              </a:rPr>
              <a:t>infections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r>
              <a:rPr lang="fr-FR" sz="2400" b="1" dirty="0">
                <a:solidFill>
                  <a:srgbClr val="000000"/>
                </a:solidFill>
              </a:rPr>
              <a:t>se manifestant </a:t>
            </a:r>
            <a:r>
              <a:rPr lang="fr-FR" sz="2400" b="1" dirty="0" smtClean="0">
                <a:solidFill>
                  <a:srgbClr val="00B050"/>
                </a:solidFill>
              </a:rPr>
              <a:t>localement</a:t>
            </a:r>
            <a:r>
              <a:rPr lang="ar-MA" sz="2400" b="1" dirty="0" smtClean="0">
                <a:solidFill>
                  <a:srgbClr val="00B050"/>
                </a:solidFill>
              </a:rPr>
              <a:t>محليا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r>
              <a:rPr lang="fr-FR" sz="2400" b="1" dirty="0">
                <a:solidFill>
                  <a:srgbClr val="000000"/>
                </a:solidFill>
              </a:rPr>
              <a:t>par la chaleur, le gonflement, la rougeur et la </a:t>
            </a:r>
            <a:r>
              <a:rPr lang="fr-FR" sz="2400" b="1" dirty="0" smtClean="0">
                <a:solidFill>
                  <a:srgbClr val="000000"/>
                </a:solidFill>
              </a:rPr>
              <a:t>douleur.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22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86654" y="373394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Réponses: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76481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2000" b="1" dirty="0" smtClean="0">
                <a:latin typeface="Aller"/>
              </a:rPr>
              <a:t>B) Les symptômes de l’inflammation sont: 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Gonflement</a:t>
            </a:r>
            <a:r>
              <a:rPr lang="fr-FR" sz="2000" b="1" dirty="0" smtClean="0">
                <a:latin typeface="Aller"/>
              </a:rPr>
              <a:t>, 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rougeur, sensation de chaleur, douleur</a:t>
            </a:r>
            <a:r>
              <a:rPr lang="fr-FR" sz="2000" b="1" dirty="0" smtClean="0">
                <a:latin typeface="Aller"/>
              </a:rPr>
              <a:t>.</a:t>
            </a: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671163"/>
            <a:ext cx="42282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2000" b="1" dirty="0" smtClean="0">
                <a:latin typeface="Aller"/>
              </a:rPr>
              <a:t>A) Voir le schéma.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56162" y="1467431"/>
            <a:ext cx="11119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ller"/>
              </a:rPr>
              <a:t>C)</a:t>
            </a:r>
            <a:endParaRPr lang="fr-FR" sz="2000"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90150"/>
              </p:ext>
            </p:extLst>
          </p:nvPr>
        </p:nvGraphicFramePr>
        <p:xfrm>
          <a:off x="1020321" y="1556868"/>
          <a:ext cx="10789058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210"/>
                <a:gridCol w="7944848"/>
              </a:tblGrid>
              <a:tr h="64754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Le gonflement</a:t>
                      </a:r>
                      <a:endParaRPr lang="ar-MA" sz="2000" b="1" dirty="0" smtClean="0"/>
                    </a:p>
                    <a:p>
                      <a:pPr algn="ctr"/>
                      <a:r>
                        <a:rPr lang="ar-MA" sz="2000" b="1" dirty="0" smtClean="0"/>
                        <a:t>الانتفاخ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kern="1200" dirty="0" smtClean="0">
                          <a:effectLst/>
                        </a:rPr>
                        <a:t>Est dû à la sortie du plasma et des globules blancs des</a:t>
                      </a:r>
                      <a:br>
                        <a:rPr lang="fr-FR" sz="2000" b="1" kern="1200" dirty="0" smtClean="0">
                          <a:effectLst/>
                        </a:rPr>
                      </a:br>
                      <a:r>
                        <a:rPr lang="fr-FR" sz="2000" b="1" kern="1200" dirty="0" smtClean="0">
                          <a:effectLst/>
                        </a:rPr>
                        <a:t>capillaires sanguins.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4754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La rougeur </a:t>
                      </a:r>
                      <a:r>
                        <a:rPr lang="ar-MA" sz="2000" b="1" dirty="0" smtClean="0"/>
                        <a:t>الاحمرار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 smtClean="0"/>
                        <a:t>Est due à la dilatation</a:t>
                      </a:r>
                      <a:r>
                        <a:rPr lang="ar-MA" sz="2000" b="1" dirty="0" smtClean="0"/>
                        <a:t>تمدد</a:t>
                      </a:r>
                      <a:r>
                        <a:rPr lang="fr-FR" sz="2000" b="1" dirty="0" smtClean="0"/>
                        <a:t> des vaisseaux sanguins, et diminution du</a:t>
                      </a:r>
                      <a:r>
                        <a:rPr lang="fr-FR" sz="2000" b="1" baseline="0" dirty="0" smtClean="0"/>
                        <a:t> </a:t>
                      </a:r>
                      <a:r>
                        <a:rPr lang="fr-FR" sz="2000" b="1" dirty="0" smtClean="0"/>
                        <a:t>débit sanguin.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4754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Sensation de chaleur</a:t>
                      </a:r>
                      <a:r>
                        <a:rPr lang="ar-MA" sz="2000" b="1" dirty="0" smtClean="0"/>
                        <a:t> الإحساس بالحرارة 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 smtClean="0"/>
                        <a:t>Le température élevée localement pour lutter contre les microorganismes.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2167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La douleur </a:t>
                      </a:r>
                      <a:r>
                        <a:rPr lang="ar-MA" sz="2000" b="1" dirty="0" smtClean="0"/>
                        <a:t>الالم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 smtClean="0"/>
                        <a:t>Est due à l’excitation</a:t>
                      </a:r>
                      <a:r>
                        <a:rPr lang="ar-MA" sz="2000" b="1" dirty="0" smtClean="0"/>
                        <a:t>تهييج</a:t>
                      </a:r>
                      <a:r>
                        <a:rPr lang="fr-FR" sz="2000" b="1" dirty="0" smtClean="0"/>
                        <a:t> des terminaisons nerveuses. Et/ou (Les</a:t>
                      </a:r>
                      <a:r>
                        <a:rPr lang="fr-FR" sz="2000" b="1" baseline="0" dirty="0" smtClean="0"/>
                        <a:t> t</a:t>
                      </a:r>
                      <a:r>
                        <a:rPr lang="fr-FR" sz="2000" b="1" dirty="0" smtClean="0"/>
                        <a:t>oxines</a:t>
                      </a:r>
                      <a:r>
                        <a:rPr lang="ar-MA" sz="2000" b="1" dirty="0" smtClean="0"/>
                        <a:t>السموم</a:t>
                      </a:r>
                      <a:r>
                        <a:rPr lang="ar-MA" sz="2000" b="1" baseline="0" dirty="0" smtClean="0"/>
                        <a:t> </a:t>
                      </a:r>
                      <a:r>
                        <a:rPr lang="fr-FR" sz="2000" b="1" dirty="0" smtClean="0"/>
                        <a:t>)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422798"/>
            <a:ext cx="1161482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/>
            <a:r>
              <a:rPr lang="fr-FR" sz="2000" b="1" dirty="0" smtClean="0">
                <a:latin typeface="Aller"/>
              </a:rPr>
              <a:t>D) Dans le pus on trouve: </a:t>
            </a:r>
            <a:r>
              <a:rPr lang="fr-FR" sz="2000" b="1" dirty="0">
                <a:solidFill>
                  <a:srgbClr val="00B050"/>
                </a:solidFill>
                <a:latin typeface="Aller"/>
              </a:rPr>
              <a:t>L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es microbes et les globules blancs (polynucléaires</a:t>
            </a:r>
            <a:r>
              <a:rPr lang="fr-FR" sz="2000" b="1" dirty="0">
                <a:solidFill>
                  <a:srgbClr val="00B050"/>
                </a:solidFill>
                <a:latin typeface="Aller"/>
              </a:rPr>
              <a:t> </a:t>
            </a:r>
            <a:r>
              <a:rPr lang="ar-MA" sz="2000" b="1" dirty="0" smtClean="0">
                <a:solidFill>
                  <a:srgbClr val="00B050"/>
                </a:solidFill>
                <a:latin typeface="Aller"/>
              </a:rPr>
              <a:t>مفصصة النواة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) .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52436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545454"/>
                </a:solidFill>
                <a:latin typeface="Aller"/>
              </a:rPr>
              <a:t>-</a:t>
            </a:r>
            <a:r>
              <a:rPr lang="fr-FR" dirty="0">
                <a:solidFill>
                  <a:srgbClr val="545454"/>
                </a:solidFill>
                <a:latin typeface="Aller"/>
              </a:rPr>
              <a:t/>
            </a:r>
            <a:br>
              <a:rPr lang="fr-FR" dirty="0">
                <a:solidFill>
                  <a:srgbClr val="545454"/>
                </a:solidFill>
                <a:latin typeface="Aller"/>
              </a:rPr>
            </a:b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4833202"/>
            <a:ext cx="1180937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2000" b="1" dirty="0">
                <a:latin typeface="Aller"/>
              </a:rPr>
              <a:t>E</a:t>
            </a:r>
            <a:r>
              <a:rPr lang="fr-FR" sz="2000" b="1" dirty="0" smtClean="0">
                <a:latin typeface="Aller"/>
              </a:rPr>
              <a:t>)</a:t>
            </a:r>
            <a:r>
              <a:rPr lang="ar-MA" sz="2000" b="1" dirty="0" smtClean="0">
                <a:latin typeface="Aller"/>
              </a:rPr>
              <a:t> </a:t>
            </a:r>
            <a:r>
              <a:rPr lang="fr-FR" sz="2000" b="1" dirty="0">
                <a:latin typeface="Aller"/>
              </a:rPr>
              <a:t>Les propriétés des polynucléaires sont :</a:t>
            </a:r>
            <a:endParaRPr lang="ar-MA" sz="2000" b="1" dirty="0" smtClean="0">
              <a:latin typeface="Aller"/>
            </a:endParaRPr>
          </a:p>
          <a:p>
            <a:pPr lvl="1" algn="just">
              <a:lnSpc>
                <a:spcPct val="150000"/>
              </a:lnSpc>
            </a:pPr>
            <a:r>
              <a:rPr lang="fr-FR" sz="2000" b="1" dirty="0" smtClean="0">
                <a:latin typeface="Aller"/>
              </a:rPr>
              <a:t>         </a:t>
            </a:r>
            <a:r>
              <a:rPr lang="ar-MA" sz="2000" b="1" dirty="0" smtClean="0">
                <a:latin typeface="Aller"/>
              </a:rPr>
              <a:t>-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La diapédèse</a:t>
            </a:r>
            <a:r>
              <a:rPr lang="ar-MA" sz="2000" b="1" dirty="0" smtClean="0">
                <a:solidFill>
                  <a:srgbClr val="00B050"/>
                </a:solidFill>
                <a:latin typeface="Aller"/>
              </a:rPr>
              <a:t>الانسلال </a:t>
            </a: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 </a:t>
            </a:r>
            <a:r>
              <a:rPr lang="fr-FR" sz="2000" b="1" dirty="0">
                <a:latin typeface="Aller"/>
              </a:rPr>
              <a:t>: c’est la sortie des polynucléaires </a:t>
            </a:r>
            <a:r>
              <a:rPr lang="fr-FR" sz="2000" b="1" dirty="0" smtClean="0">
                <a:latin typeface="Aller"/>
              </a:rPr>
              <a:t>du capillaire sanguin et se dirigent vers </a:t>
            </a:r>
            <a:r>
              <a:rPr lang="fr-FR" sz="2000" b="1" dirty="0">
                <a:latin typeface="Aller"/>
              </a:rPr>
              <a:t>les micro-organismes</a:t>
            </a:r>
            <a:r>
              <a:rPr lang="fr-FR" sz="2000" b="1" dirty="0" smtClean="0">
                <a:latin typeface="Aller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fr-FR" sz="2000" b="1" dirty="0" smtClean="0">
                <a:solidFill>
                  <a:srgbClr val="00B050"/>
                </a:solidFill>
                <a:latin typeface="Aller"/>
              </a:rPr>
              <a:t>        -</a:t>
            </a:r>
            <a:r>
              <a:rPr lang="fr-FR" sz="2000" b="1" dirty="0">
                <a:solidFill>
                  <a:srgbClr val="00B050"/>
                </a:solidFill>
                <a:latin typeface="Aller"/>
              </a:rPr>
              <a:t>La phagocytose </a:t>
            </a:r>
            <a:r>
              <a:rPr lang="ar-MA" sz="2000" b="1" dirty="0" smtClean="0">
                <a:solidFill>
                  <a:srgbClr val="00B050"/>
                </a:solidFill>
                <a:latin typeface="Aller"/>
              </a:rPr>
              <a:t>ظاهرة البلعمة</a:t>
            </a:r>
            <a:r>
              <a:rPr lang="fr-FR" sz="2000" b="1" dirty="0" smtClean="0">
                <a:latin typeface="Aller"/>
              </a:rPr>
              <a:t>.</a:t>
            </a:r>
            <a:endParaRPr lang="fr-FR" sz="2000" b="1" dirty="0"/>
          </a:p>
        </p:txBody>
      </p:sp>
      <p:sp>
        <p:nvSpPr>
          <p:cNvPr id="11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8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714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20" y="336240"/>
            <a:ext cx="120039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ar-MA" sz="2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étapes de phagocytose</a:t>
            </a:r>
            <a:r>
              <a:rPr lang="ar-MA" sz="2800" b="1" u="sng" dirty="0" smtClean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مراحل ظاهرة البلعمة   </a:t>
            </a:r>
            <a:endParaRPr lang="ar-MA" sz="3200" b="1" i="1" dirty="0">
              <a:ln>
                <a:solidFill>
                  <a:schemeClr val="tx1">
                    <a:alpha val="47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4" y="1579630"/>
            <a:ext cx="7241129" cy="49249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9036991" y="5642854"/>
            <a:ext cx="255513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Prolongement cytoplasmique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9036996" y="3539611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ller"/>
              </a:rPr>
              <a:t>Adhésion (fixation)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9036993" y="1862742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L’ingestion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9036991" y="4305233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La digestion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9036991" y="2745499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ller"/>
              </a:rPr>
              <a:t>Le rejet des restes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9036991" y="4972788"/>
            <a:ext cx="25551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ller"/>
              </a:rPr>
              <a:t>Bactérie</a:t>
            </a:r>
            <a:endParaRPr lang="fr-FR" b="1" dirty="0"/>
          </a:p>
        </p:txBody>
      </p:sp>
      <p:sp>
        <p:nvSpPr>
          <p:cNvPr id="16" name="Espace réservé du numéro de diapositive 7"/>
          <p:cNvSpPr txBox="1">
            <a:spLocks/>
          </p:cNvSpPr>
          <p:nvPr/>
        </p:nvSpPr>
        <p:spPr>
          <a:xfrm>
            <a:off x="11436485" y="6498977"/>
            <a:ext cx="755515" cy="359023"/>
          </a:xfrm>
          <a:prstGeom prst="ellipse">
            <a:avLst/>
          </a:prstGeom>
          <a:solidFill>
            <a:srgbClr val="D34817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9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990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admin\Desktop\SYS Musculaire\"/>
  <p:tag name="ISPRING_PRESENTATION_PATH" val="C:\Users\admin\Desktop\SYS Musculaire.pptx"/>
  <p:tag name="ISPRING_PROJECT_FOLDER_UPDATED" val="1"/>
  <p:tag name="ISPRING_UUID" val="{07AEA758-88A0-41B7-A371-4267F77C9B2E}"/>
  <p:tag name="ISPRING_SCREEN_RECS_UPDATED" val="C:\Users\admin\Desktop\SYS Musculaire\"/>
</p:tagLst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2016</Words>
  <Application>Microsoft Office PowerPoint</Application>
  <PresentationFormat>Grand écran</PresentationFormat>
  <Paragraphs>246</Paragraphs>
  <Slides>31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Microsoft JhengHei UI</vt:lpstr>
      <vt:lpstr>Aharoni</vt:lpstr>
      <vt:lpstr>Aller</vt:lpstr>
      <vt:lpstr>Arial</vt:lpstr>
      <vt:lpstr>Calibri</vt:lpstr>
      <vt:lpstr>Calibri-Bold</vt:lpstr>
      <vt:lpstr>Cambria</vt:lpstr>
      <vt:lpstr>Century Gothic</vt:lpstr>
      <vt:lpstr>Franklin Gothic Book</vt:lpstr>
      <vt:lpstr>Times New Roman</vt:lpstr>
      <vt:lpstr>Wingdings</vt:lpstr>
      <vt:lpstr>Traînée de condensation</vt:lpstr>
      <vt:lpstr>Le système immunitaire الجهاز المناعي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immunitaire</dc:title>
  <dc:creator>FERRAH</dc:creator>
  <cp:lastModifiedBy>FERRAH</cp:lastModifiedBy>
  <cp:revision>676</cp:revision>
  <dcterms:created xsi:type="dcterms:W3CDTF">2020-03-08T19:00:17Z</dcterms:created>
  <dcterms:modified xsi:type="dcterms:W3CDTF">2020-04-13T12:43:47Z</dcterms:modified>
</cp:coreProperties>
</file>