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1"/>
  </p:notesMasterIdLst>
  <p:sldIdLst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2" r:id="rId13"/>
    <p:sldId id="260" r:id="rId14"/>
    <p:sldId id="264" r:id="rId15"/>
    <p:sldId id="263" r:id="rId16"/>
    <p:sldId id="266" r:id="rId17"/>
    <p:sldId id="267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3" r:id="rId26"/>
    <p:sldId id="285" r:id="rId27"/>
    <p:sldId id="286" r:id="rId28"/>
    <p:sldId id="288" r:id="rId29"/>
    <p:sldId id="289" r:id="rId30"/>
  </p:sldIdLst>
  <p:sldSz cx="12192000" cy="6858000"/>
  <p:notesSz cx="6858000" cy="9144000"/>
  <p:custDataLst>
    <p:tags r:id="rId3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7707-DAF6-43ED-A33E-5BD5DBF5DAE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B2C04-09A8-4F57-987E-6376BE0B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54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C59A-B0A9-43FC-AA0C-D8158F86C747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0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B2C04-09A8-4F57-987E-6376BE0B6EF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73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7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9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6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16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8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34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18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6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10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3143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581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95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2266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2600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7262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4169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3092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4298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68507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9196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175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8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3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5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7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7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srgbClr val="696464"/>
                </a:solidFill>
              </a:rPr>
              <a:pPr/>
              <a:t>22/03/2020</a:t>
            </a:fld>
            <a:endParaRPr lang="fr-BE">
              <a:solidFill>
                <a:srgbClr val="69646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>
              <a:solidFill>
                <a:srgbClr val="696464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80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038" y="1533263"/>
            <a:ext cx="11179629" cy="2503715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 système musculaire</a:t>
            </a:r>
            <a:b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ar-MA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الجهاز العضلي</a:t>
            </a:r>
            <a: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02923" y="1158621"/>
            <a:ext cx="2910840" cy="374642"/>
          </a:xfrm>
        </p:spPr>
        <p:txBody>
          <a:bodyPr/>
          <a:lstStyle/>
          <a:p>
            <a:pPr algn="ctr"/>
            <a:fld id="{7F437F2F-1DD6-415E-8034-D81F83C0BC5F}" type="datetime1">
              <a:rPr lang="fr-FR" sz="2000" b="1" i="1" u="sng" smtClean="0">
                <a:solidFill>
                  <a:prstClr val="black"/>
                </a:solidFill>
              </a:rPr>
              <a:pPr algn="ctr"/>
              <a:t>22/03/2020</a:t>
            </a:fld>
            <a:endParaRPr lang="fr-FR" sz="2000" b="1" i="1" u="sng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6817" y="5038928"/>
            <a:ext cx="422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Pr. Mohamed FERRAH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319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92222" y="5194570"/>
            <a:ext cx="9922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/>
              <a:t>Le corps humain possède 639 muscles, dont 570 muscles squelettiques.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346315" y="1186774"/>
            <a:ext cx="3793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Combien de muscles contient le corps humain?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04" y="446730"/>
            <a:ext cx="1648777" cy="4572000"/>
          </a:xfrm>
          <a:prstGeom prst="rect">
            <a:avLst/>
          </a:prstGeom>
          <a:effectLst>
            <a:outerShdw blurRad="50800" dist="38100" dir="2700000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173" y="1652268"/>
            <a:ext cx="113489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2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Toute activité nerveuse de type volontaire ou involontaire nécessite l’intervention d’un </a:t>
            </a:r>
            <a:r>
              <a:rPr lang="fr-FR" sz="32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organe effecteur</a:t>
            </a:r>
            <a:r>
              <a:rPr lang="ar-MA" sz="32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مستجيب</a:t>
            </a:r>
            <a:r>
              <a:rPr lang="fr-FR" sz="32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c’est …………</a:t>
            </a:r>
          </a:p>
          <a:p>
            <a:pPr algn="just">
              <a:spcAft>
                <a:spcPts val="0"/>
              </a:spcAft>
            </a:pPr>
            <a:endParaRPr lang="fr-FR" sz="32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-Comment les muscles squelettiques assurent ils les mouvements ?</a:t>
            </a:r>
          </a:p>
          <a:p>
            <a:pPr algn="just">
              <a:spcAft>
                <a:spcPts val="0"/>
              </a:spcAft>
            </a:pPr>
            <a:r>
              <a:rPr lang="fr-FR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-Quelle est la structure du muscle ? Quelles sont ses propriétés ?</a:t>
            </a:r>
          </a:p>
          <a:p>
            <a:pPr algn="just">
              <a:spcAft>
                <a:spcPts val="0"/>
              </a:spcAft>
            </a:pPr>
            <a:r>
              <a:rPr lang="fr-FR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-Comment peut-on préserver notre système musculaire ?</a:t>
            </a:r>
            <a:endParaRPr lang="fr-F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4566" y="909696"/>
            <a:ext cx="2402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Introduction 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820" y="35084"/>
            <a:ext cx="12003932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Activité1: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caractéristiques du muscle squelettique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خاصيات العضلة الهيكلية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20" y="1258058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1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 du muscle dans le mouvement 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دور العضلة في الحركة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" y="1878046"/>
            <a:ext cx="9007813" cy="490213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858639" y="5917158"/>
            <a:ext cx="3093396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1- Le biceps</a:t>
            </a:r>
            <a:r>
              <a:rPr lang="ar-MA" sz="2000" b="1" dirty="0" smtClean="0"/>
              <a:t>ثنائية الرأس </a:t>
            </a:r>
            <a:endParaRPr lang="fr-FR" sz="2000" b="1" dirty="0" smtClean="0"/>
          </a:p>
          <a:p>
            <a:r>
              <a:rPr lang="fr-FR" sz="2000" b="1" dirty="0" smtClean="0"/>
              <a:t>2- Le triceps</a:t>
            </a:r>
            <a:r>
              <a:rPr lang="ar-MA" sz="2000" b="1" dirty="0" smtClean="0"/>
              <a:t>ثلاثية الرأس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9529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55269" y="461986"/>
            <a:ext cx="455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50"/>
                </a:solidFill>
              </a:rPr>
              <a:t>Réponses: </a:t>
            </a:r>
            <a:endParaRPr lang="fr-FR" sz="2800" b="1" u="sng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985206"/>
            <a:ext cx="11770468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A)</a:t>
            </a:r>
          </a:p>
          <a:p>
            <a:pPr lvl="1"/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Pendant l’extension: </a:t>
            </a:r>
          </a:p>
          <a:p>
            <a:pPr lvl="1"/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-Le biceps est relâché (sa longueur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 l’épaisseur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/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-Le triceps est contracté (sa longueur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l’épaisseur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   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801088"/>
            <a:ext cx="1177046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Pendant la flexion: </a:t>
            </a:r>
          </a:p>
          <a:p>
            <a:pPr lvl="1"/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-Le triceps est relâché (sa longueur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l’épaisseur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 biceps est contracté (sa longueur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l’épaisseur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82" y="4293804"/>
            <a:ext cx="1168938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fr-FR" sz="2400" b="1" dirty="0" smtClean="0">
                <a:solidFill>
                  <a:srgbClr val="00B050"/>
                </a:solidFill>
              </a:rPr>
              <a:t>)</a:t>
            </a:r>
            <a:r>
              <a:rPr lang="fr-FR" b="1" dirty="0" smtClean="0"/>
              <a:t>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Je peux déduire que ces deux muscles sont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………………..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479" y="6001965"/>
            <a:ext cx="3076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MA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متعارضتين</a:t>
            </a:r>
            <a:r>
              <a:rPr 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Antagonistes </a:t>
            </a:r>
            <a:r>
              <a:rPr lang="ar-MA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1330" y="6001964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 longueur</a:t>
            </a:r>
            <a:r>
              <a:rPr lang="ar-M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طولها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5885235" y="6001964"/>
            <a:ext cx="2339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l’épaisseur</a:t>
            </a:r>
            <a:r>
              <a:rPr lang="ar-M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العرض 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8451408" y="6001963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iminue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9980509" y="6001962"/>
            <a:ext cx="172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224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85206"/>
            <a:ext cx="11770468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A)</a:t>
            </a:r>
          </a:p>
          <a:p>
            <a:pPr lvl="1"/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Pendant l’extension: </a:t>
            </a:r>
          </a:p>
          <a:p>
            <a:pPr lvl="1"/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-Le biceps est relâché (sa longueur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 l’épaisseur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diminue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/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-Le triceps est contracté (sa longueur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diminue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l’épaisseur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   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801088"/>
            <a:ext cx="1177046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Pendant la flexion: </a:t>
            </a:r>
          </a:p>
          <a:p>
            <a:pPr lvl="1"/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-Le triceps est relâché (sa longueur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l’épaisseur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diminue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 biceps est contracté (sa longueur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diminue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l’épaisseur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82" y="4293804"/>
            <a:ext cx="1168938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fr-FR" sz="2400" b="1" dirty="0" smtClean="0">
                <a:solidFill>
                  <a:srgbClr val="00B050"/>
                </a:solidFill>
              </a:rPr>
              <a:t>)</a:t>
            </a:r>
            <a:r>
              <a:rPr lang="fr-FR" b="1" dirty="0" smtClean="0"/>
              <a:t>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Je peux déduire que ces deux muscles sont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antagonistes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479" y="6001965"/>
            <a:ext cx="3076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MA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متعارضتين</a:t>
            </a:r>
            <a:r>
              <a:rPr 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Antagonistes </a:t>
            </a:r>
            <a:r>
              <a:rPr lang="ar-MA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1330" y="6001964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 longueur</a:t>
            </a:r>
            <a:r>
              <a:rPr lang="ar-M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طولها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5885235" y="6001964"/>
            <a:ext cx="2339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l’épaisseur</a:t>
            </a:r>
            <a:r>
              <a:rPr lang="ar-M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العرض 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8451408" y="6001963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iminue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9980509" y="6001962"/>
            <a:ext cx="172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Augmente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455269" y="461986"/>
            <a:ext cx="455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50"/>
                </a:solidFill>
              </a:rPr>
              <a:t>Réponses: </a:t>
            </a:r>
            <a:endParaRPr lang="fr-FR" sz="28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42" y="1586806"/>
            <a:ext cx="10823643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muscles squelettiques sont les muscles qui sont liés aux </a:t>
            </a:r>
            <a:r>
              <a:rPr lang="fr-FR" sz="3200" b="1" i="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 </a:t>
            </a:r>
            <a:r>
              <a:rPr lang="fr-FR" sz="32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 les </a:t>
            </a:r>
            <a:r>
              <a:rPr lang="fr-FR" sz="3200" b="1" i="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………...</a:t>
            </a:r>
            <a:r>
              <a:rPr lang="ar-MA" sz="3200" b="1" i="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ar-MA" sz="3200" b="1" i="0" dirty="0" smtClean="0">
                <a:effectLst/>
                <a:latin typeface="Calibri" panose="020F0502020204030204" pitchFamily="34" charset="0"/>
              </a:rPr>
              <a:t>.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plupart des 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s’effectuent grâce à la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contraction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تقلص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au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relâchement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ارتخاء</a:t>
            </a:r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muscle</a:t>
            </a:r>
            <a:r>
              <a:rPr lang="ar-M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</a:t>
            </a:r>
            <a:endParaRPr lang="fr-FR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982654"/>
            <a:ext cx="4202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2800" b="1" i="1" u="sng" dirty="0" smtClean="0">
                <a:solidFill>
                  <a:srgbClr val="FF0000"/>
                </a:solidFill>
              </a:rPr>
              <a:t>Conclusion </a:t>
            </a:r>
            <a:endParaRPr lang="fr-FR" sz="2800" b="1" i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8866" y="5632635"/>
            <a:ext cx="3256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Antagonistes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متعارضة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5335" y="5598428"/>
            <a:ext cx="2928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mouvements</a:t>
            </a:r>
            <a:r>
              <a:rPr lang="ar-MA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حركات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9054" y="5663412"/>
            <a:ext cx="222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Tendons </a:t>
            </a:r>
            <a:r>
              <a:rPr lang="ar-MA" sz="2400" b="1" dirty="0" smtClean="0">
                <a:solidFill>
                  <a:srgbClr val="00B050"/>
                </a:solidFill>
              </a:rPr>
              <a:t>اوتار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29850" y="5694190"/>
            <a:ext cx="169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OS </a:t>
            </a:r>
            <a:r>
              <a:rPr lang="ar-MA" sz="2400" b="1" dirty="0" smtClean="0">
                <a:solidFill>
                  <a:srgbClr val="00B050"/>
                </a:solidFill>
              </a:rPr>
              <a:t>عظام 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442" y="1586806"/>
            <a:ext cx="108236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muscles squelettiques sont les muscles qui sont liés aux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fr-FR" sz="3200" b="1" i="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 les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tendons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plupart des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mouvements </a:t>
            </a:r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s’effectuent grâce à la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contraction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تقلص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au 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relâchement</a:t>
            </a:r>
            <a:r>
              <a:rPr lang="ar-MA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ارتخاء</a:t>
            </a:r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muscle</a:t>
            </a:r>
            <a:r>
              <a:rPr lang="fr-FR" sz="3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antagonistes.</a:t>
            </a:r>
            <a:endParaRPr lang="fr-FR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982654"/>
            <a:ext cx="4202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2800" b="1" i="1" u="sng" dirty="0" smtClean="0">
                <a:solidFill>
                  <a:srgbClr val="FF0000"/>
                </a:solidFill>
              </a:rPr>
              <a:t>Conclusion </a:t>
            </a:r>
            <a:endParaRPr lang="fr-FR" sz="2800" b="1" i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8866" y="5632635"/>
            <a:ext cx="3256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Antagonistes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متعارضة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5335" y="5598428"/>
            <a:ext cx="2928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mouvements</a:t>
            </a:r>
            <a:r>
              <a:rPr lang="ar-MA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حركات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9054" y="5663412"/>
            <a:ext cx="222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Tendons </a:t>
            </a:r>
            <a:r>
              <a:rPr lang="ar-MA" sz="2400" b="1" dirty="0" smtClean="0">
                <a:solidFill>
                  <a:srgbClr val="00B050"/>
                </a:solidFill>
              </a:rPr>
              <a:t>اوتار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29850" y="5694190"/>
            <a:ext cx="169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OS </a:t>
            </a:r>
            <a:r>
              <a:rPr lang="ar-MA" sz="2400" b="1" dirty="0" smtClean="0">
                <a:solidFill>
                  <a:srgbClr val="00B050"/>
                </a:solidFill>
              </a:rPr>
              <a:t>عظام 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20" y="271339"/>
            <a:ext cx="1200393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	Etude des propriétés du muscle squelettique</a:t>
            </a:r>
            <a:r>
              <a:rPr lang="ar-MA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دراسة خصائص العضلة الهيكلية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3" y="1294494"/>
            <a:ext cx="10544784" cy="556350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766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55269" y="461986"/>
            <a:ext cx="455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50"/>
                </a:solidFill>
              </a:rPr>
              <a:t>Réponses: </a:t>
            </a:r>
            <a:endParaRPr lang="fr-FR" sz="2800" b="1" u="sng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918" y="1473927"/>
            <a:ext cx="11154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A)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Quand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on excite le muscle il se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contracte</a:t>
            </a:r>
            <a:r>
              <a:rPr lang="ar-M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تتقلص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: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il devient </a:t>
            </a: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court</a:t>
            </a:r>
            <a:r>
              <a:rPr lang="ar-S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قصيرة</a:t>
            </a: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et</a:t>
            </a: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dur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صلبة</a:t>
            </a:r>
            <a:r>
              <a:rPr lang="fr-FR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endParaRPr lang="fr-FR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918" y="2531451"/>
            <a:ext cx="11939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B)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Deux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caractéristiques du muscle squelettique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: </a:t>
            </a: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L’excitabilité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الإهتياجية</a:t>
            </a:r>
            <a:endParaRPr lang="fr-FR" sz="2400" b="1" dirty="0" smtClean="0">
              <a:solidFill>
                <a:srgbClr val="00B05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ar-MA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 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et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La contractilité</a:t>
            </a:r>
            <a:r>
              <a:rPr lang="ar-MA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القلوصية </a:t>
            </a:r>
            <a:endParaRPr lang="fr-FR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918" y="3588975"/>
            <a:ext cx="11517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C)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Quand on place une masse de 10g, le muscle </a:t>
            </a: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s’allonge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تتمدد</a:t>
            </a: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  <a:endParaRPr lang="fr-FR" sz="2400" b="1" dirty="0" smtClean="0">
              <a:solidFill>
                <a:srgbClr val="00B05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Il revient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à sa longueur 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initiale lorsqu'on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enlève la 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masse.</a:t>
            </a:r>
            <a:endParaRPr lang="fr-FR" sz="24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918" y="5015831"/>
            <a:ext cx="11517550" cy="1140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D) 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La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troisième caractéristique du muscle squelettique c’est </a:t>
            </a: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l’élasticité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المرونة</a:t>
            </a:r>
            <a:r>
              <a:rPr lang="fr-FR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endParaRPr lang="fr-FR" sz="2400" b="1" dirty="0">
              <a:solidFill>
                <a:srgbClr val="00B05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16767"/>
            <a:ext cx="11751013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Le muscle squelettique se caractérise par 3 propriétés sont :</a:t>
            </a:r>
          </a:p>
          <a:p>
            <a:pPr lvl="1"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-………………………. 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un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muscle réagit à une stimulation en se contractant.</a:t>
            </a:r>
          </a:p>
          <a:p>
            <a:pPr lvl="1"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-……………………….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quand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on excite le muscle, il se contracte, il devient court, gros et dur.</a:t>
            </a:r>
          </a:p>
          <a:p>
            <a:pPr lvl="1"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</a:t>
            </a: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……………………….</a:t>
            </a:r>
            <a:r>
              <a:rPr lang="ar-MA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le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muscle reprend sa longueur initiale quand on lève la masse qui lui est suspendue. Sauf que leur élasticité est 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limitée</a:t>
            </a:r>
            <a:r>
              <a:rPr lang="ar-MA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محدودة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13002"/>
            <a:ext cx="4202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2800" b="1" u="sng" dirty="0" smtClean="0">
                <a:solidFill>
                  <a:srgbClr val="FF0000"/>
                </a:solidFill>
              </a:rPr>
              <a:t>Conclusion </a:t>
            </a:r>
            <a:endParaRPr lang="fr-FR" sz="2800" b="1" u="sn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3578" y="5960181"/>
            <a:ext cx="3728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L’excitabilité : </a:t>
            </a:r>
            <a:r>
              <a:rPr lang="ar-M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الإهتياجية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8513992" y="5960181"/>
            <a:ext cx="3294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-L’élasticité : </a:t>
            </a:r>
            <a:r>
              <a:rPr lang="ar-M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المرونة</a:t>
            </a:r>
            <a:r>
              <a:rPr lang="ar-MA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502435" y="5960181"/>
            <a:ext cx="4199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-La contractilité : </a:t>
            </a:r>
            <a:r>
              <a:rPr lang="ar-M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القلوصية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7468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ussaine\Desktop\systéme musculaire\s1055i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56" y="188640"/>
            <a:ext cx="79092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67608" y="5517442"/>
            <a:ext cx="684076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prstClr val="black"/>
                </a:solidFill>
              </a:rPr>
              <a:t>La course est une activité nerveuse volontaire </a:t>
            </a:r>
          </a:p>
        </p:txBody>
      </p:sp>
    </p:spTree>
    <p:extLst>
      <p:ext uri="{BB962C8B-B14F-4D97-AF65-F5344CB8AC3E}">
        <p14:creationId xmlns:p14="http://schemas.microsoft.com/office/powerpoint/2010/main" val="300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16767"/>
            <a:ext cx="11751013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Le muscle squelettique se caractérise par 3 propriétés sont :</a:t>
            </a:r>
          </a:p>
          <a:p>
            <a:pPr lvl="1" algn="just">
              <a:lnSpc>
                <a:spcPct val="150000"/>
              </a:lnSpc>
            </a:pP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-L’excitabilité : </a:t>
            </a:r>
            <a:r>
              <a:rPr lang="ar-M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الإهتياجية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un muscle réagit à une stimulation en se contractant.</a:t>
            </a:r>
          </a:p>
          <a:p>
            <a:pPr lvl="1" algn="just">
              <a:lnSpc>
                <a:spcPct val="150000"/>
              </a:lnSpc>
            </a:pP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-La contractilité : 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القلوصية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quand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on excite le muscle, il se contracte, il devient court, gros et dur.</a:t>
            </a:r>
          </a:p>
          <a:p>
            <a:pPr lvl="1" algn="just">
              <a:lnSpc>
                <a:spcPct val="150000"/>
              </a:lnSpc>
            </a:pPr>
            <a:r>
              <a:rPr lang="fr-FR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-L’élasticité : </a:t>
            </a:r>
            <a:r>
              <a:rPr lang="ar-M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المرونة</a:t>
            </a:r>
            <a:r>
              <a:rPr lang="ar-MA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 le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muscle reprend sa longueur initiale quand on lève la masse qui lui est suspendue. </a:t>
            </a:r>
            <a:r>
              <a:rPr lang="fr-FR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Sauf que leur élasticité est 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limitée</a:t>
            </a:r>
            <a:r>
              <a:rPr lang="ar-MA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محدودة</a:t>
            </a: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r>
              <a:rPr lang="fr-F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13002"/>
            <a:ext cx="4202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2800" b="1" u="sng" dirty="0" smtClean="0">
                <a:solidFill>
                  <a:srgbClr val="FF0000"/>
                </a:solidFill>
              </a:rPr>
              <a:t>Conclusion </a:t>
            </a:r>
            <a:endParaRPr lang="fr-FR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4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820" y="35084"/>
            <a:ext cx="12003932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</a:t>
            </a:r>
            <a:r>
              <a:rPr lang="ar-MA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du muscle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squelettique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بنية العضلة الهيكلية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0" y="1603037"/>
            <a:ext cx="9438364" cy="472491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035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801253"/>
            <a:ext cx="11562942" cy="5861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A)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Le muscle s’attache à l’os par </a:t>
            </a: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…………..</a:t>
            </a: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1381891"/>
            <a:ext cx="11562943" cy="11401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B)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L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e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muscle squelettique se compose de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…………..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حزم من الألياف العضلية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,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de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…………..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عروق دموية</a:t>
            </a:r>
            <a:r>
              <a:rPr lang="fr-FR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et de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…………..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أعصاب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408560" y="2516527"/>
            <a:ext cx="11154383" cy="5861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C)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Réaliser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schéma annoté d’une fibre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musculaire</a:t>
            </a: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0" y="3428723"/>
            <a:ext cx="4163440" cy="160615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61" y="3231579"/>
            <a:ext cx="5387922" cy="183815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08560" y="5194261"/>
            <a:ext cx="1134245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D)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La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plaque motrice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c’est un synapse qui permet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la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…………..</a:t>
            </a:r>
            <a:r>
              <a:rPr lang="ar-MA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نتقال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de l’influx nerveux moteur responsable de la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…………..</a:t>
            </a:r>
            <a:r>
              <a:rPr lang="ar-S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تقلص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ou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…………..</a:t>
            </a:r>
            <a:r>
              <a:rPr lang="ar-S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ارتخاء</a:t>
            </a: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du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muscle.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276115"/>
            <a:ext cx="6459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00B050"/>
                </a:solidFill>
              </a:rPr>
              <a:t>Réponses: </a:t>
            </a:r>
            <a:endParaRPr lang="fr-FR" sz="28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801253"/>
            <a:ext cx="1156294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A)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Le muscle s’attache à l’os par </a:t>
            </a: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le tendon</a:t>
            </a:r>
            <a:r>
              <a:rPr lang="ar-MA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</a:t>
            </a:r>
            <a:r>
              <a:rPr lang="ar-M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لوت</a:t>
            </a:r>
            <a:r>
              <a:rPr lang="ar-M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ر</a:t>
            </a: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" y="1298266"/>
            <a:ext cx="11562943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B)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L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e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muscle squelettique se compose de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faisceaux de fibres </a:t>
            </a: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musculaires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حزم من الألياف العضلية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,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de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vaisseaux </a:t>
            </a: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sanguins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عروق دموية</a:t>
            </a:r>
            <a:r>
              <a:rPr lang="fr-FR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et de </a:t>
            </a:r>
            <a:r>
              <a:rPr lang="fr-FR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nerfs</a:t>
            </a:r>
            <a:r>
              <a:rPr lang="ar-MA" sz="2400" b="1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أعصاب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408560" y="2871831"/>
            <a:ext cx="11154383" cy="5861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C)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Réaliser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schéma annoté d’une fibre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musculaire</a:t>
            </a: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0" y="3764975"/>
            <a:ext cx="4163440" cy="160615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61" y="3567831"/>
            <a:ext cx="5387922" cy="183815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08560" y="5530513"/>
            <a:ext cx="1134245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4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D)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La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plaque motrice 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c’est un synapse qui permet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la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transmission</a:t>
            </a:r>
            <a:r>
              <a:rPr lang="ar-MA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</a:t>
            </a:r>
            <a:r>
              <a:rPr lang="ar-M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نتقال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 de l’influx nerveux moteur responsable de la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contraction</a:t>
            </a:r>
            <a:r>
              <a:rPr lang="ar-S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تقلص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 ou 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relâchement</a:t>
            </a:r>
            <a:r>
              <a:rPr lang="ar-SA" sz="2400" b="1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ارتخاء</a:t>
            </a:r>
            <a:r>
              <a:rPr lang="fr-FR" sz="24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du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</a:rPr>
              <a:t>muscle.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276115"/>
            <a:ext cx="6459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00B050"/>
                </a:solidFill>
              </a:rPr>
              <a:t>Réponses: </a:t>
            </a:r>
            <a:endParaRPr lang="fr-FR" sz="28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59" y="3022672"/>
            <a:ext cx="5058390" cy="35895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4946" y="605193"/>
            <a:ext cx="3307405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fr-FR" sz="2800" b="1" dirty="0" smtClean="0">
                <a:solidFill>
                  <a:srgbClr val="00B050"/>
                </a:solidFill>
              </a:rPr>
              <a:t>Remarque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58758" y="1128413"/>
            <a:ext cx="10933889" cy="14980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La plaque motrice </a:t>
            </a:r>
            <a:r>
              <a:rPr lang="fr-FR" sz="2400" b="1" dirty="0" smtClean="0">
                <a:solidFill>
                  <a:schemeClr val="tx1"/>
                </a:solidFill>
              </a:rPr>
              <a:t>c’est </a:t>
            </a:r>
            <a:r>
              <a:rPr lang="fr-FR" sz="2400" b="1" dirty="0">
                <a:solidFill>
                  <a:schemeClr val="tx1"/>
                </a:solidFill>
              </a:rPr>
              <a:t>la zone de jonction synaptique de l’axone</a:t>
            </a:r>
            <a:r>
              <a:rPr lang="ar-MA" sz="2400" b="1" dirty="0">
                <a:solidFill>
                  <a:schemeClr val="tx1"/>
                </a:solidFill>
              </a:rPr>
              <a:t>الليف</a:t>
            </a:r>
            <a:r>
              <a:rPr lang="fr-FR" sz="2400" b="1" dirty="0">
                <a:solidFill>
                  <a:schemeClr val="tx1"/>
                </a:solidFill>
              </a:rPr>
              <a:t> du nerf moteur avec une fibre musculaire</a:t>
            </a:r>
            <a:r>
              <a:rPr lang="fr-FR" sz="2400" b="1" dirty="0" smtClean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ar-MA" sz="2400" b="1" dirty="0">
                <a:solidFill>
                  <a:schemeClr val="tx1"/>
                </a:solidFill>
              </a:rPr>
              <a:t>الصفيحة المحركة هي منطقة التشابك بين تفرع العصب الحركي </a:t>
            </a:r>
            <a:r>
              <a:rPr lang="ar-MA" sz="2400" b="1" dirty="0" smtClean="0">
                <a:solidFill>
                  <a:schemeClr val="tx1"/>
                </a:solidFill>
              </a:rPr>
              <a:t>مع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ar-MA" sz="2400" b="1" dirty="0" smtClean="0">
                <a:solidFill>
                  <a:schemeClr val="tx1"/>
                </a:solidFill>
              </a:rPr>
              <a:t>ليف عضلي</a:t>
            </a:r>
            <a:r>
              <a:rPr lang="fr-FR" sz="2400" b="1" dirty="0" smtClean="0">
                <a:solidFill>
                  <a:schemeClr val="tx1"/>
                </a:solidFill>
              </a:rPr>
              <a:t>.</a:t>
            </a:r>
            <a:endParaRPr lang="ar-MA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85" y="3149692"/>
            <a:ext cx="3891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Calibri-BoldItalic"/>
              </a:rPr>
              <a:t>jonction </a:t>
            </a:r>
            <a:r>
              <a:rPr lang="fr-FR" sz="2400" b="1" dirty="0" smtClean="0">
                <a:solidFill>
                  <a:srgbClr val="00B050"/>
                </a:solidFill>
                <a:latin typeface="Calibri-BoldItalic"/>
              </a:rPr>
              <a:t>neurone-muscle</a:t>
            </a:r>
            <a:endParaRPr lang="fr-FR" sz="2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3" y="3380524"/>
            <a:ext cx="6468146" cy="2261867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81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820" y="35084"/>
            <a:ext cx="12003932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besoins de l’activité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musculaire.</a:t>
            </a:r>
          </a:p>
          <a:p>
            <a:pPr lvl="1" algn="r" rtl="1"/>
            <a:r>
              <a:rPr lang="ar-MA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متطلبات النشاط العضلي 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449" y="1909810"/>
            <a:ext cx="10810674" cy="369364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/>
              <a:t>L’énergie nécessaire à </a:t>
            </a:r>
            <a:r>
              <a:rPr lang="fr-FR" sz="3200" b="1" dirty="0" smtClean="0">
                <a:solidFill>
                  <a:srgbClr val="00B050"/>
                </a:solidFill>
              </a:rPr>
              <a:t>………………</a:t>
            </a:r>
            <a:r>
              <a:rPr lang="ar-MA" sz="3200" b="1" dirty="0" smtClean="0">
                <a:solidFill>
                  <a:srgbClr val="00B050"/>
                </a:solidFill>
              </a:rPr>
              <a:t>التقلص </a:t>
            </a:r>
            <a:r>
              <a:rPr lang="ar-MA" sz="3200" b="1" dirty="0">
                <a:solidFill>
                  <a:srgbClr val="00B050"/>
                </a:solidFill>
              </a:rPr>
              <a:t>العضلي </a:t>
            </a:r>
            <a:r>
              <a:rPr lang="fr-FR" sz="3200" b="1" dirty="0" smtClean="0">
                <a:solidFill>
                  <a:srgbClr val="00B050"/>
                </a:solidFill>
              </a:rPr>
              <a:t> </a:t>
            </a:r>
            <a:r>
              <a:rPr lang="fr-FR" sz="3200" b="1" dirty="0" smtClean="0"/>
              <a:t>provient </a:t>
            </a:r>
            <a:r>
              <a:rPr lang="fr-FR" sz="3200" b="1" dirty="0"/>
              <a:t>de </a:t>
            </a:r>
            <a:r>
              <a:rPr lang="fr-FR" sz="3200" b="1" dirty="0" smtClean="0">
                <a:solidFill>
                  <a:srgbClr val="00B050"/>
                </a:solidFill>
              </a:rPr>
              <a:t>…………</a:t>
            </a:r>
            <a:r>
              <a:rPr lang="ar-MA" sz="3200" b="1" dirty="0" smtClean="0">
                <a:solidFill>
                  <a:srgbClr val="00B050"/>
                </a:solidFill>
              </a:rPr>
              <a:t>أكسدة</a:t>
            </a:r>
            <a:r>
              <a:rPr lang="ar-MA" sz="3200" b="1" dirty="0" smtClean="0"/>
              <a:t> </a:t>
            </a:r>
            <a:r>
              <a:rPr lang="fr-FR" sz="3200" b="1" dirty="0"/>
              <a:t>des </a:t>
            </a:r>
            <a:r>
              <a:rPr lang="fr-FR" sz="3200" b="1" dirty="0" smtClean="0">
                <a:solidFill>
                  <a:srgbClr val="00B050"/>
                </a:solidFill>
              </a:rPr>
              <a:t>………..</a:t>
            </a:r>
            <a:r>
              <a:rPr lang="ar-MA" sz="3200" b="1" dirty="0" smtClean="0">
                <a:solidFill>
                  <a:srgbClr val="00B050"/>
                </a:solidFill>
              </a:rPr>
              <a:t>مواد القيت </a:t>
            </a:r>
            <a:r>
              <a:rPr lang="fr-FR" sz="3200" b="1" dirty="0"/>
              <a:t>notamment le glucose. Le glucose absorbé par le muscle, réagit avec le dioxygène, pour produire </a:t>
            </a:r>
            <a:r>
              <a:rPr lang="fr-FR" sz="3200" b="1" dirty="0" smtClean="0">
                <a:solidFill>
                  <a:srgbClr val="00B050"/>
                </a:solidFill>
              </a:rPr>
              <a:t>le …. </a:t>
            </a:r>
            <a:r>
              <a:rPr lang="fr-FR" sz="3200" b="1" dirty="0" smtClean="0"/>
              <a:t>, </a:t>
            </a:r>
            <a:r>
              <a:rPr lang="fr-FR" sz="3200" b="1" dirty="0" smtClean="0">
                <a:solidFill>
                  <a:srgbClr val="00B050"/>
                </a:solidFill>
              </a:rPr>
              <a:t>….</a:t>
            </a:r>
            <a:r>
              <a:rPr lang="fr-FR" sz="3200" b="1" dirty="0" smtClean="0"/>
              <a:t> </a:t>
            </a:r>
            <a:r>
              <a:rPr lang="fr-FR" sz="3200" b="1" dirty="0"/>
              <a:t>et de </a:t>
            </a:r>
            <a:r>
              <a:rPr lang="fr-FR" sz="3200" b="1" dirty="0" smtClean="0">
                <a:solidFill>
                  <a:srgbClr val="00B050"/>
                </a:solidFill>
              </a:rPr>
              <a:t>………</a:t>
            </a:r>
            <a:r>
              <a:rPr lang="fr-FR" sz="3200" b="1" dirty="0" smtClean="0"/>
              <a:t> </a:t>
            </a:r>
            <a:r>
              <a:rPr lang="fr-FR" sz="3200" b="1" dirty="0"/>
              <a:t>c’est </a:t>
            </a:r>
            <a:r>
              <a:rPr lang="fr-FR" sz="3200" b="1" dirty="0" smtClean="0">
                <a:solidFill>
                  <a:srgbClr val="00B050"/>
                </a:solidFill>
              </a:rPr>
              <a:t>………………..</a:t>
            </a:r>
            <a:r>
              <a:rPr lang="ar-MA" sz="3200" b="1" dirty="0" smtClean="0">
                <a:solidFill>
                  <a:srgbClr val="00B050"/>
                </a:solidFill>
              </a:rPr>
              <a:t>التنفس </a:t>
            </a:r>
            <a:r>
              <a:rPr lang="ar-MA" sz="3200" b="1" dirty="0">
                <a:solidFill>
                  <a:srgbClr val="00B050"/>
                </a:solidFill>
              </a:rPr>
              <a:t>الخلوي.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820" y="35084"/>
            <a:ext cx="12003932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besoins de l’activité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musculaire.</a:t>
            </a:r>
          </a:p>
          <a:p>
            <a:pPr lvl="1" algn="r" rtl="1"/>
            <a:r>
              <a:rPr lang="ar-MA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متطلبات النشاط العضلي 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449" y="1773623"/>
            <a:ext cx="10810674" cy="44323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/>
              <a:t>L’énergie nécessaire à </a:t>
            </a:r>
            <a:r>
              <a:rPr lang="fr-FR" sz="3200" b="1" dirty="0">
                <a:solidFill>
                  <a:srgbClr val="00B050"/>
                </a:solidFill>
              </a:rPr>
              <a:t>la contraction musculaire</a:t>
            </a:r>
            <a:r>
              <a:rPr lang="ar-MA" sz="3200" b="1" dirty="0">
                <a:solidFill>
                  <a:srgbClr val="00B050"/>
                </a:solidFill>
              </a:rPr>
              <a:t>التقلص العضلي </a:t>
            </a:r>
            <a:r>
              <a:rPr lang="fr-FR" sz="3200" b="1" dirty="0" smtClean="0">
                <a:solidFill>
                  <a:srgbClr val="00B050"/>
                </a:solidFill>
              </a:rPr>
              <a:t> </a:t>
            </a:r>
            <a:r>
              <a:rPr lang="fr-FR" sz="3200" b="1" dirty="0" smtClean="0"/>
              <a:t>provient </a:t>
            </a:r>
            <a:r>
              <a:rPr lang="fr-FR" sz="3200" b="1" dirty="0"/>
              <a:t>de </a:t>
            </a:r>
            <a:r>
              <a:rPr lang="fr-FR" sz="3200" b="1" dirty="0">
                <a:solidFill>
                  <a:srgbClr val="00B050"/>
                </a:solidFill>
              </a:rPr>
              <a:t>L’oxydation</a:t>
            </a:r>
            <a:r>
              <a:rPr lang="ar-MA" sz="3200" b="1" dirty="0">
                <a:solidFill>
                  <a:srgbClr val="00B050"/>
                </a:solidFill>
              </a:rPr>
              <a:t>أكسدة</a:t>
            </a:r>
            <a:r>
              <a:rPr lang="ar-MA" sz="3200" b="1" dirty="0"/>
              <a:t> </a:t>
            </a:r>
            <a:r>
              <a:rPr lang="fr-FR" sz="3200" b="1" dirty="0"/>
              <a:t>des </a:t>
            </a:r>
            <a:r>
              <a:rPr lang="fr-FR" sz="3200" b="1" dirty="0">
                <a:solidFill>
                  <a:srgbClr val="00B050"/>
                </a:solidFill>
              </a:rPr>
              <a:t>nutriments</a:t>
            </a:r>
            <a:r>
              <a:rPr lang="ar-MA" sz="3200" b="1" dirty="0">
                <a:solidFill>
                  <a:srgbClr val="00B050"/>
                </a:solidFill>
              </a:rPr>
              <a:t>مواد </a:t>
            </a:r>
            <a:r>
              <a:rPr lang="ar-MA" sz="3200" b="1" dirty="0" smtClean="0">
                <a:solidFill>
                  <a:srgbClr val="00B050"/>
                </a:solidFill>
              </a:rPr>
              <a:t>القيت </a:t>
            </a:r>
            <a:r>
              <a:rPr lang="fr-FR" sz="3200" b="1" dirty="0"/>
              <a:t>notamment le glucose. Le glucose absorbé par le muscle, réagit avec le dioxygène, pour produire </a:t>
            </a:r>
            <a:r>
              <a:rPr lang="fr-FR" sz="3200" b="1" dirty="0">
                <a:solidFill>
                  <a:srgbClr val="00B050"/>
                </a:solidFill>
              </a:rPr>
              <a:t>le CO2 </a:t>
            </a:r>
            <a:r>
              <a:rPr lang="fr-FR" sz="3200" b="1" dirty="0" smtClean="0"/>
              <a:t>, </a:t>
            </a:r>
            <a:r>
              <a:rPr lang="fr-FR" sz="3200" b="1" dirty="0">
                <a:solidFill>
                  <a:srgbClr val="00B050"/>
                </a:solidFill>
              </a:rPr>
              <a:t>H2O</a:t>
            </a:r>
            <a:r>
              <a:rPr lang="fr-FR" sz="3200" b="1" dirty="0"/>
              <a:t> et de </a:t>
            </a:r>
            <a:r>
              <a:rPr lang="fr-FR" sz="3200" b="1" dirty="0">
                <a:solidFill>
                  <a:srgbClr val="00B050"/>
                </a:solidFill>
              </a:rPr>
              <a:t>l’énergie</a:t>
            </a:r>
            <a:r>
              <a:rPr lang="fr-FR" sz="3200" b="1" dirty="0"/>
              <a:t> c’est </a:t>
            </a:r>
            <a:r>
              <a:rPr lang="fr-FR" sz="3200" b="1" dirty="0">
                <a:solidFill>
                  <a:srgbClr val="00B050"/>
                </a:solidFill>
              </a:rPr>
              <a:t>la respiration cellulaire</a:t>
            </a:r>
            <a:r>
              <a:rPr lang="ar-MA" sz="3200" b="1" dirty="0">
                <a:solidFill>
                  <a:srgbClr val="00B050"/>
                </a:solidFill>
              </a:rPr>
              <a:t>التنفس الخلوي.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01282"/>
              </p:ext>
            </p:extLst>
          </p:nvPr>
        </p:nvGraphicFramePr>
        <p:xfrm>
          <a:off x="486383" y="1556424"/>
          <a:ext cx="11284085" cy="4863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1302"/>
                <a:gridCol w="3237646"/>
                <a:gridCol w="5695137"/>
              </a:tblGrid>
              <a:tr h="1104545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Les dangers </a:t>
                      </a:r>
                      <a:r>
                        <a:rPr lang="ar-MA" sz="2800" b="1" dirty="0" smtClean="0">
                          <a:solidFill>
                            <a:schemeClr val="tx1"/>
                          </a:solidFill>
                        </a:rPr>
                        <a:t>الأخطار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La prévention </a:t>
                      </a:r>
                      <a:r>
                        <a:rPr lang="ar-MA" sz="2800" b="1" dirty="0" smtClean="0">
                          <a:solidFill>
                            <a:schemeClr val="tx1"/>
                          </a:solidFill>
                        </a:rPr>
                        <a:t>الوقاية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022130">
                <a:tc rowSpan="4"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SYSTÈME</a:t>
                      </a:r>
                      <a:r>
                        <a:rPr lang="fr-FR" sz="28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MUSCULAIRE</a:t>
                      </a:r>
                      <a:endParaRPr lang="fr-FR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b="1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10221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85751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85751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7820" y="35084"/>
            <a:ext cx="12003932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Hygiène du système musculaire .</a:t>
            </a:r>
            <a:endParaRPr lang="fr-FR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سلامة الجهاز العضلي 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0839"/>
              </p:ext>
            </p:extLst>
          </p:nvPr>
        </p:nvGraphicFramePr>
        <p:xfrm>
          <a:off x="505838" y="1459147"/>
          <a:ext cx="11284085" cy="5035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1302"/>
                <a:gridCol w="3237646"/>
                <a:gridCol w="5695137"/>
              </a:tblGrid>
              <a:tr h="1104545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Les dangers </a:t>
                      </a:r>
                      <a:r>
                        <a:rPr lang="ar-MA" sz="2800" b="1" dirty="0" smtClean="0">
                          <a:solidFill>
                            <a:schemeClr val="tx1"/>
                          </a:solidFill>
                        </a:rPr>
                        <a:t>الأخطار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La prévention </a:t>
                      </a:r>
                      <a:r>
                        <a:rPr lang="ar-MA" sz="2800" b="1" dirty="0" smtClean="0">
                          <a:solidFill>
                            <a:schemeClr val="tx1"/>
                          </a:solidFill>
                        </a:rPr>
                        <a:t>الوقاية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022130">
                <a:tc rowSpan="4"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SYSTÈME</a:t>
                      </a:r>
                      <a:r>
                        <a:rPr lang="fr-FR" sz="28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MUSCULAIRE</a:t>
                      </a:r>
                      <a:endParaRPr lang="fr-FR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B050"/>
                          </a:solidFill>
                        </a:rPr>
                        <a:t>Courbatures musculaires</a:t>
                      </a:r>
                      <a:endParaRPr lang="fr-FR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-Eviter des Faux mouvements.</a:t>
                      </a:r>
                      <a:r>
                        <a:rPr lang="fr-FR" sz="2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Éviter la violence au cours des exercices</a:t>
                      </a:r>
                      <a:r>
                        <a:rPr lang="fr-FR" sz="2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sportifs.</a:t>
                      </a:r>
                      <a:r>
                        <a:rPr lang="fr-FR" sz="2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Respecter les règles de l'échauffement</a:t>
                      </a:r>
                      <a:r>
                        <a:rPr lang="fr-FR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sportif.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fr-FR" b="0" dirty="0"/>
                    </a:p>
                  </a:txBody>
                  <a:tcPr anchor="ctr"/>
                </a:tc>
              </a:tr>
              <a:tr h="10221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Déchirures</a:t>
                      </a:r>
                      <a:r>
                        <a:rPr lang="fr-FR" sz="28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musculaires</a:t>
                      </a:r>
                      <a:endParaRPr lang="fr-FR" sz="2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85751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…</a:t>
                      </a:r>
                      <a:endParaRPr lang="fr-FR" sz="2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85751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…</a:t>
                      </a:r>
                      <a:endParaRPr lang="fr-FR" sz="2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7820" y="35084"/>
            <a:ext cx="12003932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Hygiène du système musculaire .</a:t>
            </a:r>
            <a:endParaRPr lang="fr-FR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سلامة الجهاز العضلي 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27735" y="3690511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prstClr val="black"/>
                </a:solidFill>
              </a:rPr>
              <a:t>La marche, la course, le déplacement ..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55726" y="1412776"/>
            <a:ext cx="9148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400" dirty="0">
                <a:solidFill>
                  <a:prstClr val="black"/>
                </a:solidFill>
              </a:rPr>
              <a:t>Sans </a:t>
            </a:r>
            <a:r>
              <a:rPr lang="fr-FR" sz="4400" b="1" dirty="0">
                <a:solidFill>
                  <a:srgbClr val="FF0000"/>
                </a:solidFill>
              </a:rPr>
              <a:t>muscles</a:t>
            </a:r>
            <a:r>
              <a:rPr lang="fr-FR" sz="4400" dirty="0">
                <a:solidFill>
                  <a:prstClr val="black"/>
                </a:solidFill>
              </a:rPr>
              <a:t> </a:t>
            </a:r>
            <a:r>
              <a:rPr lang="fr-FR" sz="4400" dirty="0" smtClean="0">
                <a:solidFill>
                  <a:prstClr val="black"/>
                </a:solidFill>
              </a:rPr>
              <a:t>on ne </a:t>
            </a:r>
            <a:r>
              <a:rPr lang="fr-FR" sz="4400" dirty="0">
                <a:solidFill>
                  <a:prstClr val="black"/>
                </a:solidFill>
              </a:rPr>
              <a:t>peut pas faire ces activités volontaires  : </a:t>
            </a:r>
          </a:p>
        </p:txBody>
      </p:sp>
    </p:spTree>
    <p:extLst>
      <p:ext uri="{BB962C8B-B14F-4D97-AF65-F5344CB8AC3E}">
        <p14:creationId xmlns:p14="http://schemas.microsoft.com/office/powerpoint/2010/main" val="33204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ussaine\Desktop\systéme musculaire\CgPTjNQWwAAYuW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92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ussaine\Desktop\systéme musculaire\intepatura_albina_976824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10" y="-9443"/>
            <a:ext cx="4551590" cy="307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6410" y="3068960"/>
            <a:ext cx="4551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prstClr val="black"/>
                </a:solidFill>
              </a:rPr>
              <a:t>une réaction involontaire pour éviter le danger</a:t>
            </a:r>
          </a:p>
          <a:p>
            <a:pPr algn="ctr"/>
            <a:r>
              <a:rPr lang="fr-FR" sz="4800" dirty="0">
                <a:solidFill>
                  <a:prstClr val="black"/>
                </a:solidFill>
              </a:rPr>
              <a:t> ( piqûre, feu)  </a:t>
            </a:r>
          </a:p>
        </p:txBody>
      </p:sp>
    </p:spTree>
    <p:extLst>
      <p:ext uri="{BB962C8B-B14F-4D97-AF65-F5344CB8AC3E}">
        <p14:creationId xmlns:p14="http://schemas.microsoft.com/office/powerpoint/2010/main" val="42257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775520" y="908720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400" dirty="0">
                <a:solidFill>
                  <a:prstClr val="black"/>
                </a:solidFill>
              </a:rPr>
              <a:t>Sans </a:t>
            </a:r>
            <a:r>
              <a:rPr lang="fr-FR" sz="4400" b="1" dirty="0">
                <a:solidFill>
                  <a:srgbClr val="FF0000"/>
                </a:solidFill>
              </a:rPr>
              <a:t>muscles</a:t>
            </a:r>
            <a:r>
              <a:rPr lang="fr-FR" sz="4400" dirty="0">
                <a:solidFill>
                  <a:prstClr val="black"/>
                </a:solidFill>
              </a:rPr>
              <a:t> </a:t>
            </a:r>
            <a:r>
              <a:rPr lang="fr-FR" sz="4400" dirty="0" smtClean="0">
                <a:solidFill>
                  <a:prstClr val="black"/>
                </a:solidFill>
              </a:rPr>
              <a:t>on ne </a:t>
            </a:r>
            <a:r>
              <a:rPr lang="fr-FR" sz="4400" dirty="0">
                <a:solidFill>
                  <a:prstClr val="black"/>
                </a:solidFill>
              </a:rPr>
              <a:t>peut pas faire une </a:t>
            </a:r>
          </a:p>
          <a:p>
            <a:r>
              <a:rPr lang="fr-FR" sz="4400" dirty="0">
                <a:solidFill>
                  <a:prstClr val="black"/>
                </a:solidFill>
              </a:rPr>
              <a:t>réaction </a:t>
            </a:r>
            <a:r>
              <a:rPr lang="fr-FR" sz="4400" dirty="0" smtClean="0">
                <a:solidFill>
                  <a:prstClr val="black"/>
                </a:solidFill>
              </a:rPr>
              <a:t>involontaire  </a:t>
            </a:r>
            <a:r>
              <a:rPr lang="fr-FR" sz="4400" dirty="0">
                <a:solidFill>
                  <a:prstClr val="black"/>
                </a:solidFill>
              </a:rPr>
              <a:t>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67508" y="3356993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prstClr val="black"/>
                </a:solidFill>
              </a:rPr>
              <a:t>Éviter le danger ( feu , piqûre..) </a:t>
            </a:r>
          </a:p>
          <a:p>
            <a:pPr algn="ctr"/>
            <a:endParaRPr lang="fr-FR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-4862"/>
            <a:ext cx="8964488" cy="1417638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0070C0"/>
                </a:solidFill>
              </a:rPr>
              <a:t>Squelette de l’homme </a:t>
            </a:r>
          </a:p>
        </p:txBody>
      </p:sp>
      <p:pic>
        <p:nvPicPr>
          <p:cNvPr id="3074" name="Picture 2" descr="C:\Users\houssaine\Desktop\systéme musculaire\44154798-female-skeleton-side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46" y="1412776"/>
            <a:ext cx="3160571" cy="52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ussaine\Desktop\systéme musculaire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1371210"/>
            <a:ext cx="1810891" cy="52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ussaine\Desktop\systéme musculaire\bicep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48" y="0"/>
            <a:ext cx="327646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ussaine\Desktop\systéme musculaire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51" y="0"/>
            <a:ext cx="4724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ussaine\Desktop\systéme musculaire\Men_Human_Anatomy_Muscle_White_background_533887_877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451557"/>
            <a:ext cx="2673350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ussaine\Desktop\systéme musculaire\istockphoto-153591574-1024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23" y="3431614"/>
            <a:ext cx="2527300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745870" y="5229200"/>
            <a:ext cx="3119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prstClr val="black"/>
                </a:solidFill>
              </a:rPr>
              <a:t>Muscles squelettiques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7848" y="0"/>
            <a:ext cx="1368152" cy="116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28449" y="4793804"/>
            <a:ext cx="526219" cy="2019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6465094" y="6741368"/>
            <a:ext cx="36633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1839" y="404664"/>
            <a:ext cx="9128898" cy="1872208"/>
          </a:xfrm>
        </p:spPr>
        <p:txBody>
          <a:bodyPr>
            <a:noAutofit/>
          </a:bodyPr>
          <a:lstStyle/>
          <a:p>
            <a:pPr algn="ctr"/>
            <a:r>
              <a:rPr lang="fr-FR" sz="6000" dirty="0">
                <a:solidFill>
                  <a:schemeClr val="tx1"/>
                </a:solidFill>
              </a:rPr>
              <a:t>Les </a:t>
            </a:r>
            <a:r>
              <a:rPr lang="fr-FR" sz="6000" dirty="0">
                <a:solidFill>
                  <a:srgbClr val="FF0000"/>
                </a:solidFill>
              </a:rPr>
              <a:t>muscles squelettiques </a:t>
            </a:r>
            <a:r>
              <a:rPr lang="fr-FR" sz="6000" dirty="0">
                <a:solidFill>
                  <a:schemeClr val="tx1"/>
                </a:solidFill>
              </a:rPr>
              <a:t>sont </a:t>
            </a:r>
            <a:r>
              <a:rPr lang="fr-FR" sz="6000" b="1" dirty="0" smtClean="0">
                <a:solidFill>
                  <a:srgbClr val="FF0000"/>
                </a:solidFill>
              </a:rPr>
              <a:t>fixés</a:t>
            </a:r>
            <a:r>
              <a:rPr lang="fr-FR" sz="6000" dirty="0" smtClean="0">
                <a:solidFill>
                  <a:schemeClr val="tx1"/>
                </a:solidFill>
              </a:rPr>
              <a:t> </a:t>
            </a:r>
            <a:r>
              <a:rPr lang="fr-FR" sz="6000" dirty="0">
                <a:solidFill>
                  <a:schemeClr val="tx1"/>
                </a:solidFill>
              </a:rPr>
              <a:t>aux os </a:t>
            </a:r>
          </a:p>
        </p:txBody>
      </p:sp>
      <p:pic>
        <p:nvPicPr>
          <p:cNvPr id="4098" name="Picture 2" descr="C:\Users\houssaine\Desktop\systéme musculaire\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82" y="2420888"/>
            <a:ext cx="31337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3431704" y="5733256"/>
            <a:ext cx="33123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3431704" y="4544963"/>
            <a:ext cx="18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6705162" y="5733255"/>
            <a:ext cx="3119774" cy="7200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black"/>
                </a:solidFill>
              </a:rPr>
              <a:t>Un </a:t>
            </a:r>
            <a:r>
              <a:rPr lang="fr-FR" sz="4000" b="1" dirty="0" smtClean="0">
                <a:solidFill>
                  <a:prstClr val="black"/>
                </a:solidFill>
              </a:rPr>
              <a:t>os</a:t>
            </a:r>
            <a:r>
              <a:rPr lang="ar-MA" sz="4000" b="1" dirty="0" smtClean="0">
                <a:solidFill>
                  <a:prstClr val="black"/>
                </a:solidFill>
              </a:rPr>
              <a:t> عظم </a:t>
            </a:r>
            <a:r>
              <a:rPr lang="fr-FR" sz="4000" b="1" dirty="0" smtClean="0">
                <a:solidFill>
                  <a:prstClr val="black"/>
                </a:solidFill>
              </a:rPr>
              <a:t> </a:t>
            </a:r>
            <a:endParaRPr lang="fr-FR" sz="4000" b="1" dirty="0">
              <a:solidFill>
                <a:prstClr val="black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231904" y="3933058"/>
            <a:ext cx="6616386" cy="7200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black"/>
                </a:solidFill>
              </a:rPr>
              <a:t>Muscle </a:t>
            </a:r>
            <a:r>
              <a:rPr lang="fr-FR" sz="4000" b="1" dirty="0" smtClean="0">
                <a:solidFill>
                  <a:prstClr val="black"/>
                </a:solidFill>
              </a:rPr>
              <a:t>squelettique</a:t>
            </a:r>
            <a:r>
              <a:rPr lang="ar-MA" sz="3600" b="1" dirty="0" smtClean="0">
                <a:solidFill>
                  <a:prstClr val="black"/>
                </a:solidFill>
              </a:rPr>
              <a:t>عضلة هيكلية</a:t>
            </a:r>
            <a:r>
              <a:rPr lang="fr-FR" sz="3600" b="1" dirty="0" smtClean="0">
                <a:solidFill>
                  <a:prstClr val="black"/>
                </a:solidFill>
              </a:rPr>
              <a:t> </a:t>
            </a:r>
            <a:endParaRPr lang="fr-FR" sz="4000" b="1" dirty="0">
              <a:solidFill>
                <a:prstClr val="black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575720" y="5373216"/>
            <a:ext cx="33123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6888087" y="4833156"/>
            <a:ext cx="3792649" cy="7200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</a:rPr>
              <a:t>Tendon</a:t>
            </a:r>
            <a:r>
              <a:rPr lang="ar-MA" sz="4000" b="1" dirty="0" smtClean="0">
                <a:solidFill>
                  <a:prstClr val="black"/>
                </a:solidFill>
              </a:rPr>
              <a:t>وتر </a:t>
            </a:r>
            <a:endParaRPr lang="fr-FR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0946" y="0"/>
            <a:ext cx="9127054" cy="1143000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des muscles non attachés au squelette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houssaine\Desktop\systéme musculaire\0a0fd9fdcb_50035483_estomac-imageshack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41144"/>
            <a:ext cx="4395018" cy="41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oussaine\Desktop\systéme musculaire\Cardiac-muscle-architecture-in-health-and-disease-obrazek_duzy_4084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458853"/>
            <a:ext cx="35283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admin\Desktop\SYS Musculaire\"/>
  <p:tag name="ISPRING_PRESENTATION_PATH" val="C:\Users\admin\Desktop\SYS Musculaire.pptx"/>
  <p:tag name="ISPRING_PROJECT_FOLDER_UPDATED" val="1"/>
  <p:tag name="ISPRING_UUID" val="{07AEA758-88A0-41B7-A371-4267F77C9B2E}"/>
  <p:tag name="ISPRING_SCREEN_RECS_UPDATED" val="C:\Users\admin\Desktop\SYS Musculaire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HARACTER" val="CharacterId &quot;{5c6c1a6e-f21e-4a23-8694-069b8a326861}&quot;&#10;PoseId 34_010b_randy3.jpg&#10;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1023</Words>
  <Application>Microsoft Office PowerPoint</Application>
  <PresentationFormat>Grand écran</PresentationFormat>
  <Paragraphs>132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Aharoni</vt:lpstr>
      <vt:lpstr>Arial</vt:lpstr>
      <vt:lpstr>Arial Black</vt:lpstr>
      <vt:lpstr>Calibri</vt:lpstr>
      <vt:lpstr>Calibri-BoldItalic</vt:lpstr>
      <vt:lpstr>Century Gothic</vt:lpstr>
      <vt:lpstr>Franklin Gothic Book</vt:lpstr>
      <vt:lpstr>Perpetua</vt:lpstr>
      <vt:lpstr>Times New Roman</vt:lpstr>
      <vt:lpstr>Wingdings 2</vt:lpstr>
      <vt:lpstr>Traînée de condensation</vt:lpstr>
      <vt:lpstr>Capitaux</vt:lpstr>
      <vt:lpstr>Le système musculaire الجهاز العضلي </vt:lpstr>
      <vt:lpstr>Présentation PowerPoint</vt:lpstr>
      <vt:lpstr>Présentation PowerPoint</vt:lpstr>
      <vt:lpstr>Présentation PowerPoint</vt:lpstr>
      <vt:lpstr>Présentation PowerPoint</vt:lpstr>
      <vt:lpstr>Squelette de l’homme </vt:lpstr>
      <vt:lpstr>Présentation PowerPoint</vt:lpstr>
      <vt:lpstr>Les muscles squelettiques sont fixés aux os </vt:lpstr>
      <vt:lpstr>des muscles non attachés au squelette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musculaire الجهاز العضلي </dc:title>
  <dc:creator>FERRAH</dc:creator>
  <cp:lastModifiedBy>FERRAH</cp:lastModifiedBy>
  <cp:revision>147</cp:revision>
  <dcterms:created xsi:type="dcterms:W3CDTF">2020-03-08T19:00:17Z</dcterms:created>
  <dcterms:modified xsi:type="dcterms:W3CDTF">2020-03-22T16:03:02Z</dcterms:modified>
</cp:coreProperties>
</file>