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0" r:id="rId2"/>
  </p:sldMasterIdLst>
  <p:notesMasterIdLst>
    <p:notesMasterId r:id="rId64"/>
  </p:notesMasterIdLst>
  <p:sldIdLst>
    <p:sldId id="256" r:id="rId3"/>
    <p:sldId id="355" r:id="rId4"/>
    <p:sldId id="291" r:id="rId5"/>
    <p:sldId id="292" r:id="rId6"/>
    <p:sldId id="306" r:id="rId7"/>
    <p:sldId id="317" r:id="rId8"/>
    <p:sldId id="282" r:id="rId9"/>
    <p:sldId id="258" r:id="rId10"/>
    <p:sldId id="290" r:id="rId11"/>
    <p:sldId id="287" r:id="rId12"/>
    <p:sldId id="293" r:id="rId13"/>
    <p:sldId id="289" r:id="rId14"/>
    <p:sldId id="296" r:id="rId15"/>
    <p:sldId id="297" r:id="rId16"/>
    <p:sldId id="308" r:id="rId17"/>
    <p:sldId id="314" r:id="rId18"/>
    <p:sldId id="315" r:id="rId19"/>
    <p:sldId id="316" r:id="rId20"/>
    <p:sldId id="298" r:id="rId21"/>
    <p:sldId id="299" r:id="rId22"/>
    <p:sldId id="300" r:id="rId23"/>
    <p:sldId id="320" r:id="rId24"/>
    <p:sldId id="309" r:id="rId25"/>
    <p:sldId id="310" r:id="rId26"/>
    <p:sldId id="325" r:id="rId27"/>
    <p:sldId id="322" r:id="rId28"/>
    <p:sldId id="311" r:id="rId29"/>
    <p:sldId id="312" r:id="rId30"/>
    <p:sldId id="327" r:id="rId31"/>
    <p:sldId id="318" r:id="rId32"/>
    <p:sldId id="319" r:id="rId33"/>
    <p:sldId id="324" r:id="rId34"/>
    <p:sldId id="304" r:id="rId35"/>
    <p:sldId id="329" r:id="rId36"/>
    <p:sldId id="330" r:id="rId37"/>
    <p:sldId id="331" r:id="rId38"/>
    <p:sldId id="333" r:id="rId39"/>
    <p:sldId id="336" r:id="rId40"/>
    <p:sldId id="334" r:id="rId41"/>
    <p:sldId id="335" r:id="rId42"/>
    <p:sldId id="338" r:id="rId43"/>
    <p:sldId id="337" r:id="rId44"/>
    <p:sldId id="340" r:id="rId45"/>
    <p:sldId id="339" r:id="rId46"/>
    <p:sldId id="343" r:id="rId47"/>
    <p:sldId id="344" r:id="rId48"/>
    <p:sldId id="345" r:id="rId49"/>
    <p:sldId id="342" r:id="rId50"/>
    <p:sldId id="341" r:id="rId51"/>
    <p:sldId id="346" r:id="rId52"/>
    <p:sldId id="347" r:id="rId53"/>
    <p:sldId id="349" r:id="rId54"/>
    <p:sldId id="358" r:id="rId55"/>
    <p:sldId id="350" r:id="rId56"/>
    <p:sldId id="357" r:id="rId57"/>
    <p:sldId id="351" r:id="rId58"/>
    <p:sldId id="354" r:id="rId59"/>
    <p:sldId id="353" r:id="rId60"/>
    <p:sldId id="356" r:id="rId61"/>
    <p:sldId id="352" r:id="rId62"/>
    <p:sldId id="360" r:id="rId63"/>
  </p:sldIdLst>
  <p:sldSz cx="12192000" cy="6858000"/>
  <p:notesSz cx="6858000" cy="9144000"/>
  <p:custDataLst>
    <p:tags r:id="rId6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A0B"/>
    <a:srgbClr val="578AC1"/>
    <a:srgbClr val="C4220D"/>
    <a:srgbClr val="96E2D2"/>
    <a:srgbClr val="0070C0"/>
    <a:srgbClr val="B4D6E9"/>
    <a:srgbClr val="A8C4CC"/>
    <a:srgbClr val="808080"/>
    <a:srgbClr val="FBCDC7"/>
    <a:srgbClr val="F8C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71" autoAdjust="0"/>
    <p:restoredTop sz="91507" autoAdjust="0"/>
  </p:normalViewPr>
  <p:slideViewPr>
    <p:cSldViewPr snapToGrid="0">
      <p:cViewPr varScale="1">
        <p:scale>
          <a:sx n="49" d="100"/>
          <a:sy n="49" d="100"/>
        </p:scale>
        <p:origin x="56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2789C-6C93-4C4A-928B-2ACAE0D98AEA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DC59A-B0A9-43FC-AA0C-D8158F86C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23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C59A-B0A9-43FC-AA0C-D8158F86C7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94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07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21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93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690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35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079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24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360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000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31DB2B0-3511-4FFD-A369-118AB4C77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11F19794-6D95-49BE-96D8-6BABB06A4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A113EE6-30B0-4DBB-987F-C5F3CAE6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3645-0D73-413E-A3C6-8A80C926FD8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D612F35-BEAA-411A-9463-B402964E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347A131-28E5-4ABD-97DC-8E8BAB0B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450-ED64-4C40-9ADF-7CE3DDBD04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F9488E3-AA67-4F82-8885-CC86A89C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F2F65AF-038C-43FB-A8EB-66F2C3E00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53D51B8-79C9-49CA-BE07-CDC07B9E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3645-0D73-413E-A3C6-8A80C926FD8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1535D01-A18F-4C40-AA09-79381768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63FF1B6-9C9A-48A0-ADB6-45AF9CC5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450-ED64-4C40-9ADF-7CE3DDBD04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8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869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7CD3E09-ED4B-4401-9613-8FD59DF3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A40B053-CC58-44E4-8CCA-2088A4CD4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FD6596C-70C8-4E8C-80E9-0A02F537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3645-0D73-413E-A3C6-8A80C926FD8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B96F5DF-3FE7-4B3C-AEB9-A68C6641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11383E2-B0D7-4CE4-A614-A098234D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450-ED64-4C40-9ADF-7CE3DDBD04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00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E0D1ADD-D0BD-4126-B249-2C0FAB8C0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E934394-C858-45C8-9BB2-97E178E14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94F8083A-0FC6-4723-A156-BAB939A97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8A3FFF90-7A22-4AB4-9DAB-107390F4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3645-0D73-413E-A3C6-8A80C926FD8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6F03064A-1628-4A7E-B660-578A3963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9D4446E-98CD-42A8-BE3F-51CB3918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450-ED64-4C40-9ADF-7CE3DDBD04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33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E18888C-ACED-44E9-A4CD-F903F8B9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5E50B90-DFEE-4A33-9782-FEEE8A62B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A30C8436-60D8-40F1-9FDD-C1EE6BDA6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FB6FBD65-898A-4C65-AC08-A329E4082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4DFE8343-BA91-4987-A034-6B14663F0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977FAA5B-C64A-4EC0-A0A2-FC4F5CEF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3645-0D73-413E-A3C6-8A80C926FD8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33B46AA3-B3F8-42E5-B4A5-FA25C606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A02D036A-EB37-47E9-960D-5453BA4F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450-ED64-4C40-9ADF-7CE3DDBD04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43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B85B795-F022-4327-8AED-77787F4D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3B08E58F-7AB9-41BE-8865-61F315AC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3645-0D73-413E-A3C6-8A80C926FD8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36F3671-7D80-4299-9F06-998C9366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F3AAF61-362F-444A-B09B-81BABA2F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450-ED64-4C40-9ADF-7CE3DDBD04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99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DAC8BB9F-3EA2-4A0A-9FF1-F8ACB4C6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3645-0D73-413E-A3C6-8A80C926FD8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AD08D9BD-E8A6-458D-A50D-6616ADD5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E356810-E52D-41DB-8634-66BE316E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450-ED64-4C40-9ADF-7CE3DDBD04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24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EABD033-C512-4786-8380-CFA65103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B993842-4FE2-4BF5-A725-173FC6A9F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175C9864-0B73-4670-B82C-EABFE3D42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F4D2456-4A69-4CE5-97D9-B6832E7E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3645-0D73-413E-A3C6-8A80C926FD8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BB98E7F-898F-4409-BD05-8EA60DAF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BB4A67D-B536-4298-BF69-FC808562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450-ED64-4C40-9ADF-7CE3DDBD04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73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F25AFA-C957-4F0A-9173-5DB95F8A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75E06B38-B6D6-4947-AC8C-89B974639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57A7AE5-77A5-4EA6-8848-047855D7F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41556A6-857F-463C-88ED-B1DE40E04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3645-0D73-413E-A3C6-8A80C926FD8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54F63FE-84FA-4054-B8B9-2ADD027A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E37851F-03C4-4D5C-AADC-4AE3197D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450-ED64-4C40-9ADF-7CE3DDBD04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27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C779995-E726-4C0D-86CF-5224BD91C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382E788A-0115-4804-A04F-79B53F60B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846C7B0-E415-4422-BF17-B67B211F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3645-0D73-413E-A3C6-8A80C926FD8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E960DFC-6F54-40F1-BC49-74878402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E8BDC0D-736A-4253-A6C6-11713D59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450-ED64-4C40-9ADF-7CE3DDBD04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07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517CDA29-6C63-46B1-B3AD-0AAF89DCC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886C061-DBE0-4F09-AD28-B59268C48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1F6D5CD-F4A9-4D95-9399-51A0CFA5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3645-0D73-413E-A3C6-8A80C926FD8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BEF33A0-99B1-4A05-950C-4D21768D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B5737EB-5D6B-4E26-9360-F2ED7AC9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450-ED64-4C40-9ADF-7CE3DDBD04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1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59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6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47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59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50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69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76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51978-CA22-4C27-B4FF-BA2371EBC07B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4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149FC12C-4CE6-4921-A38A-EAAD0ADA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96B3AD3-829D-4694-AB09-1AC9A0F00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D09136D-E7D8-4F2E-968C-66A91D06A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53645-0D73-413E-A3C6-8A80C926FD8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A27C3EF-06DB-495D-BD09-076BAABDF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57BC83F-CBD9-49EA-AEF5-DF35CD40B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6450-ED64-4C40-9ADF-7CE3DDBD04D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6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038" y="1533263"/>
            <a:ext cx="11179629" cy="2503715"/>
          </a:xfr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fr-F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 système nerveux</a:t>
            </a:r>
            <a:br>
              <a:rPr lang="fr-F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ar-MA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الجهاز العصبي</a:t>
            </a:r>
            <a:r>
              <a:rPr lang="fr-F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02923" y="1158621"/>
            <a:ext cx="2910840" cy="374642"/>
          </a:xfrm>
        </p:spPr>
        <p:txBody>
          <a:bodyPr/>
          <a:lstStyle/>
          <a:p>
            <a:pPr algn="ctr"/>
            <a:fld id="{7F437F2F-1DD6-415E-8034-D81F83C0BC5F}" type="datetime1">
              <a:rPr lang="fr-FR" sz="2000" b="1" i="1" u="sng" smtClean="0">
                <a:solidFill>
                  <a:schemeClr val="tx1"/>
                </a:solidFill>
              </a:rPr>
              <a:pPr algn="ctr"/>
              <a:t>22/03/2020</a:t>
            </a:fld>
            <a:endParaRPr lang="fr-FR" sz="2000" b="1" i="1" u="sng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01566" y="4844374"/>
            <a:ext cx="268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Pr. Mohamed FERRAH</a:t>
            </a:r>
          </a:p>
        </p:txBody>
      </p:sp>
    </p:spTree>
    <p:extLst>
      <p:ext uri="{BB962C8B-B14F-4D97-AF65-F5344CB8AC3E}">
        <p14:creationId xmlns:p14="http://schemas.microsoft.com/office/powerpoint/2010/main" val="35761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345" y="2177088"/>
            <a:ext cx="10862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/>
              <a:t>Le tableau suivant montre les différents organes intervenants dans </a:t>
            </a:r>
            <a:r>
              <a:rPr lang="fr-FR" sz="2800" b="1" dirty="0" smtClean="0"/>
              <a:t>la</a:t>
            </a:r>
            <a:r>
              <a:rPr lang="ar-MA" sz="2800" b="1" dirty="0" smtClean="0"/>
              <a:t> </a:t>
            </a:r>
            <a:r>
              <a:rPr lang="fr-FR" sz="2800" b="1" dirty="0" smtClean="0"/>
              <a:t>sensibilité </a:t>
            </a:r>
            <a:r>
              <a:rPr lang="fr-FR" sz="2800" b="1" dirty="0"/>
              <a:t>consciente (</a:t>
            </a:r>
            <a:r>
              <a:rPr lang="fr-FR" sz="2800" b="1" i="1" dirty="0"/>
              <a:t>voir feuille des dessins</a:t>
            </a:r>
            <a:r>
              <a:rPr lang="fr-FR" sz="2800" b="1" dirty="0"/>
              <a:t>).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484317"/>
            <a:ext cx="1219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Activité1</a:t>
            </a:r>
            <a:r>
              <a:rPr lang="fr-FR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sensibilité consciente. </a:t>
            </a:r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الحساسية الشعورية 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31052"/>
              </p:ext>
            </p:extLst>
          </p:nvPr>
        </p:nvGraphicFramePr>
        <p:xfrm>
          <a:off x="94035" y="3131195"/>
          <a:ext cx="12003930" cy="3195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932"/>
                <a:gridCol w="1770434"/>
                <a:gridCol w="2101175"/>
                <a:gridCol w="1750978"/>
                <a:gridCol w="1731524"/>
                <a:gridCol w="1789887"/>
              </a:tblGrid>
              <a:tr h="1003621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Stimulus</a:t>
                      </a:r>
                      <a:r>
                        <a:rPr lang="fr-FR" sz="2400" b="1" baseline="0" dirty="0" smtClean="0"/>
                        <a:t> </a:t>
                      </a:r>
                      <a:r>
                        <a:rPr lang="ar-MA" sz="2400" b="1" baseline="0" dirty="0" smtClean="0"/>
                        <a:t>مهيجات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La lumière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Température,</a:t>
                      </a:r>
                      <a:r>
                        <a:rPr lang="fr-FR" sz="2400" b="1" baseline="0" dirty="0" smtClean="0"/>
                        <a:t> douleur…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Les odeurs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Les sons 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Les goûts </a:t>
                      </a:r>
                      <a:endParaRPr lang="fr-FR" sz="2400" b="1" dirty="0"/>
                    </a:p>
                  </a:txBody>
                  <a:tcPr anchor="ctr"/>
                </a:tc>
              </a:tr>
              <a:tr h="1070475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Organes</a:t>
                      </a:r>
                      <a:r>
                        <a:rPr lang="ar-MA" sz="2400" b="1" baseline="0" dirty="0" smtClean="0"/>
                        <a:t> </a:t>
                      </a:r>
                      <a:r>
                        <a:rPr lang="fr-FR" sz="2400" b="1" dirty="0" smtClean="0"/>
                        <a:t>sensoriels</a:t>
                      </a:r>
                      <a:r>
                        <a:rPr lang="ar-MA" sz="2400" b="1" dirty="0" smtClean="0"/>
                        <a:t> </a:t>
                      </a:r>
                    </a:p>
                    <a:p>
                      <a:pPr algn="ctr"/>
                      <a:r>
                        <a:rPr lang="ar-MA" sz="2400" b="1" dirty="0" smtClean="0"/>
                        <a:t>الأعضاء</a:t>
                      </a:r>
                      <a:r>
                        <a:rPr lang="ar-MA" sz="2400" b="1" baseline="0" dirty="0" smtClean="0"/>
                        <a:t> الحسية</a:t>
                      </a:r>
                      <a:endParaRPr lang="ar-MA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L’œil 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La peau 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Le nez 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L’oreille 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La langue </a:t>
                      </a:r>
                      <a:endParaRPr lang="fr-FR" sz="2400" b="1" dirty="0"/>
                    </a:p>
                  </a:txBody>
                  <a:tcPr anchor="ctr"/>
                </a:tc>
              </a:tr>
              <a:tr h="1003621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Nom du sens</a:t>
                      </a:r>
                      <a:r>
                        <a:rPr lang="ar-MA" sz="2400" b="1" dirty="0" smtClean="0"/>
                        <a:t>اسم</a:t>
                      </a:r>
                      <a:r>
                        <a:rPr lang="ar-MA" sz="2400" b="1" baseline="0" dirty="0" smtClean="0"/>
                        <a:t> الحاسة 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La vue 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Le toucher 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Odorat 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L’ouïe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Le goût </a:t>
                      </a:r>
                      <a:endParaRPr lang="fr-FR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78341" y="1207592"/>
            <a:ext cx="1107656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32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Découverte des organes des sens. </a:t>
            </a:r>
            <a:r>
              <a:rPr lang="ar-MA" sz="32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أكشف عن الأعضاء الحسية </a:t>
            </a:r>
            <a:endParaRPr lang="ar-MA" sz="3600" b="1" i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430" y="347173"/>
            <a:ext cx="1107656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La peau organe détecteur de plusieurs stimulus</a:t>
            </a:r>
            <a:endParaRPr lang="ar-MA" sz="32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/>
            <a:r>
              <a:rPr lang="ar-MA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الجلد عضو يتحسس عدة أنواع من المهيجات</a:t>
            </a:r>
            <a:endParaRPr lang="ar-MA" sz="3600" b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05" y="1482756"/>
            <a:ext cx="10275822" cy="51636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70582" y="1930933"/>
            <a:ext cx="3216613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Terminaisons</a:t>
            </a:r>
            <a:r>
              <a:rPr lang="ar-MA" sz="2400" b="1" dirty="0"/>
              <a:t> </a:t>
            </a:r>
            <a:r>
              <a:rPr lang="fr-FR" sz="2400" b="1" dirty="0"/>
              <a:t>nerveuses</a:t>
            </a:r>
            <a:br>
              <a:rPr lang="fr-FR" sz="2400" b="1" dirty="0"/>
            </a:br>
            <a:r>
              <a:rPr lang="ar-MA" sz="2400" b="1" dirty="0"/>
              <a:t>نهايات عصبية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670582" y="3680344"/>
            <a:ext cx="3216613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Corpuscule</a:t>
            </a:r>
            <a:r>
              <a:rPr lang="ar-MA" sz="2400" b="1" dirty="0"/>
              <a:t>جسيم</a:t>
            </a:r>
            <a:endParaRPr lang="fr-FR" sz="2400" b="1" dirty="0"/>
          </a:p>
          <a:p>
            <a:pPr algn="ctr"/>
            <a:r>
              <a:rPr lang="ar-MA" sz="2000" b="1" dirty="0" smtClean="0"/>
              <a:t> </a:t>
            </a:r>
            <a:r>
              <a:rPr lang="fr-FR" sz="2000" b="1" dirty="0"/>
              <a:t>de </a:t>
            </a:r>
            <a:r>
              <a:rPr lang="fr-FR" sz="2000" b="1" dirty="0" smtClean="0"/>
              <a:t>Meissner</a:t>
            </a:r>
            <a:endParaRPr lang="ar-MA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8670586" y="4747884"/>
            <a:ext cx="232167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Corpuscule de </a:t>
            </a:r>
            <a:r>
              <a:rPr lang="fr-FR" sz="2400" b="1" dirty="0" err="1" smtClean="0"/>
              <a:t>Pacini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8670585" y="5697152"/>
            <a:ext cx="195202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ller"/>
              </a:rPr>
              <a:t>Nerf </a:t>
            </a:r>
            <a:r>
              <a:rPr lang="ar-MA" sz="2400" b="1" dirty="0" smtClean="0">
                <a:latin typeface="Aller"/>
              </a:rPr>
              <a:t>عصب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996041" y="2939903"/>
            <a:ext cx="1779927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r-FR" sz="2400" b="1" dirty="0" smtClean="0">
                <a:latin typeface="Aller"/>
              </a:rPr>
              <a:t>Épiderme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2507496" y="4677746"/>
            <a:ext cx="1268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r-FR" sz="2400" b="1" dirty="0" smtClean="0">
                <a:latin typeface="Aller"/>
              </a:rPr>
              <a:t>Derme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17097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0938" y="2357594"/>
            <a:ext cx="10933889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00B050"/>
                </a:solidFill>
              </a:rPr>
              <a:t>A</a:t>
            </a:r>
            <a:r>
              <a:rPr lang="fr-FR" sz="2800" b="1" dirty="0" smtClean="0"/>
              <a:t>- Les corpuscules de </a:t>
            </a:r>
            <a:r>
              <a:rPr lang="fr-FR" sz="2800" b="1" dirty="0" err="1" smtClean="0"/>
              <a:t>Pacini</a:t>
            </a:r>
            <a:r>
              <a:rPr lang="fr-FR" sz="2800" b="1" dirty="0" smtClean="0"/>
              <a:t> et de Meissner s</a:t>
            </a:r>
            <a:r>
              <a:rPr lang="fr-FR" sz="2800" b="1" dirty="0"/>
              <a:t>o</a:t>
            </a:r>
            <a:r>
              <a:rPr lang="fr-FR" sz="2800" b="1" dirty="0" smtClean="0"/>
              <a:t>nt localisés dans la peau.</a:t>
            </a:r>
          </a:p>
          <a:p>
            <a:pPr algn="just"/>
            <a:r>
              <a:rPr lang="fr-FR" sz="2800" b="1" dirty="0" smtClean="0">
                <a:solidFill>
                  <a:srgbClr val="00B050"/>
                </a:solidFill>
              </a:rPr>
              <a:t>B</a:t>
            </a:r>
            <a:r>
              <a:rPr lang="fr-FR" sz="2800" b="1" dirty="0" smtClean="0"/>
              <a:t>- Les corpuscules de </a:t>
            </a:r>
            <a:r>
              <a:rPr lang="fr-FR" sz="2800" b="1" dirty="0" err="1" smtClean="0"/>
              <a:t>Pacini</a:t>
            </a:r>
            <a:r>
              <a:rPr lang="fr-FR" sz="2800" b="1" dirty="0" smtClean="0"/>
              <a:t> s</a:t>
            </a:r>
            <a:r>
              <a:rPr lang="fr-FR" sz="2800" b="1" dirty="0"/>
              <a:t>o</a:t>
            </a:r>
            <a:r>
              <a:rPr lang="fr-FR" sz="2800" b="1" dirty="0" smtClean="0"/>
              <a:t>nt sensibles à une pression forte car ils sont situés en profondeurs et les corpuscules de Meissner à une pression faible car ils sont situés en surface.</a:t>
            </a:r>
          </a:p>
          <a:p>
            <a:pPr algn="just"/>
            <a:r>
              <a:rPr lang="fr-FR" sz="2800" b="1" dirty="0" smtClean="0">
                <a:solidFill>
                  <a:srgbClr val="00B050"/>
                </a:solidFill>
              </a:rPr>
              <a:t>C</a:t>
            </a:r>
            <a:r>
              <a:rPr lang="fr-FR" sz="2800" b="1" dirty="0" smtClean="0"/>
              <a:t>- La stimulation d’un récepteur sensoriel provoque la naissance d’un message nerveux (influx nerveux).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00392" y="3642246"/>
            <a:ext cx="1011675" cy="4551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………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428034" y="3698586"/>
            <a:ext cx="2159542" cy="4551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………………..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951379" y="4127199"/>
            <a:ext cx="99221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………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490957" y="4127199"/>
            <a:ext cx="181258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………………..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4009" y="5844991"/>
            <a:ext cx="11809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Forte</a:t>
            </a:r>
            <a:r>
              <a:rPr lang="ar-MA" sz="2800" b="1" dirty="0" smtClean="0">
                <a:solidFill>
                  <a:srgbClr val="00B050"/>
                </a:solidFill>
              </a:rPr>
              <a:t>قوي</a:t>
            </a:r>
            <a:r>
              <a:rPr lang="fr-FR" sz="2800" b="1" dirty="0" smtClean="0">
                <a:solidFill>
                  <a:srgbClr val="00B050"/>
                </a:solidFill>
              </a:rPr>
              <a:t>         Faible</a:t>
            </a:r>
            <a:r>
              <a:rPr lang="ar-MA" sz="2800" b="1" dirty="0" smtClean="0">
                <a:solidFill>
                  <a:srgbClr val="00B050"/>
                </a:solidFill>
              </a:rPr>
              <a:t>ضعيف</a:t>
            </a:r>
            <a:r>
              <a:rPr lang="fr-FR" sz="2800" b="1" dirty="0" smtClean="0">
                <a:solidFill>
                  <a:srgbClr val="00B050"/>
                </a:solidFill>
              </a:rPr>
              <a:t>         La peau</a:t>
            </a:r>
            <a:r>
              <a:rPr lang="ar-MA" sz="2800" b="1" dirty="0" smtClean="0">
                <a:solidFill>
                  <a:srgbClr val="00B050"/>
                </a:solidFill>
              </a:rPr>
              <a:t>الجلد</a:t>
            </a:r>
            <a:r>
              <a:rPr lang="fr-FR" sz="2800" b="1" dirty="0" smtClean="0">
                <a:solidFill>
                  <a:srgbClr val="00B050"/>
                </a:solidFill>
              </a:rPr>
              <a:t> Surface</a:t>
            </a:r>
            <a:r>
              <a:rPr lang="ar-MA" sz="2800" b="1" dirty="0" smtClean="0">
                <a:solidFill>
                  <a:srgbClr val="00B050"/>
                </a:solidFill>
              </a:rPr>
              <a:t>السطح</a:t>
            </a:r>
            <a:r>
              <a:rPr lang="fr-FR" sz="2800" b="1" dirty="0" smtClean="0">
                <a:solidFill>
                  <a:srgbClr val="00B050"/>
                </a:solidFill>
              </a:rPr>
              <a:t>     Profondeur</a:t>
            </a:r>
            <a:r>
              <a:rPr lang="ar-MA" sz="2800" b="1" dirty="0" smtClean="0">
                <a:solidFill>
                  <a:srgbClr val="00B050"/>
                </a:solidFill>
              </a:rPr>
              <a:t>العمق</a:t>
            </a:r>
            <a:r>
              <a:rPr lang="fr-FR" sz="2800" b="1" dirty="0" smtClean="0">
                <a:solidFill>
                  <a:srgbClr val="00B050"/>
                </a:solidFill>
              </a:rPr>
              <a:t>        message nerveux(influx nerveux)</a:t>
            </a:r>
            <a:endParaRPr lang="ar-MA" sz="2800" b="1" dirty="0" smtClean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65761" y="4958308"/>
            <a:ext cx="6125196" cy="4551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………………………………………………...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692613" y="2793869"/>
            <a:ext cx="1478604" cy="4551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……………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80937" y="1865875"/>
            <a:ext cx="2253577" cy="4732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Réponses 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0938" y="2357594"/>
            <a:ext cx="10933889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00B050"/>
                </a:solidFill>
              </a:rPr>
              <a:t>A</a:t>
            </a:r>
            <a:r>
              <a:rPr lang="fr-FR" sz="2800" b="1" dirty="0" smtClean="0"/>
              <a:t>- Les corpuscules de </a:t>
            </a:r>
            <a:r>
              <a:rPr lang="fr-FR" sz="2800" b="1" dirty="0" err="1" smtClean="0"/>
              <a:t>Pacini</a:t>
            </a:r>
            <a:r>
              <a:rPr lang="fr-FR" sz="2800" b="1" dirty="0" smtClean="0"/>
              <a:t> et de Meissner s</a:t>
            </a:r>
            <a:r>
              <a:rPr lang="fr-FR" sz="2800" b="1" dirty="0"/>
              <a:t>o</a:t>
            </a:r>
            <a:r>
              <a:rPr lang="fr-FR" sz="2800" b="1" dirty="0" smtClean="0"/>
              <a:t>nt localisés dans </a:t>
            </a:r>
            <a:r>
              <a:rPr lang="fr-FR" sz="2800" b="1" dirty="0" smtClean="0">
                <a:solidFill>
                  <a:srgbClr val="00B050"/>
                </a:solidFill>
              </a:rPr>
              <a:t>la peau.</a:t>
            </a:r>
          </a:p>
          <a:p>
            <a:pPr algn="just"/>
            <a:r>
              <a:rPr lang="fr-FR" sz="2800" b="1" dirty="0" smtClean="0">
                <a:solidFill>
                  <a:srgbClr val="00B050"/>
                </a:solidFill>
              </a:rPr>
              <a:t>B</a:t>
            </a:r>
            <a:r>
              <a:rPr lang="fr-FR" sz="2800" b="1" dirty="0" smtClean="0"/>
              <a:t>- Les corpuscules de </a:t>
            </a:r>
            <a:r>
              <a:rPr lang="fr-FR" sz="2800" b="1" dirty="0" err="1" smtClean="0"/>
              <a:t>Pacini</a:t>
            </a:r>
            <a:r>
              <a:rPr lang="fr-FR" sz="2800" b="1" dirty="0" smtClean="0"/>
              <a:t> sont sensibles à une pression </a:t>
            </a:r>
            <a:r>
              <a:rPr lang="fr-FR" sz="2800" b="1" dirty="0" smtClean="0">
                <a:solidFill>
                  <a:srgbClr val="00B050"/>
                </a:solidFill>
              </a:rPr>
              <a:t>forte</a:t>
            </a:r>
            <a:r>
              <a:rPr lang="fr-FR" sz="2800" b="1" dirty="0" smtClean="0"/>
              <a:t> car ils sont situés en </a:t>
            </a:r>
            <a:r>
              <a:rPr lang="fr-FR" sz="2800" b="1" dirty="0" smtClean="0">
                <a:solidFill>
                  <a:srgbClr val="00B050"/>
                </a:solidFill>
              </a:rPr>
              <a:t>profondeur</a:t>
            </a:r>
            <a:r>
              <a:rPr lang="fr-FR" sz="2800" b="1" dirty="0" smtClean="0"/>
              <a:t> et les corpuscules de Meissner à une pression </a:t>
            </a:r>
            <a:r>
              <a:rPr lang="fr-FR" sz="2800" b="1" dirty="0" smtClean="0">
                <a:solidFill>
                  <a:srgbClr val="00B050"/>
                </a:solidFill>
              </a:rPr>
              <a:t>faible</a:t>
            </a:r>
            <a:r>
              <a:rPr lang="fr-FR" sz="2800" b="1" dirty="0" smtClean="0"/>
              <a:t> car ils sont situés en </a:t>
            </a:r>
            <a:r>
              <a:rPr lang="fr-FR" sz="2800" b="1" dirty="0" smtClean="0">
                <a:solidFill>
                  <a:srgbClr val="00B050"/>
                </a:solidFill>
              </a:rPr>
              <a:t>surface</a:t>
            </a:r>
            <a:r>
              <a:rPr lang="fr-FR" sz="2800" b="1" dirty="0" smtClean="0"/>
              <a:t>.</a:t>
            </a:r>
          </a:p>
          <a:p>
            <a:pPr algn="just"/>
            <a:r>
              <a:rPr lang="fr-FR" sz="2800" b="1" dirty="0" smtClean="0">
                <a:solidFill>
                  <a:srgbClr val="00B050"/>
                </a:solidFill>
              </a:rPr>
              <a:t>C</a:t>
            </a:r>
            <a:r>
              <a:rPr lang="fr-FR" sz="2800" b="1" dirty="0" smtClean="0"/>
              <a:t>- La stimulation d’un récepteur sensoriel provoque la naissance d’un </a:t>
            </a:r>
            <a:r>
              <a:rPr lang="fr-FR" sz="2800" b="1" dirty="0" smtClean="0">
                <a:solidFill>
                  <a:srgbClr val="00B050"/>
                </a:solidFill>
              </a:rPr>
              <a:t>message nerveux (influx nerveux).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4009" y="5844991"/>
            <a:ext cx="11809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Forte</a:t>
            </a:r>
            <a:r>
              <a:rPr lang="ar-MA" sz="2800" b="1" dirty="0" smtClean="0">
                <a:solidFill>
                  <a:srgbClr val="00B050"/>
                </a:solidFill>
              </a:rPr>
              <a:t>قوي</a:t>
            </a:r>
            <a:r>
              <a:rPr lang="fr-FR" sz="2800" b="1" dirty="0" smtClean="0">
                <a:solidFill>
                  <a:srgbClr val="00B050"/>
                </a:solidFill>
              </a:rPr>
              <a:t>         Faible</a:t>
            </a:r>
            <a:r>
              <a:rPr lang="ar-MA" sz="2800" b="1" dirty="0" smtClean="0">
                <a:solidFill>
                  <a:srgbClr val="00B050"/>
                </a:solidFill>
              </a:rPr>
              <a:t>ضعيف</a:t>
            </a:r>
            <a:r>
              <a:rPr lang="fr-FR" sz="2800" b="1" dirty="0" smtClean="0">
                <a:solidFill>
                  <a:srgbClr val="00B050"/>
                </a:solidFill>
              </a:rPr>
              <a:t>         La peau</a:t>
            </a:r>
            <a:r>
              <a:rPr lang="ar-MA" sz="2800" b="1" dirty="0" smtClean="0">
                <a:solidFill>
                  <a:srgbClr val="00B050"/>
                </a:solidFill>
              </a:rPr>
              <a:t>الجلد</a:t>
            </a:r>
            <a:r>
              <a:rPr lang="fr-FR" sz="2800" b="1" dirty="0" smtClean="0">
                <a:solidFill>
                  <a:srgbClr val="00B050"/>
                </a:solidFill>
              </a:rPr>
              <a:t> Surface</a:t>
            </a:r>
            <a:r>
              <a:rPr lang="ar-MA" sz="2800" b="1" dirty="0" smtClean="0">
                <a:solidFill>
                  <a:srgbClr val="00B050"/>
                </a:solidFill>
              </a:rPr>
              <a:t>السطح</a:t>
            </a:r>
            <a:r>
              <a:rPr lang="fr-FR" sz="2800" b="1" dirty="0" smtClean="0">
                <a:solidFill>
                  <a:srgbClr val="00B050"/>
                </a:solidFill>
              </a:rPr>
              <a:t>     Profondeur</a:t>
            </a:r>
            <a:r>
              <a:rPr lang="ar-MA" sz="2800" b="1" dirty="0" smtClean="0">
                <a:solidFill>
                  <a:srgbClr val="00B050"/>
                </a:solidFill>
              </a:rPr>
              <a:t>العمق</a:t>
            </a:r>
            <a:r>
              <a:rPr lang="fr-FR" sz="2800" b="1" dirty="0" smtClean="0">
                <a:solidFill>
                  <a:srgbClr val="00B050"/>
                </a:solidFill>
              </a:rPr>
              <a:t>        message nerveux(influx nerveux)</a:t>
            </a:r>
            <a:endParaRPr lang="ar-MA" sz="2800" b="1" dirty="0" smtClean="0">
              <a:solidFill>
                <a:srgbClr val="00B05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80937" y="1865875"/>
            <a:ext cx="2253577" cy="4732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Réponses 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6312"/>
            <a:ext cx="11731559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3200" b="1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3-Les </a:t>
            </a:r>
            <a:r>
              <a:rPr lang="fr-FR" sz="32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nerfs et la conduction des messages nerveux vers le 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</a:t>
            </a:r>
            <a:r>
              <a:rPr lang="fr-FR" sz="32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eau</a:t>
            </a:r>
          </a:p>
          <a:p>
            <a:pPr algn="r" rtl="1"/>
            <a:r>
              <a:rPr lang="ar-MA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الاعصاب وتوصيل الرسائل العصبية نحو المخ</a:t>
            </a:r>
            <a:endParaRPr lang="fr-FR" sz="2800" b="1" u="sng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61975"/>
            <a:ext cx="1173155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2"/>
            <a:r>
              <a:rPr lang="fr-FR" sz="3200" b="1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-Exemple </a:t>
            </a:r>
            <a:r>
              <a:rPr lang="fr-FR" sz="3200" b="1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3200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vision.</a:t>
            </a:r>
            <a:endParaRPr lang="fr-FR" sz="3200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468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0" y="0"/>
            <a:ext cx="11809379" cy="61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41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396918" y="3289820"/>
            <a:ext cx="20817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Nerf optique</a:t>
            </a:r>
            <a:endParaRPr lang="ar-MA" sz="2400" b="1" dirty="0" smtClean="0"/>
          </a:p>
          <a:p>
            <a:pPr algn="ctr"/>
            <a:r>
              <a:rPr lang="ar-MA" sz="2400" b="1" dirty="0" smtClean="0"/>
              <a:t>عصب بصري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859932" y="5553122"/>
            <a:ext cx="204280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Aire visuelle</a:t>
            </a:r>
          </a:p>
          <a:p>
            <a:pPr algn="ctr"/>
            <a:r>
              <a:rPr lang="ar-MA" sz="2400" b="1" dirty="0" smtClean="0"/>
              <a:t>باحة الابصار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291847" y="5553122"/>
            <a:ext cx="151751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Cerveau</a:t>
            </a:r>
          </a:p>
          <a:p>
            <a:pPr algn="ctr"/>
            <a:r>
              <a:rPr lang="ar-MA" sz="2400" b="1" dirty="0" smtClean="0"/>
              <a:t>مخ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198468" y="5553121"/>
            <a:ext cx="152075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Cervelet</a:t>
            </a:r>
            <a:endParaRPr lang="ar-MA" sz="2400" b="1" dirty="0" smtClean="0"/>
          </a:p>
          <a:p>
            <a:pPr algn="ctr"/>
            <a:r>
              <a:rPr lang="ar-MA" sz="2400" b="1" dirty="0" smtClean="0"/>
              <a:t>مخيخ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105089" y="5553121"/>
            <a:ext cx="266537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Bulbe rachidien</a:t>
            </a:r>
          </a:p>
          <a:p>
            <a:pPr algn="ctr"/>
            <a:r>
              <a:rPr lang="ar-MA" sz="2400" b="1" dirty="0" smtClean="0"/>
              <a:t>بصلة سيسائية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150485" y="4421471"/>
            <a:ext cx="279508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Moelle épinière</a:t>
            </a:r>
          </a:p>
          <a:p>
            <a:pPr algn="ctr"/>
            <a:r>
              <a:rPr lang="ar-MA" sz="2400" b="1" dirty="0" smtClean="0"/>
              <a:t>نخاع شوكي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71208" y="1191888"/>
            <a:ext cx="151751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Cerveau</a:t>
            </a:r>
          </a:p>
          <a:p>
            <a:pPr algn="ctr"/>
            <a:r>
              <a:rPr lang="ar-MA" sz="2400" b="1" dirty="0" smtClean="0"/>
              <a:t>مخ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89106" y="2149828"/>
            <a:ext cx="204280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Aire visuelle</a:t>
            </a:r>
          </a:p>
          <a:p>
            <a:pPr algn="ctr"/>
            <a:r>
              <a:rPr lang="ar-MA" sz="2400" b="1" dirty="0" smtClean="0"/>
              <a:t>باحة الابصار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71208" y="3192059"/>
            <a:ext cx="152075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Cervelet</a:t>
            </a:r>
            <a:endParaRPr lang="ar-MA" sz="2400" b="1" dirty="0" smtClean="0"/>
          </a:p>
          <a:p>
            <a:pPr algn="ctr"/>
            <a:r>
              <a:rPr lang="ar-MA" sz="2400" b="1" dirty="0" smtClean="0"/>
              <a:t>مخيخ</a:t>
            </a:r>
            <a:endParaRPr lang="fr-FR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7820" y="4299656"/>
            <a:ext cx="266537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Bulbe rachidien</a:t>
            </a:r>
          </a:p>
          <a:p>
            <a:pPr algn="ctr"/>
            <a:r>
              <a:rPr lang="ar-MA" sz="2400" b="1" dirty="0" smtClean="0"/>
              <a:t>بصلة سيسائية</a:t>
            </a: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-51882" y="5252468"/>
            <a:ext cx="279508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Moelle épinière</a:t>
            </a:r>
          </a:p>
          <a:p>
            <a:pPr algn="ctr"/>
            <a:r>
              <a:rPr lang="ar-MA" sz="2400" b="1" dirty="0" smtClean="0"/>
              <a:t>نخاع شوكي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9507165" y="964240"/>
            <a:ext cx="20817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Nerf optique</a:t>
            </a:r>
            <a:endParaRPr lang="ar-MA" sz="2400" b="1" dirty="0" smtClean="0"/>
          </a:p>
          <a:p>
            <a:pPr algn="ctr"/>
            <a:r>
              <a:rPr lang="ar-MA" sz="2400" b="1" dirty="0" smtClean="0"/>
              <a:t>عصب بصري</a:t>
            </a:r>
            <a:endParaRPr lang="fr-FR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958847" y="4023056"/>
            <a:ext cx="76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Œil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06995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5"/>
            <a:ext cx="7704306" cy="675296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9864" y="1483718"/>
            <a:ext cx="167315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L’œil  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719864" y="3617765"/>
            <a:ext cx="181907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Nerf Optique  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719864" y="5705645"/>
            <a:ext cx="181907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Aire visuelle  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55643" y="1734005"/>
            <a:ext cx="101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000" b="1" dirty="0" smtClean="0"/>
              <a:t>مهيج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83490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7884" cy="51556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60" y="421937"/>
            <a:ext cx="4311785" cy="43117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821038" y="237271"/>
            <a:ext cx="254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Câble électrique 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26020" y="19455"/>
            <a:ext cx="254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Nerf</a:t>
            </a:r>
            <a:r>
              <a:rPr lang="ar-MA" b="1" dirty="0" smtClean="0"/>
              <a:t>عصب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8100"/>
            <a:ext cx="9525000" cy="6781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75178" y="805774"/>
            <a:ext cx="492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Propagation de l’influx nerveux</a:t>
            </a:r>
          </a:p>
          <a:p>
            <a:pPr algn="ctr"/>
            <a:r>
              <a:rPr lang="ar-MA" sz="2400" b="1" dirty="0" smtClean="0"/>
              <a:t>انتشار السيالة العصبية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20140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481" y="3974388"/>
            <a:ext cx="1075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/>
              <a:t>C- Un </a:t>
            </a:r>
            <a:r>
              <a:rPr lang="fr-FR" sz="2400" b="1" dirty="0"/>
              <a:t>nerf est constitué de plusieurs </a:t>
            </a:r>
            <a:r>
              <a:rPr lang="fr-FR" sz="2400" b="1" dirty="0" smtClean="0">
                <a:solidFill>
                  <a:srgbClr val="00B050"/>
                </a:solidFill>
              </a:rPr>
              <a:t>……………………….</a:t>
            </a:r>
            <a:r>
              <a:rPr lang="ar-MA" sz="2400" b="1" dirty="0" smtClean="0">
                <a:solidFill>
                  <a:srgbClr val="00B050"/>
                </a:solidFill>
              </a:rPr>
              <a:t>.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smtClean="0"/>
              <a:t>Il </a:t>
            </a:r>
            <a:r>
              <a:rPr lang="fr-FR" sz="2400" b="1" dirty="0"/>
              <a:t>permet de transmettre </a:t>
            </a:r>
            <a:r>
              <a:rPr lang="fr-FR" sz="2400" b="1" dirty="0" smtClean="0">
                <a:solidFill>
                  <a:srgbClr val="00B050"/>
                </a:solidFill>
              </a:rPr>
              <a:t>……………………..... </a:t>
            </a:r>
            <a:r>
              <a:rPr lang="fr-FR" sz="2400" b="1" dirty="0" smtClean="0"/>
              <a:t>qui </a:t>
            </a:r>
            <a:r>
              <a:rPr lang="fr-FR" sz="2400" b="1" dirty="0"/>
              <a:t>sont de </a:t>
            </a:r>
            <a:r>
              <a:rPr lang="fr-FR" sz="2400" b="1" dirty="0" smtClean="0"/>
              <a:t>nature</a:t>
            </a:r>
            <a:r>
              <a:rPr lang="fr-FR" sz="2400" b="1" dirty="0" smtClean="0">
                <a:solidFill>
                  <a:srgbClr val="00B050"/>
                </a:solidFill>
              </a:rPr>
              <a:t> …………..</a:t>
            </a:r>
            <a:r>
              <a:rPr lang="fr-FR" dirty="0" smtClean="0">
                <a:solidFill>
                  <a:srgbClr val="545454"/>
                </a:solidFill>
                <a:latin typeface="Aller"/>
              </a:rPr>
              <a:t>.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61481" y="2940014"/>
            <a:ext cx="1075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B- </a:t>
            </a:r>
            <a:r>
              <a:rPr lang="fr-FR" sz="2400" b="1" dirty="0" smtClean="0">
                <a:solidFill>
                  <a:srgbClr val="00B050"/>
                </a:solidFill>
              </a:rPr>
              <a:t>………..</a:t>
            </a:r>
            <a:r>
              <a:rPr lang="fr-FR" sz="2400" b="1" dirty="0" smtClean="0"/>
              <a:t>permet </a:t>
            </a:r>
            <a:r>
              <a:rPr lang="fr-FR" sz="2400" b="1" dirty="0"/>
              <a:t>de transmettre l’influx nerveux du récepteur sensoriel </a:t>
            </a:r>
            <a:r>
              <a:rPr lang="fr-FR" sz="2400" b="1" dirty="0" smtClean="0">
                <a:solidFill>
                  <a:srgbClr val="00B050"/>
                </a:solidFill>
              </a:rPr>
              <a:t>(……..)</a:t>
            </a:r>
            <a:r>
              <a:rPr lang="fr-FR" sz="2400" b="1" dirty="0" smtClean="0"/>
              <a:t> au </a:t>
            </a:r>
            <a:r>
              <a:rPr lang="fr-FR" sz="2400" b="1" dirty="0"/>
              <a:t>cerveau </a:t>
            </a:r>
            <a:r>
              <a:rPr lang="fr-FR" sz="2400" b="1" dirty="0" smtClean="0">
                <a:solidFill>
                  <a:srgbClr val="00B050"/>
                </a:solidFill>
              </a:rPr>
              <a:t>(………….).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481" y="2109017"/>
            <a:ext cx="1075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A- Voir le document1 sur la feuille des dessins.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1481" y="1451113"/>
            <a:ext cx="2253577" cy="4732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B050"/>
                </a:solidFill>
              </a:rPr>
              <a:t>Réponses :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5369668"/>
            <a:ext cx="11770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Aire visuelle</a:t>
            </a:r>
            <a:r>
              <a:rPr lang="ar-MA" sz="2800" b="1" dirty="0" smtClean="0">
                <a:solidFill>
                  <a:srgbClr val="00B050"/>
                </a:solidFill>
              </a:rPr>
              <a:t>باحة الابصار</a:t>
            </a:r>
            <a:r>
              <a:rPr lang="fr-FR" sz="2800" b="1" dirty="0" smtClean="0">
                <a:solidFill>
                  <a:srgbClr val="00B050"/>
                </a:solidFill>
              </a:rPr>
              <a:t>        Œil</a:t>
            </a:r>
            <a:r>
              <a:rPr lang="ar-MA" sz="2800" b="1" dirty="0" smtClean="0">
                <a:solidFill>
                  <a:srgbClr val="00B050"/>
                </a:solidFill>
              </a:rPr>
              <a:t>عين</a:t>
            </a:r>
            <a:r>
              <a:rPr lang="fr-FR" sz="2800" b="1" dirty="0" smtClean="0">
                <a:solidFill>
                  <a:srgbClr val="00B050"/>
                </a:solidFill>
              </a:rPr>
              <a:t>   Le nerf</a:t>
            </a:r>
            <a:r>
              <a:rPr lang="ar-MA" sz="2800" b="1" dirty="0" smtClean="0">
                <a:solidFill>
                  <a:srgbClr val="00B050"/>
                </a:solidFill>
              </a:rPr>
              <a:t>العصب</a:t>
            </a:r>
            <a:r>
              <a:rPr lang="fr-FR" sz="2800" b="1" dirty="0" smtClean="0">
                <a:solidFill>
                  <a:srgbClr val="00B050"/>
                </a:solidFill>
              </a:rPr>
              <a:t>          Electrique</a:t>
            </a:r>
            <a:r>
              <a:rPr lang="ar-MA" sz="2800" b="1" dirty="0" smtClean="0">
                <a:solidFill>
                  <a:srgbClr val="00B050"/>
                </a:solidFill>
              </a:rPr>
              <a:t>كهربائية</a:t>
            </a:r>
            <a:endParaRPr lang="fr-FR" sz="2800" b="1" dirty="0" smtClean="0">
              <a:solidFill>
                <a:srgbClr val="00B05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Fibres nerveuses</a:t>
            </a:r>
            <a:r>
              <a:rPr lang="ar-MA" sz="2800" b="1" dirty="0" smtClean="0">
                <a:solidFill>
                  <a:srgbClr val="00B050"/>
                </a:solidFill>
              </a:rPr>
              <a:t>ألياف عصبية</a:t>
            </a:r>
            <a:r>
              <a:rPr lang="fr-FR" sz="2800" b="1" dirty="0" smtClean="0">
                <a:solidFill>
                  <a:srgbClr val="00B050"/>
                </a:solidFill>
              </a:rPr>
              <a:t>         Les </a:t>
            </a:r>
            <a:r>
              <a:rPr lang="fr-FR" sz="2800" b="1" dirty="0">
                <a:solidFill>
                  <a:srgbClr val="00B050"/>
                </a:solidFill>
              </a:rPr>
              <a:t>messages nerveux</a:t>
            </a:r>
            <a:r>
              <a:rPr lang="ar-MA" sz="2800" b="1" dirty="0">
                <a:solidFill>
                  <a:srgbClr val="00B050"/>
                </a:solidFill>
              </a:rPr>
              <a:t>الرسائل العصبية</a:t>
            </a:r>
            <a:endParaRPr lang="fr-FR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/>
        </p:nvSpPr>
        <p:spPr>
          <a:xfrm>
            <a:off x="10035693" y="1849303"/>
            <a:ext cx="1361872" cy="384720"/>
          </a:xfrm>
          <a:prstGeom prst="chevron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0035693" y="3460852"/>
            <a:ext cx="1361872" cy="384720"/>
          </a:xfrm>
          <a:prstGeom prst="chevron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0035693" y="5072401"/>
            <a:ext cx="1361872" cy="384720"/>
          </a:xfrm>
          <a:prstGeom prst="chevron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081720" y="1849304"/>
            <a:ext cx="1361872" cy="384720"/>
          </a:xfrm>
          <a:prstGeom prst="chevron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081720" y="3460853"/>
            <a:ext cx="1361872" cy="384720"/>
          </a:xfrm>
          <a:prstGeom prst="chevron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081720" y="5072401"/>
            <a:ext cx="1361872" cy="384720"/>
          </a:xfrm>
          <a:prstGeom prst="chevron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>
            <a:hlinkClick r:id="rId2" action="ppaction://hlinksldjump"/>
          </p:cNvPr>
          <p:cNvSpPr txBox="1"/>
          <p:nvPr/>
        </p:nvSpPr>
        <p:spPr>
          <a:xfrm>
            <a:off x="2762657" y="3268492"/>
            <a:ext cx="7470840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911A0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1" algn="ctr"/>
            <a:r>
              <a:rPr lang="fr-FR" sz="4400" b="1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4400" b="1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motricité volontaire. </a:t>
            </a:r>
            <a:endParaRPr lang="ar-MA" sz="4400" b="1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hlinkClick r:id="rId3" action="ppaction://hlinksldjump"/>
          </p:cNvPr>
          <p:cNvSpPr txBox="1"/>
          <p:nvPr/>
        </p:nvSpPr>
        <p:spPr>
          <a:xfrm>
            <a:off x="2762656" y="4880041"/>
            <a:ext cx="7470841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911A0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1" algn="ctr"/>
            <a:r>
              <a:rPr lang="fr-FR" sz="4400" b="1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4400" b="1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motricité involontaire. </a:t>
            </a:r>
            <a:endParaRPr lang="ar-MA" sz="4400" b="1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hlinkClick r:id="rId4" action="ppaction://hlinksldjump"/>
          </p:cNvPr>
          <p:cNvSpPr txBox="1"/>
          <p:nvPr/>
        </p:nvSpPr>
        <p:spPr>
          <a:xfrm>
            <a:off x="2762657" y="1656943"/>
            <a:ext cx="7470840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911A0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1" algn="ctr"/>
            <a:r>
              <a:rPr lang="fr-FR" sz="4400" b="1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4400" b="1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sensibilité consciente </a:t>
            </a:r>
            <a:endParaRPr lang="ar-MA" sz="4400" b="1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481" y="3974388"/>
            <a:ext cx="1075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/>
              <a:t>C- Un </a:t>
            </a:r>
            <a:r>
              <a:rPr lang="fr-FR" sz="2400" b="1" dirty="0"/>
              <a:t>nerf est constitué de plusieurs </a:t>
            </a:r>
            <a:r>
              <a:rPr lang="fr-FR" sz="2400" b="1" dirty="0">
                <a:solidFill>
                  <a:srgbClr val="00B050"/>
                </a:solidFill>
              </a:rPr>
              <a:t>fibres </a:t>
            </a:r>
            <a:r>
              <a:rPr lang="fr-FR" sz="2400" b="1" dirty="0" smtClean="0">
                <a:solidFill>
                  <a:srgbClr val="00B050"/>
                </a:solidFill>
              </a:rPr>
              <a:t>nerveuses</a:t>
            </a:r>
            <a:r>
              <a:rPr lang="ar-MA" sz="2400" b="1" dirty="0">
                <a:solidFill>
                  <a:srgbClr val="00B050"/>
                </a:solidFill>
              </a:rPr>
              <a:t>.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smtClean="0"/>
              <a:t>Il </a:t>
            </a:r>
            <a:r>
              <a:rPr lang="fr-FR" sz="2400" b="1" dirty="0"/>
              <a:t>permet de transmettre </a:t>
            </a:r>
            <a:r>
              <a:rPr lang="fr-FR" sz="2400" b="1" dirty="0">
                <a:solidFill>
                  <a:srgbClr val="00B050"/>
                </a:solidFill>
              </a:rPr>
              <a:t>les messages nerveux </a:t>
            </a:r>
            <a:r>
              <a:rPr lang="fr-FR" sz="2400" b="1" dirty="0"/>
              <a:t>qui sont de </a:t>
            </a:r>
            <a:r>
              <a:rPr lang="fr-FR" sz="2400" b="1" dirty="0" smtClean="0"/>
              <a:t>nature</a:t>
            </a:r>
            <a:r>
              <a:rPr lang="fr-FR" sz="2400" b="1" dirty="0" smtClean="0">
                <a:solidFill>
                  <a:srgbClr val="00B050"/>
                </a:solidFill>
              </a:rPr>
              <a:t> électrique</a:t>
            </a:r>
            <a:r>
              <a:rPr lang="fr-FR" dirty="0" smtClean="0">
                <a:solidFill>
                  <a:srgbClr val="545454"/>
                </a:solidFill>
                <a:latin typeface="Aller"/>
              </a:rPr>
              <a:t>.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61481" y="2940014"/>
            <a:ext cx="1075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B- </a:t>
            </a:r>
            <a:r>
              <a:rPr lang="fr-FR" sz="2400" b="1" dirty="0" smtClean="0">
                <a:solidFill>
                  <a:srgbClr val="00B050"/>
                </a:solidFill>
              </a:rPr>
              <a:t>Le </a:t>
            </a:r>
            <a:r>
              <a:rPr lang="fr-FR" sz="2400" b="1" dirty="0">
                <a:solidFill>
                  <a:srgbClr val="00B050"/>
                </a:solidFill>
              </a:rPr>
              <a:t>nerf </a:t>
            </a:r>
            <a:r>
              <a:rPr lang="fr-FR" sz="2400" b="1" dirty="0"/>
              <a:t>permet de transmettre l’influx nerveux du récepteur sensoriel </a:t>
            </a:r>
            <a:r>
              <a:rPr lang="fr-FR" sz="2400" b="1" dirty="0" smtClean="0">
                <a:solidFill>
                  <a:srgbClr val="00B050"/>
                </a:solidFill>
              </a:rPr>
              <a:t>(L’œil)</a:t>
            </a:r>
            <a:r>
              <a:rPr lang="fr-FR" sz="2400" b="1" dirty="0" smtClean="0"/>
              <a:t> au </a:t>
            </a:r>
            <a:r>
              <a:rPr lang="fr-FR" sz="2400" b="1" dirty="0"/>
              <a:t>cerveau </a:t>
            </a:r>
            <a:r>
              <a:rPr lang="fr-FR" sz="2400" b="1" dirty="0" smtClean="0">
                <a:solidFill>
                  <a:srgbClr val="00B050"/>
                </a:solidFill>
              </a:rPr>
              <a:t>(Aire visuelle).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481" y="2109017"/>
            <a:ext cx="1075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A- Voir le document1 sur la feuille des dessins. </a:t>
            </a:r>
            <a:r>
              <a:rPr lang="fr-FR" sz="2400" b="1" dirty="0" smtClean="0"/>
              <a:t>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1481" y="1451113"/>
            <a:ext cx="2253577" cy="4732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B050"/>
                </a:solidFill>
              </a:rPr>
              <a:t>Réponses :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369668"/>
            <a:ext cx="11770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Aire visuelle</a:t>
            </a:r>
            <a:r>
              <a:rPr lang="ar-MA" sz="2800" b="1" dirty="0" smtClean="0">
                <a:solidFill>
                  <a:srgbClr val="00B050"/>
                </a:solidFill>
              </a:rPr>
              <a:t>باحة الابصار</a:t>
            </a:r>
            <a:r>
              <a:rPr lang="fr-FR" sz="2800" b="1" dirty="0" smtClean="0">
                <a:solidFill>
                  <a:srgbClr val="00B050"/>
                </a:solidFill>
              </a:rPr>
              <a:t>        Œil</a:t>
            </a:r>
            <a:r>
              <a:rPr lang="ar-MA" sz="2800" b="1" dirty="0" smtClean="0">
                <a:solidFill>
                  <a:srgbClr val="00B050"/>
                </a:solidFill>
              </a:rPr>
              <a:t>عين</a:t>
            </a:r>
            <a:r>
              <a:rPr lang="fr-FR" sz="2800" b="1" dirty="0" smtClean="0">
                <a:solidFill>
                  <a:srgbClr val="00B050"/>
                </a:solidFill>
              </a:rPr>
              <a:t>   Le nerf</a:t>
            </a:r>
            <a:r>
              <a:rPr lang="ar-MA" sz="2800" b="1" dirty="0" smtClean="0">
                <a:solidFill>
                  <a:srgbClr val="00B050"/>
                </a:solidFill>
              </a:rPr>
              <a:t>العصب</a:t>
            </a:r>
            <a:r>
              <a:rPr lang="fr-FR" sz="2800" b="1" dirty="0" smtClean="0">
                <a:solidFill>
                  <a:srgbClr val="00B050"/>
                </a:solidFill>
              </a:rPr>
              <a:t>          Electrique</a:t>
            </a:r>
            <a:r>
              <a:rPr lang="ar-MA" sz="2800" b="1" dirty="0" smtClean="0">
                <a:solidFill>
                  <a:srgbClr val="00B050"/>
                </a:solidFill>
              </a:rPr>
              <a:t>كهربائية</a:t>
            </a:r>
            <a:endParaRPr lang="fr-FR" sz="2800" b="1" dirty="0" smtClean="0">
              <a:solidFill>
                <a:srgbClr val="00B05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Fibres nerveuses</a:t>
            </a:r>
            <a:r>
              <a:rPr lang="ar-MA" sz="2800" b="1" dirty="0" smtClean="0">
                <a:solidFill>
                  <a:srgbClr val="00B050"/>
                </a:solidFill>
              </a:rPr>
              <a:t>ألياف عصبية</a:t>
            </a:r>
            <a:r>
              <a:rPr lang="fr-FR" sz="2800" b="1" dirty="0" smtClean="0">
                <a:solidFill>
                  <a:srgbClr val="00B050"/>
                </a:solidFill>
              </a:rPr>
              <a:t>         Les </a:t>
            </a:r>
            <a:r>
              <a:rPr lang="fr-FR" sz="2800" b="1" dirty="0">
                <a:solidFill>
                  <a:srgbClr val="00B050"/>
                </a:solidFill>
              </a:rPr>
              <a:t>messages nerveux</a:t>
            </a:r>
            <a:r>
              <a:rPr lang="ar-MA" sz="2800" b="1" dirty="0">
                <a:solidFill>
                  <a:srgbClr val="00B050"/>
                </a:solidFill>
              </a:rPr>
              <a:t>الرسائل العصبية</a:t>
            </a:r>
            <a:endParaRPr lang="fr-FR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913" y="652150"/>
            <a:ext cx="1173155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3200" b="1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 Le cerveau et la sensibilité consciente</a:t>
            </a:r>
          </a:p>
          <a:p>
            <a:pPr algn="r" rtl="1"/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دور المخ في الحساسية الشعورية</a:t>
            </a:r>
            <a:endParaRPr lang="fr-FR" sz="2800" b="1" u="sng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" b="4734"/>
          <a:stretch/>
        </p:blipFill>
        <p:spPr>
          <a:xfrm>
            <a:off x="0" y="97276"/>
            <a:ext cx="5650886" cy="676072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51370" y="894945"/>
            <a:ext cx="2859932" cy="992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17387" y="398834"/>
            <a:ext cx="2859932" cy="992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17387" y="4529847"/>
            <a:ext cx="3388467" cy="115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Légende encadrée 1 7"/>
          <p:cNvSpPr/>
          <p:nvPr/>
        </p:nvSpPr>
        <p:spPr>
          <a:xfrm>
            <a:off x="2658450" y="252918"/>
            <a:ext cx="2427494" cy="642026"/>
          </a:xfrm>
          <a:prstGeom prst="borderCallout1">
            <a:avLst>
              <a:gd name="adj1" fmla="val 18750"/>
              <a:gd name="adj2" fmla="val -8333"/>
              <a:gd name="adj3" fmla="val 51894"/>
              <a:gd name="adj4" fmla="val -53543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L’Encéphale</a:t>
            </a:r>
          </a:p>
          <a:p>
            <a:pPr algn="ctr"/>
            <a:r>
              <a:rPr lang="ar-MA" sz="2000" b="1" dirty="0" smtClean="0"/>
              <a:t>الدماغ</a:t>
            </a:r>
            <a:endParaRPr lang="fr-FR" sz="2000" b="1" dirty="0"/>
          </a:p>
        </p:txBody>
      </p:sp>
      <p:sp>
        <p:nvSpPr>
          <p:cNvPr id="9" name="Légende encadrée 1 8"/>
          <p:cNvSpPr/>
          <p:nvPr/>
        </p:nvSpPr>
        <p:spPr>
          <a:xfrm>
            <a:off x="2883808" y="1337552"/>
            <a:ext cx="2202136" cy="642026"/>
          </a:xfrm>
          <a:prstGeom prst="borderCallout1">
            <a:avLst>
              <a:gd name="adj1" fmla="val 18750"/>
              <a:gd name="adj2" fmla="val -8333"/>
              <a:gd name="adj3" fmla="val 57955"/>
              <a:gd name="adj4" fmla="val -64286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Moelle épinière</a:t>
            </a:r>
          </a:p>
          <a:p>
            <a:pPr algn="ctr"/>
            <a:r>
              <a:rPr lang="ar-MA" sz="2000" b="1" dirty="0" smtClean="0"/>
              <a:t>نخاع شوكي</a:t>
            </a:r>
            <a:endParaRPr lang="fr-FR" sz="2000" b="1" dirty="0"/>
          </a:p>
        </p:txBody>
      </p:sp>
      <p:sp>
        <p:nvSpPr>
          <p:cNvPr id="10" name="Légende encadrée 1 9"/>
          <p:cNvSpPr/>
          <p:nvPr/>
        </p:nvSpPr>
        <p:spPr>
          <a:xfrm>
            <a:off x="3303718" y="3099070"/>
            <a:ext cx="2202136" cy="642026"/>
          </a:xfrm>
          <a:prstGeom prst="borderCallout1">
            <a:avLst>
              <a:gd name="adj1" fmla="val 18750"/>
              <a:gd name="adj2" fmla="val -8333"/>
              <a:gd name="adj3" fmla="val 39773"/>
              <a:gd name="adj4" fmla="val -7047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Moelle épinière</a:t>
            </a:r>
          </a:p>
          <a:p>
            <a:pPr algn="ctr"/>
            <a:r>
              <a:rPr lang="ar-MA" sz="2000" b="1" dirty="0" smtClean="0"/>
              <a:t>نخاع شوكي</a:t>
            </a:r>
            <a:endParaRPr lang="fr-FR" sz="2000" b="1" dirty="0"/>
          </a:p>
        </p:txBody>
      </p:sp>
      <p:sp>
        <p:nvSpPr>
          <p:cNvPr id="11" name="Légende encadrée 1 10"/>
          <p:cNvSpPr/>
          <p:nvPr/>
        </p:nvSpPr>
        <p:spPr>
          <a:xfrm>
            <a:off x="3321994" y="3107987"/>
            <a:ext cx="2202136" cy="642026"/>
          </a:xfrm>
          <a:prstGeom prst="borderCallout1">
            <a:avLst>
              <a:gd name="adj1" fmla="val 18750"/>
              <a:gd name="adj2" fmla="val -8333"/>
              <a:gd name="adj3" fmla="val 218561"/>
              <a:gd name="adj4" fmla="val -59869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Nerf</a:t>
            </a:r>
            <a:r>
              <a:rPr lang="fr-FR" sz="2000" b="1" dirty="0"/>
              <a:t>s</a:t>
            </a:r>
            <a:endParaRPr lang="fr-FR" sz="2000" b="1" dirty="0" smtClean="0"/>
          </a:p>
          <a:p>
            <a:pPr algn="ctr"/>
            <a:r>
              <a:rPr lang="ar-MA" sz="2000" b="1" dirty="0" smtClean="0"/>
              <a:t>أعصاب</a:t>
            </a:r>
            <a:endParaRPr lang="fr-FR" sz="2000" b="1" dirty="0"/>
          </a:p>
        </p:txBody>
      </p:sp>
      <p:sp>
        <p:nvSpPr>
          <p:cNvPr id="12" name="Accolade fermante 11"/>
          <p:cNvSpPr/>
          <p:nvPr/>
        </p:nvSpPr>
        <p:spPr>
          <a:xfrm>
            <a:off x="5085944" y="252918"/>
            <a:ext cx="438186" cy="17266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ccolade fermante 12"/>
          <p:cNvSpPr/>
          <p:nvPr/>
        </p:nvSpPr>
        <p:spPr>
          <a:xfrm>
            <a:off x="5514701" y="2841287"/>
            <a:ext cx="284166" cy="11754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5792968" y="573931"/>
            <a:ext cx="5598420" cy="108463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Système nerveux central</a:t>
            </a:r>
          </a:p>
          <a:p>
            <a:pPr algn="ctr"/>
            <a:r>
              <a:rPr lang="ar-MA" sz="2800" b="1" dirty="0" smtClean="0"/>
              <a:t>جهاز عصبي مركزي</a:t>
            </a:r>
            <a:endParaRPr lang="fr-FR" sz="2800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5792968" y="2762656"/>
            <a:ext cx="5598420" cy="108463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Système nerveux périphérique</a:t>
            </a:r>
          </a:p>
          <a:p>
            <a:pPr algn="ctr"/>
            <a:r>
              <a:rPr lang="ar-MA" sz="2800" b="1" dirty="0" smtClean="0"/>
              <a:t>جهاز عصبي محيطي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30192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8335" cy="59338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34401" y="1080170"/>
            <a:ext cx="335279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Aller"/>
              </a:rPr>
              <a:t>Hémisphères</a:t>
            </a:r>
            <a:br>
              <a:rPr lang="fr-FR" sz="2800" b="1" dirty="0">
                <a:latin typeface="Aller"/>
              </a:rPr>
            </a:br>
            <a:r>
              <a:rPr lang="fr-FR" sz="2800" b="1" dirty="0" smtClean="0">
                <a:latin typeface="Aller"/>
              </a:rPr>
              <a:t>cérébraux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8534400" y="2445035"/>
            <a:ext cx="33527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Aller"/>
              </a:rPr>
              <a:t>Sillon médian</a:t>
            </a:r>
            <a:endParaRPr lang="fr-F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459149" y="4872211"/>
            <a:ext cx="2078477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Aller"/>
              </a:rPr>
              <a:t>Bulbe rachidien</a:t>
            </a:r>
            <a:endParaRPr lang="fr-F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459149" y="4064050"/>
            <a:ext cx="191635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Aller"/>
              </a:rPr>
              <a:t>Cervelet</a:t>
            </a:r>
            <a:endParaRPr lang="fr-F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459149" y="2254673"/>
            <a:ext cx="191635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Aller"/>
              </a:rPr>
              <a:t>Cerveau</a:t>
            </a:r>
            <a:endParaRPr lang="fr-F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8784078" y="4893262"/>
            <a:ext cx="310312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Aller"/>
              </a:rPr>
              <a:t>Moelle épinière</a:t>
            </a:r>
            <a:endParaRPr lang="fr-FR" sz="2800" b="1" dirty="0"/>
          </a:p>
        </p:txBody>
      </p:sp>
      <p:sp>
        <p:nvSpPr>
          <p:cNvPr id="10" name="Accolade ouvrante 9"/>
          <p:cNvSpPr/>
          <p:nvPr/>
        </p:nvSpPr>
        <p:spPr>
          <a:xfrm>
            <a:off x="986802" y="2054830"/>
            <a:ext cx="600242" cy="401843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913067" y="3684862"/>
            <a:ext cx="3125984" cy="64633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L’encéphale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22213" cy="66002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76289" y="600971"/>
            <a:ext cx="315176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Aller"/>
              </a:rPr>
              <a:t>Circonvolutions</a:t>
            </a:r>
          </a:p>
          <a:p>
            <a:pPr algn="ctr"/>
            <a:r>
              <a:rPr lang="fr-FR" sz="2800" b="1" dirty="0">
                <a:latin typeface="Aller"/>
              </a:rPr>
              <a:t>cérébrales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276289" y="2156049"/>
            <a:ext cx="3151762" cy="8925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Aller"/>
              </a:rPr>
              <a:t>Matière </a:t>
            </a:r>
            <a:r>
              <a:rPr lang="fr-FR" sz="2800" b="1" dirty="0" smtClean="0">
                <a:latin typeface="Aller"/>
              </a:rPr>
              <a:t>blanche</a:t>
            </a:r>
            <a:endParaRPr lang="ar-MA" sz="2800" b="1" dirty="0" smtClean="0">
              <a:latin typeface="Aller"/>
            </a:endParaRPr>
          </a:p>
          <a:p>
            <a:pPr algn="ctr"/>
            <a:r>
              <a:rPr lang="ar-MA" sz="2400" b="1" dirty="0" smtClean="0">
                <a:latin typeface="Aller"/>
              </a:rPr>
              <a:t>مادة بيضاء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7276289" y="3469844"/>
            <a:ext cx="3151762" cy="8925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Aller"/>
              </a:rPr>
              <a:t>Matière </a:t>
            </a:r>
            <a:r>
              <a:rPr lang="fr-FR" sz="2800" b="1" dirty="0" smtClean="0">
                <a:latin typeface="Aller"/>
              </a:rPr>
              <a:t>grise</a:t>
            </a:r>
            <a:endParaRPr lang="ar-MA" sz="2800" b="1" dirty="0" smtClean="0">
              <a:latin typeface="Aller"/>
            </a:endParaRPr>
          </a:p>
          <a:p>
            <a:pPr algn="ctr"/>
            <a:r>
              <a:rPr lang="ar-MA" sz="2400" b="1" dirty="0">
                <a:latin typeface="Aller"/>
              </a:rPr>
              <a:t>مادة رمادية</a:t>
            </a:r>
            <a:endParaRPr lang="fr-FR" sz="2400" b="1" dirty="0">
              <a:latin typeface="All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6289" y="4649161"/>
            <a:ext cx="315176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Aller"/>
              </a:rPr>
              <a:t>Bulbe rachidien</a:t>
            </a:r>
            <a:endParaRPr lang="fr-F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7276289" y="5553798"/>
            <a:ext cx="315176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Aller"/>
              </a:rPr>
              <a:t>Moelle épinière</a:t>
            </a:r>
            <a:endParaRPr lang="fr-F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7276289" y="6177409"/>
            <a:ext cx="315176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Aller"/>
              </a:rPr>
              <a:t>Cervelet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70163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5738" y="486463"/>
            <a:ext cx="11919828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2" algn="just"/>
            <a:r>
              <a:rPr lang="fr-FR" sz="2800" b="1" dirty="0" smtClean="0"/>
              <a:t>A</a:t>
            </a:r>
          </a:p>
          <a:p>
            <a:pPr lvl="2" algn="just"/>
            <a:r>
              <a:rPr lang="fr-FR" sz="2800" b="1" dirty="0" smtClean="0"/>
              <a:t>- L’encéphale</a:t>
            </a:r>
            <a:r>
              <a:rPr lang="ar-MA" sz="2800" b="1" dirty="0" smtClean="0"/>
              <a:t>الدماغ</a:t>
            </a:r>
            <a:r>
              <a:rPr lang="fr-FR" sz="2800" b="1" dirty="0" smtClean="0"/>
              <a:t> </a:t>
            </a:r>
            <a:r>
              <a:rPr lang="fr-FR" sz="2800" b="1" dirty="0"/>
              <a:t>est constitué de </a:t>
            </a:r>
            <a:r>
              <a:rPr lang="ar-MA" sz="2800" dirty="0">
                <a:solidFill>
                  <a:srgbClr val="00B050"/>
                </a:solidFill>
              </a:rPr>
              <a:t>......</a:t>
            </a:r>
            <a:r>
              <a:rPr lang="fr-FR" sz="2800" b="1" dirty="0" smtClean="0"/>
              <a:t> </a:t>
            </a:r>
            <a:r>
              <a:rPr lang="fr-FR" sz="2800" b="1" dirty="0"/>
              <a:t>éléments </a:t>
            </a:r>
            <a:r>
              <a:rPr lang="fr-FR" sz="2800" b="1" dirty="0" smtClean="0"/>
              <a:t>:</a:t>
            </a:r>
          </a:p>
          <a:p>
            <a:pPr lvl="2" algn="just"/>
            <a:r>
              <a:rPr lang="fr-FR" sz="2800" b="1" dirty="0" smtClean="0"/>
              <a:t> </a:t>
            </a:r>
            <a:r>
              <a:rPr lang="fr-FR" sz="2800" b="1" dirty="0">
                <a:solidFill>
                  <a:srgbClr val="00B050"/>
                </a:solidFill>
              </a:rPr>
              <a:t>le cerveau, le cervelet et le </a:t>
            </a:r>
            <a:r>
              <a:rPr lang="fr-FR" sz="2800" b="1" dirty="0" smtClean="0">
                <a:solidFill>
                  <a:srgbClr val="00B050"/>
                </a:solidFill>
              </a:rPr>
              <a:t>bulbe rachidien.</a:t>
            </a:r>
            <a:endParaRPr lang="ar-MA" sz="2800" b="1" dirty="0">
              <a:solidFill>
                <a:srgbClr val="00B050"/>
              </a:solidFill>
            </a:endParaRPr>
          </a:p>
          <a:p>
            <a:pPr marL="1371600" lvl="2" indent="-457200" algn="just">
              <a:buFontTx/>
              <a:buChar char="-"/>
            </a:pPr>
            <a:r>
              <a:rPr lang="fr-FR" sz="2800" b="1" dirty="0"/>
              <a:t>Le cerveau, formé de deux </a:t>
            </a:r>
            <a:r>
              <a:rPr lang="fr-FR" sz="2800" b="1" dirty="0">
                <a:solidFill>
                  <a:srgbClr val="00B050"/>
                </a:solidFill>
              </a:rPr>
              <a:t>hémisphères cérébraux (l’hémisphère gauche et l’hémisphère </a:t>
            </a:r>
            <a:r>
              <a:rPr lang="fr-FR" sz="2800" b="1" dirty="0" smtClean="0">
                <a:solidFill>
                  <a:srgbClr val="00B050"/>
                </a:solidFill>
              </a:rPr>
              <a:t>droit</a:t>
            </a:r>
            <a:r>
              <a:rPr lang="ar-MA" sz="2800" b="1" dirty="0" smtClean="0">
                <a:solidFill>
                  <a:srgbClr val="00B050"/>
                </a:solidFill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</a:rPr>
              <a:t>).</a:t>
            </a:r>
            <a:endParaRPr lang="fr-FR" sz="2800" b="1" dirty="0">
              <a:solidFill>
                <a:srgbClr val="00B050"/>
              </a:solidFill>
            </a:endParaRPr>
          </a:p>
          <a:p>
            <a:pPr marL="1371600" lvl="2" indent="-457200" algn="just">
              <a:buFontTx/>
              <a:buChar char="-"/>
            </a:pPr>
            <a:r>
              <a:rPr lang="fr-FR" sz="2800" b="1" dirty="0"/>
              <a:t>La coupe longitudinale montre qu’il est formé d’une </a:t>
            </a:r>
            <a:r>
              <a:rPr lang="fr-FR" sz="2800" b="1" dirty="0" smtClean="0"/>
              <a:t>   </a:t>
            </a:r>
            <a:r>
              <a:rPr lang="fr-FR" sz="2800" b="1" dirty="0" smtClean="0">
                <a:solidFill>
                  <a:srgbClr val="00B050"/>
                </a:solidFill>
              </a:rPr>
              <a:t>matière </a:t>
            </a:r>
            <a:r>
              <a:rPr lang="fr-FR" sz="2800" b="1" dirty="0">
                <a:solidFill>
                  <a:srgbClr val="00B050"/>
                </a:solidFill>
              </a:rPr>
              <a:t>grise </a:t>
            </a:r>
            <a:r>
              <a:rPr lang="fr-FR" sz="2800" b="1" dirty="0"/>
              <a:t>externe </a:t>
            </a:r>
            <a:r>
              <a:rPr lang="fr-FR" sz="2800" b="1" dirty="0" smtClean="0"/>
              <a:t>(</a:t>
            </a:r>
            <a:r>
              <a:rPr lang="fr-FR" sz="2800" b="1" dirty="0" smtClean="0">
                <a:solidFill>
                  <a:srgbClr val="00B050"/>
                </a:solidFill>
              </a:rPr>
              <a:t>cortex cérébral</a:t>
            </a:r>
            <a:r>
              <a:rPr lang="fr-FR" sz="2800" b="1" dirty="0" smtClean="0"/>
              <a:t>) </a:t>
            </a:r>
            <a:r>
              <a:rPr lang="fr-FR" sz="2800" b="1" dirty="0"/>
              <a:t>et par une </a:t>
            </a:r>
            <a:r>
              <a:rPr lang="fr-FR" sz="2800" b="1" dirty="0" smtClean="0"/>
              <a:t>    </a:t>
            </a:r>
            <a:r>
              <a:rPr lang="fr-FR" sz="2800" b="1" dirty="0" smtClean="0">
                <a:solidFill>
                  <a:srgbClr val="00B050"/>
                </a:solidFill>
              </a:rPr>
              <a:t>matière </a:t>
            </a:r>
            <a:r>
              <a:rPr lang="fr-FR" sz="2800" b="1" dirty="0">
                <a:solidFill>
                  <a:srgbClr val="00B050"/>
                </a:solidFill>
              </a:rPr>
              <a:t>blanche </a:t>
            </a:r>
            <a:r>
              <a:rPr lang="fr-FR" sz="2800" b="1" dirty="0" smtClean="0"/>
              <a:t>interne</a:t>
            </a:r>
            <a:r>
              <a:rPr lang="fr-FR" sz="2800" b="1" dirty="0" smtClean="0">
                <a:solidFill>
                  <a:srgbClr val="00B050"/>
                </a:solidFill>
              </a:rPr>
              <a:t>. </a:t>
            </a:r>
            <a:endParaRPr lang="ar-MA" sz="2800" b="1" dirty="0" smtClean="0">
              <a:solidFill>
                <a:srgbClr val="00B05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110916"/>
            <a:ext cx="12023386" cy="47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/>
            <a:r>
              <a:rPr lang="fr-FR" sz="2400" b="1" u="sng" dirty="0" smtClean="0">
                <a:solidFill>
                  <a:srgbClr val="00B050"/>
                </a:solidFill>
              </a:rPr>
              <a:t>Réponses :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50587" y="1369237"/>
            <a:ext cx="102665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</a:rPr>
              <a:t>……………………………………………………………</a:t>
            </a:r>
            <a:r>
              <a:rPr lang="ar-MA" sz="2000" dirty="0" smtClean="0">
                <a:solidFill>
                  <a:srgbClr val="00B050"/>
                </a:solidFill>
              </a:rPr>
              <a:t>.</a:t>
            </a:r>
            <a:r>
              <a:rPr lang="fr-FR" sz="2000" dirty="0" smtClean="0">
                <a:solidFill>
                  <a:srgbClr val="00B050"/>
                </a:solidFill>
              </a:rPr>
              <a:t>…………………………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7555" y="5215267"/>
            <a:ext cx="6218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hémisphères </a:t>
            </a:r>
            <a:r>
              <a:rPr lang="fr-FR" sz="2400" b="1" dirty="0" smtClean="0">
                <a:solidFill>
                  <a:srgbClr val="00B050"/>
                </a:solidFill>
              </a:rPr>
              <a:t>cérébraux</a:t>
            </a:r>
            <a:r>
              <a:rPr lang="ar-MA" sz="2400" b="1" dirty="0" smtClean="0">
                <a:solidFill>
                  <a:srgbClr val="00B050"/>
                </a:solidFill>
              </a:rPr>
              <a:t>نصفي الكرتين المخيتين 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endParaRPr lang="fr-FR" sz="2400" dirty="0"/>
          </a:p>
        </p:txBody>
      </p:sp>
      <p:sp>
        <p:nvSpPr>
          <p:cNvPr id="26" name="Rectangle 25"/>
          <p:cNvSpPr/>
          <p:nvPr/>
        </p:nvSpPr>
        <p:spPr>
          <a:xfrm>
            <a:off x="387555" y="4170641"/>
            <a:ext cx="6042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l’hémisphère </a:t>
            </a:r>
            <a:r>
              <a:rPr lang="fr-FR" sz="2400" b="1" dirty="0" smtClean="0">
                <a:solidFill>
                  <a:srgbClr val="00B050"/>
                </a:solidFill>
              </a:rPr>
              <a:t>gauche</a:t>
            </a:r>
            <a:r>
              <a:rPr lang="ar-MA" sz="2400" b="1" dirty="0" smtClean="0">
                <a:solidFill>
                  <a:srgbClr val="00B050"/>
                </a:solidFill>
              </a:rPr>
              <a:t>نصف الكرة المخية اليسرى</a:t>
            </a:r>
            <a:endParaRPr lang="fr-FR" sz="2400" dirty="0"/>
          </a:p>
        </p:txBody>
      </p:sp>
      <p:sp>
        <p:nvSpPr>
          <p:cNvPr id="27" name="Rectangle 26"/>
          <p:cNvSpPr/>
          <p:nvPr/>
        </p:nvSpPr>
        <p:spPr>
          <a:xfrm>
            <a:off x="387555" y="4692954"/>
            <a:ext cx="5596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l’hémisphère </a:t>
            </a:r>
            <a:r>
              <a:rPr lang="fr-FR" sz="2400" b="1" dirty="0" smtClean="0">
                <a:solidFill>
                  <a:srgbClr val="00B050"/>
                </a:solidFill>
              </a:rPr>
              <a:t>droit</a:t>
            </a:r>
            <a:r>
              <a:rPr lang="ar-MA" sz="2400" b="1" dirty="0" smtClean="0">
                <a:solidFill>
                  <a:srgbClr val="00B050"/>
                </a:solidFill>
              </a:rPr>
              <a:t>نصف الكرة المخية اليمنى</a:t>
            </a:r>
            <a:endParaRPr lang="fr-FR" sz="2400" dirty="0"/>
          </a:p>
        </p:txBody>
      </p:sp>
      <p:sp>
        <p:nvSpPr>
          <p:cNvPr id="28" name="Rectangle 27"/>
          <p:cNvSpPr/>
          <p:nvPr/>
        </p:nvSpPr>
        <p:spPr>
          <a:xfrm>
            <a:off x="7440009" y="5215267"/>
            <a:ext cx="368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cortex </a:t>
            </a:r>
            <a:r>
              <a:rPr lang="fr-FR" sz="2400" b="1" dirty="0" smtClean="0">
                <a:solidFill>
                  <a:srgbClr val="00B050"/>
                </a:solidFill>
              </a:rPr>
              <a:t>cérébral</a:t>
            </a:r>
            <a:r>
              <a:rPr lang="ar-MA" sz="2400" b="1" dirty="0" smtClean="0">
                <a:solidFill>
                  <a:srgbClr val="00B050"/>
                </a:solidFill>
              </a:rPr>
              <a:t>قشرة مخية </a:t>
            </a:r>
            <a:endParaRPr lang="fr-FR" sz="2400" dirty="0"/>
          </a:p>
        </p:txBody>
      </p:sp>
      <p:sp>
        <p:nvSpPr>
          <p:cNvPr id="29" name="Rectangle 28"/>
          <p:cNvSpPr/>
          <p:nvPr/>
        </p:nvSpPr>
        <p:spPr>
          <a:xfrm>
            <a:off x="7440009" y="4170641"/>
            <a:ext cx="3448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matière </a:t>
            </a:r>
            <a:r>
              <a:rPr lang="fr-FR" sz="2400" b="1" dirty="0" smtClean="0">
                <a:solidFill>
                  <a:srgbClr val="00B050"/>
                </a:solidFill>
              </a:rPr>
              <a:t>grise</a:t>
            </a:r>
            <a:r>
              <a:rPr lang="ar-MA" sz="2400" b="1" dirty="0" smtClean="0">
                <a:solidFill>
                  <a:srgbClr val="00B050"/>
                </a:solidFill>
              </a:rPr>
              <a:t>مادة رمادية 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endParaRPr lang="fr-FR" sz="2400" dirty="0"/>
          </a:p>
        </p:txBody>
      </p:sp>
      <p:sp>
        <p:nvSpPr>
          <p:cNvPr id="30" name="Rectangle 29"/>
          <p:cNvSpPr/>
          <p:nvPr/>
        </p:nvSpPr>
        <p:spPr>
          <a:xfrm>
            <a:off x="7440009" y="4692954"/>
            <a:ext cx="3954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matière </a:t>
            </a:r>
            <a:r>
              <a:rPr lang="fr-FR" sz="2400" b="1" dirty="0" smtClean="0">
                <a:solidFill>
                  <a:srgbClr val="00B050"/>
                </a:solidFill>
              </a:rPr>
              <a:t>blanche</a:t>
            </a:r>
            <a:r>
              <a:rPr lang="ar-MA" sz="2400" b="1" dirty="0" smtClean="0">
                <a:solidFill>
                  <a:srgbClr val="00B050"/>
                </a:solidFill>
              </a:rPr>
              <a:t>مادة بيضاء 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endParaRPr lang="fr-FR" sz="2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529209" y="1829995"/>
            <a:ext cx="441635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smtClean="0">
                <a:solidFill>
                  <a:srgbClr val="00B050"/>
                </a:solidFill>
              </a:rPr>
              <a:t>………………………………………</a:t>
            </a:r>
            <a:r>
              <a:rPr lang="ar-MA" sz="2000" smtClean="0">
                <a:solidFill>
                  <a:srgbClr val="00B050"/>
                </a:solidFill>
              </a:rPr>
              <a:t>.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628368" y="2301360"/>
            <a:ext cx="73210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…………………………………………………………………………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499335" y="3123287"/>
            <a:ext cx="25862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……………………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125487" y="3164891"/>
            <a:ext cx="29796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…………………</a:t>
            </a:r>
            <a:r>
              <a:rPr lang="fr-FR" sz="2000" dirty="0">
                <a:solidFill>
                  <a:srgbClr val="00B050"/>
                </a:solidFill>
              </a:rPr>
              <a:t>…</a:t>
            </a:r>
            <a:r>
              <a:rPr lang="fr-FR" sz="2000" dirty="0" smtClean="0">
                <a:solidFill>
                  <a:srgbClr val="00B050"/>
                </a:solidFill>
              </a:rPr>
              <a:t>……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361039" y="3525648"/>
            <a:ext cx="29796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…………………</a:t>
            </a:r>
            <a:r>
              <a:rPr lang="fr-FR" sz="2000" dirty="0">
                <a:solidFill>
                  <a:srgbClr val="00B050"/>
                </a:solidFill>
              </a:rPr>
              <a:t>…</a:t>
            </a:r>
            <a:r>
              <a:rPr lang="fr-FR" sz="2000" dirty="0" smtClean="0">
                <a:solidFill>
                  <a:srgbClr val="00B050"/>
                </a:solidFill>
              </a:rPr>
              <a:t>……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40009" y="5676932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Cerveau</a:t>
            </a:r>
            <a:r>
              <a:rPr lang="ar-MA" sz="2400" b="1" dirty="0">
                <a:solidFill>
                  <a:srgbClr val="00B050"/>
                </a:solidFill>
              </a:rPr>
              <a:t> </a:t>
            </a:r>
            <a:r>
              <a:rPr lang="ar-MA" sz="2400" b="1" dirty="0" smtClean="0">
                <a:solidFill>
                  <a:srgbClr val="00B050"/>
                </a:solidFill>
              </a:rPr>
              <a:t>مخ</a:t>
            </a:r>
            <a:endParaRPr lang="fr-FR" sz="2400" dirty="0"/>
          </a:p>
        </p:txBody>
      </p:sp>
      <p:sp>
        <p:nvSpPr>
          <p:cNvPr id="23" name="Rectangle 22"/>
          <p:cNvSpPr/>
          <p:nvPr/>
        </p:nvSpPr>
        <p:spPr>
          <a:xfrm>
            <a:off x="387555" y="5737580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Cervelet</a:t>
            </a:r>
            <a:r>
              <a:rPr lang="ar-MA" sz="2400" b="1" dirty="0" smtClean="0">
                <a:solidFill>
                  <a:srgbClr val="00B050"/>
                </a:solidFill>
              </a:rPr>
              <a:t>مخيخ </a:t>
            </a:r>
            <a:endParaRPr lang="fr-FR" sz="2400" dirty="0"/>
          </a:p>
        </p:txBody>
      </p:sp>
      <p:sp>
        <p:nvSpPr>
          <p:cNvPr id="24" name="Rectangle 23"/>
          <p:cNvSpPr/>
          <p:nvPr/>
        </p:nvSpPr>
        <p:spPr>
          <a:xfrm>
            <a:off x="7440009" y="6112140"/>
            <a:ext cx="4124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Bulbe rachidien</a:t>
            </a:r>
            <a:r>
              <a:rPr lang="ar-MA" sz="2400" b="1" dirty="0" smtClean="0">
                <a:solidFill>
                  <a:srgbClr val="00B050"/>
                </a:solidFill>
              </a:rPr>
              <a:t>بصلة سيسائية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125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8" y="40680"/>
            <a:ext cx="10214043" cy="67784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39583" y="2039895"/>
            <a:ext cx="348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Encéphalographie</a:t>
            </a:r>
          </a:p>
          <a:p>
            <a:pPr algn="ctr"/>
            <a:r>
              <a:rPr lang="ar-MA" sz="2400" b="1" dirty="0" smtClean="0"/>
              <a:t>تخطيط الدماغ</a:t>
            </a:r>
            <a:endParaRPr lang="fr-F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732834" y="440123"/>
            <a:ext cx="60960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/>
            <a:r>
              <a:rPr lang="fr-FR" b="1" i="1" dirty="0"/>
              <a:t>Au niveau de cerveau, le débit sanguin augment en fonction de l’activité. Des appareils modernes permettent de mesurer le débit sanguin et l’exprimer avec des couleurs virtuelles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92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3"/>
            <a:ext cx="12025909" cy="61193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34792" y="1065654"/>
            <a:ext cx="199092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latin typeface="Aller"/>
              </a:rPr>
              <a:t>Aire </a:t>
            </a:r>
            <a:r>
              <a:rPr lang="fr-FR" sz="2400" b="1" dirty="0" smtClean="0">
                <a:latin typeface="Aller"/>
              </a:rPr>
              <a:t>visuelle</a:t>
            </a:r>
            <a:endParaRPr lang="ar-MA" sz="2400" b="1" dirty="0" smtClean="0">
              <a:latin typeface="Aller"/>
            </a:endParaRPr>
          </a:p>
          <a:p>
            <a:pPr algn="ctr"/>
            <a:r>
              <a:rPr lang="ar-MA" sz="2400" b="1" dirty="0" smtClean="0">
                <a:latin typeface="Aller"/>
              </a:rPr>
              <a:t>باحة الابصار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5017490" y="1065655"/>
            <a:ext cx="270627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Aire </a:t>
            </a:r>
            <a:r>
              <a:rPr lang="fr-FR" sz="2400" b="1" dirty="0" smtClean="0">
                <a:latin typeface="Aller"/>
              </a:rPr>
              <a:t>gustative</a:t>
            </a:r>
            <a:endParaRPr lang="ar-MA" sz="2400" b="1" dirty="0" smtClean="0">
              <a:latin typeface="Aller"/>
            </a:endParaRPr>
          </a:p>
          <a:p>
            <a:pPr algn="ctr"/>
            <a:r>
              <a:rPr lang="ar-MA" sz="2400" b="1" dirty="0" smtClean="0">
                <a:latin typeface="Aller"/>
              </a:rPr>
              <a:t>باحة الذوق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155609" y="1065654"/>
            <a:ext cx="270627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Aire </a:t>
            </a:r>
            <a:r>
              <a:rPr lang="fr-FR" sz="2400" b="1" dirty="0" smtClean="0">
                <a:latin typeface="Aller"/>
              </a:rPr>
              <a:t>auditive</a:t>
            </a:r>
            <a:endParaRPr lang="ar-MA" sz="2400" b="1" dirty="0">
              <a:latin typeface="Aller"/>
            </a:endParaRPr>
          </a:p>
          <a:p>
            <a:pPr algn="ctr"/>
            <a:r>
              <a:rPr lang="ar-MA" sz="2400" b="1" dirty="0" smtClean="0">
                <a:latin typeface="Aller"/>
              </a:rPr>
              <a:t>باحة السمع</a:t>
            </a:r>
            <a:endParaRPr lang="fr-FR" sz="24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7" y="53603"/>
            <a:ext cx="12216737" cy="61193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9408" y="459221"/>
            <a:ext cx="3303893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Aire </a:t>
            </a:r>
            <a:r>
              <a:rPr lang="fr-FR" sz="2400" b="1" dirty="0" smtClean="0">
                <a:latin typeface="Aller"/>
              </a:rPr>
              <a:t>de la sensibilité générale</a:t>
            </a:r>
          </a:p>
          <a:p>
            <a:pPr algn="ctr"/>
            <a:r>
              <a:rPr lang="ar-MA" sz="2400" b="1" dirty="0" smtClean="0">
                <a:latin typeface="Aller"/>
              </a:rPr>
              <a:t>باحة الحساسية العامة</a:t>
            </a:r>
            <a:endParaRPr lang="fr-FR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928614" y="643888"/>
            <a:ext cx="270627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Aire </a:t>
            </a:r>
            <a:r>
              <a:rPr lang="fr-FR" sz="2400" b="1" dirty="0" smtClean="0">
                <a:latin typeface="Aller"/>
              </a:rPr>
              <a:t>olfactive</a:t>
            </a:r>
            <a:endParaRPr lang="ar-MA" sz="2400" b="1" dirty="0" smtClean="0">
              <a:latin typeface="Aller"/>
            </a:endParaRPr>
          </a:p>
          <a:p>
            <a:pPr algn="ctr"/>
            <a:r>
              <a:rPr lang="ar-MA" sz="2400" b="1" dirty="0" smtClean="0">
                <a:latin typeface="Aller"/>
              </a:rPr>
              <a:t>باحة الشم</a:t>
            </a:r>
            <a:r>
              <a:rPr lang="fr-FR" sz="2400" b="1" dirty="0" smtClean="0">
                <a:latin typeface="Aller"/>
              </a:rPr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2747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" y="19455"/>
            <a:ext cx="12144799" cy="5505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625" y="1945532"/>
            <a:ext cx="22548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Aire </a:t>
            </a:r>
            <a:r>
              <a:rPr lang="fr-FR" sz="2400" b="1" dirty="0" smtClean="0">
                <a:latin typeface="Aller"/>
              </a:rPr>
              <a:t>visuelle</a:t>
            </a:r>
            <a:endParaRPr lang="ar-MA" sz="2400" b="1" dirty="0" smtClean="0">
              <a:latin typeface="Aller"/>
            </a:endParaRPr>
          </a:p>
          <a:p>
            <a:pPr algn="ctr"/>
            <a:r>
              <a:rPr lang="ar-MA" sz="2400" b="1" dirty="0" smtClean="0">
                <a:latin typeface="Aller"/>
              </a:rPr>
              <a:t>باحة الابصار</a:t>
            </a:r>
            <a:endParaRPr lang="fr-F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9455" y="4750652"/>
            <a:ext cx="2336621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Aire </a:t>
            </a:r>
            <a:r>
              <a:rPr lang="fr-FR" sz="2400" b="1" dirty="0" smtClean="0">
                <a:latin typeface="Aller"/>
              </a:rPr>
              <a:t>gustative</a:t>
            </a:r>
            <a:endParaRPr lang="ar-MA" sz="2400" b="1" dirty="0" smtClean="0">
              <a:latin typeface="Aller"/>
            </a:endParaRPr>
          </a:p>
          <a:p>
            <a:pPr algn="ctr"/>
            <a:r>
              <a:rPr lang="ar-MA" sz="2400" b="1" dirty="0" smtClean="0">
                <a:latin typeface="Aller"/>
              </a:rPr>
              <a:t>باحة الذوق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57625" y="3415409"/>
            <a:ext cx="2198451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Aire </a:t>
            </a:r>
            <a:r>
              <a:rPr lang="fr-FR" sz="2400" b="1" dirty="0" smtClean="0">
                <a:latin typeface="Aller"/>
              </a:rPr>
              <a:t>auditive</a:t>
            </a:r>
            <a:endParaRPr lang="ar-MA" sz="2400" b="1" dirty="0" smtClean="0">
              <a:latin typeface="Aller"/>
            </a:endParaRPr>
          </a:p>
          <a:p>
            <a:pPr algn="ctr"/>
            <a:r>
              <a:rPr lang="ar-MA" sz="2400" b="1" dirty="0" smtClean="0">
                <a:latin typeface="Aller"/>
              </a:rPr>
              <a:t>باحة السمع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66966" y="72663"/>
            <a:ext cx="3259893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ller"/>
              </a:rPr>
              <a:t>Aire de la sensibilité générale </a:t>
            </a:r>
            <a:endParaRPr lang="ar-MA" sz="2400" b="1" dirty="0" smtClean="0">
              <a:latin typeface="Aller"/>
            </a:endParaRPr>
          </a:p>
          <a:p>
            <a:pPr algn="ctr"/>
            <a:r>
              <a:rPr lang="ar-MA" sz="2400" b="1" dirty="0" smtClean="0">
                <a:latin typeface="Aller"/>
              </a:rPr>
              <a:t>باحة الحساسية العامة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9708204" y="3019041"/>
            <a:ext cx="2308698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Aire </a:t>
            </a:r>
            <a:r>
              <a:rPr lang="fr-FR" sz="2400" b="1" dirty="0" smtClean="0">
                <a:latin typeface="Aller"/>
              </a:rPr>
              <a:t>olfactive</a:t>
            </a:r>
            <a:endParaRPr lang="ar-MA" sz="2400" b="1" dirty="0" smtClean="0">
              <a:latin typeface="Aller"/>
            </a:endParaRPr>
          </a:p>
          <a:p>
            <a:pPr algn="ctr"/>
            <a:r>
              <a:rPr lang="ar-MA" sz="2400" b="1" dirty="0" smtClean="0">
                <a:latin typeface="Aller"/>
              </a:rPr>
              <a:t>باحة الشم</a:t>
            </a:r>
            <a:r>
              <a:rPr lang="fr-FR" sz="2400" b="1" dirty="0" smtClean="0">
                <a:latin typeface="Aller"/>
              </a:rPr>
              <a:t> </a:t>
            </a:r>
            <a:endParaRPr lang="fr-F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8947237" y="4925145"/>
            <a:ext cx="3259893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ller"/>
              </a:rPr>
              <a:t>Aire de la sensibilité générale </a:t>
            </a:r>
            <a:endParaRPr lang="ar-MA" sz="2400" b="1" dirty="0" smtClean="0">
              <a:latin typeface="Aller"/>
            </a:endParaRPr>
          </a:p>
          <a:p>
            <a:pPr algn="ctr"/>
            <a:r>
              <a:rPr lang="ar-MA" sz="2400" b="1" dirty="0" smtClean="0">
                <a:latin typeface="Aller"/>
              </a:rPr>
              <a:t>باحة الحساسية العامة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610616" y="4694313"/>
            <a:ext cx="22548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Aire </a:t>
            </a:r>
            <a:r>
              <a:rPr lang="fr-FR" sz="2400" b="1" dirty="0" smtClean="0">
                <a:latin typeface="Aller"/>
              </a:rPr>
              <a:t>visuelle</a:t>
            </a:r>
            <a:endParaRPr lang="ar-MA" sz="2400" b="1" dirty="0" smtClean="0">
              <a:latin typeface="Aller"/>
            </a:endParaRPr>
          </a:p>
          <a:p>
            <a:pPr algn="ctr"/>
            <a:r>
              <a:rPr lang="ar-MA" sz="2400" b="1" dirty="0" smtClean="0">
                <a:latin typeface="Aller"/>
              </a:rPr>
              <a:t>باحة الابصار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2819761" y="5765521"/>
            <a:ext cx="2198451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Aire </a:t>
            </a:r>
            <a:r>
              <a:rPr lang="fr-FR" sz="2400" b="1" dirty="0" smtClean="0">
                <a:latin typeface="Aller"/>
              </a:rPr>
              <a:t>auditive</a:t>
            </a:r>
            <a:endParaRPr lang="ar-MA" sz="2400" b="1" dirty="0" smtClean="0">
              <a:latin typeface="Aller"/>
            </a:endParaRPr>
          </a:p>
          <a:p>
            <a:pPr algn="ctr"/>
            <a:r>
              <a:rPr lang="ar-MA" sz="2400" b="1" dirty="0" smtClean="0">
                <a:latin typeface="Aller"/>
              </a:rPr>
              <a:t>باحة السمع</a:t>
            </a:r>
            <a:endParaRPr lang="fr-FR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814414" y="5765520"/>
            <a:ext cx="2336621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Aire </a:t>
            </a:r>
            <a:r>
              <a:rPr lang="fr-FR" sz="2400" b="1" dirty="0" smtClean="0">
                <a:latin typeface="Aller"/>
              </a:rPr>
              <a:t>gustative</a:t>
            </a:r>
            <a:endParaRPr lang="ar-MA" sz="2400" b="1" dirty="0" smtClean="0">
              <a:latin typeface="Aller"/>
            </a:endParaRPr>
          </a:p>
          <a:p>
            <a:pPr algn="ctr"/>
            <a:r>
              <a:rPr lang="ar-MA" sz="2400" b="1" dirty="0" smtClean="0">
                <a:latin typeface="Aller"/>
              </a:rPr>
              <a:t>باحة الذوق</a:t>
            </a:r>
            <a:endParaRPr lang="fr-FR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9708204" y="1112937"/>
            <a:ext cx="2308698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Aire </a:t>
            </a:r>
            <a:r>
              <a:rPr lang="fr-FR" sz="2400" b="1" dirty="0" smtClean="0">
                <a:latin typeface="Aller"/>
              </a:rPr>
              <a:t>olfactive</a:t>
            </a:r>
            <a:endParaRPr lang="ar-MA" sz="2400" b="1" dirty="0" smtClean="0">
              <a:latin typeface="Aller"/>
            </a:endParaRPr>
          </a:p>
          <a:p>
            <a:pPr algn="ctr"/>
            <a:r>
              <a:rPr lang="ar-MA" sz="2400" b="1" dirty="0" smtClean="0">
                <a:latin typeface="Aller"/>
              </a:rPr>
              <a:t>باحة الشم</a:t>
            </a:r>
            <a:r>
              <a:rPr lang="fr-FR" sz="2400" b="1" dirty="0" smtClean="0">
                <a:latin typeface="Aller"/>
              </a:rPr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62064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776766"/>
            <a:ext cx="1191982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2" algn="just"/>
            <a:r>
              <a:rPr lang="fr-FR" sz="2800" b="1" dirty="0" smtClean="0"/>
              <a:t>B- Voir Doc13 sur la feuille des dessins.</a:t>
            </a:r>
          </a:p>
          <a:p>
            <a:pPr lvl="2" algn="just"/>
            <a:r>
              <a:rPr lang="fr-FR" sz="2800" b="1" dirty="0" smtClean="0"/>
              <a:t>On observe que chaque </a:t>
            </a:r>
            <a:r>
              <a:rPr lang="fr-FR" sz="2800" b="1" dirty="0"/>
              <a:t>aire sensorielle occupe </a:t>
            </a:r>
            <a:r>
              <a:rPr lang="fr-FR" sz="2800" b="1" dirty="0">
                <a:solidFill>
                  <a:srgbClr val="00B050"/>
                </a:solidFill>
              </a:rPr>
              <a:t>une place </a:t>
            </a:r>
            <a:r>
              <a:rPr lang="fr-FR" sz="2800" b="1" dirty="0" smtClean="0">
                <a:solidFill>
                  <a:srgbClr val="00B050"/>
                </a:solidFill>
              </a:rPr>
              <a:t>précise 		     </a:t>
            </a:r>
            <a:r>
              <a:rPr lang="fr-FR" sz="2800" b="1" dirty="0" smtClean="0"/>
              <a:t>dans le cerveau. </a:t>
            </a:r>
            <a:endParaRPr lang="ar-MA" sz="2800" b="1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10000034" y="2207653"/>
            <a:ext cx="19197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rgbClr val="00B050"/>
                </a:solidFill>
              </a:rPr>
              <a:t>.................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5113" y="2721417"/>
            <a:ext cx="1790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2800" b="1" dirty="0">
                <a:solidFill>
                  <a:srgbClr val="00B050"/>
                </a:solidFill>
              </a:rPr>
              <a:t>منطقة محددة 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894945" y="2638541"/>
            <a:ext cx="14301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rgbClr val="00B050"/>
                </a:solidFill>
              </a:rPr>
              <a:t>............</a:t>
            </a:r>
            <a:endParaRPr lang="fr-F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" y="3215342"/>
            <a:ext cx="2134730" cy="35061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3278" y="557916"/>
            <a:ext cx="8761413" cy="132206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</a:rPr>
              <a:t>EVALUATION1 </a:t>
            </a:r>
            <a:endParaRPr lang="fr-FR" sz="60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0FCA-CED1-445B-8976-68FE1D031512}" type="datetime1">
              <a:rPr lang="fr-FR" smtClean="0">
                <a:solidFill>
                  <a:srgbClr val="B31166"/>
                </a:solidFill>
              </a:rPr>
              <a:t>22/03/2020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305166" y="2840476"/>
            <a:ext cx="4357992" cy="1381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/>
              <a:t>الجهاز العصبي (7ساعات)</a:t>
            </a:r>
            <a:endParaRPr lang="fr-FR" sz="3600" b="1" dirty="0" smtClean="0"/>
          </a:p>
          <a:p>
            <a:pPr algn="ctr"/>
            <a:r>
              <a:rPr lang="fr-FR" sz="3200" b="1" dirty="0" smtClean="0"/>
              <a:t>SYSTÈME NERVEUX</a:t>
            </a:r>
            <a:endParaRPr lang="fr-FR" sz="32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703278" y="2840476"/>
            <a:ext cx="4538620" cy="1381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/>
              <a:t>الجهاز العضلي (4 ساعات)</a:t>
            </a:r>
          </a:p>
          <a:p>
            <a:pPr algn="ctr"/>
            <a:r>
              <a:rPr lang="fr-FR" sz="3200" b="1" dirty="0" smtClean="0"/>
              <a:t>SYSTÈME MUSCULAIRE</a:t>
            </a:r>
            <a:endParaRPr lang="fr-FR" sz="32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" t="9403" r="1577" b="12360"/>
          <a:stretch/>
        </p:blipFill>
        <p:spPr>
          <a:xfrm flipH="1">
            <a:off x="7509752" y="4449729"/>
            <a:ext cx="4320870" cy="190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097311" cy="6855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37130" y="364493"/>
            <a:ext cx="315487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ller"/>
              </a:rPr>
              <a:t>Moelle épinière</a:t>
            </a:r>
          </a:p>
          <a:p>
            <a:pPr algn="ctr"/>
            <a:r>
              <a:rPr lang="ar-MA" sz="2400" b="1" dirty="0" smtClean="0">
                <a:latin typeface="Aller"/>
              </a:rPr>
              <a:t>نخاع شوكي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9037130" y="1365431"/>
            <a:ext cx="315487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ller"/>
              </a:rPr>
              <a:t>Aire de la sensibilité générale</a:t>
            </a:r>
          </a:p>
          <a:p>
            <a:pPr algn="ctr"/>
            <a:r>
              <a:rPr lang="ar-MA" sz="2400" b="1" dirty="0" smtClean="0">
                <a:latin typeface="Aller"/>
              </a:rPr>
              <a:t>باحة الحساسية العامة</a:t>
            </a:r>
            <a:endParaRPr lang="fr-F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9037130" y="2735701"/>
            <a:ext cx="315487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ller"/>
              </a:rPr>
              <a:t>La peau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7000805" y="1357932"/>
            <a:ext cx="315487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ller"/>
              </a:rPr>
              <a:t>Aire de la sensibilité générale </a:t>
            </a:r>
          </a:p>
          <a:p>
            <a:pPr algn="ctr"/>
            <a:r>
              <a:rPr lang="ar-MA" sz="2400" b="1" dirty="0" smtClean="0">
                <a:latin typeface="Aller"/>
              </a:rPr>
              <a:t>باحة الحساسية العامة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2944373" y="3666314"/>
            <a:ext cx="172490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ller"/>
              </a:rPr>
              <a:t>La peau</a:t>
            </a:r>
            <a:endParaRPr lang="fr-FR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7000805" y="3666314"/>
            <a:ext cx="315487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ller"/>
              </a:rPr>
              <a:t>Moelle épinière</a:t>
            </a:r>
          </a:p>
          <a:p>
            <a:pPr algn="ctr"/>
            <a:r>
              <a:rPr lang="ar-MA" sz="2400" b="1" dirty="0" smtClean="0">
                <a:latin typeface="Aller"/>
              </a:rPr>
              <a:t>نخاع شوكي</a:t>
            </a:r>
            <a:endParaRPr lang="fr-FR" sz="2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19845" y="2755156"/>
            <a:ext cx="1245141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1093304" y="4439616"/>
            <a:ext cx="337931" cy="201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322739" y="5339454"/>
            <a:ext cx="2621634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Naissance d’un message nerveux sensitif.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7 L 0.00156 -0.00047 C 0.00039 0.01018 -0.00053 0.02083 -0.00183 0.03148 C -0.00222 0.03495 -0.00352 0.03773 -0.00352 0.04143 C -0.00313 0.05625 -0.00196 0.07152 -0.00013 0.08634 C 0.00143 0.09907 0.00794 0.09884 0.01354 0.10231 L 0.01875 0.10555 L 0.02395 0.10926 C 0.03255 0.10764 0.04127 0.1074 0.04987 0.10555 C 0.05169 0.10532 0.05338 0.10301 0.05507 0.10231 C 0.05846 0.10115 0.06197 0.10023 0.06536 0.09907 C 0.06783 0.09722 0.06992 0.09467 0.07226 0.09236 C 0.07395 0.09143 0.07565 0.08935 0.0776 0.08935 C 0.12682 0.0875 0.17643 0.08703 0.22591 0.08634 C 0.2276 0.08541 0.22929 0.0831 0.23125 0.0831 C 0.23554 0.0831 0.25338 0.08796 0.25872 0.08935 L 0.30885 0.08634 L 0.37096 0.0831 C 0.3733 0.0824 0.372 0.07453 0.37252 0.0699 C 0.375 0.05509 0.37395 0.06481 0.37773 0.04768 C 0.37851 0.04444 0.37877 0.04143 0.37981 0.03796 C 0.37838 0.01759 0.37747 -0.00324 0.37604 -0.02292 C 0.37578 -0.02778 0.37487 -0.03172 0.37434 -0.03635 C 0.37278 -0.04954 0.37226 -0.05764 0.37096 -0.07153 C 0.36966 -0.10139 0.37474 -0.13473 0.36744 -0.16158 C 0.36601 -0.16598 0.3651 -0.16991 0.36393 -0.17431 C 0.36263 -0.18079 0.36145 -0.1875 0.36054 -0.19398 L 0.35716 -0.2132 C 0.35651 -0.21736 0.35638 -0.22223 0.35507 -0.22616 C 0.35455 -0.2294 0.35312 -0.23241 0.35195 -0.23588 C 0.35078 -0.24445 0.34895 -0.25278 0.34856 -0.26135 C 0.34648 -0.3007 0.34869 -0.28565 0.34492 -0.30648 C 0.34088 -0.37616 0.34336 -0.32593 0.34336 -0.45741 " pathEditMode="relative" rAng="0" ptsTypes="AAAAAAAAAAAAAAAAAAAAAAAAAAAAAAAAA">
                                      <p:cBhvr>
                                        <p:cTn id="42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097311" cy="6855365"/>
          </a:xfrm>
          <a:prstGeom prst="rect">
            <a:avLst/>
          </a:prstGeom>
        </p:spPr>
      </p:pic>
      <p:cxnSp>
        <p:nvCxnSpPr>
          <p:cNvPr id="2" name="Connecteur droit 1"/>
          <p:cNvCxnSpPr/>
          <p:nvPr/>
        </p:nvCxnSpPr>
        <p:spPr>
          <a:xfrm>
            <a:off x="1284051" y="5194570"/>
            <a:ext cx="4428000" cy="5836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/>
          <p:nvPr/>
        </p:nvCxnSpPr>
        <p:spPr>
          <a:xfrm flipH="1" flipV="1">
            <a:off x="5512342" y="1459150"/>
            <a:ext cx="246434" cy="38160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000805" y="1357932"/>
            <a:ext cx="315487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ller"/>
              </a:rPr>
              <a:t>Aire de la sensibilité générale</a:t>
            </a:r>
          </a:p>
          <a:p>
            <a:pPr algn="ctr"/>
            <a:r>
              <a:rPr lang="ar-MA" sz="2400" b="1" dirty="0" smtClean="0">
                <a:latin typeface="Aller"/>
              </a:rPr>
              <a:t>باحة الحساسية العامة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944373" y="3666314"/>
            <a:ext cx="172490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ller"/>
              </a:rPr>
              <a:t>La peau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7000805" y="3666314"/>
            <a:ext cx="315487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ller"/>
              </a:rPr>
              <a:t>Moelle épinière</a:t>
            </a:r>
          </a:p>
          <a:p>
            <a:pPr algn="ctr"/>
            <a:r>
              <a:rPr lang="ar-MA" sz="2400" b="1" dirty="0" smtClean="0">
                <a:latin typeface="Aller"/>
              </a:rPr>
              <a:t>نخاع شوكي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67334" y="4794460"/>
            <a:ext cx="3988341" cy="707886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Influx nerveux sensitif afférent</a:t>
            </a:r>
          </a:p>
          <a:p>
            <a:pPr algn="ctr"/>
            <a:r>
              <a:rPr lang="ar-MA" sz="2000" b="1" dirty="0" smtClean="0">
                <a:solidFill>
                  <a:schemeClr val="bg1"/>
                </a:solidFill>
              </a:rPr>
              <a:t>سيالة عصبية حسية مركزية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5712051" y="4922196"/>
            <a:ext cx="435830" cy="3891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1173808" y="4364125"/>
            <a:ext cx="214009" cy="29714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5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3.125E-6 -2.22222E-6 C 0.00052 0.00857 0.00091 0.01713 0.00156 0.0257 C 0.00195 0.03218 0.00287 0.03889 0.00313 0.04537 C 0.00391 0.06343 0.00026 0.08334 0.00469 0.09931 C 0.0069 0.10695 0.01432 0.10093 0.01914 0.10209 C 0.02761 0.10463 0.04466 0.11065 0.04466 0.11065 C 0.05208 0.10972 0.05951 0.10926 0.06693 0.10787 C 0.07018 0.10741 0.07331 0.10556 0.07656 0.1051 C 0.08607 0.10371 0.0957 0.10324 0.10521 0.10209 C 0.14831 0.10324 0.19141 0.10232 0.23451 0.1051 C 0.23646 0.1051 0.2375 0.10949 0.23932 0.11065 C 0.2418 0.1125 0.24466 0.1125 0.24727 0.11366 L 0.31745 0.10787 C 0.32279 0.10741 0.32813 0.10648 0.33346 0.1051 C 0.33516 0.10463 0.33659 0.10255 0.33828 0.10209 C 0.34779 0.09977 0.36693 0.09653 0.36693 0.09653 C 0.36745 0.09283 0.36823 0.08912 0.36849 0.08519 C 0.37214 0.04398 0.37044 0.00648 0.36849 -0.0368 C 0.36836 -0.0419 0.36628 -0.04606 0.36537 -0.05092 C 0.36471 -0.05463 0.36419 -0.05856 0.3638 -0.06227 C 0.36315 -0.06713 0.36263 -0.07176 0.36211 -0.07639 C 0.36029 -0.09838 0.36003 -0.11273 0.35899 -0.13611 C 0.35846 -0.18333 0.35886 -0.23078 0.35742 -0.27801 C 0.35716 -0.28379 0.35521 -0.28912 0.35417 -0.2949 C 0.35234 -0.30578 0.35169 -0.31458 0.35104 -0.32615 C 0.35039 -0.33541 0.34792 -0.38727 0.34779 -0.39421 C 0.34753 -0.41504 0.34779 -0.43588 0.34779 -0.45648 " pathEditMode="relative" ptsTypes="AAAAAAAAAAAAAAAAAAAAAAAAAAAA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619979"/>
            <a:ext cx="120233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2" algn="just"/>
            <a:r>
              <a:rPr lang="fr-FR" sz="2800" b="1" dirty="0"/>
              <a:t>D</a:t>
            </a:r>
            <a:r>
              <a:rPr lang="fr-FR" sz="2800" b="1" dirty="0" smtClean="0"/>
              <a:t>- Le schéma fonctionnel</a:t>
            </a:r>
            <a:r>
              <a:rPr lang="ar-MA" sz="2800" b="1" dirty="0" smtClean="0"/>
              <a:t> </a:t>
            </a:r>
            <a:r>
              <a:rPr lang="fr-FR" sz="2800" b="1" dirty="0"/>
              <a:t> </a:t>
            </a:r>
            <a:r>
              <a:rPr lang="fr-FR" sz="2800" b="1" i="1" dirty="0" smtClean="0">
                <a:solidFill>
                  <a:srgbClr val="00B050"/>
                </a:solidFill>
              </a:rPr>
              <a:t>(cas de toucher un objet</a:t>
            </a:r>
            <a:r>
              <a:rPr lang="ar-MA" sz="2800" b="1" i="1" dirty="0" smtClean="0">
                <a:solidFill>
                  <a:srgbClr val="00B050"/>
                </a:solidFill>
              </a:rPr>
              <a:t>في حالة اللمس </a:t>
            </a:r>
            <a:r>
              <a:rPr lang="fr-FR" sz="2800" b="1" i="1" dirty="0" smtClean="0">
                <a:solidFill>
                  <a:srgbClr val="00B050"/>
                </a:solidFill>
              </a:rPr>
              <a:t>):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914400" y="3187478"/>
            <a:ext cx="2354094" cy="8771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La peau</a:t>
            </a:r>
            <a:r>
              <a:rPr lang="ar-MA" sz="2400" b="1" dirty="0" smtClean="0">
                <a:solidFill>
                  <a:schemeClr val="tx1"/>
                </a:solidFill>
              </a:rPr>
              <a:t>الجلد 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379877" y="3187479"/>
            <a:ext cx="2577831" cy="8771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Le nerf sensitif</a:t>
            </a:r>
          </a:p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العصب الحسي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069091" y="3187479"/>
            <a:ext cx="3662467" cy="8771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Aire de la sensibilité générale</a:t>
            </a:r>
            <a:r>
              <a:rPr lang="ar-MA" sz="2000" b="1" dirty="0" smtClean="0">
                <a:solidFill>
                  <a:schemeClr val="tx1"/>
                </a:solidFill>
              </a:rPr>
              <a:t>باحة الحساسية العامة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4064643"/>
            <a:ext cx="2354094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356977" y="4084253"/>
            <a:ext cx="2577831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142454" y="4064643"/>
            <a:ext cx="3515740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009507" y="5584634"/>
            <a:ext cx="351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Récepteur sensoriel</a:t>
            </a:r>
            <a:endParaRPr lang="ar-MA" sz="2400" b="1" dirty="0" smtClean="0">
              <a:solidFill>
                <a:srgbClr val="00B050"/>
              </a:solidFill>
            </a:endParaRPr>
          </a:p>
          <a:p>
            <a:pPr algn="ctr"/>
            <a:r>
              <a:rPr lang="ar-MA" sz="2400" b="1" dirty="0" smtClean="0">
                <a:solidFill>
                  <a:srgbClr val="00B050"/>
                </a:solidFill>
              </a:rPr>
              <a:t>مستقبل حسي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79877" y="5619362"/>
            <a:ext cx="351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Conducteur</a:t>
            </a:r>
            <a:r>
              <a:rPr lang="fr-FR" sz="2400" b="1" dirty="0">
                <a:solidFill>
                  <a:srgbClr val="00B050"/>
                </a:solidFill>
              </a:rPr>
              <a:t> </a:t>
            </a:r>
            <a:r>
              <a:rPr lang="fr-FR" sz="2400" b="1" dirty="0" smtClean="0">
                <a:solidFill>
                  <a:srgbClr val="00B050"/>
                </a:solidFill>
              </a:rPr>
              <a:t>sensoriel</a:t>
            </a:r>
            <a:endParaRPr lang="ar-MA" sz="2400" b="1" dirty="0" smtClean="0">
              <a:solidFill>
                <a:srgbClr val="00B050"/>
              </a:solidFill>
            </a:endParaRPr>
          </a:p>
          <a:p>
            <a:pPr algn="ctr"/>
            <a:r>
              <a:rPr lang="ar-MA" sz="2400" b="1" dirty="0" smtClean="0">
                <a:solidFill>
                  <a:srgbClr val="00B050"/>
                </a:solidFill>
              </a:rPr>
              <a:t>موصل حسي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5294" y="5568370"/>
            <a:ext cx="3904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Centre nerveux sensoriel</a:t>
            </a:r>
            <a:endParaRPr lang="ar-MA" sz="2400" b="1" dirty="0" smtClean="0">
              <a:solidFill>
                <a:srgbClr val="00B050"/>
              </a:solidFill>
            </a:endParaRPr>
          </a:p>
          <a:p>
            <a:pPr algn="ctr"/>
            <a:r>
              <a:rPr lang="ar-MA" sz="2400" b="1" dirty="0" smtClean="0">
                <a:solidFill>
                  <a:srgbClr val="00B050"/>
                </a:solidFill>
              </a:rPr>
              <a:t>مركز عصبي حسي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3511482" y="3626060"/>
            <a:ext cx="625406" cy="48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7296959" y="3626060"/>
            <a:ext cx="625406" cy="48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023529" y="3440990"/>
            <a:ext cx="2042304" cy="38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500459" y="3293849"/>
            <a:ext cx="229086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sz="4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265061" y="3281151"/>
            <a:ext cx="3396578" cy="704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8132522" y="4109579"/>
            <a:ext cx="351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Centre nerveux sensoriel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023529" y="4176586"/>
            <a:ext cx="2122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Récepteur </a:t>
            </a:r>
          </a:p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sensoriel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597738" y="4156226"/>
            <a:ext cx="209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Conducteur</a:t>
            </a:r>
            <a:r>
              <a:rPr lang="fr-FR" sz="2400" b="1" dirty="0">
                <a:solidFill>
                  <a:srgbClr val="00B050"/>
                </a:solidFill>
              </a:rPr>
              <a:t> </a:t>
            </a:r>
            <a:r>
              <a:rPr lang="fr-FR" sz="2400" b="1" dirty="0" smtClean="0">
                <a:solidFill>
                  <a:srgbClr val="00B050"/>
                </a:solidFill>
              </a:rPr>
              <a:t>sensoriel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2117948"/>
            <a:ext cx="6019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C-</a:t>
            </a:r>
            <a:r>
              <a:rPr lang="fr-FR" sz="2400" b="1" dirty="0"/>
              <a:t> Voir </a:t>
            </a:r>
            <a:r>
              <a:rPr lang="fr-FR" sz="2400" b="1" dirty="0" smtClean="0"/>
              <a:t>Doc.12 </a:t>
            </a:r>
            <a:r>
              <a:rPr lang="fr-FR" sz="2400" b="1" dirty="0"/>
              <a:t>sur la feuille des </a:t>
            </a:r>
            <a:r>
              <a:rPr lang="fr-FR" sz="2400" b="1" dirty="0" smtClean="0"/>
              <a:t>dessins.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062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 animBg="1"/>
      <p:bldP spid="16" grpId="0" animBg="1"/>
      <p:bldP spid="17" grpId="0" animBg="1"/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1435"/>
            <a:ext cx="70817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2"/>
            <a:r>
              <a:rPr lang="fr-FR" sz="3200" b="1" u="sng" dirty="0" smtClean="0">
                <a:solidFill>
                  <a:srgbClr val="FF0000"/>
                </a:solidFill>
              </a:rPr>
              <a:t>Bilan:</a:t>
            </a:r>
            <a:endParaRPr lang="fr-FR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633088"/>
            <a:ext cx="1182316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 algn="just"/>
            <a:r>
              <a:rPr lang="fr-FR" sz="2400" b="1" dirty="0" smtClean="0"/>
              <a:t>La sensibilité consciente est une </a:t>
            </a:r>
            <a:r>
              <a:rPr lang="fr-FR" sz="2400" b="1" dirty="0" smtClean="0">
                <a:solidFill>
                  <a:srgbClr val="FF0000"/>
                </a:solidFill>
              </a:rPr>
              <a:t>activité nerveuse</a:t>
            </a:r>
            <a:r>
              <a:rPr lang="ar-MA" sz="2400" b="1" dirty="0" smtClean="0">
                <a:solidFill>
                  <a:srgbClr val="FF0000"/>
                </a:solidFill>
              </a:rPr>
              <a:t>نشاط عصبي 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/>
              <a:t>sensorielle, se fait, à l’intervention des éléments suivants: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2557" y="1446722"/>
            <a:ext cx="221790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Récepteur sensoriel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49303" y="1678431"/>
            <a:ext cx="2532433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Nerf sensitif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71107" y="1387141"/>
            <a:ext cx="262525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Aire sensorielle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919" y="4178704"/>
            <a:ext cx="115702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0000"/>
                </a:solidFill>
              </a:rPr>
              <a:t>-Conducteur sensoriel</a:t>
            </a:r>
            <a:r>
              <a:rPr lang="ar-MA" sz="2800" b="1" dirty="0" smtClean="0">
                <a:solidFill>
                  <a:srgbClr val="FF0000"/>
                </a:solidFill>
              </a:rPr>
              <a:t>موصل حسي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/>
              <a:t>:Conduit</a:t>
            </a:r>
            <a:r>
              <a:rPr lang="ar-MA" sz="2800" b="1" dirty="0" smtClean="0"/>
              <a:t>يوصل</a:t>
            </a:r>
            <a:r>
              <a:rPr lang="fr-FR" sz="2800" b="1" dirty="0" smtClean="0"/>
              <a:t> l’influx </a:t>
            </a:r>
            <a:r>
              <a:rPr lang="fr-FR" sz="2800" b="1" dirty="0"/>
              <a:t>nerveux </a:t>
            </a:r>
            <a:r>
              <a:rPr lang="fr-FR" sz="2800" b="1" dirty="0" smtClean="0"/>
              <a:t>sensitif (afférent</a:t>
            </a:r>
            <a:r>
              <a:rPr lang="ar-MA" sz="2800" b="1" dirty="0" smtClean="0"/>
              <a:t>مركزية</a:t>
            </a:r>
            <a:r>
              <a:rPr lang="fr-FR" sz="2800" b="1" dirty="0" smtClean="0"/>
              <a:t>) </a:t>
            </a:r>
            <a:r>
              <a:rPr lang="fr-FR" sz="2800" b="1" dirty="0"/>
              <a:t>vers le cerveau</a:t>
            </a:r>
            <a:r>
              <a:rPr lang="fr-FR" sz="2800" b="1" dirty="0" smtClean="0"/>
              <a:t>.</a:t>
            </a:r>
            <a:endParaRPr lang="fr-FR" sz="2800" b="1" dirty="0"/>
          </a:p>
          <a:p>
            <a:pPr algn="just"/>
            <a:r>
              <a:rPr lang="fr-FR" sz="2800" b="1" dirty="0" smtClean="0">
                <a:solidFill>
                  <a:srgbClr val="FF0000"/>
                </a:solidFill>
              </a:rPr>
              <a:t>-Centre nerveux sensoriel: </a:t>
            </a:r>
            <a:r>
              <a:rPr lang="fr-FR" sz="2800" b="1" dirty="0" smtClean="0"/>
              <a:t>interprète</a:t>
            </a:r>
            <a:r>
              <a:rPr lang="ar-MA" sz="2800" b="1" dirty="0" smtClean="0"/>
              <a:t>يحلل</a:t>
            </a:r>
            <a:r>
              <a:rPr lang="fr-FR" sz="2800" b="1" dirty="0" smtClean="0"/>
              <a:t> l’influx nerveux sensitif afférent au aire sensorielle. </a:t>
            </a:r>
          </a:p>
          <a:p>
            <a:pPr algn="just"/>
            <a:r>
              <a:rPr lang="fr-FR" sz="2800" b="1" dirty="0" smtClean="0">
                <a:solidFill>
                  <a:srgbClr val="FF0000"/>
                </a:solidFill>
              </a:rPr>
              <a:t>-Reçoit </a:t>
            </a:r>
            <a:r>
              <a:rPr lang="fr-FR" sz="2800" b="1" dirty="0">
                <a:solidFill>
                  <a:srgbClr val="FF0000"/>
                </a:solidFill>
              </a:rPr>
              <a:t>la </a:t>
            </a:r>
            <a:r>
              <a:rPr lang="fr-FR" sz="2800" b="1" dirty="0" smtClean="0">
                <a:solidFill>
                  <a:srgbClr val="FF0000"/>
                </a:solidFill>
              </a:rPr>
              <a:t>stimulation</a:t>
            </a:r>
            <a:r>
              <a:rPr lang="ar-MA" sz="2800" b="1" dirty="0" smtClean="0">
                <a:solidFill>
                  <a:srgbClr val="FF0000"/>
                </a:solidFill>
              </a:rPr>
              <a:t>يتلقى الاهاجة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/>
              <a:t>et la transforme en influx nerveux sensitif. 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3403870" y="1615719"/>
            <a:ext cx="642026" cy="493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7498404" y="1693381"/>
            <a:ext cx="642026" cy="493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82557" y="2439738"/>
            <a:ext cx="221790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>
                <a:solidFill>
                  <a:schemeClr val="bg1"/>
                </a:solidFill>
              </a:rPr>
              <a:t>……………………………………………………………………………………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49303" y="2254117"/>
            <a:ext cx="253243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>
                <a:solidFill>
                  <a:schemeClr val="bg1"/>
                </a:solidFill>
              </a:rPr>
              <a:t>……………………………………………………………………………………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771107" y="2421723"/>
            <a:ext cx="262525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>
                <a:solidFill>
                  <a:schemeClr val="bg1"/>
                </a:solidFill>
              </a:rPr>
              <a:t>……………………………………………………………………………………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12192000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</a:t>
            </a:r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 cerveau et la motricité volontaire. </a:t>
            </a:r>
            <a:endParaRPr lang="ar-MA" sz="38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/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المخ والتحركية الارادية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036268"/>
            <a:ext cx="1107656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Origine de la motricité volontaire 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مصدر التحركية الارادية 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434" y="1261884"/>
            <a:ext cx="11394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Suite à des accidents graves, certaines </a:t>
            </a: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personnes 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souffrent de paralysie, elles perdent le </a:t>
            </a: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contrôle</a:t>
            </a:r>
            <a:r>
              <a:rPr lang="ar-MA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partiel 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ou total de leurs corps</a:t>
            </a: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89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48261"/>
              </p:ext>
            </p:extLst>
          </p:nvPr>
        </p:nvGraphicFramePr>
        <p:xfrm>
          <a:off x="97275" y="58363"/>
          <a:ext cx="12003932" cy="6641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102"/>
                <a:gridCol w="3697883"/>
                <a:gridCol w="4639947"/>
              </a:tblGrid>
              <a:tr h="69749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Expériences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Résultats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Conclusions </a:t>
                      </a:r>
                      <a:endParaRPr lang="fr-FR" sz="2800" b="1" dirty="0"/>
                    </a:p>
                  </a:txBody>
                  <a:tcPr anchor="ctr"/>
                </a:tc>
              </a:tr>
              <a:tr h="2473725">
                <a:tc>
                  <a:txBody>
                    <a:bodyPr/>
                    <a:lstStyle/>
                    <a:p>
                      <a:pPr algn="just"/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Chez un chat normal, on détruit la partie du cortex cérébral situé en avant du sillon de Rolando</a:t>
                      </a:r>
                      <a:endParaRPr lang="fr-FR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 de toue réaction</a:t>
                      </a:r>
                      <a:r>
                        <a:rPr lang="fr-FR" sz="2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volontaire chez le chat</a:t>
                      </a:r>
                      <a:endParaRPr lang="fr-FR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partie détruite est en effet l’origine de la motricité</a:t>
                      </a:r>
                      <a:r>
                        <a:rPr lang="fr-FR" sz="2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volontaire.</a:t>
                      </a:r>
                      <a:endParaRPr lang="fr-FR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29475">
                <a:tc>
                  <a:txBody>
                    <a:bodyPr/>
                    <a:lstStyle/>
                    <a:p>
                      <a:pPr algn="just"/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stimulations électriques du cortex cérébral droit</a:t>
                      </a:r>
                      <a:endParaRPr lang="fr-FR" sz="28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Déclenchement des mouvements</a:t>
                      </a:r>
                      <a:r>
                        <a:rPr lang="fr-FR" sz="2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la région gauche du corps et</a:t>
                      </a:r>
                      <a:r>
                        <a:rPr lang="fr-FR" sz="2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inversement.</a:t>
                      </a:r>
                      <a:endParaRPr lang="fr-FR" sz="2800" b="1" dirty="0" smtClean="0"/>
                    </a:p>
                    <a:p>
                      <a:pPr algn="just"/>
                      <a:endParaRPr lang="fr-FR" sz="28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partie cérébrale gauche commande les mouvements des muscles de partie droit de corps, et vice</a:t>
                      </a:r>
                      <a:r>
                        <a:rPr lang="fr-FR" sz="2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versa.</a:t>
                      </a:r>
                      <a:endParaRPr lang="fr-FR" sz="28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801583" y="2568102"/>
            <a:ext cx="3579779" cy="400110"/>
          </a:xfrm>
          <a:prstGeom prst="rect">
            <a:avLst/>
          </a:prstGeom>
          <a:solidFill>
            <a:srgbClr val="96E2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………………………………..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623244" y="4315839"/>
            <a:ext cx="150130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……………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90170" y="4935167"/>
            <a:ext cx="247406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…………………..…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922542" y="5573950"/>
            <a:ext cx="88683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……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60148"/>
              </p:ext>
            </p:extLst>
          </p:nvPr>
        </p:nvGraphicFramePr>
        <p:xfrm>
          <a:off x="97275" y="58363"/>
          <a:ext cx="12003932" cy="6641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102"/>
                <a:gridCol w="3697883"/>
                <a:gridCol w="4639947"/>
              </a:tblGrid>
              <a:tr h="69749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Expériences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Résultats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Conclusions </a:t>
                      </a:r>
                      <a:endParaRPr lang="fr-FR" sz="2800" b="1" dirty="0"/>
                    </a:p>
                  </a:txBody>
                  <a:tcPr anchor="ctr"/>
                </a:tc>
              </a:tr>
              <a:tr h="2473725">
                <a:tc>
                  <a:txBody>
                    <a:bodyPr/>
                    <a:lstStyle/>
                    <a:p>
                      <a:pPr algn="just"/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Chez un chat normal, on détruit la partie du cortex cérébral situé en avant du sillon de Rolando</a:t>
                      </a:r>
                      <a:endParaRPr lang="fr-FR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 de toue réaction</a:t>
                      </a:r>
                      <a:r>
                        <a:rPr lang="fr-FR" sz="2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volontaire chez le chat</a:t>
                      </a:r>
                      <a:endParaRPr lang="fr-FR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partie détruite est en effet l’origine de la </a:t>
                      </a:r>
                      <a:r>
                        <a:rPr lang="fr-FR" sz="28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motricité</a:t>
                      </a:r>
                      <a:r>
                        <a:rPr lang="fr-FR" sz="28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volontaire</a:t>
                      </a:r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29475">
                <a:tc>
                  <a:txBody>
                    <a:bodyPr/>
                    <a:lstStyle/>
                    <a:p>
                      <a:pPr algn="just"/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stimulations électriques du cortex cérébral droit</a:t>
                      </a:r>
                      <a:endParaRPr lang="fr-FR" sz="28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Déclenchement des mouvements</a:t>
                      </a:r>
                      <a:r>
                        <a:rPr lang="fr-FR" sz="2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la région gauche du corps et</a:t>
                      </a:r>
                      <a:r>
                        <a:rPr lang="fr-FR" sz="2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inversement.</a:t>
                      </a:r>
                      <a:endParaRPr lang="fr-FR" sz="2800" b="1" dirty="0" smtClean="0"/>
                    </a:p>
                    <a:p>
                      <a:pPr algn="just"/>
                      <a:endParaRPr lang="fr-FR" sz="28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partie cérébrale </a:t>
                      </a:r>
                      <a:r>
                        <a:rPr lang="fr-FR" sz="28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gauche</a:t>
                      </a:r>
                      <a:r>
                        <a:rPr lang="fr-FR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commande les </a:t>
                      </a:r>
                      <a:r>
                        <a:rPr lang="fr-FR" sz="28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mouvements</a:t>
                      </a:r>
                      <a:r>
                        <a:rPr lang="fr-FR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muscles de partie </a:t>
                      </a:r>
                      <a:r>
                        <a:rPr lang="fr-FR" sz="28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droit</a:t>
                      </a:r>
                      <a:r>
                        <a:rPr lang="fr-FR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corps, et vice</a:t>
                      </a:r>
                      <a:r>
                        <a:rPr lang="fr-FR" sz="2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versa.</a:t>
                      </a:r>
                      <a:endParaRPr lang="fr-FR" sz="28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9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601" y="1535772"/>
            <a:ext cx="1107656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B/ Le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centre moteur appelé </a:t>
            </a: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Aire motrice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 trouve 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devant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le </a:t>
            </a:r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sillon</a:t>
            </a:r>
            <a:r>
              <a:rPr 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Rolando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460442" y="489332"/>
            <a:ext cx="1107656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Réponses: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440" y="1012552"/>
            <a:ext cx="1107656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A/ Voir le tableau sur la feuille des dessins.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4873356" y="1622521"/>
            <a:ext cx="1919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…………………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560136" y="1622521"/>
            <a:ext cx="11219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11601" y="2058992"/>
            <a:ext cx="13099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…………...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1" y="2576628"/>
            <a:ext cx="5608306" cy="399927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68885" y="3540868"/>
            <a:ext cx="1498060" cy="1200329"/>
          </a:xfrm>
          <a:prstGeom prst="rect">
            <a:avLst/>
          </a:prstGeom>
          <a:solidFill>
            <a:schemeClr val="bg1"/>
          </a:solidFill>
          <a:ln>
            <a:solidFill>
              <a:srgbClr val="C422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Sillon de Rolando</a:t>
            </a:r>
            <a:endParaRPr lang="ar-MA" sz="2400" b="1" dirty="0" smtClean="0"/>
          </a:p>
          <a:p>
            <a:pPr algn="ctr"/>
            <a:r>
              <a:rPr lang="ar-MA" sz="2400" b="1" dirty="0" smtClean="0"/>
              <a:t>شق رولاندو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968884" y="4920606"/>
            <a:ext cx="1750979" cy="1200329"/>
          </a:xfrm>
          <a:prstGeom prst="rect">
            <a:avLst/>
          </a:prstGeom>
          <a:solidFill>
            <a:schemeClr val="bg1"/>
          </a:solidFill>
          <a:ln>
            <a:solidFill>
              <a:srgbClr val="C422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Aire motrice</a:t>
            </a:r>
          </a:p>
          <a:p>
            <a:pPr algn="ctr"/>
            <a:r>
              <a:rPr lang="ar-MA" sz="2400" b="1" dirty="0" smtClean="0"/>
              <a:t>باحة حركية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0109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0195"/>
            <a:ext cx="12192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Eléments 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intervenants </a:t>
            </a:r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lors de la 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motricité volontaire</a:t>
            </a:r>
          </a:p>
          <a:p>
            <a:pPr lvl="1" algn="r" rtl="1"/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العناصر المتدخلة خلال التحركية الارادية</a:t>
            </a:r>
            <a:endParaRPr lang="ar-MA" sz="3200" b="1" u="sng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399255"/>
              </p:ext>
            </p:extLst>
          </p:nvPr>
        </p:nvGraphicFramePr>
        <p:xfrm>
          <a:off x="6335949" y="0"/>
          <a:ext cx="5856051" cy="667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051"/>
              </a:tblGrid>
              <a:tr h="6884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Conclusions </a:t>
                      </a:r>
                      <a:endParaRPr lang="fr-FR" sz="2400" dirty="0"/>
                    </a:p>
                  </a:txBody>
                  <a:tcPr anchor="ctr"/>
                </a:tc>
              </a:tr>
              <a:tr h="14757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cerveau est ………………………………………………………………………………………………</a:t>
                      </a:r>
                      <a:endParaRPr lang="fr-FR" sz="2400" dirty="0"/>
                    </a:p>
                  </a:txBody>
                  <a:tcPr>
                    <a:solidFill>
                      <a:srgbClr val="96E2D2"/>
                    </a:solidFill>
                  </a:tcPr>
                </a:tc>
              </a:tr>
              <a:tr h="147575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moelle épinière est</a:t>
                      </a:r>
                      <a:r>
                        <a:rPr lang="fr-FR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</a:t>
                      </a:r>
                      <a:endParaRPr lang="fr-FR" sz="240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188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nerf sciatique est………………………………………………………………………………………</a:t>
                      </a:r>
                      <a:endParaRPr lang="fr-FR" sz="2400" dirty="0" smtClean="0"/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fr-FR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31441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muscle est. …………………………………………………………………………………………</a:t>
                      </a:r>
                      <a:endParaRPr lang="fr-FR" sz="24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5631" y="3338016"/>
            <a:ext cx="3079616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C4220D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dirty="0" smtClean="0">
                <a:solidFill>
                  <a:schemeClr val="dk1"/>
                </a:solidFill>
              </a:rPr>
              <a:t>indispensable À toute </a:t>
            </a:r>
            <a:r>
              <a:rPr lang="fr-FR" sz="2800" b="1" dirty="0">
                <a:solidFill>
                  <a:schemeClr val="dk1"/>
                </a:solidFill>
              </a:rPr>
              <a:t>motricité volontaire. C’est </a:t>
            </a:r>
            <a:r>
              <a:rPr lang="fr-FR" sz="2800" b="1" dirty="0">
                <a:solidFill>
                  <a:srgbClr val="FF0000"/>
                </a:solidFill>
              </a:rPr>
              <a:t>le </a:t>
            </a:r>
            <a:r>
              <a:rPr lang="fr-FR" sz="2800" b="1" dirty="0" smtClean="0">
                <a:solidFill>
                  <a:srgbClr val="FF0000"/>
                </a:solidFill>
              </a:rPr>
              <a:t>centre nerveux </a:t>
            </a:r>
            <a:r>
              <a:rPr lang="fr-FR" sz="2800" b="1" dirty="0">
                <a:solidFill>
                  <a:srgbClr val="FF0000"/>
                </a:solidFill>
              </a:rPr>
              <a:t>moteur.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3454" y="3949429"/>
            <a:ext cx="2620794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C4220D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dirty="0" smtClean="0">
                <a:solidFill>
                  <a:schemeClr val="dk1"/>
                </a:solidFill>
              </a:rPr>
              <a:t>indispensable à </a:t>
            </a:r>
            <a:r>
              <a:rPr lang="fr-FR" sz="2800" b="1" dirty="0">
                <a:solidFill>
                  <a:schemeClr val="dk1"/>
                </a:solidFill>
              </a:rPr>
              <a:t>la motricité</a:t>
            </a:r>
            <a:br>
              <a:rPr lang="fr-FR" sz="2800" b="1" dirty="0">
                <a:solidFill>
                  <a:schemeClr val="dk1"/>
                </a:solidFill>
              </a:rPr>
            </a:br>
            <a:r>
              <a:rPr lang="fr-FR" sz="2800" b="1" dirty="0">
                <a:solidFill>
                  <a:schemeClr val="dk1"/>
                </a:solidFill>
              </a:rPr>
              <a:t>volontaire : </a:t>
            </a:r>
            <a:r>
              <a:rPr lang="fr-FR" sz="2800" b="1" dirty="0">
                <a:solidFill>
                  <a:srgbClr val="FF0000"/>
                </a:solidFill>
              </a:rPr>
              <a:t>conducteur moteur.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5781" y="462610"/>
            <a:ext cx="2695368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C4220D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dirty="0" smtClean="0">
                <a:solidFill>
                  <a:schemeClr val="dk1"/>
                </a:solidFill>
              </a:rPr>
              <a:t>indispensable à </a:t>
            </a:r>
            <a:r>
              <a:rPr lang="fr-FR" sz="2800" b="1" dirty="0">
                <a:solidFill>
                  <a:schemeClr val="dk1"/>
                </a:solidFill>
              </a:rPr>
              <a:t>la motricité volontaire : </a:t>
            </a:r>
            <a:r>
              <a:rPr lang="fr-FR" sz="2800" b="1" dirty="0">
                <a:solidFill>
                  <a:srgbClr val="FF0000"/>
                </a:solidFill>
              </a:rPr>
              <a:t>effecteur moteur</a:t>
            </a:r>
            <a:r>
              <a:rPr lang="fr-FR" sz="2800" b="1" dirty="0">
                <a:solidFill>
                  <a:schemeClr val="dk1"/>
                </a:solidFill>
              </a:rPr>
              <a:t>.</a:t>
            </a:r>
            <a:endParaRPr lang="fr-F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56165" y="462610"/>
            <a:ext cx="2817373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C4220D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dirty="0" smtClean="0">
                <a:solidFill>
                  <a:schemeClr val="dk1"/>
                </a:solidFill>
              </a:rPr>
              <a:t>indispensable à </a:t>
            </a:r>
            <a:r>
              <a:rPr lang="fr-FR" sz="2800" b="1" dirty="0">
                <a:solidFill>
                  <a:schemeClr val="dk1"/>
                </a:solidFill>
              </a:rPr>
              <a:t>la motricité volontaire : </a:t>
            </a:r>
            <a:r>
              <a:rPr lang="fr-FR" sz="2800" b="1" dirty="0">
                <a:solidFill>
                  <a:srgbClr val="FF0000"/>
                </a:solidFill>
              </a:rPr>
              <a:t>conducteur </a:t>
            </a:r>
            <a:r>
              <a:rPr lang="fr-FR" sz="2800" b="1" dirty="0" smtClean="0">
                <a:solidFill>
                  <a:srgbClr val="FF0000"/>
                </a:solidFill>
              </a:rPr>
              <a:t>moteur.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5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928" y="92413"/>
            <a:ext cx="11176775" cy="1420239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r" rtl="1"/>
            <a:r>
              <a:rPr lang="ar-MA" b="1" dirty="0" smtClean="0">
                <a:solidFill>
                  <a:schemeClr val="tx1"/>
                </a:solidFill>
              </a:rPr>
              <a:t>شاهدت وردة في الحديقة فمددت يدك لتقطفها لكن فجأة سحبت يدك نتيجة وخزها من طرف شوكة.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0FCA-CED1-445B-8976-68FE1D031512}" type="datetime1">
              <a:rPr lang="fr-FR" smtClean="0">
                <a:solidFill>
                  <a:srgbClr val="B31166"/>
                </a:solidFill>
              </a:rPr>
              <a:t>22/03/2020</a:t>
            </a:fld>
            <a:endParaRPr lang="en-US" dirty="0">
              <a:solidFill>
                <a:srgbClr val="B31166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583659" y="1673157"/>
          <a:ext cx="11060044" cy="3793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011"/>
                <a:gridCol w="2765011"/>
                <a:gridCol w="2765011"/>
                <a:gridCol w="2765011"/>
              </a:tblGrid>
              <a:tr h="1896894">
                <a:tc>
                  <a:txBody>
                    <a:bodyPr/>
                    <a:lstStyle/>
                    <a:p>
                      <a:pPr algn="ctr" rtl="1"/>
                      <a:r>
                        <a:rPr lang="ar-MA" sz="4000" b="1" dirty="0" smtClean="0"/>
                        <a:t>سحبت 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4000" b="1" dirty="0" smtClean="0"/>
                        <a:t>مددت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4000" b="1" dirty="0" smtClean="0"/>
                        <a:t>شاهدت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5400" b="1" dirty="0" smtClean="0"/>
                        <a:t>الأفعال</a:t>
                      </a:r>
                      <a:endParaRPr lang="fr-FR" sz="5400" b="1" dirty="0"/>
                    </a:p>
                  </a:txBody>
                  <a:tcPr anchor="ctr"/>
                </a:tc>
              </a:tr>
              <a:tr h="1896894">
                <a:tc>
                  <a:txBody>
                    <a:bodyPr/>
                    <a:lstStyle/>
                    <a:p>
                      <a:pPr algn="ctr" rtl="1"/>
                      <a:r>
                        <a:rPr lang="ar-MA" sz="4000" b="1" dirty="0" smtClean="0"/>
                        <a:t>التحركية اللاإرادية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4000" b="1" dirty="0" smtClean="0"/>
                        <a:t>التحركية الارادية 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4000" b="1" dirty="0" smtClean="0"/>
                        <a:t>الحساسية الشعورية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5400" b="1" dirty="0" smtClean="0"/>
                        <a:t>الأنشطة العصبية</a:t>
                      </a:r>
                      <a:r>
                        <a:rPr lang="ar-MA" sz="5400" b="1" baseline="0" dirty="0" smtClean="0"/>
                        <a:t> </a:t>
                      </a:r>
                      <a:endParaRPr lang="fr-FR" sz="5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731540" y="2412460"/>
            <a:ext cx="1653703" cy="8949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319719" y="2428673"/>
            <a:ext cx="1653703" cy="8949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612204" y="2412460"/>
            <a:ext cx="1653703" cy="8949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66928" y="5742530"/>
            <a:ext cx="111767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2800" b="1" dirty="0" smtClean="0">
                <a:solidFill>
                  <a:srgbClr val="00B050"/>
                </a:solidFill>
              </a:rPr>
              <a:t>هناك ثلاثة أنواع من الأنشطة العصبية </a:t>
            </a:r>
            <a:r>
              <a:rPr lang="fr-FR" sz="2800" b="1" dirty="0" smtClean="0"/>
              <a:t>:</a:t>
            </a:r>
            <a:r>
              <a:rPr lang="ar-MA" sz="2800" b="1" dirty="0" smtClean="0"/>
              <a:t> التحركية الارادية – </a:t>
            </a:r>
            <a:r>
              <a:rPr lang="ar-MA" sz="2800" b="1" dirty="0"/>
              <a:t>الحساسية الشعورية </a:t>
            </a:r>
            <a:r>
              <a:rPr lang="ar-MA" sz="2800" b="1" dirty="0" smtClean="0"/>
              <a:t>- التحركية اللاإرادية.</a:t>
            </a:r>
            <a:endParaRPr lang="fr-FR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358646" y="3735421"/>
            <a:ext cx="2279516" cy="1439694"/>
          </a:xfrm>
          <a:prstGeom prst="rect">
            <a:avLst/>
          </a:prstGeom>
          <a:solidFill>
            <a:srgbClr val="E5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612204" y="3813227"/>
            <a:ext cx="2279516" cy="1439694"/>
          </a:xfrm>
          <a:prstGeom prst="rect">
            <a:avLst/>
          </a:prstGeom>
          <a:solidFill>
            <a:srgbClr val="E5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5762" y="3735421"/>
            <a:ext cx="2279516" cy="1439694"/>
          </a:xfrm>
          <a:prstGeom prst="rect">
            <a:avLst/>
          </a:prstGeom>
          <a:solidFill>
            <a:srgbClr val="E5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9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8910" y="136186"/>
          <a:ext cx="12003933" cy="6289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5031"/>
                <a:gridCol w="3112851"/>
                <a:gridCol w="5856051"/>
              </a:tblGrid>
              <a:tr h="622571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Expériences</a:t>
                      </a:r>
                      <a:r>
                        <a:rPr lang="ar-MA" sz="24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(sur une grenouille</a:t>
                      </a:r>
                      <a:r>
                        <a:rPr lang="fr-FR" sz="2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2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saine)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Résultats</a:t>
                      </a:r>
                      <a:r>
                        <a:rPr lang="fr-FR" sz="2400" baseline="0" dirty="0" smtClean="0"/>
                        <a:t> 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Conclusions </a:t>
                      </a:r>
                      <a:endParaRPr lang="fr-FR" sz="2400" dirty="0"/>
                    </a:p>
                  </a:txBody>
                  <a:tcPr anchor="ctr"/>
                </a:tc>
              </a:tr>
              <a:tr h="1334635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Destruction du</a:t>
                      </a:r>
                      <a:r>
                        <a:rPr lang="fr-FR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cerveau</a:t>
                      </a:r>
                      <a:r>
                        <a:rPr lang="fr-F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2000" dirty="0"/>
                    </a:p>
                  </a:txBody>
                  <a:tcPr anchor="ctr">
                    <a:solidFill>
                      <a:srgbClr val="96E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grenouille perd</a:t>
                      </a:r>
                      <a:r>
                        <a:rPr lang="fr-FR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tous ses</a:t>
                      </a:r>
                      <a:r>
                        <a:rPr lang="fr-FR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comportements</a:t>
                      </a:r>
                      <a:r>
                        <a:rPr lang="fr-FR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volontaires.</a:t>
                      </a:r>
                      <a:r>
                        <a:rPr lang="fr-F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2000" dirty="0"/>
                    </a:p>
                  </a:txBody>
                  <a:tcPr anchor="ctr">
                    <a:solidFill>
                      <a:srgbClr val="96E2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cerveau est indispensable à</a:t>
                      </a:r>
                      <a:r>
                        <a:rPr lang="fr-FR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toute motricité volontaire. C’est le centre nerveux moteur.</a:t>
                      </a:r>
                      <a:endParaRPr lang="fr-FR" sz="2400" dirty="0"/>
                    </a:p>
                  </a:txBody>
                  <a:tcPr>
                    <a:solidFill>
                      <a:srgbClr val="96E2D2"/>
                    </a:solidFill>
                  </a:tcPr>
                </a:tc>
              </a:tr>
              <a:tr h="1334635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Sectionnement de la</a:t>
                      </a:r>
                      <a:r>
                        <a:rPr lang="fr-FR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moelle épinière</a:t>
                      </a:r>
                      <a:r>
                        <a:rPr lang="fr-F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Paralysie des</a:t>
                      </a:r>
                      <a:r>
                        <a:rPr lang="fr-FR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membres</a:t>
                      </a:r>
                      <a:r>
                        <a:rPr lang="fr-FR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postérieurs.</a:t>
                      </a:r>
                      <a:r>
                        <a:rPr lang="fr-F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moelle épinière est</a:t>
                      </a:r>
                      <a:r>
                        <a:rPr lang="fr-FR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indispensable à la motricité</a:t>
                      </a:r>
                      <a:r>
                        <a:rPr lang="fr-FR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volontaire : conducteur moteur.</a:t>
                      </a:r>
                      <a:endParaRPr lang="fr-FR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34635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Sectionnement du</a:t>
                      </a:r>
                      <a:r>
                        <a:rPr lang="fr-FR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nerf sciatique au</a:t>
                      </a:r>
                      <a:r>
                        <a:rPr lang="fr-FR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niveau d’une jambe</a:t>
                      </a:r>
                      <a:r>
                        <a:rPr lang="fr-F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Paralysie du</a:t>
                      </a:r>
                      <a:r>
                        <a:rPr lang="fr-FR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membre innervé par</a:t>
                      </a:r>
                      <a:r>
                        <a:rPr lang="fr-F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nerf.</a:t>
                      </a:r>
                      <a:endParaRPr lang="fr-FR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nerf sciatique est</a:t>
                      </a:r>
                      <a:r>
                        <a:rPr lang="fr-FR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indispensable à la motricité</a:t>
                      </a:r>
                      <a:r>
                        <a:rPr lang="fr-FR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volontaire :</a:t>
                      </a:r>
                      <a:r>
                        <a:rPr lang="fr-FR" sz="2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conducteur moteur.</a:t>
                      </a:r>
                      <a:endParaRPr lang="fr-FR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96631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Ablation des muscles</a:t>
                      </a:r>
                      <a:r>
                        <a:rPr lang="fr-FR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membres</a:t>
                      </a:r>
                      <a:r>
                        <a:rPr lang="fr-FR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postérieurs</a:t>
                      </a:r>
                      <a:endParaRPr lang="fr-FR" sz="2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de flexion ni</a:t>
                      </a:r>
                      <a:r>
                        <a:rPr lang="fr-FR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d’extension de ces</a:t>
                      </a:r>
                      <a:r>
                        <a:rPr lang="fr-FR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membres.</a:t>
                      </a:r>
                      <a:endParaRPr lang="fr-FR" sz="2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muscle est indispensable à</a:t>
                      </a:r>
                      <a:r>
                        <a:rPr lang="fr-FR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motricité volontaire :</a:t>
                      </a:r>
                      <a:r>
                        <a:rPr lang="fr-FR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effecteur moteur.</a:t>
                      </a:r>
                      <a:endParaRPr lang="fr-FR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5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916" y="1240036"/>
            <a:ext cx="1107656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B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/ L’exécution d’un mouvement volontaire nécessite l’intervention de :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252918" y="193596"/>
            <a:ext cx="1107656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Réponses: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918" y="716816"/>
            <a:ext cx="1107656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A/ Voir le tableau sur la feuille des dessins.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596628" y="4103645"/>
            <a:ext cx="113294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latin typeface="Calibri" panose="020F0502020204030204" pitchFamily="34" charset="0"/>
              </a:rPr>
              <a:t>-Les </a:t>
            </a:r>
            <a:r>
              <a:rPr lang="fr-FR" sz="3200" b="1" dirty="0">
                <a:latin typeface="Calibri" panose="020F0502020204030204" pitchFamily="34" charset="0"/>
              </a:rPr>
              <a:t>muscles, qui répondent à l’influx nerveux moteur efférent</a:t>
            </a:r>
            <a:r>
              <a:rPr lang="fr-FR" sz="3200" b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fr-FR" sz="3200" b="1" dirty="0" smtClean="0">
                <a:latin typeface="Calibri" panose="020F0502020204030204" pitchFamily="34" charset="0"/>
              </a:rPr>
              <a:t>-Naissance </a:t>
            </a:r>
            <a:r>
              <a:rPr lang="fr-FR" sz="3200" b="1" dirty="0">
                <a:latin typeface="Calibri" panose="020F0502020204030204" pitchFamily="34" charset="0"/>
              </a:rPr>
              <a:t>de l’influx nerveux moteur </a:t>
            </a:r>
            <a:r>
              <a:rPr lang="fr-FR" sz="3200" b="1" dirty="0" smtClean="0">
                <a:latin typeface="Calibri" panose="020F0502020204030204" pitchFamily="34" charset="0"/>
              </a:rPr>
              <a:t>efférent</a:t>
            </a:r>
            <a:r>
              <a:rPr lang="ar-MA" sz="3200" b="1" dirty="0" smtClean="0">
                <a:latin typeface="Calibri" panose="020F0502020204030204" pitchFamily="34" charset="0"/>
              </a:rPr>
              <a:t>محيطية</a:t>
            </a:r>
            <a:r>
              <a:rPr lang="fr-FR" sz="3200" b="1" dirty="0" smtClean="0">
                <a:latin typeface="Calibri" panose="020F0502020204030204" pitchFamily="34" charset="0"/>
              </a:rPr>
              <a:t>.</a:t>
            </a:r>
            <a:r>
              <a:rPr lang="fr-FR" sz="3200" b="1" dirty="0">
                <a:latin typeface="Calibri" panose="020F0502020204030204" pitchFamily="34" charset="0"/>
              </a:rPr>
              <a:t/>
            </a:r>
            <a:br>
              <a:rPr lang="fr-FR" sz="3200" b="1" dirty="0">
                <a:latin typeface="Calibri" panose="020F0502020204030204" pitchFamily="34" charset="0"/>
              </a:rPr>
            </a:br>
            <a:r>
              <a:rPr lang="fr-FR" sz="3200" b="1" dirty="0" smtClean="0">
                <a:latin typeface="Calibri" panose="020F0502020204030204" pitchFamily="34" charset="0"/>
              </a:rPr>
              <a:t>-Fibres </a:t>
            </a:r>
            <a:r>
              <a:rPr lang="fr-FR" sz="3200" b="1" dirty="0">
                <a:latin typeface="Calibri" panose="020F0502020204030204" pitchFamily="34" charset="0"/>
              </a:rPr>
              <a:t>nerveuses motrices contenues dans la moelle épinière et le nerf sciatique</a:t>
            </a:r>
            <a:r>
              <a:rPr lang="fr-FR" sz="3200" b="1" dirty="0" smtClean="0">
                <a:latin typeface="Calibri" panose="020F0502020204030204" pitchFamily="34" charset="0"/>
              </a:rPr>
              <a:t>.</a:t>
            </a:r>
            <a:endParaRPr lang="fr-FR" sz="3200" b="1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3547" y="1817166"/>
            <a:ext cx="2545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Centre nerveux (aire motrice) 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8548" y="1783675"/>
            <a:ext cx="24023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Nerfs moteurs</a:t>
            </a:r>
          </a:p>
          <a:p>
            <a:pPr algn="ctr"/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(conducteurs) 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3182" y="1755610"/>
            <a:ext cx="17116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Effecteurs moteurs 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3715966" y="2003906"/>
            <a:ext cx="797668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7487055" y="2021044"/>
            <a:ext cx="797668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88457" y="2601996"/>
            <a:ext cx="2715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……………………………………………………………………………………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494179" y="2518118"/>
            <a:ext cx="2715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……………………………………………………………………………………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760943" y="2518118"/>
            <a:ext cx="2715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……………………………………………………………………………………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252915" y="6201070"/>
            <a:ext cx="1107656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C/ Voir le doc.15 sur la feuille des dessins.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5522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D0D0D"/>
                </a:solidFill>
                <a:latin typeface="BookAntiqua-BoldItalic"/>
              </a:rPr>
              <a:t/>
            </a:r>
            <a:br>
              <a:rPr lang="fr-FR" b="1" dirty="0">
                <a:solidFill>
                  <a:srgbClr val="0D0D0D"/>
                </a:solidFill>
                <a:latin typeface="BookAntiqua-BoldItalic"/>
              </a:rPr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4"/>
          <a:stretch/>
        </p:blipFill>
        <p:spPr>
          <a:xfrm>
            <a:off x="-1" y="-1"/>
            <a:ext cx="12225223" cy="527239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83285" y="5544766"/>
            <a:ext cx="1945531" cy="707886"/>
          </a:xfrm>
          <a:prstGeom prst="rect">
            <a:avLst/>
          </a:prstGeom>
          <a:solidFill>
            <a:schemeClr val="bg1"/>
          </a:solidFill>
          <a:ln>
            <a:solidFill>
              <a:srgbClr val="C422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Aire motrice</a:t>
            </a:r>
          </a:p>
          <a:p>
            <a:pPr algn="ctr"/>
            <a:r>
              <a:rPr lang="ar-MA" sz="2000" b="1" dirty="0" smtClean="0"/>
              <a:t>باحة حركية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81975" y="5544766"/>
            <a:ext cx="2166025" cy="707886"/>
          </a:xfrm>
          <a:prstGeom prst="rect">
            <a:avLst/>
          </a:prstGeom>
          <a:solidFill>
            <a:schemeClr val="bg1"/>
          </a:solidFill>
          <a:ln>
            <a:solidFill>
              <a:srgbClr val="C422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Moelle épinière</a:t>
            </a:r>
          </a:p>
          <a:p>
            <a:pPr algn="ctr"/>
            <a:r>
              <a:rPr lang="ar-MA" sz="2000" b="1" dirty="0" smtClean="0"/>
              <a:t>نخاع شوكي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664101" y="5544766"/>
            <a:ext cx="1945531" cy="707886"/>
          </a:xfrm>
          <a:prstGeom prst="rect">
            <a:avLst/>
          </a:prstGeom>
          <a:solidFill>
            <a:schemeClr val="bg1"/>
          </a:solidFill>
          <a:ln>
            <a:solidFill>
              <a:srgbClr val="C422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Muscle </a:t>
            </a:r>
          </a:p>
          <a:p>
            <a:pPr algn="ctr"/>
            <a:r>
              <a:rPr lang="ar-MA" sz="2000" b="1" dirty="0" smtClean="0"/>
              <a:t>عضلة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64724" y="3965643"/>
            <a:ext cx="2166025" cy="707886"/>
          </a:xfrm>
          <a:prstGeom prst="rect">
            <a:avLst/>
          </a:prstGeom>
          <a:solidFill>
            <a:schemeClr val="bg1"/>
          </a:solidFill>
          <a:ln>
            <a:solidFill>
              <a:srgbClr val="C422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Moelle épinière</a:t>
            </a:r>
          </a:p>
          <a:p>
            <a:pPr algn="ctr"/>
            <a:r>
              <a:rPr lang="ar-MA" sz="2000" b="1" dirty="0" smtClean="0"/>
              <a:t>نخاع شوكي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64725" y="1274935"/>
            <a:ext cx="2162782" cy="707886"/>
          </a:xfrm>
          <a:prstGeom prst="rect">
            <a:avLst/>
          </a:prstGeom>
          <a:solidFill>
            <a:schemeClr val="bg1"/>
          </a:solidFill>
          <a:ln>
            <a:solidFill>
              <a:srgbClr val="C422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Aire motrice</a:t>
            </a:r>
          </a:p>
          <a:p>
            <a:pPr algn="ctr"/>
            <a:r>
              <a:rPr lang="ar-MA" sz="2000" b="1" dirty="0" smtClean="0"/>
              <a:t>باحة حركية</a:t>
            </a:r>
            <a:endParaRPr lang="fr-FR" sz="2000" b="1" dirty="0"/>
          </a:p>
        </p:txBody>
      </p:sp>
      <p:sp>
        <p:nvSpPr>
          <p:cNvPr id="12" name="Ellipse 11"/>
          <p:cNvSpPr/>
          <p:nvPr/>
        </p:nvSpPr>
        <p:spPr>
          <a:xfrm>
            <a:off x="5749046" y="1600726"/>
            <a:ext cx="214008" cy="3112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égende encadrée 2 12"/>
          <p:cNvSpPr/>
          <p:nvPr/>
        </p:nvSpPr>
        <p:spPr>
          <a:xfrm>
            <a:off x="7475705" y="395703"/>
            <a:ext cx="3336590" cy="1071184"/>
          </a:xfrm>
          <a:prstGeom prst="borderCallout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Naissance de l’influx nerveux moteur efférent</a:t>
            </a:r>
            <a:endParaRPr lang="ar-M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M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نشوء سيالة عصبية حركية محيطية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0"/>
          <a:stretch/>
        </p:blipFill>
        <p:spPr>
          <a:xfrm>
            <a:off x="7049701" y="2033502"/>
            <a:ext cx="2743606" cy="263011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528241" y="2279025"/>
            <a:ext cx="2162782" cy="707886"/>
          </a:xfrm>
          <a:prstGeom prst="rect">
            <a:avLst/>
          </a:prstGeom>
          <a:solidFill>
            <a:schemeClr val="bg1"/>
          </a:solidFill>
          <a:ln>
            <a:solidFill>
              <a:srgbClr val="C422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Muscle </a:t>
            </a:r>
          </a:p>
          <a:p>
            <a:pPr algn="ctr"/>
            <a:r>
              <a:rPr lang="ar-MA" sz="2000" b="1" dirty="0" smtClean="0"/>
              <a:t>عضلة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61444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64000" decel="36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1.48148E-6 L -0.00794 0.00023 C -0.01068 0.00648 -0.01367 0.0125 -0.01615 0.01967 C -0.01693 0.02222 -0.0168 0.02569 -0.01745 0.02824 C -0.01914 0.03426 -0.02123 0.03958 -0.02292 0.04537 L -0.02578 0.0537 C -0.02617 0.05764 -0.02656 0.06134 -0.02708 0.06504 C -0.02917 0.07963 -0.02995 0.08287 -0.03255 0.09629 C -0.03216 0.12477 -0.03203 0.15324 -0.03125 0.18148 C -0.03112 0.18634 -0.03021 0.19097 -0.02995 0.1956 C -0.0293 0.20139 -0.02917 0.20717 -0.02839 0.21273 C -0.02813 0.21551 -0.02761 0.21829 -0.02708 0.22129 C -0.02656 0.225 -0.02617 0.2287 -0.02578 0.23264 C -0.02813 0.24745 -0.0263 0.23866 -0.03255 0.2581 L -0.03542 0.26667 C -0.03581 0.26944 -0.03633 0.27222 -0.03672 0.275 C -0.03776 0.28241 -0.03802 0.28819 -0.03945 0.29491 C -0.04258 0.31018 -0.0418 0.30162 -0.04349 0.31481 C -0.04414 0.31852 -0.0444 0.32245 -0.04492 0.32616 C -0.04531 0.32893 -0.04583 0.33171 -0.04636 0.33472 C -0.04727 0.3419 -0.04766 0.34768 -0.04896 0.35463 C -0.05417 0.37917 -0.04987 0.3544 -0.05313 0.3743 C -0.053 0.37592 -0.06068 0.44954 -0.04636 0.45949 C -0.04362 0.46134 -0.04089 0.46134 -0.03802 0.46227 C -0.0168 0.47986 -0.05026 0.45301 -0.02031 0.47361 C -0.01888 0.47477 -0.01758 0.47592 -0.01615 0.47662 C -0.01315 0.47754 0.00469 0.48171 0.00703 0.48217 C 0.01081 0.48403 0.01432 0.4875 0.01797 0.48796 C 0.02917 0.48889 0.03685 0.48565 0.04687 0.48217 C 0.06042 0.47014 0.05312 0.47592 0.06875 0.46528 C 0.07148 0.46319 0.07435 0.46227 0.07695 0.45949 C 0.08372 0.45254 0.08047 0.45509 0.08646 0.45092 C 0.09271 0.43148 0.0888 0.43611 0.09609 0.43125 C 0.097 0.42546 0.09844 0.42014 0.09896 0.41412 C 0.09974 0.40092 0.09961 0.38704 0.10156 0.3743 C 0.10208 0.37153 0.10208 0.36829 0.10286 0.36597 C 0.10403 0.36319 0.10573 0.36204 0.10703 0.36018 C 0.1082 0.35579 0.11068 0.34444 0.1125 0.34028 C 0.1138 0.33796 0.11549 0.3368 0.11667 0.33472 C 0.12721 0.31643 0.11471 0.33449 0.12487 0.3206 C 0.12578 0.31667 0.12656 0.31273 0.1276 0.30926 C 0.12838 0.30625 0.13047 0.30069 0.13047 0.30092 " pathEditMode="relative" rAng="0" ptsTypes="AAAAAAAAAAAAAAAAAAAAAAAAAAAAAAAAAAAAAAAAAA">
                                      <p:cBhvr>
                                        <p:cTn id="3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2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2" grpId="1" animBg="1"/>
      <p:bldP spid="13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820" y="75109"/>
            <a:ext cx="12042843" cy="12618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Activité3: La motricité involontaire. </a:t>
            </a:r>
            <a:endParaRPr lang="ar-MA" sz="38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/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التحركية اللاإرادية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036268"/>
            <a:ext cx="1107656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Définition 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تعريف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i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(Voir la feuille des dessins)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314" y="2809562"/>
            <a:ext cx="11530520" cy="16731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motricité involontaire est </a:t>
            </a: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activité nerveuse </a:t>
            </a: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permet la réalisation de mouvements d’une </a:t>
            </a: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manière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involontaire</a:t>
            </a: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réponse à une stimulation</a:t>
            </a:r>
            <a:r>
              <a:rPr lang="ar-MA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اهاجة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elle s’appelle aussi mouvement réflexe. </a:t>
            </a:r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50213" y="2955443"/>
            <a:ext cx="389106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7642698" y="3507069"/>
            <a:ext cx="20849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755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2693"/>
            <a:ext cx="12192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2-Mise </a:t>
            </a:r>
            <a:r>
              <a:rPr lang="fr-FR" sz="32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évidence des organes intervenant dans le mouvement involontaire (exemple du réflexe 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médullaire </a:t>
            </a:r>
            <a:r>
              <a:rPr lang="ar-MA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 </a:t>
            </a:r>
            <a:r>
              <a:rPr lang="ar-MA" sz="32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لانعكاس </a:t>
            </a:r>
            <a:r>
              <a:rPr lang="ar-MA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شوكي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endParaRPr lang="ar-MA" sz="3600" b="1" i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711" y="1525329"/>
            <a:ext cx="116213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noter que: </a:t>
            </a:r>
          </a:p>
          <a:p>
            <a:pPr algn="just"/>
            <a:r>
              <a:rPr lang="ar-MA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sz="3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Grenouille spinale: </a:t>
            </a: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renouille dont l’encéphale a été détruit</a:t>
            </a:r>
            <a:r>
              <a:rPr lang="ar-MA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مخرب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mais</a:t>
            </a:r>
            <a:r>
              <a:rPr lang="ar-MA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disposant d’une moelle épinière intacte</a:t>
            </a:r>
            <a:r>
              <a:rPr lang="ar-MA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سليم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fr-FR" sz="3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-L’anesthésie</a:t>
            </a:r>
            <a:r>
              <a:rPr lang="ar-MA" sz="3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.التخدير </a:t>
            </a:r>
            <a:endParaRPr lang="ar-MA" sz="36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5" y="38910"/>
            <a:ext cx="9299643" cy="65962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124545" y="214008"/>
            <a:ext cx="3067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b="1" dirty="0" smtClean="0"/>
              <a:t>-</a:t>
            </a:r>
            <a:r>
              <a:rPr lang="fr-FR" sz="2400" b="1" dirty="0" smtClean="0"/>
              <a:t>Flexion</a:t>
            </a:r>
            <a:r>
              <a:rPr lang="ar-MA" sz="2400" b="1" dirty="0" smtClean="0"/>
              <a:t> ثني</a:t>
            </a:r>
          </a:p>
          <a:p>
            <a:r>
              <a:rPr lang="ar-MA" sz="2400" b="1" dirty="0" smtClean="0"/>
              <a:t>-</a:t>
            </a:r>
            <a:r>
              <a:rPr lang="fr-FR" sz="2400" b="1" dirty="0" smtClean="0"/>
              <a:t>La patte excitée</a:t>
            </a:r>
            <a:endParaRPr lang="ar-MA" sz="2400" b="1" dirty="0" smtClean="0"/>
          </a:p>
          <a:p>
            <a:r>
              <a:rPr lang="ar-MA" sz="2400" b="1" dirty="0"/>
              <a:t>الرجل </a:t>
            </a:r>
            <a:r>
              <a:rPr lang="ar-MA" sz="2400" b="1" dirty="0" smtClean="0"/>
              <a:t>المهيجة</a:t>
            </a:r>
          </a:p>
          <a:p>
            <a:r>
              <a:rPr lang="fr-FR" sz="2400" b="1" dirty="0" smtClean="0"/>
              <a:t>-Pas de réaction</a:t>
            </a:r>
          </a:p>
          <a:p>
            <a:r>
              <a:rPr lang="ar-MA" sz="2400" b="1" dirty="0" smtClean="0"/>
              <a:t>غياب أي رد فعل</a:t>
            </a:r>
          </a:p>
          <a:p>
            <a:r>
              <a:rPr lang="fr-FR" sz="2400" b="1" dirty="0" smtClean="0"/>
              <a:t>-Réflexe médullaire</a:t>
            </a:r>
          </a:p>
          <a:p>
            <a:r>
              <a:rPr lang="ar-MA" sz="2400" b="1" dirty="0" smtClean="0"/>
              <a:t>انعكاس شوكي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12068" y="5719864"/>
            <a:ext cx="2198451" cy="4085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67199" y="5719864"/>
            <a:ext cx="2198451" cy="4085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48274" y="5719864"/>
            <a:ext cx="2198451" cy="4085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431915" y="6217332"/>
            <a:ext cx="5603132" cy="2612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400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3302" cy="68571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19585" y="5749043"/>
            <a:ext cx="219845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4500660" y="5749043"/>
            <a:ext cx="219845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7191981" y="5723687"/>
            <a:ext cx="21984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412456" y="6400796"/>
            <a:ext cx="6459169" cy="2529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33463" y="3249038"/>
            <a:ext cx="138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 smtClean="0"/>
              <a:t>مخربة الدماغ.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8797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7268" cy="677045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124528" y="5175114"/>
            <a:ext cx="22179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Flexion de la patte droite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75898" y="5175113"/>
            <a:ext cx="22179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Flexion de la patte gauche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92611" y="5897107"/>
            <a:ext cx="223736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sz="4400" dirty="0"/>
          </a:p>
        </p:txBody>
      </p:sp>
      <p:sp>
        <p:nvSpPr>
          <p:cNvPr id="6" name="ZoneTexte 5"/>
          <p:cNvSpPr txBox="1"/>
          <p:nvPr/>
        </p:nvSpPr>
        <p:spPr>
          <a:xfrm>
            <a:off x="4163439" y="5879809"/>
            <a:ext cx="223736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sz="4800" dirty="0"/>
          </a:p>
        </p:txBody>
      </p:sp>
      <p:sp>
        <p:nvSpPr>
          <p:cNvPr id="7" name="ZoneTexte 6"/>
          <p:cNvSpPr txBox="1"/>
          <p:nvPr/>
        </p:nvSpPr>
        <p:spPr>
          <a:xfrm>
            <a:off x="6556440" y="5859959"/>
            <a:ext cx="223736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0765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354854"/>
            <a:ext cx="54669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fr-FR" sz="2800" b="1" i="1" u="sng" dirty="0" smtClean="0">
                <a:solidFill>
                  <a:srgbClr val="00B050"/>
                </a:solidFill>
              </a:rPr>
              <a:t>Réponses: </a:t>
            </a:r>
            <a:endParaRPr lang="fr-FR" sz="2800" b="1" i="1" u="sng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878074"/>
            <a:ext cx="107004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2400" b="1" dirty="0" smtClean="0"/>
              <a:t>1) Voir le doc. 18 sur la feuille des dessins.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50777" y="2086022"/>
            <a:ext cx="115029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peau </a:t>
            </a:r>
            <a:r>
              <a:rPr lang="fr-FR" sz="2800" b="1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8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Récepteur sensoriel</a:t>
            </a:r>
            <a:r>
              <a:rPr lang="fr-FR" sz="2800" b="1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fr-FR" sz="28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niveau duquel nait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ar-MA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fr-FR" sz="2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Conducteur sensitif</a:t>
            </a:r>
            <a:r>
              <a:rPr lang="ar-M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موصل حسي </a:t>
            </a: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conduit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l’influx nerveux 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…..…………..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peau à la 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Moelle épinière</a:t>
            </a:r>
            <a:r>
              <a:rPr lang="ar-M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نخاع شوكي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centre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nerveux, reçoit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l’influx nerveux 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et le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</a:t>
            </a:r>
            <a:r>
              <a:rPr lang="ar-M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يحولها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influx nerveux ………….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Conducteur </a:t>
            </a: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</a:t>
            </a:r>
            <a:r>
              <a:rPr lang="ar-M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موصل حركي </a:t>
            </a: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conduit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l’influx nerveux 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moelle épinière au 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Organe </a:t>
            </a: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effecteur</a:t>
            </a:r>
            <a:r>
              <a:rPr lang="ar-M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عضو مستجيب </a:t>
            </a: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 muscle qui effectue 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endParaRPr lang="fr-F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339739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2400" b="1" dirty="0" smtClean="0"/>
              <a:t>2</a:t>
            </a:r>
            <a:r>
              <a:rPr lang="fr-FR" sz="2400" b="1" dirty="0"/>
              <a:t>) </a:t>
            </a:r>
            <a:r>
              <a:rPr lang="fr-FR" sz="2400" b="1" dirty="0" smtClean="0">
                <a:solidFill>
                  <a:srgbClr val="00B050"/>
                </a:solidFill>
              </a:rPr>
              <a:t>Les réflexes médullaires</a:t>
            </a:r>
            <a:r>
              <a:rPr lang="ar-MA" sz="2400" b="1" dirty="0" smtClean="0">
                <a:solidFill>
                  <a:srgbClr val="00B050"/>
                </a:solidFill>
              </a:rPr>
              <a:t>الانعكاسات الشوكية 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smtClean="0"/>
              <a:t>font intervenir les organes suivants </a:t>
            </a:r>
            <a:r>
              <a:rPr lang="fr-FR" sz="2400" b="1" dirty="0"/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6159" y="6210512"/>
            <a:ext cx="2840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Efférent</a:t>
            </a:r>
            <a:r>
              <a:rPr lang="ar-MA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محيطية 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6232268" y="6210512"/>
            <a:ext cx="2824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Afférent</a:t>
            </a:r>
            <a:r>
              <a:rPr lang="ar-MA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مركزية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944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53" y="2101051"/>
            <a:ext cx="113651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peau </a:t>
            </a:r>
            <a:r>
              <a:rPr lang="fr-FR" sz="2800" b="1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8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Récepteur sensoriel</a:t>
            </a:r>
            <a:r>
              <a:rPr lang="fr-FR" sz="2800" b="1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fr-FR" sz="28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niveau duquel nait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influx nerveux 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sensitif</a:t>
            </a:r>
            <a:r>
              <a:rPr lang="ar-MA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fférent.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Conducteur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sensitif,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conduit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l’influx nerveux sensitif 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afférent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peau à la moelle épinière.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Moelle épinière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centre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nerveux, reçoit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l’influx nerveux sensitif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et le transforme en 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influx nerveux moteur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Conducteur moteur,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conduit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l’influx nerveux moteur 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efférent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moelle épinière au muscle.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Organe effecteur,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 muscle qui effectue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mouvement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1246" y="928345"/>
            <a:ext cx="66148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fr-FR" sz="2800" b="1" i="1" u="sng" dirty="0" smtClean="0">
                <a:solidFill>
                  <a:srgbClr val="00B050"/>
                </a:solidFill>
              </a:rPr>
              <a:t>Réponses: </a:t>
            </a:r>
            <a:endParaRPr lang="fr-FR" sz="2800" b="1" i="1" u="sng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6159" y="6210512"/>
            <a:ext cx="2840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Efférent</a:t>
            </a:r>
            <a:r>
              <a:rPr lang="ar-MA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محيطية 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6232268" y="6210512"/>
            <a:ext cx="2824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Afférent</a:t>
            </a:r>
            <a:r>
              <a:rPr lang="ar-MA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مركزية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423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08566" y="1531022"/>
            <a:ext cx="504056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solidFill>
                  <a:srgbClr val="FF0000"/>
                </a:solidFill>
              </a:rPr>
              <a:t>Situation de départ</a:t>
            </a:r>
            <a:r>
              <a:rPr lang="fr-FR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7360" y="2298009"/>
            <a:ext cx="11522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/>
              <a:t>En se promenant dans un jardin, Ahmed </a:t>
            </a:r>
            <a:r>
              <a:rPr lang="fr-FR" sz="2400" b="1" u="sng" dirty="0">
                <a:solidFill>
                  <a:srgbClr val="FF0000"/>
                </a:solidFill>
              </a:rPr>
              <a:t>a vu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/>
              <a:t>une rose. Il </a:t>
            </a:r>
            <a:r>
              <a:rPr lang="fr-FR" sz="2400" b="1" u="sng" dirty="0">
                <a:solidFill>
                  <a:srgbClr val="FF0000"/>
                </a:solidFill>
              </a:rPr>
              <a:t>a tendu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/>
              <a:t>sa main pour l’a cueillir, mais il se fit piquer par une épine. Il </a:t>
            </a:r>
            <a:r>
              <a:rPr lang="fr-FR" sz="2400" b="1" u="sng" dirty="0">
                <a:solidFill>
                  <a:srgbClr val="FF0000"/>
                </a:solidFill>
              </a:rPr>
              <a:t>retira</a:t>
            </a:r>
            <a:r>
              <a:rPr lang="fr-FR" sz="2400" b="1" dirty="0"/>
              <a:t> </a:t>
            </a:r>
            <a:r>
              <a:rPr lang="fr-FR" sz="2400" b="1" u="sng" dirty="0">
                <a:solidFill>
                  <a:srgbClr val="FF0000"/>
                </a:solidFill>
              </a:rPr>
              <a:t>rapidement</a:t>
            </a:r>
            <a:r>
              <a:rPr lang="fr-FR" sz="2400" b="1" dirty="0"/>
              <a:t> sa main.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2238" y="3648018"/>
            <a:ext cx="1168174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A partir de cette situation on distingue trois types d’activités nerveuses: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b="1" dirty="0">
                <a:solidFill>
                  <a:srgbClr val="00B050"/>
                </a:solidFill>
              </a:rPr>
              <a:t>La sensibilité </a:t>
            </a:r>
            <a:r>
              <a:rPr lang="fr-FR" sz="2400" b="1" dirty="0" smtClean="0">
                <a:solidFill>
                  <a:srgbClr val="00B050"/>
                </a:solidFill>
              </a:rPr>
              <a:t>consciente</a:t>
            </a:r>
            <a:r>
              <a:rPr lang="ar-MA" sz="2400" b="1" dirty="0" smtClean="0">
                <a:solidFill>
                  <a:srgbClr val="00B050"/>
                </a:solidFill>
              </a:rPr>
              <a:t>الحساسية الشعورية 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/>
              <a:t>: </a:t>
            </a:r>
            <a:r>
              <a:rPr lang="fr-FR" sz="2400" b="1" dirty="0">
                <a:solidFill>
                  <a:srgbClr val="FF0000"/>
                </a:solidFill>
              </a:rPr>
              <a:t>voire la rose</a:t>
            </a:r>
            <a:r>
              <a:rPr lang="fr-FR" sz="2400" b="1" dirty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b="1" dirty="0">
                <a:solidFill>
                  <a:srgbClr val="00B050"/>
                </a:solidFill>
              </a:rPr>
              <a:t>La motricité </a:t>
            </a:r>
            <a:r>
              <a:rPr lang="fr-FR" sz="2400" b="1" dirty="0" smtClean="0">
                <a:solidFill>
                  <a:srgbClr val="00B050"/>
                </a:solidFill>
              </a:rPr>
              <a:t>volontaire</a:t>
            </a:r>
            <a:r>
              <a:rPr lang="ar-MA" sz="2400" b="1" dirty="0" smtClean="0">
                <a:solidFill>
                  <a:srgbClr val="00B050"/>
                </a:solidFill>
              </a:rPr>
              <a:t>التحركية الارادية 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/>
              <a:t>: </a:t>
            </a:r>
            <a:r>
              <a:rPr lang="fr-FR" sz="2400" b="1" dirty="0">
                <a:solidFill>
                  <a:srgbClr val="FF0000"/>
                </a:solidFill>
              </a:rPr>
              <a:t>tendre la main</a:t>
            </a:r>
            <a:r>
              <a:rPr lang="fr-FR" sz="2400" b="1" dirty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b="1" dirty="0">
                <a:solidFill>
                  <a:srgbClr val="00B050"/>
                </a:solidFill>
              </a:rPr>
              <a:t>La motricité </a:t>
            </a:r>
            <a:r>
              <a:rPr lang="fr-FR" sz="2400" b="1" dirty="0" smtClean="0">
                <a:solidFill>
                  <a:srgbClr val="00B050"/>
                </a:solidFill>
              </a:rPr>
              <a:t>involontaire</a:t>
            </a:r>
            <a:r>
              <a:rPr lang="ar-MA" sz="2400" b="1" dirty="0" smtClean="0">
                <a:solidFill>
                  <a:srgbClr val="00B050"/>
                </a:solidFill>
              </a:rPr>
              <a:t>التحركية اللا ارادية 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/>
              <a:t>: </a:t>
            </a:r>
            <a:r>
              <a:rPr lang="fr-FR" sz="2400" b="1" dirty="0">
                <a:solidFill>
                  <a:srgbClr val="FF0000"/>
                </a:solidFill>
              </a:rPr>
              <a:t>tirer rapidement la main</a:t>
            </a:r>
            <a:r>
              <a:rPr lang="fr-FR" sz="2400" b="1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5711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2693"/>
            <a:ext cx="12192000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3-</a:t>
            </a:r>
            <a:r>
              <a:rPr lang="fr-FR" sz="32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Le trajet de l’influx nerveux lors d’un réflexe </a:t>
            </a:r>
            <a:r>
              <a:rPr lang="fr-FR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médullaire</a:t>
            </a:r>
            <a:endParaRPr lang="ar-MA" sz="32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/>
            <a:r>
              <a:rPr lang="ar-MA" sz="32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مسار </a:t>
            </a:r>
            <a:r>
              <a:rPr lang="ar-MA" sz="32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السيالة العصبية اثناء الانعكاس الشوكي</a:t>
            </a:r>
          </a:p>
          <a:p>
            <a:pPr lvl="1"/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3-1- La </a:t>
            </a:r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de la moelle épinière </a:t>
            </a:r>
            <a:r>
              <a:rPr lang="ar-MA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بنية النخاع 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الشوك</a:t>
            </a:r>
            <a:r>
              <a:rPr lang="ar-MA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endParaRPr lang="fr-FR" sz="2800" b="1" u="sng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41571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0101" y="311284"/>
            <a:ext cx="311285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1: Matière blanche</a:t>
            </a:r>
          </a:p>
          <a:p>
            <a:r>
              <a:rPr lang="fr-FR" b="1" dirty="0" smtClean="0"/>
              <a:t>2: Matière grise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254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474740" cy="66293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622586" y="1453567"/>
            <a:ext cx="297666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Dendrites</a:t>
            </a:r>
            <a:endParaRPr lang="ar-MA" sz="2000" b="1" dirty="0" smtClean="0"/>
          </a:p>
          <a:p>
            <a:pPr algn="ctr"/>
            <a:r>
              <a:rPr lang="fr-FR" sz="2000" b="1" dirty="0" smtClean="0"/>
              <a:t> </a:t>
            </a:r>
            <a:r>
              <a:rPr lang="ar-MA" sz="2000" b="1" dirty="0" smtClean="0"/>
              <a:t>تفرعات سيتوبلازمية</a:t>
            </a: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622586" y="252918"/>
            <a:ext cx="297666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Membrane plasmique</a:t>
            </a:r>
          </a:p>
          <a:p>
            <a:pPr algn="ctr"/>
            <a:r>
              <a:rPr lang="ar-MA" sz="2000" b="1" dirty="0" smtClean="0"/>
              <a:t>غشاء سيتوبلازمي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622585" y="2300273"/>
            <a:ext cx="297666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Noyau </a:t>
            </a:r>
            <a:r>
              <a:rPr lang="ar-MA" sz="2000" b="1" dirty="0" smtClean="0"/>
              <a:t>نواة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85863" y="5448791"/>
            <a:ext cx="216278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Matière grise</a:t>
            </a:r>
          </a:p>
          <a:p>
            <a:pPr algn="ctr"/>
            <a:r>
              <a:rPr lang="ar-MA" sz="2000" b="1" dirty="0" smtClean="0"/>
              <a:t>مادة رمادية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410681" y="5094848"/>
            <a:ext cx="242380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Matière blanche</a:t>
            </a:r>
          </a:p>
          <a:p>
            <a:pPr algn="ctr"/>
            <a:r>
              <a:rPr lang="ar-MA" sz="2000" b="1" dirty="0" smtClean="0"/>
              <a:t>مادة بيضاء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227650" y="5571901"/>
            <a:ext cx="19941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2400" b="1" dirty="0" smtClean="0"/>
              <a:t>تشجر نهائي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83140" y="6366898"/>
            <a:ext cx="1267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b="1" dirty="0" smtClean="0"/>
              <a:t>جسم خلوي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988665" y="6050848"/>
            <a:ext cx="1267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b="1" dirty="0" smtClean="0"/>
              <a:t>ليف عصبي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215335" y="3046228"/>
            <a:ext cx="297666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Membrane plasmique</a:t>
            </a:r>
          </a:p>
          <a:p>
            <a:pPr algn="ctr"/>
            <a:r>
              <a:rPr lang="ar-MA" sz="2000" b="1" dirty="0" smtClean="0"/>
              <a:t>غشاء سيتوبلازمي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9215334" y="703538"/>
            <a:ext cx="297666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Dendrites</a:t>
            </a:r>
            <a:endParaRPr lang="ar-MA" sz="2000" b="1" dirty="0" smtClean="0"/>
          </a:p>
          <a:p>
            <a:pPr algn="ctr"/>
            <a:r>
              <a:rPr lang="fr-FR" sz="2000" b="1" dirty="0" smtClean="0"/>
              <a:t> </a:t>
            </a:r>
            <a:r>
              <a:rPr lang="ar-MA" sz="2000" b="1" dirty="0" smtClean="0"/>
              <a:t>تفرعات سيتوبلازمية</a:t>
            </a: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9215333" y="1718992"/>
            <a:ext cx="297666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Noyau </a:t>
            </a:r>
            <a:r>
              <a:rPr lang="ar-MA" sz="2000" b="1" dirty="0" smtClean="0"/>
              <a:t>نواة</a:t>
            </a:r>
            <a:endParaRPr lang="fr-FR" sz="2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622272" y="2243660"/>
            <a:ext cx="216278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Matière grise</a:t>
            </a:r>
          </a:p>
          <a:p>
            <a:pPr algn="ctr"/>
            <a:r>
              <a:rPr lang="ar-MA" sz="2000" b="1" dirty="0" smtClean="0"/>
              <a:t>مادة رمادية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9582961" y="4803203"/>
            <a:ext cx="242380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Matière blanche</a:t>
            </a:r>
          </a:p>
          <a:p>
            <a:pPr algn="ctr"/>
            <a:r>
              <a:rPr lang="ar-MA" sz="2000" b="1" dirty="0" smtClean="0"/>
              <a:t>مادة بيضاء</a:t>
            </a:r>
            <a:endParaRPr lang="fr-FR" sz="2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9706579" y="4124685"/>
            <a:ext cx="19941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2400" b="1" dirty="0" smtClean="0"/>
              <a:t>تشجر نهائي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1451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2375" y="836578"/>
            <a:ext cx="31906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B050"/>
                </a:solidFill>
              </a:rPr>
              <a:t>Réponses: 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8017" y="1418282"/>
            <a:ext cx="11556460" cy="14933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A) Dans la moelle épinière: La substance grise se trouve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…………. 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la substance blanche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…………..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8017" y="2888834"/>
            <a:ext cx="115564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B) La </a:t>
            </a: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matière grise, constituée essentiellement 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…………. ………….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La matière blanche, 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constituée essentiellement </a:t>
            </a: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………….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017" y="4382192"/>
            <a:ext cx="1155646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On observe que le neurone est formé d’un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…….. ………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d’un </a:t>
            </a: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…………. </a:t>
            </a: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………….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Le neurone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………. </a:t>
            </a:r>
            <a:r>
              <a:rPr lang="ar-MA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يوصل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reçoit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…….</a:t>
            </a:r>
            <a:r>
              <a:rPr lang="ar-MA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influx nerveux.</a:t>
            </a:r>
            <a:endParaRPr lang="fr-F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2375" y="836578"/>
            <a:ext cx="31906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B050"/>
                </a:solidFill>
              </a:rPr>
              <a:t>Réponses: 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8017" y="1418282"/>
            <a:ext cx="11556460" cy="14933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A) Dans la moelle épinière: La substance grise se trouve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l’intérieur 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la substance blanche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l’extérieur.  </a:t>
            </a:r>
            <a:endParaRPr lang="fr-FR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8017" y="2888834"/>
            <a:ext cx="11556460" cy="14933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B) La </a:t>
            </a: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matière grise, constituée essentiellement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corps </a:t>
            </a: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cellulaires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La matière blanche, 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constituée essentiellement </a:t>
            </a: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d’axones</a:t>
            </a: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017" y="4382192"/>
            <a:ext cx="11556460" cy="22320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On observe que le neurone est formé d’un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corps cellulaire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d’un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axone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l’arborisation terminale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Le neurone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transmettre </a:t>
            </a:r>
            <a:r>
              <a:rPr lang="ar-MA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يوصل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reçoit</a:t>
            </a:r>
            <a:r>
              <a:rPr lang="ar-MA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يستقبل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influx nerveux.</a:t>
            </a:r>
            <a:endParaRPr lang="fr-F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" y="215124"/>
            <a:ext cx="38521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00B050"/>
                </a:solidFill>
              </a:rPr>
              <a:t>Remarque</a:t>
            </a:r>
            <a:r>
              <a:rPr lang="ar-MA" sz="3200" b="1" u="sng" dirty="0" smtClean="0">
                <a:solidFill>
                  <a:srgbClr val="00B050"/>
                </a:solidFill>
              </a:rPr>
              <a:t>ملاحظة </a:t>
            </a:r>
            <a:r>
              <a:rPr lang="fr-FR" sz="3200" b="1" u="sng" dirty="0" smtClean="0">
                <a:solidFill>
                  <a:srgbClr val="00B050"/>
                </a:solidFill>
              </a:rPr>
              <a:t>: </a:t>
            </a:r>
            <a:endParaRPr lang="fr-FR" sz="3200" b="1" u="sng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799899"/>
            <a:ext cx="11478638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b="1" dirty="0" smtClean="0"/>
              <a:t>L’influx nerveux </a:t>
            </a:r>
            <a:r>
              <a:rPr lang="fr-FR" sz="3600" b="1" dirty="0" smtClean="0">
                <a:solidFill>
                  <a:srgbClr val="00B050"/>
                </a:solidFill>
              </a:rPr>
              <a:t>(…….)</a:t>
            </a:r>
            <a:r>
              <a:rPr lang="fr-FR" sz="3600" b="1" dirty="0" smtClean="0"/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afférent</a:t>
            </a:r>
            <a:r>
              <a:rPr lang="ar-MA" sz="3600" b="1" dirty="0" smtClean="0">
                <a:solidFill>
                  <a:srgbClr val="FF0000"/>
                </a:solidFill>
              </a:rPr>
              <a:t>مركزية</a:t>
            </a:r>
            <a:r>
              <a:rPr lang="fr-FR" sz="3600" b="1" dirty="0" smtClean="0"/>
              <a:t>  se déplace de </a:t>
            </a:r>
            <a:r>
              <a:rPr lang="fr-FR" sz="3600" b="1" dirty="0" smtClean="0">
                <a:solidFill>
                  <a:srgbClr val="00B050"/>
                </a:solidFill>
              </a:rPr>
              <a:t>la périphérie</a:t>
            </a:r>
            <a:r>
              <a:rPr lang="ar-MA" sz="3600" b="1" dirty="0" smtClean="0">
                <a:solidFill>
                  <a:srgbClr val="00B050"/>
                </a:solidFill>
              </a:rPr>
              <a:t>المحيط</a:t>
            </a:r>
            <a:r>
              <a:rPr lang="fr-FR" sz="3600" b="1" dirty="0" smtClean="0">
                <a:solidFill>
                  <a:srgbClr val="00B050"/>
                </a:solidFill>
              </a:rPr>
              <a:t> </a:t>
            </a:r>
            <a:r>
              <a:rPr lang="fr-FR" sz="3600" b="1" dirty="0" smtClean="0"/>
              <a:t>vers </a:t>
            </a:r>
            <a:r>
              <a:rPr lang="fr-FR" sz="3600" b="1" dirty="0" smtClean="0">
                <a:solidFill>
                  <a:srgbClr val="00B050"/>
                </a:solidFill>
              </a:rPr>
              <a:t>le système nerveux central</a:t>
            </a:r>
            <a:r>
              <a:rPr lang="ar-MA" sz="3600" b="1" dirty="0" smtClean="0">
                <a:solidFill>
                  <a:srgbClr val="00B050"/>
                </a:solidFill>
              </a:rPr>
              <a:t>.الجهاز العصبي المركزي 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b="1" dirty="0"/>
              <a:t>L’influx </a:t>
            </a:r>
            <a:r>
              <a:rPr lang="fr-FR" sz="3600" b="1" dirty="0" smtClean="0"/>
              <a:t>nerveux </a:t>
            </a:r>
            <a:r>
              <a:rPr lang="fr-FR" sz="3600" b="1" dirty="0">
                <a:solidFill>
                  <a:srgbClr val="00B050"/>
                </a:solidFill>
              </a:rPr>
              <a:t>(…….)</a:t>
            </a:r>
            <a:r>
              <a:rPr lang="fr-FR" sz="3600" b="1" dirty="0" smtClean="0"/>
              <a:t> </a:t>
            </a:r>
            <a:r>
              <a:rPr lang="fr-FR" sz="3600" b="1" dirty="0">
                <a:solidFill>
                  <a:srgbClr val="FF0000"/>
                </a:solidFill>
              </a:rPr>
              <a:t>efférent</a:t>
            </a:r>
            <a:r>
              <a:rPr lang="ar-MA" sz="3600" b="1" dirty="0">
                <a:solidFill>
                  <a:srgbClr val="FF0000"/>
                </a:solidFill>
              </a:rPr>
              <a:t>محيطية</a:t>
            </a:r>
            <a:r>
              <a:rPr lang="fr-FR" sz="3600" b="1" dirty="0"/>
              <a:t> se déplace </a:t>
            </a:r>
            <a:r>
              <a:rPr lang="fr-FR" sz="3600" b="1" dirty="0">
                <a:solidFill>
                  <a:srgbClr val="00B050"/>
                </a:solidFill>
              </a:rPr>
              <a:t>du centre nerveux central </a:t>
            </a:r>
            <a:r>
              <a:rPr lang="fr-FR" sz="3600" b="1" dirty="0"/>
              <a:t>vers la </a:t>
            </a:r>
            <a:r>
              <a:rPr lang="fr-FR" sz="3600" b="1" dirty="0" smtClean="0">
                <a:solidFill>
                  <a:srgbClr val="00B050"/>
                </a:solidFill>
              </a:rPr>
              <a:t>périphérie.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1332" y="6140860"/>
            <a:ext cx="2486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</a:t>
            </a:r>
            <a:r>
              <a:rPr lang="ar-MA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حركية 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8602574" y="6140860"/>
            <a:ext cx="2525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Sensitif</a:t>
            </a:r>
            <a:r>
              <a:rPr lang="ar-MA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حسية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7587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2693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3-2 Trajet </a:t>
            </a:r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l’influx nerveux lors d’un 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réflexe  </a:t>
            </a:r>
            <a:r>
              <a:rPr lang="ar-MA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مسار السيالة العصبية اثناء الانعكاس</a:t>
            </a:r>
            <a:endParaRPr lang="fr-FR" sz="28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0"/>
          <a:stretch/>
        </p:blipFill>
        <p:spPr>
          <a:xfrm>
            <a:off x="210765" y="1609766"/>
            <a:ext cx="11186809" cy="39894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639454" y="2728094"/>
            <a:ext cx="3294435" cy="27932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latin typeface="Aller"/>
              </a:rPr>
              <a:t>Le nerf rachidien </a:t>
            </a:r>
            <a:r>
              <a:rPr lang="fr-FR" sz="2400" b="1" dirty="0" smtClean="0">
                <a:latin typeface="Aller"/>
              </a:rPr>
              <a:t>est un nerf </a:t>
            </a:r>
            <a:r>
              <a:rPr lang="fr-FR" sz="2400" b="1" dirty="0" smtClean="0">
                <a:solidFill>
                  <a:srgbClr val="FF0000"/>
                </a:solidFill>
                <a:latin typeface="Aller"/>
              </a:rPr>
              <a:t>mixte</a:t>
            </a:r>
            <a:r>
              <a:rPr lang="ar-MA" sz="2400" b="1" dirty="0" smtClean="0">
                <a:solidFill>
                  <a:srgbClr val="FF0000"/>
                </a:solidFill>
                <a:latin typeface="Aller"/>
              </a:rPr>
              <a:t>مختلط</a:t>
            </a:r>
            <a:r>
              <a:rPr lang="fr-FR" sz="2400" b="1" dirty="0" smtClean="0">
                <a:latin typeface="Aller"/>
              </a:rPr>
              <a:t> </a:t>
            </a:r>
            <a:r>
              <a:rPr lang="fr-FR" sz="2400" b="1" dirty="0">
                <a:latin typeface="Aller"/>
              </a:rPr>
              <a:t>: il </a:t>
            </a:r>
            <a:r>
              <a:rPr lang="fr-FR" sz="2400" b="1" dirty="0" smtClean="0">
                <a:latin typeface="Aller"/>
              </a:rPr>
              <a:t>conduit les </a:t>
            </a:r>
            <a:r>
              <a:rPr lang="fr-FR" sz="2400" b="1" dirty="0">
                <a:latin typeface="Aller"/>
              </a:rPr>
              <a:t>influx nerveux : </a:t>
            </a:r>
            <a:r>
              <a:rPr lang="fr-FR" sz="2400" b="1" dirty="0">
                <a:solidFill>
                  <a:srgbClr val="FF0000"/>
                </a:solidFill>
                <a:latin typeface="Aller"/>
              </a:rPr>
              <a:t>sensitif et moteur</a:t>
            </a:r>
            <a:r>
              <a:rPr lang="fr-FR" sz="2400" b="1" dirty="0" smtClean="0">
                <a:solidFill>
                  <a:srgbClr val="FF0000"/>
                </a:solidFill>
                <a:latin typeface="Aller"/>
              </a:rPr>
              <a:t>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38553" y="4552545"/>
            <a:ext cx="1089498" cy="36965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759430" y="5083613"/>
            <a:ext cx="1089498" cy="36965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868383" y="3415518"/>
            <a:ext cx="1559668" cy="37826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3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" y="853297"/>
            <a:ext cx="10246875" cy="57517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013644" y="1917058"/>
            <a:ext cx="3093396" cy="3624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>
                <a:latin typeface="Aller"/>
              </a:rPr>
              <a:t>La racine antérieure conduit seulement</a:t>
            </a:r>
            <a:br>
              <a:rPr lang="fr-FR" sz="2400" b="1" dirty="0">
                <a:latin typeface="Aller"/>
              </a:rPr>
            </a:br>
            <a:r>
              <a:rPr lang="fr-FR" sz="2400" b="1" dirty="0">
                <a:latin typeface="Aller"/>
              </a:rPr>
              <a:t>l’influx nerveux moteur.</a:t>
            </a:r>
          </a:p>
        </p:txBody>
      </p:sp>
      <p:sp>
        <p:nvSpPr>
          <p:cNvPr id="4" name="Rectangle 3"/>
          <p:cNvSpPr/>
          <p:nvPr/>
        </p:nvSpPr>
        <p:spPr>
          <a:xfrm>
            <a:off x="7866638" y="5030311"/>
            <a:ext cx="1160630" cy="37826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7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4"/>
          <a:stretch/>
        </p:blipFill>
        <p:spPr>
          <a:xfrm>
            <a:off x="642026" y="1536969"/>
            <a:ext cx="10531098" cy="50000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655670" y="2224846"/>
            <a:ext cx="3093396" cy="3624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>
                <a:latin typeface="Aller"/>
              </a:rPr>
              <a:t>La </a:t>
            </a:r>
            <a:r>
              <a:rPr lang="fr-FR" sz="2400" b="1" dirty="0" smtClean="0">
                <a:latin typeface="Aller"/>
              </a:rPr>
              <a:t>racine postérieure </a:t>
            </a:r>
            <a:r>
              <a:rPr lang="fr-FR" sz="2400" b="1" dirty="0">
                <a:latin typeface="Aller"/>
              </a:rPr>
              <a:t>conduit </a:t>
            </a:r>
            <a:r>
              <a:rPr lang="fr-FR" sz="2400" b="1" dirty="0" smtClean="0">
                <a:latin typeface="Aller"/>
              </a:rPr>
              <a:t>seulement l’influx nerveux sensitif.</a:t>
            </a:r>
            <a:endParaRPr lang="fr-F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9220150" y="5334652"/>
            <a:ext cx="1091169" cy="47554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9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07" y="7507"/>
            <a:ext cx="6785466" cy="67704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98859" y="4815603"/>
            <a:ext cx="4066162" cy="4632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Matière grise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7898859" y="5493297"/>
            <a:ext cx="4066162" cy="4632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Nerf </a:t>
            </a:r>
            <a:r>
              <a:rPr lang="fr-FR" sz="2400" b="1" dirty="0" smtClean="0">
                <a:latin typeface="Aller"/>
              </a:rPr>
              <a:t>rachidien</a:t>
            </a:r>
            <a:r>
              <a:rPr lang="ar-MA" sz="2400" b="1" dirty="0" smtClean="0">
                <a:latin typeface="Aller"/>
              </a:rPr>
              <a:t>عصب سيسائي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7898859" y="6170991"/>
            <a:ext cx="406616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Racine </a:t>
            </a:r>
            <a:r>
              <a:rPr lang="fr-FR" sz="2400" b="1" dirty="0" smtClean="0">
                <a:latin typeface="Aller"/>
              </a:rPr>
              <a:t>antérieure</a:t>
            </a:r>
            <a:r>
              <a:rPr lang="ar-MA" sz="2400" b="1" dirty="0" smtClean="0">
                <a:latin typeface="Aller"/>
              </a:rPr>
              <a:t>جذر أمامي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7898859" y="4137909"/>
            <a:ext cx="406616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Racine </a:t>
            </a:r>
            <a:r>
              <a:rPr lang="fr-FR" sz="2400" b="1" dirty="0" smtClean="0">
                <a:latin typeface="Aller"/>
              </a:rPr>
              <a:t>postérieure</a:t>
            </a:r>
            <a:r>
              <a:rPr lang="ar-MA" sz="2400" b="1" dirty="0" smtClean="0">
                <a:latin typeface="Aller"/>
              </a:rPr>
              <a:t>جذر خلفي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7898859" y="3460215"/>
            <a:ext cx="406616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Matière blanche</a:t>
            </a:r>
            <a:endParaRPr lang="fr-FR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7898859" y="2782521"/>
            <a:ext cx="406616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Moelle </a:t>
            </a:r>
            <a:r>
              <a:rPr lang="fr-FR" sz="2400" b="1" dirty="0" smtClean="0">
                <a:latin typeface="Aller"/>
              </a:rPr>
              <a:t>épinière</a:t>
            </a:r>
            <a:endParaRPr lang="fr-FR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7898859" y="2104827"/>
            <a:ext cx="406616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Ganglion </a:t>
            </a:r>
            <a:r>
              <a:rPr lang="fr-FR" sz="2400" b="1" dirty="0" smtClean="0">
                <a:latin typeface="Aller"/>
              </a:rPr>
              <a:t>spinal</a:t>
            </a:r>
            <a:r>
              <a:rPr lang="ar-MA" sz="2400" b="1" dirty="0" smtClean="0">
                <a:latin typeface="Aller"/>
              </a:rPr>
              <a:t>عقدة شوكية</a:t>
            </a:r>
            <a:endParaRPr lang="fr-FR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631021" y="58366"/>
            <a:ext cx="406616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Moelle </a:t>
            </a:r>
            <a:r>
              <a:rPr lang="fr-FR" sz="2400" b="1" dirty="0" smtClean="0">
                <a:latin typeface="Aller"/>
              </a:rPr>
              <a:t>épinière</a:t>
            </a:r>
            <a:endParaRPr lang="fr-FR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6631021" y="734452"/>
            <a:ext cx="406616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Matière blanche</a:t>
            </a:r>
            <a:endParaRPr lang="fr-FR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6631021" y="1359672"/>
            <a:ext cx="4066162" cy="4632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Matière grise</a:t>
            </a:r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6631021" y="2779098"/>
            <a:ext cx="406616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Racine </a:t>
            </a:r>
            <a:r>
              <a:rPr lang="fr-FR" sz="2400" b="1" dirty="0" smtClean="0">
                <a:latin typeface="Aller"/>
              </a:rPr>
              <a:t>postérieure</a:t>
            </a:r>
            <a:r>
              <a:rPr lang="ar-MA" sz="2400" b="1" dirty="0" smtClean="0">
                <a:latin typeface="Aller"/>
              </a:rPr>
              <a:t>جذر خلفي</a:t>
            </a:r>
            <a:endParaRPr lang="fr-FR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6631021" y="3346908"/>
            <a:ext cx="406616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Ganglion </a:t>
            </a:r>
            <a:r>
              <a:rPr lang="fr-FR" sz="2400" b="1" dirty="0" smtClean="0">
                <a:latin typeface="Aller"/>
              </a:rPr>
              <a:t>spinal</a:t>
            </a:r>
            <a:r>
              <a:rPr lang="ar-MA" sz="2400" b="1" dirty="0" smtClean="0">
                <a:latin typeface="Aller"/>
              </a:rPr>
              <a:t>عقدة شوكية</a:t>
            </a:r>
            <a:endParaRPr lang="fr-FR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6631021" y="3923237"/>
            <a:ext cx="4066162" cy="4632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Nerf </a:t>
            </a:r>
            <a:r>
              <a:rPr lang="fr-FR" sz="2400" b="1" dirty="0" smtClean="0">
                <a:latin typeface="Aller"/>
              </a:rPr>
              <a:t>rachidien</a:t>
            </a:r>
            <a:r>
              <a:rPr lang="ar-MA" sz="2400" b="1" dirty="0" smtClean="0">
                <a:latin typeface="Aller"/>
              </a:rPr>
              <a:t>عصب سيسائي</a:t>
            </a:r>
            <a:endParaRPr lang="fr-FR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6631021" y="4501174"/>
            <a:ext cx="406616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ller"/>
              </a:rPr>
              <a:t>Racine </a:t>
            </a:r>
            <a:r>
              <a:rPr lang="fr-FR" sz="2400" b="1" dirty="0" smtClean="0">
                <a:latin typeface="Aller"/>
              </a:rPr>
              <a:t>antérieure</a:t>
            </a:r>
            <a:r>
              <a:rPr lang="ar-MA" sz="2400" b="1" dirty="0" smtClean="0">
                <a:latin typeface="Aller"/>
              </a:rPr>
              <a:t>جذر أمامي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18944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97" y="0"/>
            <a:ext cx="6011692" cy="69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845670"/>
            <a:ext cx="37743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00B050"/>
                </a:solidFill>
              </a:rPr>
              <a:t>Réponses: </a:t>
            </a:r>
            <a:endParaRPr lang="fr-FR" sz="3200" b="1" u="sng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1831" y="1984442"/>
            <a:ext cx="11556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Voir le doc. 21 sur la feuille des dessins.</a:t>
            </a:r>
            <a:endParaRPr lang="fr-FR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1831" y="2507662"/>
            <a:ext cx="11556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Voir le doc. 22 sur la feuille des dessins.</a:t>
            </a:r>
            <a:endParaRPr lang="fr-FR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1831" y="3049707"/>
            <a:ext cx="11556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 schéma suivant représente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trajet de l’arc réflexe</a:t>
            </a:r>
            <a:r>
              <a:rPr lang="ar-MA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مسار قوس الانعكاس 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r-FR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cteur droit 38"/>
          <p:cNvCxnSpPr/>
          <p:nvPr/>
        </p:nvCxnSpPr>
        <p:spPr>
          <a:xfrm flipH="1">
            <a:off x="6436110" y="2954602"/>
            <a:ext cx="24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2925185" y="3033291"/>
            <a:ext cx="25848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2">
            <a:extLst>
              <a:ext uri="{FF2B5EF4-FFF2-40B4-BE49-F238E27FC236}">
                <a16:creationId xmlns="" xmlns:a16="http://schemas.microsoft.com/office/drawing/2014/main" id="{92EEC862-E528-4A63-BBB4-6537176E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422" y="1098231"/>
            <a:ext cx="3844054" cy="653037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C/</a:t>
            </a:r>
            <a:r>
              <a:rPr lang="ar-MA" alt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</a:t>
            </a:r>
            <a:endParaRPr lang="ar-MA" altLang="fr-FR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29">
            <a:extLst>
              <a:ext uri="{FF2B5EF4-FFF2-40B4-BE49-F238E27FC236}">
                <a16:creationId xmlns="" xmlns:a16="http://schemas.microsoft.com/office/drawing/2014/main" id="{335F29C3-700B-4E56-B047-9E3E1BEEB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509" y="5049264"/>
            <a:ext cx="2771178" cy="825366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A/</a:t>
            </a:r>
            <a:r>
              <a:rPr lang="ar-MA" altLang="fr-FR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</a:t>
            </a:r>
            <a:endParaRPr lang="ar-MA" altLang="fr-FR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27238">
            <a:extLst>
              <a:ext uri="{FF2B5EF4-FFF2-40B4-BE49-F238E27FC236}">
                <a16:creationId xmlns="" xmlns:a16="http://schemas.microsoft.com/office/drawing/2014/main" id="{43502F9F-17C1-4DE4-89A2-C4D57A6A7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615" y="2513172"/>
            <a:ext cx="1844377" cy="874179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E/</a:t>
            </a:r>
            <a:r>
              <a:rPr lang="ar-MA" alt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</a:t>
            </a:r>
            <a:endParaRPr lang="ar-MA" altLang="fr-FR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34">
            <a:extLst>
              <a:ext uri="{FF2B5EF4-FFF2-40B4-BE49-F238E27FC236}">
                <a16:creationId xmlns="" xmlns:a16="http://schemas.microsoft.com/office/drawing/2014/main" id="{EEF5F047-E5C0-4CE8-9D51-2AC556830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130" y="1162469"/>
            <a:ext cx="462742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3" name="Connecteur : en angle 2">
            <a:extLst>
              <a:ext uri="{FF2B5EF4-FFF2-40B4-BE49-F238E27FC236}">
                <a16:creationId xmlns="" xmlns:a16="http://schemas.microsoft.com/office/drawing/2014/main" id="{1350EAB8-8D37-4C16-BE58-2FACAE1C717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39357" y="2555589"/>
            <a:ext cx="3359935" cy="1588278"/>
          </a:xfrm>
          <a:prstGeom prst="bentConnector3">
            <a:avLst>
              <a:gd name="adj1" fmla="val 88796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 : en angle 4">
            <a:extLst>
              <a:ext uri="{FF2B5EF4-FFF2-40B4-BE49-F238E27FC236}">
                <a16:creationId xmlns="" xmlns:a16="http://schemas.microsoft.com/office/drawing/2014/main" id="{14599C15-6E0B-43BB-B0A3-ECFC47BCEC21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63717" y="2473583"/>
            <a:ext cx="3359936" cy="1716636"/>
          </a:xfrm>
          <a:prstGeom prst="bentConnector3">
            <a:avLst>
              <a:gd name="adj1" fmla="val 10336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Éclair 10">
            <a:extLst>
              <a:ext uri="{FF2B5EF4-FFF2-40B4-BE49-F238E27FC236}">
                <a16:creationId xmlns="" xmlns:a16="http://schemas.microsoft.com/office/drawing/2014/main" id="{5730B39A-C956-4D26-9F0D-C282D93FD86A}"/>
              </a:ext>
            </a:extLst>
          </p:cNvPr>
          <p:cNvSpPr/>
          <p:nvPr/>
        </p:nvSpPr>
        <p:spPr>
          <a:xfrm>
            <a:off x="360218" y="5213802"/>
            <a:ext cx="1041291" cy="35572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56004E06-8474-41F7-B00E-7FCF4939BB60}"/>
              </a:ext>
            </a:extLst>
          </p:cNvPr>
          <p:cNvSpPr txBox="1"/>
          <p:nvPr/>
        </p:nvSpPr>
        <p:spPr>
          <a:xfrm>
            <a:off x="22268" y="4504509"/>
            <a:ext cx="1379241" cy="62702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fr-FR" dirty="0" smtClean="0"/>
              <a:t>Stimulus</a:t>
            </a:r>
            <a:endParaRPr lang="ar-MA" dirty="0" smtClean="0"/>
          </a:p>
          <a:p>
            <a:r>
              <a:rPr lang="ar-MA" dirty="0" smtClean="0"/>
              <a:t>مهيج</a:t>
            </a:r>
            <a:endParaRPr lang="fr-FR" dirty="0"/>
          </a:p>
        </p:txBody>
      </p:sp>
      <p:sp>
        <p:nvSpPr>
          <p:cNvPr id="27" name="Rectangle 12">
            <a:extLst>
              <a:ext uri="{FF2B5EF4-FFF2-40B4-BE49-F238E27FC236}">
                <a16:creationId xmlns="" xmlns:a16="http://schemas.microsoft.com/office/drawing/2014/main" id="{F49CB0E3-19C3-48E4-8C63-099C71EE7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652" y="6163791"/>
            <a:ext cx="2779019" cy="5000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MA" sz="2000" b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..................................</a:t>
            </a:r>
            <a:r>
              <a:rPr lang="fr-FR" sz="2000" b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3/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="" xmlns:a16="http://schemas.microsoft.com/office/drawing/2014/main" id="{6BBBDBE5-026D-447D-8174-156A90945397}"/>
              </a:ext>
            </a:extLst>
          </p:cNvPr>
          <p:cNvCxnSpPr>
            <a:cxnSpLocks/>
          </p:cNvCxnSpPr>
          <p:nvPr/>
        </p:nvCxnSpPr>
        <p:spPr>
          <a:xfrm>
            <a:off x="8369201" y="6413823"/>
            <a:ext cx="99709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A9E62A53-40DC-42D7-9F1F-902723701A7E}"/>
              </a:ext>
            </a:extLst>
          </p:cNvPr>
          <p:cNvCxnSpPr>
            <a:cxnSpLocks/>
          </p:cNvCxnSpPr>
          <p:nvPr/>
        </p:nvCxnSpPr>
        <p:spPr>
          <a:xfrm>
            <a:off x="217794" y="6413823"/>
            <a:ext cx="95984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="" xmlns:a16="http://schemas.microsoft.com/office/drawing/2014/main" id="{C2C930AD-D72E-41A6-A99F-C9A32AF3F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695" y="73553"/>
            <a:ext cx="5805053" cy="591096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alt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</a:t>
            </a:r>
            <a:r>
              <a:rPr lang="fr-FR" alt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D/ </a:t>
            </a:r>
            <a:endParaRPr lang="ar-MA" altLang="fr-FR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="" xmlns:a16="http://schemas.microsoft.com/office/drawing/2014/main" id="{E1AFEA3D-34CF-4D42-AA79-CFBABF84DE16}"/>
              </a:ext>
            </a:extLst>
          </p:cNvPr>
          <p:cNvCxnSpPr>
            <a:cxnSpLocks/>
          </p:cNvCxnSpPr>
          <p:nvPr/>
        </p:nvCxnSpPr>
        <p:spPr>
          <a:xfrm>
            <a:off x="7192056" y="630231"/>
            <a:ext cx="0" cy="60971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="" xmlns:a16="http://schemas.microsoft.com/office/drawing/2014/main" id="{B8A30F14-958C-4287-903A-A409097737AE}"/>
              </a:ext>
            </a:extLst>
          </p:cNvPr>
          <p:cNvCxnSpPr>
            <a:cxnSpLocks/>
          </p:cNvCxnSpPr>
          <p:nvPr/>
        </p:nvCxnSpPr>
        <p:spPr>
          <a:xfrm flipV="1">
            <a:off x="4513464" y="664652"/>
            <a:ext cx="0" cy="4978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 : en angle 30">
            <a:extLst>
              <a:ext uri="{FF2B5EF4-FFF2-40B4-BE49-F238E27FC236}">
                <a16:creationId xmlns="" xmlns:a16="http://schemas.microsoft.com/office/drawing/2014/main" id="{23A68978-C38C-4C8C-8E65-1B73E39D202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59780" y="2599028"/>
            <a:ext cx="3302467" cy="1598005"/>
          </a:xfrm>
          <a:prstGeom prst="bentConnector3">
            <a:avLst>
              <a:gd name="adj1" fmla="val 44127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 : en angle 31">
            <a:extLst>
              <a:ext uri="{FF2B5EF4-FFF2-40B4-BE49-F238E27FC236}">
                <a16:creationId xmlns="" xmlns:a16="http://schemas.microsoft.com/office/drawing/2014/main" id="{097CF4C5-A735-4BE0-907A-638134B1F4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60280" y="2519124"/>
            <a:ext cx="3322541" cy="1716638"/>
          </a:xfrm>
          <a:prstGeom prst="bentConnector3">
            <a:avLst>
              <a:gd name="adj1" fmla="val 56672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="" xmlns:a16="http://schemas.microsoft.com/office/drawing/2014/main" id="{6332AAFA-548E-44DC-B9D8-6A88C3A54CAB}"/>
              </a:ext>
            </a:extLst>
          </p:cNvPr>
          <p:cNvCxnSpPr>
            <a:cxnSpLocks/>
          </p:cNvCxnSpPr>
          <p:nvPr/>
        </p:nvCxnSpPr>
        <p:spPr>
          <a:xfrm>
            <a:off x="4172687" y="6399968"/>
            <a:ext cx="9598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="" xmlns:a16="http://schemas.microsoft.com/office/drawing/2014/main" id="{02FF306C-0DD5-4AC7-9663-81CFE5965A3B}"/>
              </a:ext>
            </a:extLst>
          </p:cNvPr>
          <p:cNvCxnSpPr>
            <a:cxnSpLocks/>
          </p:cNvCxnSpPr>
          <p:nvPr/>
        </p:nvCxnSpPr>
        <p:spPr>
          <a:xfrm flipV="1">
            <a:off x="2925185" y="564230"/>
            <a:ext cx="987640" cy="14585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1B9A1A2A-438E-4C5A-9265-87218B692103}"/>
              </a:ext>
            </a:extLst>
          </p:cNvPr>
          <p:cNvSpPr txBox="1"/>
          <p:nvPr/>
        </p:nvSpPr>
        <p:spPr>
          <a:xfrm>
            <a:off x="175394" y="271842"/>
            <a:ext cx="244947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 b="1" u="sng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fr-FR" sz="3200" u="none" dirty="0">
                <a:solidFill>
                  <a:prstClr val="black"/>
                </a:solidFill>
              </a:rPr>
              <a:t>Bilan général</a:t>
            </a:r>
          </a:p>
        </p:txBody>
      </p:sp>
      <p:sp>
        <p:nvSpPr>
          <p:cNvPr id="25" name="Rectangle 127238">
            <a:extLst>
              <a:ext uri="{FF2B5EF4-FFF2-40B4-BE49-F238E27FC236}">
                <a16:creationId xmlns="" xmlns:a16="http://schemas.microsoft.com/office/drawing/2014/main" id="{43502F9F-17C1-4DE4-89A2-C4D57A6A7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330" y="2596202"/>
            <a:ext cx="1844377" cy="874179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B/</a:t>
            </a:r>
            <a:r>
              <a:rPr lang="ar-MA" altLang="fr-FR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</a:t>
            </a:r>
            <a:endParaRPr lang="ar-MA" altLang="fr-FR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="" xmlns:a16="http://schemas.microsoft.com/office/drawing/2014/main" id="{335F29C3-700B-4E56-B047-9E3E1BEEB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612" y="5148366"/>
            <a:ext cx="2771178" cy="825366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F/</a:t>
            </a:r>
            <a:r>
              <a:rPr lang="ar-MA" altLang="fr-FR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</a:t>
            </a:r>
            <a:endParaRPr lang="ar-MA" altLang="fr-FR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12">
            <a:extLst>
              <a:ext uri="{FF2B5EF4-FFF2-40B4-BE49-F238E27FC236}">
                <a16:creationId xmlns="" xmlns:a16="http://schemas.microsoft.com/office/drawing/2014/main" id="{F49CB0E3-19C3-48E4-8C63-099C71EE7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529" y="6176905"/>
            <a:ext cx="2779019" cy="5000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MA" sz="2000" b="1" dirty="0" smtClean="0">
                <a:latin typeface="Book Antiqua" pitchFamily="18" charset="0"/>
                <a:cs typeface="Times New Roman" pitchFamily="18" charset="0"/>
              </a:rPr>
              <a:t>..................................</a:t>
            </a:r>
            <a:r>
              <a:rPr lang="fr-FR" sz="2000" b="1" dirty="0" smtClean="0">
                <a:latin typeface="Book Antiqua" pitchFamily="18" charset="0"/>
                <a:cs typeface="Times New Roman" pitchFamily="18" charset="0"/>
              </a:rPr>
              <a:t>2/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2">
            <a:extLst>
              <a:ext uri="{FF2B5EF4-FFF2-40B4-BE49-F238E27FC236}">
                <a16:creationId xmlns="" xmlns:a16="http://schemas.microsoft.com/office/drawing/2014/main" id="{F49CB0E3-19C3-48E4-8C63-099C71EE7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620" y="6163790"/>
            <a:ext cx="2779019" cy="5000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MA" sz="2000" b="1" dirty="0" smtClean="0">
                <a:solidFill>
                  <a:srgbClr val="00B050"/>
                </a:solidFill>
                <a:latin typeface="Book Antiqua" pitchFamily="18" charset="0"/>
                <a:cs typeface="Times New Roman" pitchFamily="18" charset="0"/>
              </a:rPr>
              <a:t>................................</a:t>
            </a:r>
            <a:r>
              <a:rPr lang="fr-FR" sz="2000" b="1" dirty="0" smtClean="0">
                <a:solidFill>
                  <a:srgbClr val="00B050"/>
                </a:solidFill>
                <a:latin typeface="Book Antiqua" pitchFamily="18" charset="0"/>
                <a:cs typeface="Times New Roman" pitchFamily="18" charset="0"/>
              </a:rPr>
              <a:t>/1</a:t>
            </a:r>
            <a:endParaRPr lang="en-US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113630" y="30607"/>
            <a:ext cx="3026071" cy="5078313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/>
              <a:t>-Sensibilité consciente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-Encéphale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-Motricité volontaire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-Muscle (Effecteur)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-Moelle épinière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-Conducteur moteur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-Récepteur sensoriel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-Réflexe médullaire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-Conducteur sensitif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9612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2" b="97462" l="10000" r="97923">
                        <a14:foregroundMark x1="74385" y1="54769" x2="74385" y2="54769"/>
                        <a14:foregroundMark x1="74846" y1="33692" x2="74846" y2="33692"/>
                        <a14:foregroundMark x1="74846" y1="27308" x2="74846" y2="27308"/>
                        <a14:foregroundMark x1="74385" y1="56769" x2="79308" y2="86231"/>
                        <a14:foregroundMark x1="73923" y1="55308" x2="60154" y2="87231"/>
                        <a14:foregroundMark x1="67000" y1="67538" x2="67000" y2="67538"/>
                        <a14:foregroundMark x1="74385" y1="35154" x2="74385" y2="22846"/>
                        <a14:foregroundMark x1="74385" y1="28308" x2="76385" y2="21923"/>
                        <a14:foregroundMark x1="76385" y1="23385" x2="76385" y2="23385"/>
                        <a14:foregroundMark x1="76385" y1="24846" x2="77308" y2="13077"/>
                        <a14:foregroundMark x1="72385" y1="22846" x2="72923" y2="19923"/>
                        <a14:foregroundMark x1="79769" y1="23385" x2="81769" y2="16462"/>
                        <a14:foregroundMark x1="33615" y1="72462" x2="33615" y2="72462"/>
                        <a14:backgroundMark x1="77846" y1="17231" x2="77846" y2="17231"/>
                        <a14:backgroundMark x1="75385" y1="18231" x2="86692" y2="22692"/>
                        <a14:backgroundMark x1="72385" y1="16769" x2="87154" y2="2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37" t="7833" r="9895" b="9755"/>
          <a:stretch/>
        </p:blipFill>
        <p:spPr>
          <a:xfrm>
            <a:off x="4951011" y="439309"/>
            <a:ext cx="1741619" cy="1819893"/>
          </a:xfrm>
          <a:prstGeom prst="rect">
            <a:avLst/>
          </a:prstGeom>
        </p:spPr>
      </p:pic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63" y="1613007"/>
            <a:ext cx="3210128" cy="2373773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771" y="4369049"/>
            <a:ext cx="1842312" cy="21521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1"/>
          <a:stretch/>
        </p:blipFill>
        <p:spPr>
          <a:xfrm>
            <a:off x="0" y="2337161"/>
            <a:ext cx="6076950" cy="406377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591473" y="1349255"/>
            <a:ext cx="2055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 cerveau</a:t>
            </a:r>
            <a:r>
              <a:rPr lang="ar-MA" sz="2000" b="1" dirty="0" smtClean="0"/>
              <a:t>المخ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4910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0732"/>
            <a:ext cx="7674428" cy="12930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54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Introduction</a:t>
            </a:r>
            <a:r>
              <a:rPr lang="fr-FR" sz="4800" b="1" u="sng" dirty="0" smtClean="0">
                <a:solidFill>
                  <a:srgbClr val="FF0000"/>
                </a:solidFill>
              </a:rPr>
              <a:t> </a:t>
            </a:r>
            <a:endParaRPr lang="fr-FR" sz="4800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400" y="1653851"/>
            <a:ext cx="11440888" cy="30326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fr-FR" sz="2800" b="1" dirty="0" smtClean="0">
                <a:solidFill>
                  <a:srgbClr val="00B050"/>
                </a:solidFill>
              </a:rPr>
              <a:t>Le système nerveux </a:t>
            </a:r>
            <a:r>
              <a:rPr lang="fr-FR" sz="2800" b="1" dirty="0" smtClean="0"/>
              <a:t>humain reçoit, envoie et traite </a:t>
            </a:r>
            <a:r>
              <a:rPr lang="fr-FR" sz="2800" b="1" dirty="0" smtClean="0">
                <a:solidFill>
                  <a:srgbClr val="00B050"/>
                </a:solidFill>
              </a:rPr>
              <a:t>les influx nerveux. </a:t>
            </a:r>
            <a:r>
              <a:rPr lang="fr-FR" sz="2800" b="1" dirty="0" smtClean="0"/>
              <a:t>Il cordonne les mouvements et contrôle le fonctionnement des organes.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2800" b="1" dirty="0" smtClean="0"/>
              <a:t>Le bon fonctionnement du corps dépend du système nerveux.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2572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345" y="2177088"/>
            <a:ext cx="10862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/>
              <a:t>Le tableau suivant montre les différents organes intervenants dans </a:t>
            </a:r>
            <a:r>
              <a:rPr lang="fr-FR" sz="2800" b="1" dirty="0" smtClean="0"/>
              <a:t>la</a:t>
            </a:r>
            <a:r>
              <a:rPr lang="ar-MA" sz="2800" b="1" dirty="0" smtClean="0"/>
              <a:t> </a:t>
            </a:r>
            <a:r>
              <a:rPr lang="fr-FR" sz="2800" b="1" dirty="0" smtClean="0"/>
              <a:t>sensibilité </a:t>
            </a:r>
            <a:r>
              <a:rPr lang="fr-FR" sz="2800" b="1" dirty="0"/>
              <a:t>consciente </a:t>
            </a:r>
            <a:r>
              <a:rPr lang="fr-FR" sz="2800" b="1" dirty="0" smtClean="0"/>
              <a:t>(</a:t>
            </a:r>
            <a:r>
              <a:rPr lang="fr-FR" sz="2800" b="1" i="1" dirty="0" smtClean="0"/>
              <a:t>voir feuille des dessins</a:t>
            </a:r>
            <a:r>
              <a:rPr lang="fr-FR" sz="2800" b="1" dirty="0" smtClean="0"/>
              <a:t>).</a:t>
            </a:r>
            <a:endParaRPr lang="fr-FR" sz="2800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383783"/>
              </p:ext>
            </p:extLst>
          </p:nvPr>
        </p:nvGraphicFramePr>
        <p:xfrm>
          <a:off x="94035" y="3131195"/>
          <a:ext cx="12003930" cy="3195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932"/>
                <a:gridCol w="1770434"/>
                <a:gridCol w="2101175"/>
                <a:gridCol w="1750978"/>
                <a:gridCol w="1731524"/>
                <a:gridCol w="1789887"/>
              </a:tblGrid>
              <a:tr h="1003621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Stimulus</a:t>
                      </a:r>
                      <a:r>
                        <a:rPr lang="fr-FR" sz="2400" b="1" baseline="0" dirty="0" smtClean="0"/>
                        <a:t> </a:t>
                      </a:r>
                      <a:r>
                        <a:rPr lang="ar-MA" sz="2400" b="1" baseline="0" dirty="0" smtClean="0"/>
                        <a:t>مهيجات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La lumière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Température,</a:t>
                      </a:r>
                      <a:r>
                        <a:rPr lang="fr-FR" sz="2400" b="1" baseline="0" dirty="0" smtClean="0"/>
                        <a:t> douleur…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Les odeurs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Les sons 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Les goûts </a:t>
                      </a:r>
                      <a:endParaRPr lang="fr-FR" sz="2400" b="1" dirty="0"/>
                    </a:p>
                  </a:txBody>
                  <a:tcPr anchor="ctr"/>
                </a:tc>
              </a:tr>
              <a:tr h="1070475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Organes</a:t>
                      </a:r>
                      <a:r>
                        <a:rPr lang="ar-MA" sz="2400" b="1" baseline="0" dirty="0" smtClean="0"/>
                        <a:t> </a:t>
                      </a:r>
                      <a:r>
                        <a:rPr lang="fr-FR" sz="2400" b="1" dirty="0" smtClean="0"/>
                        <a:t>sensoriels</a:t>
                      </a:r>
                      <a:r>
                        <a:rPr lang="ar-MA" sz="2400" b="1" dirty="0" smtClean="0"/>
                        <a:t> </a:t>
                      </a:r>
                    </a:p>
                    <a:p>
                      <a:pPr algn="ctr"/>
                      <a:r>
                        <a:rPr lang="ar-MA" sz="2400" b="1" dirty="0" smtClean="0"/>
                        <a:t>الأعضاء</a:t>
                      </a:r>
                      <a:r>
                        <a:rPr lang="ar-MA" sz="2400" b="1" baseline="0" dirty="0" smtClean="0"/>
                        <a:t> الحسية</a:t>
                      </a:r>
                      <a:endParaRPr lang="ar-MA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 anchor="ctr"/>
                </a:tc>
              </a:tr>
              <a:tr h="1003621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Nom du sens</a:t>
                      </a:r>
                      <a:r>
                        <a:rPr lang="ar-MA" sz="2400" b="1" dirty="0" smtClean="0"/>
                        <a:t>اسم</a:t>
                      </a:r>
                      <a:r>
                        <a:rPr lang="ar-MA" sz="2400" b="1" baseline="0" dirty="0" smtClean="0"/>
                        <a:t> الحاسة 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484317"/>
            <a:ext cx="1219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Activité1</a:t>
            </a:r>
            <a:r>
              <a:rPr lang="fr-FR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sensibilité consciente. </a:t>
            </a:r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الحساسية الشعورية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341" y="1207592"/>
            <a:ext cx="1107656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32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Découverte des organes des sens. </a:t>
            </a:r>
            <a:r>
              <a:rPr lang="ar-MA" sz="32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أكشف عن الأعضاء الحسية </a:t>
            </a:r>
            <a:endParaRPr lang="ar-MA" sz="3600" b="1" i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3E4FF48-348E-4351-9BD9-21140DDBC941}"/>
  <p:tag name="ISPRING_RESOURCE_FOLDER" val="C:\Users\admin\Desktop\mes cours\INTERNATIONAL\3AC\S2\Système nerveux\SYSTEME NERVEUX\"/>
  <p:tag name="ISPRING_PRESENTATION_PATH" val="C:\Users\admin\Desktop\mes cours\INTERNATIONAL\3AC\S2\Système nerveux\SYSTEME NERVEUX.pptx"/>
  <p:tag name="ISPRING_PROJECT_FOLDER_UPDATED" val="1"/>
  <p:tag name="ISPRING_SCREEN_RECS_UPDATED" val="C:\Users\admin\Desktop\mes cours\INTERNATIONAL\3AC\S2\Système nerveux\SYSTEME NERVEUX"/>
</p:tagLst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6150</TotalTime>
  <Words>2512</Words>
  <Application>Microsoft Office PowerPoint</Application>
  <PresentationFormat>Grand écran</PresentationFormat>
  <Paragraphs>486</Paragraphs>
  <Slides>61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61</vt:i4>
      </vt:variant>
    </vt:vector>
  </HeadingPairs>
  <TitlesOfParts>
    <vt:vector size="74" baseType="lpstr">
      <vt:lpstr>Aharoni</vt:lpstr>
      <vt:lpstr>Aller</vt:lpstr>
      <vt:lpstr>Arial</vt:lpstr>
      <vt:lpstr>Book Antiqua</vt:lpstr>
      <vt:lpstr>BookAntiqua-BoldItalic</vt:lpstr>
      <vt:lpstr>Calibri</vt:lpstr>
      <vt:lpstr>Calibri Light</vt:lpstr>
      <vt:lpstr>Century Gothic</vt:lpstr>
      <vt:lpstr>Sakkal Majalla</vt:lpstr>
      <vt:lpstr>Times New Roman</vt:lpstr>
      <vt:lpstr>Wingdings</vt:lpstr>
      <vt:lpstr>Traînée de condensation</vt:lpstr>
      <vt:lpstr>Thème Office</vt:lpstr>
      <vt:lpstr>Le système nerveux الجهاز العصبي </vt:lpstr>
      <vt:lpstr>Présentation PowerPoint</vt:lpstr>
      <vt:lpstr>EVALUATION1 </vt:lpstr>
      <vt:lpstr>شاهدت وردة في الحديقة فمددت يدك لتقطفها لكن فجأة سحبت يدك نتيجة وخزها من طرف شوكة.</vt:lpstr>
      <vt:lpstr>Présentation PowerPoint</vt:lpstr>
      <vt:lpstr>Présentation PowerPoint</vt:lpstr>
      <vt:lpstr>Présentation PowerPoint</vt:lpstr>
      <vt:lpstr>Introduction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FERRAH</cp:lastModifiedBy>
  <cp:revision>1951</cp:revision>
  <dcterms:created xsi:type="dcterms:W3CDTF">2019-09-29T19:18:53Z</dcterms:created>
  <dcterms:modified xsi:type="dcterms:W3CDTF">2020-03-22T16:22:10Z</dcterms:modified>
</cp:coreProperties>
</file>