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0" r:id="rId7"/>
    <p:sldId id="261" r:id="rId8"/>
    <p:sldId id="268" r:id="rId9"/>
    <p:sldId id="269" r:id="rId10"/>
    <p:sldId id="265" r:id="rId11"/>
    <p:sldId id="270" r:id="rId12"/>
    <p:sldId id="266" r:id="rId13"/>
    <p:sldId id="271" r:id="rId14"/>
    <p:sldId id="267" r:id="rId15"/>
  </p:sldIdLst>
  <p:sldSz cx="12192000" cy="6858000"/>
  <p:notesSz cx="6858000" cy="9144000"/>
  <p:defaultTextStyle>
    <a:defPPr>
      <a:defRPr lang="ar-M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583497D-05F4-4E0E-B772-E053FB56D500}">
          <p14:sldIdLst>
            <p14:sldId id="256"/>
          </p14:sldIdLst>
        </p14:section>
        <p14:section name="Section sans titre" id="{D9B081B3-38B9-4A0D-8B72-80F173EEBC4B}">
          <p14:sldIdLst>
            <p14:sldId id="258"/>
            <p14:sldId id="259"/>
            <p14:sldId id="263"/>
            <p14:sldId id="264"/>
            <p14:sldId id="260"/>
            <p14:sldId id="261"/>
            <p14:sldId id="268"/>
            <p14:sldId id="269"/>
            <p14:sldId id="265"/>
            <p14:sldId id="270"/>
            <p14:sldId id="266"/>
            <p14:sldId id="271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78317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307453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300878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2444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182460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68407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199700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333706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387310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168243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M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274721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M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M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0EFA-2BE0-4048-8491-C2E4E9B96D44}" type="datetimeFigureOut">
              <a:rPr lang="ar-MA" smtClean="0"/>
              <a:t>23-07-1441</a:t>
            </a:fld>
            <a:endParaRPr lang="ar-M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M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8C0C-A576-4E23-B5EA-FA3080B91EE9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11844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M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46726" y="227762"/>
            <a:ext cx="9144000" cy="175558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fr-FR" sz="3600" b="1" u="sng" dirty="0" smtClean="0"/>
              <a:t>Unité 2 : </a:t>
            </a:r>
            <a:r>
              <a:rPr lang="fr-FR" sz="5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les fonctions de communication et l’immunologie </a:t>
            </a:r>
            <a:endParaRPr lang="ar-MA" sz="5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22739" y="1983346"/>
            <a:ext cx="938869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600" u="sng" dirty="0" smtClean="0">
                <a:solidFill>
                  <a:srgbClr val="FF0000"/>
                </a:solidFill>
              </a:rPr>
              <a:t>Partie 2 : l’immunologie</a:t>
            </a:r>
            <a:r>
              <a:rPr lang="fr-FR" sz="3600" dirty="0" smtClean="0"/>
              <a:t> </a:t>
            </a:r>
          </a:p>
          <a:p>
            <a:pPr algn="ctr"/>
            <a:r>
              <a:rPr lang="fr-FR" sz="5400" dirty="0" smtClean="0">
                <a:solidFill>
                  <a:srgbClr val="00B050"/>
                </a:solidFill>
              </a:rPr>
              <a:t>Chapitre 3: </a:t>
            </a:r>
            <a:r>
              <a:rPr lang="fr-FR" sz="5400" u="sng" dirty="0" smtClean="0">
                <a:solidFill>
                  <a:srgbClr val="FF0000"/>
                </a:solidFill>
              </a:rPr>
              <a:t>les micro-organismes  ( les microbes) </a:t>
            </a:r>
            <a:endParaRPr lang="ar-MA" sz="5400" u="sng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DCE6F2"/>
              </a:clrFrom>
              <a:clrTo>
                <a:srgbClr val="DCE6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4873" y="4471974"/>
            <a:ext cx="4976746" cy="21373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90963" y="5953045"/>
            <a:ext cx="34386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Prof : CHAFII F.Z</a:t>
            </a:r>
            <a:endParaRPr lang="ar-M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677" y="122472"/>
            <a:ext cx="9392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2800" b="1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2- sécrétion de la toxine : </a:t>
            </a:r>
            <a:r>
              <a:rPr lang="ar-MA" sz="2800" b="1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افرا</a:t>
            </a:r>
            <a:r>
              <a:rPr lang="ar-MA" sz="280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ز السمين </a:t>
            </a:r>
            <a:r>
              <a:rPr lang="fr-FR" sz="2800" b="1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fr-FR" sz="2800" b="1" u="sng" dirty="0" smtClean="0"/>
              <a:t>exercice </a:t>
            </a:r>
            <a:r>
              <a:rPr lang="fr-FR" sz="2800" b="1" u="sng" dirty="0"/>
              <a:t>2 page 108 sur SIGMA)</a:t>
            </a:r>
            <a:endParaRPr lang="en-US" sz="2800" dirty="0"/>
          </a:p>
          <a:p>
            <a:pPr algn="ctr"/>
            <a:r>
              <a:rPr lang="fr-FR" sz="2800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fr-FR" sz="2800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</a:br>
            <a:endParaRPr lang="ar-MA" sz="2800" u="sng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66" y="1030413"/>
            <a:ext cx="7057623" cy="3496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76777" y="4526551"/>
            <a:ext cx="1003693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000" b="1" dirty="0" smtClean="0">
                <a:solidFill>
                  <a:srgbClr val="984806"/>
                </a:solidFill>
                <a:latin typeface="Times New Roman" panose="02020603050405020304" pitchFamily="18" charset="0"/>
              </a:rPr>
              <a:t>1- L’analyse </a:t>
            </a:r>
            <a:r>
              <a:rPr lang="fr-FR" sz="2000" b="1" dirty="0">
                <a:solidFill>
                  <a:srgbClr val="984806"/>
                </a:solidFill>
                <a:latin typeface="Times New Roman" panose="02020603050405020304" pitchFamily="18" charset="0"/>
              </a:rPr>
              <a:t>des résultats</a:t>
            </a: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b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Les souris du groupe 1 meurent, car on leur a injecté le bacille tétanique qui est mortel.</a:t>
            </a:r>
            <a:b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Les souris du groupe 2 meurent, car on leur a injecté le filtrat d’une culture de bacilles</a:t>
            </a:r>
            <a:b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tétaniques contenant des substances toxiques.</a:t>
            </a:r>
            <a:b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Les souris du groupe 3 restent en vie car on leur a injecté de l’eau distillée</a:t>
            </a:r>
            <a:r>
              <a:rPr lang="fr-F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ar-MA" dirty="0"/>
          </a:p>
        </p:txBody>
      </p:sp>
    </p:spTree>
    <p:extLst>
      <p:ext uri="{BB962C8B-B14F-4D97-AF65-F5344CB8AC3E}">
        <p14:creationId xmlns:p14="http://schemas.microsoft.com/office/powerpoint/2010/main" val="38602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942" y="1845559"/>
            <a:ext cx="102644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800" b="1" i="0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2-) Conclusion : </a:t>
            </a:r>
            <a:r>
              <a:rPr lang="fr-FR" sz="28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conclue que certaines bactéries, comme les bacilles tétaniques, ont la capacité de sécréter une substance mortelle appelée </a:t>
            </a:r>
            <a:r>
              <a:rPr lang="fr-FR" sz="2800" b="1" i="0" u="sng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la toxine (</a:t>
            </a:r>
            <a:r>
              <a:rPr lang="ar-MA" sz="2800" b="1" i="0" u="sng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السمين </a:t>
            </a:r>
            <a:r>
              <a:rPr lang="fr-FR" sz="2800" b="1" i="0" u="sng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) </a:t>
            </a:r>
            <a:r>
              <a:rPr lang="ar-MA" sz="2800" b="1" i="0" u="sng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8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où une petite dose d'entre elles entraîne directement la mort.</a:t>
            </a:r>
            <a:br>
              <a:rPr lang="fr-FR" sz="28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ar-M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79677" y="122472"/>
            <a:ext cx="9392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2800" b="1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2- sécrétion de la toxine : </a:t>
            </a:r>
            <a:r>
              <a:rPr lang="ar-MA" sz="2800" b="1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افرا</a:t>
            </a:r>
            <a:r>
              <a:rPr lang="ar-MA" sz="2800" b="1" u="sng" dirty="0" smtClean="0">
                <a:solidFill>
                  <a:srgbClr val="00B050"/>
                </a:solidFill>
                <a:latin typeface="Calibri" panose="020F0502020204030204" pitchFamily="34" charset="0"/>
              </a:rPr>
              <a:t>ز السمين </a:t>
            </a:r>
            <a:r>
              <a:rPr lang="fr-FR" sz="2800" b="1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fr-FR" sz="2800" b="1" u="sng" dirty="0" smtClean="0"/>
              <a:t>exercice </a:t>
            </a:r>
            <a:r>
              <a:rPr lang="fr-FR" sz="2800" b="1" u="sng" dirty="0"/>
              <a:t>2 page 108 sur SIGMA)</a:t>
            </a:r>
            <a:endParaRPr lang="en-US" sz="2800" dirty="0"/>
          </a:p>
          <a:p>
            <a:pPr algn="ctr"/>
            <a:r>
              <a:rPr lang="fr-FR" sz="2800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fr-FR" sz="2800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</a:br>
            <a:endParaRPr lang="ar-MA" sz="2800" u="sng" dirty="0"/>
          </a:p>
        </p:txBody>
      </p:sp>
    </p:spTree>
    <p:extLst>
      <p:ext uri="{BB962C8B-B14F-4D97-AF65-F5344CB8AC3E}">
        <p14:creationId xmlns:p14="http://schemas.microsoft.com/office/powerpoint/2010/main" val="30762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193960" y="450760"/>
            <a:ext cx="64394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2400" u="sng" dirty="0" smtClean="0">
                <a:solidFill>
                  <a:srgbClr val="00B050"/>
                </a:solidFill>
              </a:rPr>
              <a:t>3- la présence de la capsule</a:t>
            </a:r>
            <a:r>
              <a:rPr lang="fr-FR" sz="2400" u="sng" dirty="0">
                <a:solidFill>
                  <a:srgbClr val="00B050"/>
                </a:solidFill>
              </a:rPr>
              <a:t> </a:t>
            </a:r>
            <a:r>
              <a:rPr lang="ar-MA" sz="2400" u="sng" dirty="0" smtClean="0">
                <a:solidFill>
                  <a:srgbClr val="00B050"/>
                </a:solidFill>
              </a:rPr>
              <a:t>توفر </a:t>
            </a:r>
            <a:r>
              <a:rPr lang="ar-MA" sz="2400" u="sng" dirty="0" err="1" smtClean="0">
                <a:solidFill>
                  <a:srgbClr val="00B050"/>
                </a:solidFill>
              </a:rPr>
              <a:t>العليبة</a:t>
            </a:r>
            <a:endParaRPr lang="ar-MA" sz="2400" u="sng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9946" y="845523"/>
            <a:ext cx="354488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 rtl="0">
              <a:lnSpc>
                <a:spcPct val="107000"/>
              </a:lnSpc>
              <a:spcAft>
                <a:spcPts val="800"/>
              </a:spcAft>
              <a:tabLst>
                <a:tab pos="2276475" algn="l"/>
              </a:tabLst>
            </a:pPr>
            <a:r>
              <a:rPr lang="fr-FR" sz="20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(Voir l'exercice 4 page 110) </a:t>
            </a:r>
            <a:endParaRPr lang="en-US" sz="1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85" y="1307188"/>
            <a:ext cx="8299290" cy="4302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89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252" y="1447298"/>
            <a:ext cx="10673827" cy="2821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l"/>
            <a:r>
              <a:rPr lang="fr-FR" sz="2000" b="1" dirty="0" smtClean="0"/>
              <a:t> 1- </a:t>
            </a:r>
            <a:r>
              <a:rPr lang="fr-FR" sz="2000" b="1" dirty="0" smtClean="0">
                <a:solidFill>
                  <a:srgbClr val="FF0000"/>
                </a:solidFill>
              </a:rPr>
              <a:t>Explication 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- Les Souris du groupe 1 meurent car les pneumocoques injectés contiennent des capsules.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- Souris du groupe2 : restent en vie car les pneumocoques injectés n’ont pas de capsules.</a:t>
            </a:r>
            <a:endParaRPr lang="en-US" sz="2000" dirty="0"/>
          </a:p>
          <a:p>
            <a:pPr lvl="0" algn="l"/>
            <a:r>
              <a:rPr lang="fr-FR" sz="2000" b="1" dirty="0" smtClean="0"/>
              <a:t>2- </a:t>
            </a:r>
            <a:r>
              <a:rPr lang="fr-FR" sz="2000" b="1" dirty="0" smtClean="0">
                <a:solidFill>
                  <a:srgbClr val="FF0000"/>
                </a:solidFill>
              </a:rPr>
              <a:t>Conclusion </a:t>
            </a:r>
            <a:r>
              <a:rPr lang="fr-FR" sz="2000" b="1" dirty="0">
                <a:solidFill>
                  <a:srgbClr val="FF0000"/>
                </a:solidFill>
              </a:rPr>
              <a:t>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L’élément responsable de la maladie pneumocoque est la capsule qui augmente la virulence</a:t>
            </a:r>
            <a:r>
              <a:rPr lang="fr-FR" sz="2000" dirty="0"/>
              <a:t> </a:t>
            </a:r>
            <a:r>
              <a:rPr lang="fr-FR" sz="2000" b="1" dirty="0"/>
              <a:t>de la bactérie</a:t>
            </a:r>
            <a:r>
              <a:rPr lang="fr-FR" b="1" i="1" dirty="0"/>
              <a:t>.</a:t>
            </a:r>
            <a:endParaRPr lang="en-US" dirty="0"/>
          </a:p>
          <a:p>
            <a:pPr algn="l" rtl="0"/>
            <a:endParaRPr lang="ar-MA" dirty="0"/>
          </a:p>
        </p:txBody>
      </p:sp>
      <p:sp>
        <p:nvSpPr>
          <p:cNvPr id="3" name="ZoneTexte 2"/>
          <p:cNvSpPr txBox="1"/>
          <p:nvPr/>
        </p:nvSpPr>
        <p:spPr>
          <a:xfrm>
            <a:off x="3193960" y="450760"/>
            <a:ext cx="64394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2400" u="sng" dirty="0" smtClean="0">
                <a:solidFill>
                  <a:srgbClr val="00B050"/>
                </a:solidFill>
              </a:rPr>
              <a:t>3- la présence de la capsule</a:t>
            </a:r>
            <a:r>
              <a:rPr lang="fr-FR" sz="2400" u="sng" dirty="0">
                <a:solidFill>
                  <a:srgbClr val="00B050"/>
                </a:solidFill>
              </a:rPr>
              <a:t> </a:t>
            </a:r>
            <a:r>
              <a:rPr lang="ar-MA" sz="2400" u="sng" dirty="0" smtClean="0">
                <a:solidFill>
                  <a:srgbClr val="00B050"/>
                </a:solidFill>
              </a:rPr>
              <a:t>  توفر </a:t>
            </a:r>
            <a:r>
              <a:rPr lang="ar-MA" sz="2400" u="sng" dirty="0" err="1" smtClean="0">
                <a:solidFill>
                  <a:srgbClr val="00B050"/>
                </a:solidFill>
              </a:rPr>
              <a:t>العليبة</a:t>
            </a:r>
            <a:endParaRPr lang="ar-MA" sz="2400" u="sng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24458" y="828712"/>
            <a:ext cx="4037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400" u="sng" dirty="0" smtClean="0">
                <a:solidFill>
                  <a:srgbClr val="FF0000"/>
                </a:solidFill>
              </a:rPr>
              <a:t>Les  réponse de l’exercice  </a:t>
            </a:r>
            <a:endParaRPr lang="ar-MA" sz="24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906" y="4563185"/>
            <a:ext cx="10397544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80340" algn="l" rtl="0">
              <a:lnSpc>
                <a:spcPct val="107000"/>
              </a:lnSpc>
              <a:spcAft>
                <a:spcPts val="800"/>
              </a:spcAft>
              <a:tabLst>
                <a:tab pos="2276475" algn="l"/>
              </a:tabLst>
            </a:pPr>
            <a:r>
              <a:rPr lang="fr-F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 générale : </a:t>
            </a:r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microbes deviennent menace pour l'organisme à cause de trois propriétés principales : la multiplication rapide, la sécrétion de la toxine et la présence de la capsule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114" y="916426"/>
            <a:ext cx="7525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4- changement et développement rapide</a:t>
            </a:r>
            <a:r>
              <a:rPr lang="fr-FR" sz="2800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fr-FR" sz="2800" i="0" u="sng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</a:br>
            <a:endParaRPr lang="ar-MA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1442433" y="1531237"/>
            <a:ext cx="99167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80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Certains virus sont caractérisés par leur capacité à change de forme de structure et des propriétés, ce que rendre le corps incapable de les résister, donc difficile de les contrôler et de les traité</a:t>
            </a:r>
            <a:br>
              <a:rPr lang="fr-FR" sz="280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ar-MA" sz="2800" dirty="0"/>
          </a:p>
        </p:txBody>
      </p:sp>
    </p:spTree>
    <p:extLst>
      <p:ext uri="{BB962C8B-B14F-4D97-AF65-F5344CB8AC3E}">
        <p14:creationId xmlns:p14="http://schemas.microsoft.com/office/powerpoint/2010/main" val="326076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15153" y="412124"/>
            <a:ext cx="11097298" cy="54784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fr-FR" sz="2800" u="sng" dirty="0" smtClean="0">
                <a:solidFill>
                  <a:srgbClr val="FF0000"/>
                </a:solidFill>
              </a:rPr>
              <a:t>Introduction</a:t>
            </a:r>
          </a:p>
          <a:p>
            <a:pPr algn="l" rtl="0"/>
            <a:r>
              <a:rPr lang="fr-FR" sz="2800" dirty="0" smtClean="0"/>
              <a:t>Dans notre environnement , il existe plusieurs êtres vivants invisible à l’œil nu et</a:t>
            </a:r>
            <a:r>
              <a:rPr lang="fr-FR" sz="2800" b="1" i="1" dirty="0" smtClean="0"/>
              <a:t> </a:t>
            </a:r>
            <a:r>
              <a:rPr lang="fr-FR" sz="2800" dirty="0" smtClean="0"/>
              <a:t>ils sont en permanence en contact avec notre organisme</a:t>
            </a:r>
            <a:r>
              <a:rPr lang="fr-FR" sz="2800" dirty="0"/>
              <a:t> </a:t>
            </a:r>
            <a:r>
              <a:rPr lang="fr-FR" sz="2800" dirty="0" smtClean="0"/>
              <a:t>s’appellent : </a:t>
            </a:r>
            <a:r>
              <a:rPr lang="fr-FR" sz="2800" dirty="0" smtClean="0">
                <a:solidFill>
                  <a:srgbClr val="00B050"/>
                </a:solidFill>
              </a:rPr>
              <a:t>les micro-organismes </a:t>
            </a:r>
            <a:r>
              <a:rPr lang="fr-FR" sz="2800" dirty="0" smtClean="0"/>
              <a:t>ou </a:t>
            </a:r>
            <a:r>
              <a:rPr lang="fr-FR" sz="2800" dirty="0" smtClean="0">
                <a:solidFill>
                  <a:srgbClr val="00B050"/>
                </a:solidFill>
              </a:rPr>
              <a:t>les microbes</a:t>
            </a:r>
          </a:p>
          <a:p>
            <a:pPr algn="l" rtl="0"/>
            <a:endParaRPr lang="fr-FR" sz="2800" dirty="0" smtClean="0">
              <a:solidFill>
                <a:srgbClr val="00B050"/>
              </a:solidFill>
            </a:endParaRPr>
          </a:p>
          <a:p>
            <a:pPr algn="ctr" rtl="0"/>
            <a:r>
              <a:rPr lang="fr-FR" sz="2800" u="sng" dirty="0" smtClean="0">
                <a:solidFill>
                  <a:srgbClr val="FF0000"/>
                </a:solidFill>
              </a:rPr>
              <a:t>Questions :</a:t>
            </a:r>
          </a:p>
          <a:p>
            <a:pPr marL="457200" indent="-457200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/>
              <a:t>Quel sont les principaux types des microbes? </a:t>
            </a:r>
            <a:endParaRPr lang="fr-FR" sz="2800" dirty="0"/>
          </a:p>
          <a:p>
            <a:pPr marL="457200" indent="-457200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/>
              <a:t> quelles sont les caractéristiques de chaque type?</a:t>
            </a:r>
          </a:p>
          <a:p>
            <a:pPr marL="457200" indent="-457200" algn="l" rt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800" dirty="0" smtClean="0"/>
              <a:t>Quels sont les dangers des microbes ?</a:t>
            </a:r>
          </a:p>
          <a:p>
            <a:pPr marL="457200" indent="-457200" algn="l" rtl="0">
              <a:buFont typeface="Courier New" panose="02070309020205020404" pitchFamily="49" charset="0"/>
              <a:buChar char="o"/>
            </a:pPr>
            <a:endParaRPr lang="fr-FR" sz="2800" dirty="0" smtClean="0">
              <a:solidFill>
                <a:srgbClr val="00B050"/>
              </a:solidFill>
            </a:endParaRPr>
          </a:p>
          <a:p>
            <a:pPr algn="l" rtl="0"/>
            <a:r>
              <a:rPr lang="fr-FR" sz="2800" dirty="0" smtClean="0">
                <a:solidFill>
                  <a:srgbClr val="00B050"/>
                </a:solidFill>
              </a:rPr>
              <a:t> </a:t>
            </a:r>
            <a:endParaRPr lang="ar-MA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7132" y="347730"/>
            <a:ext cx="798490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FF0000"/>
                </a:solidFill>
                <a:cs typeface="+mj-cs"/>
              </a:rPr>
              <a:t>I- la diversité des micro-organismes </a:t>
            </a:r>
          </a:p>
          <a:p>
            <a:pPr algn="ctr"/>
            <a:r>
              <a:rPr lang="fr-FR" sz="3200" u="sng" dirty="0" smtClean="0">
                <a:solidFill>
                  <a:srgbClr val="00B050"/>
                </a:solidFill>
                <a:cs typeface="+mj-cs"/>
              </a:rPr>
              <a:t>1-ou </a:t>
            </a:r>
            <a:r>
              <a:rPr lang="fr-FR" sz="3200" u="sng" dirty="0" smtClean="0">
                <a:solidFill>
                  <a:srgbClr val="00B050"/>
                </a:solidFill>
                <a:cs typeface="+mj-cs"/>
              </a:rPr>
              <a:t>vivent les microbes?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14" y="1931631"/>
            <a:ext cx="3912419" cy="34768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30" y="1931631"/>
            <a:ext cx="5244688" cy="38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3638" y="1563801"/>
            <a:ext cx="10959923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fr-FR" sz="3600" dirty="0" smtClean="0"/>
              <a:t>Les micro-organismes </a:t>
            </a:r>
            <a:r>
              <a:rPr lang="fr-FR" sz="3600" b="1" u="sng" dirty="0" smtClean="0"/>
              <a:t>sont de formes et de tailles variées</a:t>
            </a:r>
            <a:r>
              <a:rPr lang="fr-FR" sz="3600" dirty="0" smtClean="0"/>
              <a:t>, il sont présents dans tous les milieux : l’air, le sol, les  aliments et sur certains êtres vivants 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fr-FR" sz="3600" dirty="0" smtClean="0"/>
              <a:t>Certains sont </a:t>
            </a:r>
            <a:r>
              <a:rPr lang="fr-FR" sz="3600" dirty="0" smtClean="0">
                <a:solidFill>
                  <a:srgbClr val="00B050"/>
                </a:solidFill>
              </a:rPr>
              <a:t>utile ( </a:t>
            </a:r>
            <a:r>
              <a:rPr lang="ar-MA" sz="3600" dirty="0" smtClean="0">
                <a:solidFill>
                  <a:srgbClr val="00B050"/>
                </a:solidFill>
              </a:rPr>
              <a:t>نافع</a:t>
            </a:r>
            <a:r>
              <a:rPr lang="fr-FR" sz="3600" dirty="0" smtClean="0">
                <a:solidFill>
                  <a:srgbClr val="00B050"/>
                </a:solidFill>
              </a:rPr>
              <a:t> )</a:t>
            </a:r>
            <a:r>
              <a:rPr lang="fr-FR" sz="3600" dirty="0" smtClean="0"/>
              <a:t> à l’homme ( les bacilles lactiques – les levures …) d’autres sont </a:t>
            </a:r>
            <a:r>
              <a:rPr lang="fr-FR" sz="3600" dirty="0" smtClean="0">
                <a:solidFill>
                  <a:srgbClr val="00B050"/>
                </a:solidFill>
              </a:rPr>
              <a:t>pathogène</a:t>
            </a:r>
          </a:p>
          <a:p>
            <a:pPr algn="l" rtl="0"/>
            <a:r>
              <a:rPr lang="fr-FR" sz="3600" dirty="0" smtClean="0">
                <a:solidFill>
                  <a:srgbClr val="00B050"/>
                </a:solidFill>
              </a:rPr>
              <a:t> ( </a:t>
            </a:r>
            <a:r>
              <a:rPr lang="ar-MA" sz="3600" dirty="0" smtClean="0">
                <a:solidFill>
                  <a:srgbClr val="00B050"/>
                </a:solidFill>
              </a:rPr>
              <a:t>ممرضة</a:t>
            </a:r>
            <a:r>
              <a:rPr lang="fr-FR" sz="3600" dirty="0" smtClean="0">
                <a:solidFill>
                  <a:srgbClr val="00B050"/>
                </a:solidFill>
              </a:rPr>
              <a:t>)</a:t>
            </a:r>
            <a:r>
              <a:rPr lang="fr-FR" sz="3600" dirty="0" smtClean="0"/>
              <a:t>  peuvent provoquer des maladies infectieuses (bacille de tétanique ,la moisissure et l’amibe… )</a:t>
            </a:r>
            <a:endParaRPr lang="ar-MA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1687132" y="347730"/>
            <a:ext cx="798490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FF0000"/>
                </a:solidFill>
                <a:cs typeface="+mj-cs"/>
              </a:rPr>
              <a:t>I- la diversité des micro-organismes </a:t>
            </a:r>
          </a:p>
          <a:p>
            <a:pPr algn="ctr"/>
            <a:r>
              <a:rPr lang="fr-FR" sz="3200" u="sng" dirty="0" smtClean="0">
                <a:solidFill>
                  <a:srgbClr val="00B050"/>
                </a:solidFill>
                <a:cs typeface="+mj-cs"/>
              </a:rPr>
              <a:t>1-ou vivent les microbes?</a:t>
            </a:r>
          </a:p>
        </p:txBody>
      </p:sp>
    </p:spTree>
    <p:extLst>
      <p:ext uri="{BB962C8B-B14F-4D97-AF65-F5344CB8AC3E}">
        <p14:creationId xmlns:p14="http://schemas.microsoft.com/office/powerpoint/2010/main" val="28562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3" y="1299470"/>
            <a:ext cx="10251583" cy="5661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9484" y="385223"/>
            <a:ext cx="63575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u="sng" dirty="0" smtClean="0">
                <a:solidFill>
                  <a:srgbClr val="00B050"/>
                </a:solidFill>
              </a:rPr>
              <a:t>2- </a:t>
            </a:r>
            <a:r>
              <a:rPr lang="fr-FR" sz="2400" u="sng" dirty="0">
                <a:solidFill>
                  <a:srgbClr val="00B050"/>
                </a:solidFill>
              </a:rPr>
              <a:t>les types des microbes et leurs </a:t>
            </a:r>
            <a:r>
              <a:rPr lang="fr-FR" sz="2400" u="sng" dirty="0" smtClean="0">
                <a:solidFill>
                  <a:srgbClr val="00B050"/>
                </a:solidFill>
              </a:rPr>
              <a:t>caractéristiques</a:t>
            </a:r>
          </a:p>
          <a:p>
            <a:pPr algn="ctr"/>
            <a:r>
              <a:rPr lang="fr-FR" sz="2400" u="sng" dirty="0" smtClean="0">
                <a:solidFill>
                  <a:srgbClr val="00B050"/>
                </a:solidFill>
              </a:rPr>
              <a:t>Sigma doc 2-3-4-5 page 102 </a:t>
            </a:r>
            <a:endParaRPr lang="ar-MA" sz="24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503" y="140525"/>
            <a:ext cx="6426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u="sng" dirty="0" smtClean="0">
                <a:solidFill>
                  <a:srgbClr val="00B050"/>
                </a:solidFill>
              </a:rPr>
              <a:t>2- </a:t>
            </a:r>
            <a:r>
              <a:rPr lang="fr-FR" sz="2400" u="sng" dirty="0">
                <a:solidFill>
                  <a:srgbClr val="00B050"/>
                </a:solidFill>
              </a:rPr>
              <a:t>les types des microbes et leurs caractéristiques </a:t>
            </a:r>
            <a:endParaRPr lang="ar-MA" sz="2400" u="sng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522" y="602190"/>
            <a:ext cx="10019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400" b="1" dirty="0" smtClean="0">
                <a:solidFill>
                  <a:srgbClr val="000000"/>
                </a:solidFill>
                <a:effectLst/>
              </a:rPr>
              <a:t>Les microorganismes sont variés, on les classe en </a:t>
            </a:r>
            <a:r>
              <a:rPr lang="fr-FR" sz="2400" b="1" dirty="0" smtClean="0">
                <a:solidFill>
                  <a:srgbClr val="000000"/>
                </a:solidFill>
              </a:rPr>
              <a:t>quatre </a:t>
            </a:r>
            <a:r>
              <a:rPr lang="fr-FR" sz="2400" b="1" dirty="0" smtClean="0">
                <a:solidFill>
                  <a:srgbClr val="000000"/>
                </a:solidFill>
                <a:effectLst/>
              </a:rPr>
              <a:t>grandes catégories</a:t>
            </a:r>
            <a:r>
              <a:rPr lang="fr-FR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fr-FR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ar-MA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015481"/>
              </p:ext>
            </p:extLst>
          </p:nvPr>
        </p:nvGraphicFramePr>
        <p:xfrm>
          <a:off x="463640" y="969303"/>
          <a:ext cx="11204620" cy="58886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052293"/>
                <a:gridCol w="1635617"/>
                <a:gridCol w="4314423"/>
                <a:gridCol w="2202287"/>
              </a:tblGrid>
              <a:tr h="671673">
                <a:tc>
                  <a:txBody>
                    <a:bodyPr/>
                    <a:lstStyle/>
                    <a:p>
                      <a:pPr algn="ctr" rtl="0"/>
                      <a:r>
                        <a:rPr lang="fr-FR" sz="2000" b="1" dirty="0" smtClean="0">
                          <a:solidFill>
                            <a:srgbClr val="0070C0"/>
                          </a:solidFill>
                        </a:rPr>
                        <a:t>Les exemples</a:t>
                      </a:r>
                      <a:endParaRPr lang="ar-M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000" b="1" dirty="0" smtClean="0">
                          <a:solidFill>
                            <a:srgbClr val="0070C0"/>
                          </a:solidFill>
                        </a:rPr>
                        <a:t>Mode</a:t>
                      </a:r>
                      <a:r>
                        <a:rPr lang="fr-FR" sz="2000" b="1" baseline="0" dirty="0" smtClean="0">
                          <a:solidFill>
                            <a:srgbClr val="0070C0"/>
                          </a:solidFill>
                        </a:rPr>
                        <a:t> d’observation </a:t>
                      </a:r>
                      <a:endParaRPr lang="ar-M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000" b="1" dirty="0" smtClean="0">
                          <a:solidFill>
                            <a:srgbClr val="0070C0"/>
                          </a:solidFill>
                        </a:rPr>
                        <a:t>Les Caractères</a:t>
                      </a:r>
                      <a:r>
                        <a:rPr lang="fr-FR" sz="2000" b="1" baseline="0" dirty="0" smtClean="0">
                          <a:solidFill>
                            <a:srgbClr val="0070C0"/>
                          </a:solidFill>
                        </a:rPr>
                        <a:t> générales </a:t>
                      </a:r>
                      <a:r>
                        <a:rPr lang="fr-FR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ar-M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000" b="1" dirty="0" smtClean="0">
                          <a:solidFill>
                            <a:srgbClr val="0070C0"/>
                          </a:solidFill>
                        </a:rPr>
                        <a:t>Les Classes des microbes </a:t>
                      </a:r>
                      <a:endParaRPr lang="ar-M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1138924">
                <a:tc>
                  <a:txBody>
                    <a:bodyPr/>
                    <a:lstStyle/>
                    <a:p>
                      <a:pPr algn="l" rtl="0"/>
                      <a:r>
                        <a:rPr lang="fr-FR" sz="2000" b="1" i="0" dirty="0" smtClean="0"/>
                        <a:t>-paramécie (inoffensif) </a:t>
                      </a:r>
                    </a:p>
                    <a:p>
                      <a:pPr algn="l" rtl="0"/>
                      <a:r>
                        <a:rPr lang="fr-FR" sz="2000" b="1" i="0" dirty="0" smtClean="0"/>
                        <a:t>-amibe (pathogène</a:t>
                      </a:r>
                      <a:r>
                        <a:rPr lang="fr-FR" sz="2000" b="1" i="0" baseline="0" dirty="0" smtClean="0"/>
                        <a:t> ) </a:t>
                      </a:r>
                      <a:endParaRPr lang="ar-MA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000" b="1" dirty="0" smtClean="0"/>
                        <a:t>Microscope optique </a:t>
                      </a:r>
                      <a:endParaRPr lang="ar-M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MA" sz="2400" b="0" i="0" dirty="0" smtClean="0"/>
                        <a:t>- </a:t>
                      </a:r>
                      <a:r>
                        <a:rPr lang="fr-FR" sz="2400" b="0" i="0" dirty="0" smtClean="0"/>
                        <a:t> Etres</a:t>
                      </a:r>
                      <a:r>
                        <a:rPr lang="fr-FR" sz="2400" b="0" i="0" baseline="0" dirty="0" smtClean="0"/>
                        <a:t> vivants </a:t>
                      </a:r>
                      <a:r>
                        <a:rPr lang="fr-FR" sz="2400" b="1" i="0" u="sng" baseline="0" dirty="0" smtClean="0"/>
                        <a:t>unicellulaires</a:t>
                      </a:r>
                    </a:p>
                    <a:p>
                      <a:pPr algn="l" rtl="0"/>
                      <a:r>
                        <a:rPr lang="fr-FR" sz="2400" b="0" i="0" baseline="0" dirty="0" smtClean="0"/>
                        <a:t> - Vivent dans les eaux stagnantes</a:t>
                      </a:r>
                      <a:endParaRPr lang="ar-MA" sz="2400" b="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Protozoaires</a:t>
                      </a:r>
                    </a:p>
                    <a:p>
                      <a:pPr algn="ctr" rtl="0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( </a:t>
                      </a:r>
                      <a:r>
                        <a:rPr lang="ar-MA" sz="2400" b="1" dirty="0" smtClean="0">
                          <a:solidFill>
                            <a:srgbClr val="C00000"/>
                          </a:solidFill>
                        </a:rPr>
                        <a:t>حيوانات</a:t>
                      </a:r>
                      <a:r>
                        <a:rPr lang="ar-MA" sz="2400" b="1" baseline="0" dirty="0" smtClean="0">
                          <a:solidFill>
                            <a:srgbClr val="C00000"/>
                          </a:solidFill>
                        </a:rPr>
                        <a:t> أولية </a:t>
                      </a:r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endParaRPr lang="ar-MA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54734">
                <a:tc>
                  <a:txBody>
                    <a:bodyPr/>
                    <a:lstStyle/>
                    <a:p>
                      <a:pPr algn="l" rtl="0"/>
                      <a:r>
                        <a:rPr lang="fr-FR" sz="2000" b="1" i="0" dirty="0" smtClean="0"/>
                        <a:t>-bacilles</a:t>
                      </a:r>
                      <a:r>
                        <a:rPr lang="fr-FR" sz="2000" b="1" i="0" baseline="0" dirty="0" smtClean="0"/>
                        <a:t> lactiques ( utile)</a:t>
                      </a:r>
                    </a:p>
                    <a:p>
                      <a:pPr algn="l" rtl="0"/>
                      <a:r>
                        <a:rPr lang="fr-FR" sz="2000" b="1" i="0" baseline="0" dirty="0" smtClean="0"/>
                        <a:t>-bacille de koch , bacille de tétanique (pathogène)…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Microscope optique </a:t>
                      </a:r>
                      <a:endParaRPr lang="ar-MA" sz="2000" b="1" dirty="0" smtClean="0"/>
                    </a:p>
                    <a:p>
                      <a:pPr algn="ctr" rtl="0"/>
                      <a:endParaRPr lang="ar-M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Sont les plus nombreux et plus distribués</a:t>
                      </a:r>
                    </a:p>
                    <a:p>
                      <a:pPr algn="l" rtl="0"/>
                      <a: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Vivent dans les aliments</a:t>
                      </a:r>
                      <a:r>
                        <a:rPr lang="fr-FR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l’eau </a:t>
                      </a:r>
                      <a:endParaRPr lang="fr-FR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Bactéries  </a:t>
                      </a:r>
                    </a:p>
                    <a:p>
                      <a:pPr algn="ctr" rtl="0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(bacilles et les coques )</a:t>
                      </a:r>
                      <a:endParaRPr lang="ar-MA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489363">
                <a:tc>
                  <a:txBody>
                    <a:bodyPr/>
                    <a:lstStyle/>
                    <a:p>
                      <a:pPr algn="l" rtl="0"/>
                      <a:r>
                        <a:rPr lang="fr-FR" sz="2000" b="1" i="0" dirty="0" smtClean="0"/>
                        <a:t>- Pénicillium ( utile )</a:t>
                      </a:r>
                    </a:p>
                    <a:p>
                      <a:pPr algn="l" rtl="0"/>
                      <a:r>
                        <a:rPr lang="fr-FR" sz="2000" b="1" i="0" dirty="0" smtClean="0"/>
                        <a:t>- Le levure</a:t>
                      </a:r>
                      <a:r>
                        <a:rPr lang="fr-FR" sz="2000" b="1" i="0" baseline="0" dirty="0" smtClean="0"/>
                        <a:t> de bière</a:t>
                      </a:r>
                      <a:r>
                        <a:rPr lang="fr-FR" sz="2000" b="1" i="0" dirty="0" smtClean="0"/>
                        <a:t> ( utile)</a:t>
                      </a:r>
                    </a:p>
                    <a:p>
                      <a:pPr marL="342900" indent="-342900" algn="l" rtl="0">
                        <a:buFontTx/>
                        <a:buChar char="-"/>
                      </a:pPr>
                      <a:r>
                        <a:rPr lang="fr-FR" sz="2000" b="1" i="0" dirty="0" smtClean="0"/>
                        <a:t>Le</a:t>
                      </a:r>
                      <a:r>
                        <a:rPr lang="fr-FR" sz="2000" b="1" i="0" baseline="0" dirty="0" smtClean="0"/>
                        <a:t> moisissure d pain 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fr-FR" sz="2000" b="1" i="0" baseline="0" dirty="0" smtClean="0"/>
                        <a:t>( pathogène) </a:t>
                      </a:r>
                      <a:endParaRPr lang="ar-MA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Microscope optique </a:t>
                      </a:r>
                      <a:endParaRPr lang="ar-MA" sz="2000" b="1" dirty="0" smtClean="0"/>
                    </a:p>
                    <a:p>
                      <a:pPr algn="ctr" rtl="0"/>
                      <a:endParaRPr lang="ar-M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classés en deux groupes: </a:t>
                      </a:r>
                      <a:r>
                        <a:rPr lang="fr-FR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levures (</a:t>
                      </a:r>
                      <a:r>
                        <a:rPr lang="ar-MA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خمائر</a:t>
                      </a:r>
                      <a:r>
                        <a:rPr lang="fr-FR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et les moisissures ( </a:t>
                      </a:r>
                      <a:r>
                        <a:rPr lang="ar-MA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العفن</a:t>
                      </a:r>
                      <a:r>
                        <a:rPr lang="fr-FR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2400" b="0" i="0" dirty="0" smtClean="0"/>
                        <a:t>Vivent dans les fruits et</a:t>
                      </a:r>
                      <a:r>
                        <a:rPr lang="fr-FR" sz="2400" b="0" i="0" baseline="0" dirty="0" smtClean="0"/>
                        <a:t> le pain </a:t>
                      </a:r>
                      <a:endParaRPr lang="fr-FR" sz="2400" b="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Champignons microscopiques </a:t>
                      </a:r>
                      <a:endParaRPr lang="ar-MA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55737">
                <a:tc>
                  <a:txBody>
                    <a:bodyPr/>
                    <a:lstStyle/>
                    <a:p>
                      <a:pPr algn="l" rtl="0"/>
                      <a:r>
                        <a:rPr lang="fr-FR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Virus de l’hépatite C, virus du rhume, VIH (SIDA)</a:t>
                      </a:r>
                      <a:r>
                        <a:rPr lang="fr-FR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fr-FR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fr-FR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Corona….</a:t>
                      </a:r>
                      <a:endParaRPr lang="ar-MA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Microscope électronique</a:t>
                      </a:r>
                      <a:r>
                        <a:rPr lang="fr-FR" sz="2000" b="1" baseline="0" dirty="0" smtClean="0"/>
                        <a:t> </a:t>
                      </a:r>
                      <a:r>
                        <a:rPr lang="fr-FR" sz="2000" b="1" dirty="0" smtClean="0"/>
                        <a:t> </a:t>
                      </a:r>
                      <a:endParaRPr lang="ar-MA" sz="2000" b="1" dirty="0" smtClean="0"/>
                    </a:p>
                    <a:p>
                      <a:pPr algn="ctr" rtl="0"/>
                      <a:endParaRPr lang="ar-M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Ils sont des parasites considérablement </a:t>
                      </a:r>
                      <a:r>
                        <a:rPr lang="fr-FR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petits et plus infectieux</a:t>
                      </a:r>
                      <a:endParaRPr lang="ar-MA" sz="2400" b="1" i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Virus </a:t>
                      </a:r>
                      <a:endParaRPr lang="ar-MA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0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65927" y="334851"/>
            <a:ext cx="713489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800" u="sng" dirty="0" smtClean="0">
                <a:solidFill>
                  <a:srgbClr val="FF0000"/>
                </a:solidFill>
              </a:rPr>
              <a:t>II- </a:t>
            </a:r>
            <a:r>
              <a:rPr lang="fr-FR" sz="2800" b="1" u="sng" dirty="0">
                <a:solidFill>
                  <a:srgbClr val="FF0000"/>
                </a:solidFill>
              </a:rPr>
              <a:t>le mode de multiplication des microbes</a:t>
            </a:r>
            <a:br>
              <a:rPr lang="fr-FR" sz="2800" b="1" u="sng" dirty="0">
                <a:solidFill>
                  <a:srgbClr val="FF0000"/>
                </a:solidFill>
              </a:rPr>
            </a:br>
            <a:endParaRPr lang="ar-MA" sz="28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59156"/>
              </p:ext>
            </p:extLst>
          </p:nvPr>
        </p:nvGraphicFramePr>
        <p:xfrm>
          <a:off x="386367" y="811904"/>
          <a:ext cx="11269013" cy="5791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924281"/>
                <a:gridCol w="2627290"/>
                <a:gridCol w="271744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r-FR" sz="2800" dirty="0" smtClean="0">
                          <a:solidFill>
                            <a:srgbClr val="7030A0"/>
                          </a:solidFill>
                        </a:rPr>
                        <a:t>Mode</a:t>
                      </a:r>
                      <a:r>
                        <a:rPr lang="fr-FR" sz="2800" baseline="0" dirty="0" smtClean="0">
                          <a:solidFill>
                            <a:srgbClr val="7030A0"/>
                          </a:solidFill>
                        </a:rPr>
                        <a:t> de multiplication </a:t>
                      </a:r>
                      <a:endParaRPr lang="ar-MA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r-FR" sz="2800" dirty="0" smtClean="0">
                          <a:solidFill>
                            <a:srgbClr val="7030A0"/>
                          </a:solidFill>
                        </a:rPr>
                        <a:t>Les</a:t>
                      </a:r>
                      <a:r>
                        <a:rPr lang="fr-FR" sz="2800" baseline="0" dirty="0" smtClean="0">
                          <a:solidFill>
                            <a:srgbClr val="7030A0"/>
                          </a:solidFill>
                        </a:rPr>
                        <a:t> microbes </a:t>
                      </a:r>
                      <a:endParaRPr lang="ar-MA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fr-FR" sz="2400" b="1" i="0" u="sng" dirty="0" smtClean="0">
                          <a:solidFill>
                            <a:srgbClr val="0070C0"/>
                          </a:solidFill>
                        </a:rPr>
                        <a:t>La</a:t>
                      </a:r>
                      <a:r>
                        <a:rPr lang="fr-FR" sz="2400" b="1" i="0" u="sng" baseline="0" dirty="0" smtClean="0">
                          <a:solidFill>
                            <a:srgbClr val="0070C0"/>
                          </a:solidFill>
                        </a:rPr>
                        <a:t> division </a:t>
                      </a:r>
                      <a:r>
                        <a:rPr lang="ar-MA" sz="2400" b="1" i="0" u="sng" baseline="0" dirty="0" smtClean="0">
                          <a:solidFill>
                            <a:srgbClr val="0070C0"/>
                          </a:solidFill>
                        </a:rPr>
                        <a:t>الانقسام)</a:t>
                      </a:r>
                      <a:r>
                        <a:rPr lang="fr-FR" sz="2400" b="1" i="0" u="sng" baseline="0" dirty="0" smtClean="0">
                          <a:solidFill>
                            <a:srgbClr val="0070C0"/>
                          </a:solidFill>
                        </a:rPr>
                        <a:t>): </a:t>
                      </a:r>
                    </a:p>
                    <a:p>
                      <a:pPr algn="l" rtl="0"/>
                      <a:r>
                        <a:rPr lang="fr-FR" sz="2400" b="0" i="0" baseline="0" dirty="0" smtClean="0"/>
                        <a:t>une </a:t>
                      </a:r>
                      <a:r>
                        <a:rPr lang="fr-FR" sz="2400" b="0" i="0" baseline="0" dirty="0" smtClean="0"/>
                        <a:t>cellule mère donne </a:t>
                      </a:r>
                      <a:r>
                        <a:rPr lang="fr-FR" sz="2400" b="0" i="0" baseline="0" dirty="0" smtClean="0"/>
                        <a:t>la naissance </a:t>
                      </a:r>
                      <a:r>
                        <a:rPr lang="fr-FR" sz="2400" b="0" i="0" baseline="0" dirty="0" smtClean="0"/>
                        <a:t>à deux cellules filles  </a:t>
                      </a:r>
                      <a:endParaRPr lang="ar-MA" sz="2400" b="0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r-FR" sz="2800" dirty="0" smtClean="0">
                          <a:solidFill>
                            <a:srgbClr val="002060"/>
                          </a:solidFill>
                        </a:rPr>
                        <a:t>Les</a:t>
                      </a:r>
                      <a:r>
                        <a:rPr lang="fr-FR" sz="2800" baseline="0" dirty="0" smtClean="0">
                          <a:solidFill>
                            <a:srgbClr val="002060"/>
                          </a:solidFill>
                        </a:rPr>
                        <a:t> protozoaires </a:t>
                      </a:r>
                      <a:endParaRPr lang="ar-MA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fr-FR" sz="2400" b="1" i="0" u="sng" dirty="0" smtClean="0">
                          <a:solidFill>
                            <a:srgbClr val="0070C0"/>
                          </a:solidFill>
                        </a:rPr>
                        <a:t>La division </a:t>
                      </a:r>
                      <a:endParaRPr lang="ar-MA" sz="2400" b="1" i="0" u="sng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r-FR" sz="2800" dirty="0" smtClean="0">
                          <a:solidFill>
                            <a:srgbClr val="002060"/>
                          </a:solidFill>
                        </a:rPr>
                        <a:t>Les bactéries </a:t>
                      </a:r>
                      <a:endParaRPr lang="ar-MA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</a:tr>
              <a:tr h="923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0" u="sng" dirty="0" smtClean="0">
                          <a:solidFill>
                            <a:srgbClr val="0070C0"/>
                          </a:solidFill>
                        </a:rPr>
                        <a:t>Bourgeonnement </a:t>
                      </a:r>
                      <a:r>
                        <a:rPr lang="ar-MA" sz="2400" b="1" i="0" u="sng" dirty="0" smtClean="0">
                          <a:solidFill>
                            <a:srgbClr val="0070C0"/>
                          </a:solidFill>
                        </a:rPr>
                        <a:t>التبرعم</a:t>
                      </a:r>
                      <a:r>
                        <a:rPr lang="fr-FR" sz="2400" b="1" i="0" u="sng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2400" b="1" i="0" u="sng" dirty="0" smtClean="0">
                          <a:solidFill>
                            <a:srgbClr val="0070C0"/>
                          </a:solidFill>
                        </a:rPr>
                        <a:t>:</a:t>
                      </a:r>
                      <a: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bourgeons se détachent de la</a:t>
                      </a:r>
                      <a:r>
                        <a:rPr lang="fr-FR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levure mère en donnant par la suite des individus mûrs.</a:t>
                      </a:r>
                      <a:b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ar-MA" sz="2400" b="0" i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800" dirty="0" smtClean="0">
                          <a:solidFill>
                            <a:srgbClr val="00B0F0"/>
                          </a:solidFill>
                        </a:rPr>
                        <a:t>Les levures </a:t>
                      </a:r>
                      <a:endParaRPr lang="ar-MA" sz="28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r-FR" sz="2800" dirty="0" smtClean="0">
                          <a:solidFill>
                            <a:srgbClr val="002060"/>
                          </a:solidFill>
                        </a:rPr>
                        <a:t>Les</a:t>
                      </a:r>
                      <a:r>
                        <a:rPr lang="fr-FR" sz="2800" baseline="0" dirty="0" smtClean="0">
                          <a:solidFill>
                            <a:srgbClr val="002060"/>
                          </a:solidFill>
                        </a:rPr>
                        <a:t> champignon microscopiques </a:t>
                      </a:r>
                      <a:endParaRPr lang="ar-MA" sz="2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87787">
                <a:tc>
                  <a:txBody>
                    <a:bodyPr/>
                    <a:lstStyle/>
                    <a:p>
                      <a:pPr algn="l" rtl="0"/>
                      <a:r>
                        <a:rPr lang="fr-FR" sz="2400" b="1" i="0" u="sng" dirty="0" smtClean="0">
                          <a:solidFill>
                            <a:srgbClr val="0070C0"/>
                          </a:solidFill>
                        </a:rPr>
                        <a:t>Sporulation </a:t>
                      </a:r>
                      <a:r>
                        <a:rPr lang="ar-MA" sz="2400" b="1" i="0" u="sng" dirty="0" smtClean="0">
                          <a:solidFill>
                            <a:srgbClr val="0070C0"/>
                          </a:solidFill>
                        </a:rPr>
                        <a:t>التبوغ</a:t>
                      </a:r>
                      <a:r>
                        <a:rPr lang="fr-FR" sz="2400" b="1" i="0" u="sng" dirty="0" smtClean="0">
                          <a:solidFill>
                            <a:srgbClr val="0070C0"/>
                          </a:solidFill>
                        </a:rPr>
                        <a:t>: </a:t>
                      </a:r>
                      <a: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spores se disséminent et germent pour donner de nouvelles colonies de</a:t>
                      </a:r>
                      <a:r>
                        <a:rPr lang="fr-FR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champignons à partir des filaments</a:t>
                      </a:r>
                      <a:r>
                        <a:rPr lang="fr-FR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MA" sz="2400" b="0" i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800" dirty="0" smtClean="0">
                          <a:solidFill>
                            <a:srgbClr val="00B0F0"/>
                          </a:solidFill>
                        </a:rPr>
                        <a:t>Les moisissures </a:t>
                      </a:r>
                      <a:endParaRPr lang="ar-MA" sz="28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M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fr-FR" sz="2400" b="0" i="0" dirty="0" smtClean="0"/>
                        <a:t>La multiplication dans </a:t>
                      </a:r>
                      <a:r>
                        <a:rPr lang="fr-FR" sz="2400" b="1" i="0" u="sng" dirty="0" smtClean="0"/>
                        <a:t>les cellules vivantes hôtes </a:t>
                      </a:r>
                      <a:r>
                        <a:rPr lang="fr-FR" sz="2400" b="1" i="0" u="sng" baseline="0" dirty="0" smtClean="0"/>
                        <a:t> </a:t>
                      </a:r>
                      <a:endParaRPr lang="ar-MA" sz="2400" b="1" i="0" u="sn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r-FR" sz="2800" dirty="0" smtClean="0">
                          <a:solidFill>
                            <a:srgbClr val="002060"/>
                          </a:solidFill>
                        </a:rPr>
                        <a:t>Les virus </a:t>
                      </a:r>
                      <a:endParaRPr lang="ar-MA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M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1" y="1268240"/>
            <a:ext cx="5951180" cy="5257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30568" y="246724"/>
            <a:ext cx="757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0" u="sng" dirty="0" smtClean="0">
                <a:solidFill>
                  <a:srgbClr val="FF0000"/>
                </a:solidFill>
                <a:effectLst/>
              </a:rPr>
              <a:t>III- Les propriété pathogène des micro-organisme</a:t>
            </a:r>
            <a:endParaRPr lang="ar-MA" sz="2000" u="sng" dirty="0"/>
          </a:p>
        </p:txBody>
      </p:sp>
      <p:sp>
        <p:nvSpPr>
          <p:cNvPr id="4" name="Rectangle 3"/>
          <p:cNvSpPr/>
          <p:nvPr/>
        </p:nvSpPr>
        <p:spPr>
          <a:xfrm>
            <a:off x="2571481" y="56035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i="0" u="sng" dirty="0" smtClean="0">
                <a:solidFill>
                  <a:srgbClr val="00B050"/>
                </a:solidFill>
                <a:effectLst/>
              </a:rPr>
              <a:t>1- La Multiplication rapide </a:t>
            </a:r>
          </a:p>
          <a:p>
            <a:pPr algn="ctr"/>
            <a:r>
              <a:rPr lang="fr-FR" sz="2000" b="1" u="sng" dirty="0" smtClean="0">
                <a:solidFill>
                  <a:srgbClr val="00B050"/>
                </a:solidFill>
              </a:rPr>
              <a:t>Exercice 1 page 106</a:t>
            </a:r>
            <a:endParaRPr lang="ar-MA" sz="2000" u="sng" dirty="0"/>
          </a:p>
        </p:txBody>
      </p:sp>
      <p:sp>
        <p:nvSpPr>
          <p:cNvPr id="6" name="Rectangle 5"/>
          <p:cNvSpPr/>
          <p:nvPr/>
        </p:nvSpPr>
        <p:spPr>
          <a:xfrm>
            <a:off x="7006107" y="1581870"/>
            <a:ext cx="49669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2400" b="1" u="sng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Questions :</a:t>
            </a:r>
          </a:p>
          <a:p>
            <a:pPr marL="457200" indent="-457200" algn="l" rtl="0">
              <a:buAutoNum type="arabicParenR"/>
            </a:pPr>
            <a:r>
              <a:rPr lang="fr-FR" sz="2000" b="1" dirty="0" smtClean="0"/>
              <a:t>Comment </a:t>
            </a:r>
            <a:r>
              <a:rPr lang="fr-FR" sz="2000" b="1" dirty="0"/>
              <a:t>se prolifèrent les bactéries </a:t>
            </a:r>
            <a:r>
              <a:rPr lang="fr-FR" sz="2000" b="1" dirty="0" smtClean="0"/>
              <a:t>?</a:t>
            </a:r>
          </a:p>
          <a:p>
            <a:pPr algn="l" rtl="0"/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2</a:t>
            </a:r>
            <a:r>
              <a:rPr lang="fr-FR" sz="2000" b="1" dirty="0" smtClean="0"/>
              <a:t>)  </a:t>
            </a:r>
            <a:r>
              <a:rPr lang="fr-FR" sz="2000" b="1" dirty="0"/>
              <a:t>À partir de document 2, indiquer le nombre de bactéries après 1heure, en partant </a:t>
            </a:r>
            <a:r>
              <a:rPr lang="fr-FR" sz="2000" b="1" dirty="0" smtClean="0"/>
              <a:t>d’une seule </a:t>
            </a:r>
            <a:r>
              <a:rPr lang="fr-FR" sz="2000" b="1" dirty="0"/>
              <a:t>bactérie mise dans des conditions favorables</a:t>
            </a:r>
            <a:r>
              <a:rPr lang="fr-FR" sz="2000" b="1" dirty="0" smtClean="0"/>
              <a:t>.</a:t>
            </a:r>
          </a:p>
          <a:p>
            <a:pPr algn="l" rtl="0"/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3) </a:t>
            </a:r>
            <a:r>
              <a:rPr lang="fr-FR" sz="2000" b="1" dirty="0" smtClean="0"/>
              <a:t> À </a:t>
            </a:r>
            <a:r>
              <a:rPr lang="fr-FR" sz="2000" b="1" dirty="0"/>
              <a:t>partir de document 2, indiquer le nombre de bactéries dans ce milieu après 5heure </a:t>
            </a:r>
            <a:r>
              <a:rPr lang="fr-FR" sz="2000" b="1" dirty="0" smtClean="0"/>
              <a:t>et 10heure.</a:t>
            </a:r>
          </a:p>
          <a:p>
            <a:pPr algn="l" rtl="0"/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400" b="1" dirty="0"/>
              <a:t>4</a:t>
            </a:r>
            <a:r>
              <a:rPr lang="fr-FR" sz="2400" b="1" dirty="0" smtClean="0"/>
              <a:t>) </a:t>
            </a:r>
            <a:r>
              <a:rPr lang="fr-FR" sz="2000" b="1" dirty="0" smtClean="0">
                <a:latin typeface="Times New Roman" panose="02020603050405020304" pitchFamily="18" charset="0"/>
              </a:rPr>
              <a:t>Conclure </a:t>
            </a:r>
            <a:r>
              <a:rPr lang="fr-FR" sz="2000" b="1" dirty="0">
                <a:latin typeface="Times New Roman" panose="02020603050405020304" pitchFamily="18" charset="0"/>
              </a:rPr>
              <a:t>le danger de la prolifération des bactéries qui contaminent l’organisme</a:t>
            </a:r>
            <a:br>
              <a:rPr lang="fr-FR" sz="2000" b="1" dirty="0">
                <a:latin typeface="Times New Roman" panose="02020603050405020304" pitchFamily="18" charset="0"/>
              </a:rPr>
            </a:br>
            <a:endParaRPr lang="ar-MA" sz="2000" dirty="0"/>
          </a:p>
        </p:txBody>
      </p:sp>
    </p:spTree>
    <p:extLst>
      <p:ext uri="{BB962C8B-B14F-4D97-AF65-F5344CB8AC3E}">
        <p14:creationId xmlns:p14="http://schemas.microsoft.com/office/powerpoint/2010/main" val="6585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752" y="973607"/>
            <a:ext cx="8637431" cy="179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Réponses :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Les bactéries se prolifèrent par division cellulaire directe.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8 bactéries.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a.) 5 heurs : 100 millions de bactéries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 10 heurs : 1800 millions de bactéries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0568" y="246724"/>
            <a:ext cx="757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0" u="sng" dirty="0" smtClean="0">
                <a:solidFill>
                  <a:srgbClr val="FF0000"/>
                </a:solidFill>
                <a:effectLst/>
              </a:rPr>
              <a:t>III- Les propriété pathogène des micro-organisme</a:t>
            </a:r>
            <a:endParaRPr lang="ar-MA" sz="2000" u="sng" dirty="0"/>
          </a:p>
        </p:txBody>
      </p:sp>
      <p:sp>
        <p:nvSpPr>
          <p:cNvPr id="4" name="Rectangle 3"/>
          <p:cNvSpPr/>
          <p:nvPr/>
        </p:nvSpPr>
        <p:spPr>
          <a:xfrm>
            <a:off x="2571481" y="56035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i="0" u="sng" dirty="0" smtClean="0">
                <a:solidFill>
                  <a:srgbClr val="00B050"/>
                </a:solidFill>
                <a:effectLst/>
              </a:rPr>
              <a:t>1- La Multiplication rapide </a:t>
            </a:r>
          </a:p>
          <a:p>
            <a:pPr algn="ctr"/>
            <a:r>
              <a:rPr lang="fr-FR" sz="2000" b="1" u="sng" dirty="0" smtClean="0">
                <a:solidFill>
                  <a:srgbClr val="00B050"/>
                </a:solidFill>
              </a:rPr>
              <a:t>Exercice 1 page 106</a:t>
            </a:r>
            <a:endParaRPr lang="ar-MA" sz="2000" u="sng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337" y="4019917"/>
            <a:ext cx="3328721" cy="24541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5833" y="4392746"/>
            <a:ext cx="7171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i="0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Remarque :</a:t>
            </a:r>
          </a:p>
          <a:p>
            <a:pPr algn="l"/>
            <a:r>
              <a:rPr lang="fr-FR" sz="24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virus se multiplier a l’intérieur des cellules vivants, donc se sont des germes parasites obligatoirement.</a:t>
            </a:r>
            <a:br>
              <a:rPr lang="fr-FR" sz="24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ar-MA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99752" y="2853238"/>
            <a:ext cx="101185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400" b="1" u="dotDash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 :</a:t>
            </a:r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bactéries pathogènes se caractérisent par la </a:t>
            </a:r>
            <a:r>
              <a:rPr lang="fr-F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multiplication (prolifération) rapide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quand elles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contaminent un organisme humain</a:t>
            </a:r>
            <a:endParaRPr lang="ar-MA" sz="2000" dirty="0"/>
          </a:p>
        </p:txBody>
      </p:sp>
    </p:spTree>
    <p:extLst>
      <p:ext uri="{BB962C8B-B14F-4D97-AF65-F5344CB8AC3E}">
        <p14:creationId xmlns:p14="http://schemas.microsoft.com/office/powerpoint/2010/main" val="5388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683</Words>
  <Application>Microsoft Office PowerPoint</Application>
  <PresentationFormat>Grand écran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Courier New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Fatima Ezzahrae</dc:creator>
  <cp:lastModifiedBy>Fatima Ezzahrae</cp:lastModifiedBy>
  <cp:revision>31</cp:revision>
  <dcterms:created xsi:type="dcterms:W3CDTF">2020-03-09T19:01:26Z</dcterms:created>
  <dcterms:modified xsi:type="dcterms:W3CDTF">2020-03-17T08:17:39Z</dcterms:modified>
</cp:coreProperties>
</file>