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1" r:id="rId4"/>
    <p:sldId id="268" r:id="rId5"/>
    <p:sldId id="258" r:id="rId6"/>
    <p:sldId id="259" r:id="rId7"/>
    <p:sldId id="262" r:id="rId8"/>
    <p:sldId id="260"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2BA29-61B0-41E1-88E9-E6431419C708}" type="datetimeFigureOut">
              <a:rPr lang="fr-FR" smtClean="0"/>
              <a:t>22/04/2020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91289-AA90-4FA4-BEF8-F021C21212A2}" type="slidenum">
              <a:rPr lang="fr-FR" smtClean="0"/>
              <a:t>‹N°›</a:t>
            </a:fld>
            <a:endParaRPr lang="fr-FR"/>
          </a:p>
        </p:txBody>
      </p:sp>
    </p:spTree>
    <p:extLst>
      <p:ext uri="{BB962C8B-B14F-4D97-AF65-F5344CB8AC3E}">
        <p14:creationId xmlns:p14="http://schemas.microsoft.com/office/powerpoint/2010/main" val="393534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C91289-AA90-4FA4-BEF8-F021C21212A2}" type="slidenum">
              <a:rPr lang="fr-FR" smtClean="0"/>
              <a:t>1</a:t>
            </a:fld>
            <a:endParaRPr lang="fr-FR"/>
          </a:p>
        </p:txBody>
      </p:sp>
    </p:spTree>
    <p:extLst>
      <p:ext uri="{BB962C8B-B14F-4D97-AF65-F5344CB8AC3E}">
        <p14:creationId xmlns:p14="http://schemas.microsoft.com/office/powerpoint/2010/main" val="339342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120180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18981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378899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138739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127887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241090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201104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17709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288822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92027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4D3A9CB-459C-4401-9785-8776EA2D3D4D}" type="datetimeFigureOut">
              <a:rPr lang="fr-FR" smtClean="0"/>
              <a:t>22/04/2020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B2EB50-48E4-4549-B692-32A707DDC994}" type="slidenum">
              <a:rPr lang="fr-FR" smtClean="0"/>
              <a:t>‹N°›</a:t>
            </a:fld>
            <a:endParaRPr lang="fr-FR" dirty="0"/>
          </a:p>
        </p:txBody>
      </p:sp>
    </p:spTree>
    <p:extLst>
      <p:ext uri="{BB962C8B-B14F-4D97-AF65-F5344CB8AC3E}">
        <p14:creationId xmlns:p14="http://schemas.microsoft.com/office/powerpoint/2010/main" val="265193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3A9CB-459C-4401-9785-8776EA2D3D4D}" type="datetimeFigureOut">
              <a:rPr lang="fr-FR" smtClean="0"/>
              <a:t>22/04/2020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B50-48E4-4549-B692-32A707DDC994}" type="slidenum">
              <a:rPr lang="fr-FR" smtClean="0"/>
              <a:t>‹N°›</a:t>
            </a:fld>
            <a:endParaRPr lang="fr-FR" dirty="0"/>
          </a:p>
        </p:txBody>
      </p:sp>
    </p:spTree>
    <p:extLst>
      <p:ext uri="{BB962C8B-B14F-4D97-AF65-F5344CB8AC3E}">
        <p14:creationId xmlns:p14="http://schemas.microsoft.com/office/powerpoint/2010/main" val="90834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i="1" u="sng" dirty="0">
                <a:solidFill>
                  <a:srgbClr val="FF0000"/>
                </a:solidFill>
                <a:latin typeface="Times New Roman" panose="02020603050405020304" pitchFamily="18" charset="0"/>
                <a:cs typeface="Times New Roman" panose="02020603050405020304" pitchFamily="18" charset="0"/>
              </a:rPr>
              <a:t>LES  RESSOURCES  HYDRIQUES</a:t>
            </a:r>
          </a:p>
        </p:txBody>
      </p:sp>
      <p:sp>
        <p:nvSpPr>
          <p:cNvPr id="5" name="Espace réservé du contenu 4"/>
          <p:cNvSpPr>
            <a:spLocks noGrp="1"/>
          </p:cNvSpPr>
          <p:nvPr>
            <p:ph idx="1"/>
          </p:nvPr>
        </p:nvSpPr>
        <p:spPr/>
        <p:txBody>
          <a:bodyPr/>
          <a:lstStyle/>
          <a:p>
            <a:pPr marL="0" indent="0">
              <a:buNone/>
            </a:pPr>
            <a:r>
              <a:rPr lang="fr-FR" b="1" i="1" u="sng" dirty="0"/>
              <a:t>Introduction:</a:t>
            </a:r>
          </a:p>
          <a:p>
            <a:pPr marL="0" indent="0">
              <a:buNone/>
            </a:pPr>
            <a:r>
              <a:rPr lang="fr-FR" b="1" i="1" dirty="0">
                <a:solidFill>
                  <a:srgbClr val="002060"/>
                </a:solidFill>
              </a:rPr>
              <a:t>La terre est la seule planète du système  solaire qui permette à l’eau  d’exister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83" y="3356992"/>
            <a:ext cx="3524250" cy="274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09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260648"/>
            <a:ext cx="8229600" cy="1143000"/>
          </a:xfrm>
        </p:spPr>
        <p:txBody>
          <a:bodyPr>
            <a:normAutofit/>
          </a:bodyPr>
          <a:lstStyle/>
          <a:p>
            <a:pPr algn="l"/>
            <a:r>
              <a:rPr lang="fr-FR" sz="3200" b="1" i="1" dirty="0">
                <a:solidFill>
                  <a:srgbClr val="002060"/>
                </a:solidFill>
                <a:latin typeface="Times New Roman" panose="02020603050405020304" pitchFamily="18" charset="0"/>
                <a:cs typeface="Times New Roman" panose="02020603050405020304" pitchFamily="18" charset="0"/>
              </a:rPr>
              <a:t>1)Classer les réservoirs hydriques mentionnées en  eau douce et eau salé</a:t>
            </a:r>
          </a:p>
        </p:txBody>
      </p:sp>
      <p:sp>
        <p:nvSpPr>
          <p:cNvPr id="5" name="Espace réservé du contenu 4"/>
          <p:cNvSpPr>
            <a:spLocks noGrp="1"/>
          </p:cNvSpPr>
          <p:nvPr>
            <p:ph idx="1"/>
          </p:nvPr>
        </p:nvSpPr>
        <p:spPr>
          <a:xfrm>
            <a:off x="323528" y="1412776"/>
            <a:ext cx="8229600" cy="4525963"/>
          </a:xfrm>
        </p:spPr>
        <p:txBody>
          <a:bodyPr>
            <a:normAutofit/>
          </a:bodyPr>
          <a:lstStyle/>
          <a:p>
            <a:pPr marL="0" indent="0">
              <a:buNone/>
            </a:pPr>
            <a:r>
              <a:rPr lang="fr-FR" b="1" i="1" dirty="0">
                <a:solidFill>
                  <a:srgbClr val="002060"/>
                </a:solidFill>
                <a:latin typeface="Times New Roman" panose="02020603050405020304" pitchFamily="18" charset="0"/>
                <a:ea typeface="+mj-ea"/>
                <a:cs typeface="Times New Roman" panose="02020603050405020304" pitchFamily="18" charset="0"/>
              </a:rPr>
              <a:t>2)Calculer le pourcentage de   l’eau douce et de l’eau salé</a:t>
            </a:r>
          </a:p>
          <a:p>
            <a:pPr marL="0" indent="0">
              <a:buNone/>
            </a:pPr>
            <a:r>
              <a:rPr lang="fr-FR" b="1" i="1" dirty="0">
                <a:solidFill>
                  <a:srgbClr val="002060"/>
                </a:solidFill>
                <a:latin typeface="Times New Roman" panose="02020603050405020304" pitchFamily="18" charset="0"/>
                <a:ea typeface="+mj-ea"/>
                <a:cs typeface="Times New Roman" panose="02020603050405020304" pitchFamily="18" charset="0"/>
              </a:rPr>
              <a:t>3)Que peut-on conclure?</a:t>
            </a:r>
          </a:p>
        </p:txBody>
      </p:sp>
    </p:spTree>
    <p:extLst>
      <p:ext uri="{BB962C8B-B14F-4D97-AF65-F5344CB8AC3E}">
        <p14:creationId xmlns:p14="http://schemas.microsoft.com/office/powerpoint/2010/main" val="377706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i="1" u="sng" dirty="0">
                <a:solidFill>
                  <a:srgbClr val="FF0000"/>
                </a:solidFill>
                <a:latin typeface="Times New Roman" panose="02020603050405020304" pitchFamily="18" charset="0"/>
                <a:cs typeface="Times New Roman" panose="02020603050405020304" pitchFamily="18" charset="0"/>
              </a:rPr>
              <a:t>II)Les ressources hydrologiques</a:t>
            </a:r>
          </a:p>
        </p:txBody>
      </p:sp>
      <p:sp>
        <p:nvSpPr>
          <p:cNvPr id="3" name="Espace réservé du contenu 2"/>
          <p:cNvSpPr>
            <a:spLocks noGrp="1"/>
          </p:cNvSpPr>
          <p:nvPr>
            <p:ph idx="1"/>
          </p:nvPr>
        </p:nvSpPr>
        <p:spPr>
          <a:xfrm>
            <a:off x="457200" y="1412776"/>
            <a:ext cx="8229600" cy="4713387"/>
          </a:xfrm>
        </p:spPr>
        <p:txBody>
          <a:bodyPr/>
          <a:lstStyle/>
          <a:p>
            <a:pPr marL="0" indent="0">
              <a:buNone/>
            </a:pPr>
            <a:r>
              <a:rPr lang="fr-FR" b="1" i="1" u="sng" dirty="0">
                <a:solidFill>
                  <a:srgbClr val="00B050"/>
                </a:solidFill>
                <a:latin typeface="Times New Roman" panose="02020603050405020304" pitchFamily="18" charset="0"/>
                <a:cs typeface="Times New Roman" panose="02020603050405020304" pitchFamily="18" charset="0"/>
              </a:rPr>
              <a:t>1)Le bassin versant:</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Un bassin versant est l’espace par un cours d’eau et ses affluents</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L’ensemble des eaux qui tombent dans cet espace convergent vers un même point de sortie appelé </a:t>
            </a:r>
            <a:r>
              <a:rPr lang="fr-FR" b="1" i="1" dirty="0">
                <a:solidFill>
                  <a:srgbClr val="7030A0"/>
                </a:solidFill>
                <a:latin typeface="Times New Roman" panose="02020603050405020304" pitchFamily="18" charset="0"/>
                <a:cs typeface="Times New Roman" panose="02020603050405020304" pitchFamily="18" charset="0"/>
              </a:rPr>
              <a:t>exutoire</a:t>
            </a:r>
            <a:r>
              <a:rPr lang="fr-FR" b="1" i="1" dirty="0">
                <a:solidFill>
                  <a:srgbClr val="002060"/>
                </a:solidFill>
                <a:latin typeface="Times New Roman" panose="02020603050405020304" pitchFamily="18" charset="0"/>
                <a:cs typeface="Times New Roman" panose="02020603050405020304" pitchFamily="18" charset="0"/>
              </a:rPr>
              <a:t> :cours d’eau ,lac, océan, etc....</a:t>
            </a:r>
          </a:p>
        </p:txBody>
      </p:sp>
    </p:spTree>
    <p:extLst>
      <p:ext uri="{BB962C8B-B14F-4D97-AF65-F5344CB8AC3E}">
        <p14:creationId xmlns:p14="http://schemas.microsoft.com/office/powerpoint/2010/main" val="323806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i="1" u="sng" dirty="0">
                <a:solidFill>
                  <a:srgbClr val="00B050"/>
                </a:solidFill>
                <a:latin typeface="Times New Roman" panose="02020603050405020304" pitchFamily="18" charset="0"/>
                <a:cs typeface="Times New Roman" panose="02020603050405020304" pitchFamily="18" charset="0"/>
              </a:rPr>
              <a:t>2)Les eaux souterraines</a:t>
            </a:r>
          </a:p>
        </p:txBody>
      </p:sp>
      <p:sp>
        <p:nvSpPr>
          <p:cNvPr id="3" name="Espace réservé du contenu 2"/>
          <p:cNvSpPr>
            <a:spLocks noGrp="1"/>
          </p:cNvSpPr>
          <p:nvPr>
            <p:ph idx="1"/>
          </p:nvPr>
        </p:nvSpPr>
        <p:spPr/>
        <p:txBody>
          <a:bodyPr/>
          <a:lstStyle/>
          <a:p>
            <a:pPr marL="0" indent="0">
              <a:buNone/>
            </a:pPr>
            <a:r>
              <a:rPr lang="fr-FR" dirty="0">
                <a:solidFill>
                  <a:srgbClr val="002060"/>
                </a:solidFill>
                <a:latin typeface="Times New Roman" panose="02020603050405020304" pitchFamily="18" charset="0"/>
                <a:cs typeface="Times New Roman" panose="02020603050405020304" pitchFamily="18" charset="0"/>
              </a:rPr>
              <a:t>La nappe phréatique est une réserve de l’eau qui se trouve sous la surface de la terre au dessus d’une poche de terre imperméable</a:t>
            </a:r>
          </a:p>
          <a:p>
            <a:pPr marL="0" indent="0">
              <a:buNone/>
            </a:pPr>
            <a:r>
              <a:rPr lang="fr-FR" dirty="0">
                <a:solidFill>
                  <a:srgbClr val="002060"/>
                </a:solidFill>
                <a:latin typeface="Times New Roman" panose="02020603050405020304" pitchFamily="18" charset="0"/>
                <a:cs typeface="Times New Roman" panose="02020603050405020304" pitchFamily="18" charset="0"/>
              </a:rPr>
              <a:t>Les nappes phréatiques sont le plus gros réservoir d’eau potable de notre planète</a:t>
            </a:r>
          </a:p>
          <a:p>
            <a:pPr marL="0" indent="0">
              <a:buNone/>
            </a:pPr>
            <a:r>
              <a:rPr lang="fr-FR" dirty="0">
                <a:solidFill>
                  <a:srgbClr val="002060"/>
                </a:solidFill>
                <a:latin typeface="Times New Roman" panose="02020603050405020304" pitchFamily="18" charset="0"/>
                <a:cs typeface="Times New Roman" panose="02020603050405020304" pitchFamily="18" charset="0"/>
              </a:rPr>
              <a:t>Elles alimentent les sources d’eau potable; et accessible généralement par les puits </a:t>
            </a:r>
          </a:p>
          <a:p>
            <a:pPr marL="0" indent="0">
              <a:buNone/>
            </a:pPr>
            <a:r>
              <a:rPr lang="fr-FR" dirty="0">
                <a:solidFill>
                  <a:srgbClr val="002060"/>
                </a:solidFill>
                <a:latin typeface="Times New Roman" panose="02020603050405020304" pitchFamily="18" charset="0"/>
                <a:cs typeface="Times New Roman" panose="02020603050405020304" pitchFamily="18" charset="0"/>
              </a:rPr>
              <a:t>Elle sont les plus exposées à la pollution  </a:t>
            </a:r>
          </a:p>
        </p:txBody>
      </p:sp>
    </p:spTree>
    <p:extLst>
      <p:ext uri="{BB962C8B-B14F-4D97-AF65-F5344CB8AC3E}">
        <p14:creationId xmlns:p14="http://schemas.microsoft.com/office/powerpoint/2010/main" val="217516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662473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0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48883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08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3600" b="1" i="1" u="sng" dirty="0">
                <a:solidFill>
                  <a:srgbClr val="FF0000"/>
                </a:solidFill>
                <a:latin typeface="Times New Roman" panose="02020603050405020304" pitchFamily="18" charset="0"/>
                <a:cs typeface="Times New Roman" panose="02020603050405020304" pitchFamily="18" charset="0"/>
              </a:rPr>
              <a:t>III)Les dangers qui menacent les ressources hydriques</a:t>
            </a:r>
          </a:p>
        </p:txBody>
      </p:sp>
      <p:sp>
        <p:nvSpPr>
          <p:cNvPr id="3" name="Espace réservé du contenu 2"/>
          <p:cNvSpPr>
            <a:spLocks noGrp="1"/>
          </p:cNvSpPr>
          <p:nvPr>
            <p:ph idx="1"/>
          </p:nvPr>
        </p:nvSpPr>
        <p:spPr/>
        <p:txBody>
          <a:bodyPr/>
          <a:lstStyle/>
          <a:p>
            <a:pPr marL="0" indent="0">
              <a:buNone/>
            </a:pPr>
            <a:r>
              <a:rPr lang="fr-FR" b="1" i="1" u="sng" dirty="0">
                <a:solidFill>
                  <a:srgbClr val="00B050"/>
                </a:solidFill>
                <a:latin typeface="Times New Roman" panose="02020603050405020304" pitchFamily="18" charset="0"/>
                <a:cs typeface="Times New Roman" panose="02020603050405020304" pitchFamily="18" charset="0"/>
              </a:rPr>
              <a:t>1)La surexploitation de l’eau:</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La surexploitation de l’eau conduit à la diminution des ressources en eaux potables</a:t>
            </a:r>
          </a:p>
          <a:p>
            <a:pPr marL="0" indent="0">
              <a:buNone/>
            </a:pPr>
            <a:r>
              <a:rPr lang="fr-FR" b="1" i="1" u="sng" dirty="0">
                <a:latin typeface="Times New Roman" panose="02020603050405020304" pitchFamily="18" charset="0"/>
                <a:cs typeface="Times New Roman" panose="02020603050405020304" pitchFamily="18" charset="0"/>
              </a:rPr>
              <a:t>a) Les usages domestiques</a:t>
            </a:r>
            <a:r>
              <a:rPr lang="fr-FR" b="1" i="1" dirty="0">
                <a:solidFill>
                  <a:srgbClr val="002060"/>
                </a:solidFill>
                <a:latin typeface="Times New Roman" panose="02020603050405020304" pitchFamily="18" charset="0"/>
                <a:cs typeface="Times New Roman" panose="02020603050405020304" pitchFamily="18" charset="0"/>
              </a:rPr>
              <a:t>: les usages domestiques sont principalement hygiéniques ,alimentaires(boire et cuisiner) et agrémentiels (lavage voiture ,arrosage du jardin ,piscine)</a:t>
            </a:r>
          </a:p>
          <a:p>
            <a:pPr marL="0" indent="0">
              <a:buNone/>
            </a:pPr>
            <a:endParaRPr lang="fr-FR"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88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i="1" u="sng" dirty="0">
                <a:latin typeface="Times New Roman" panose="02020603050405020304" pitchFamily="18" charset="0"/>
                <a:cs typeface="Times New Roman" panose="02020603050405020304" pitchFamily="18" charset="0"/>
              </a:rPr>
              <a:t>b) Les usages industriels et agricoles</a:t>
            </a:r>
            <a:br>
              <a:rPr lang="fr-FR" b="1" i="1" u="sng" dirty="0">
                <a:latin typeface="Times New Roman" panose="02020603050405020304" pitchFamily="18" charset="0"/>
                <a:cs typeface="Times New Roman" panose="02020603050405020304" pitchFamily="18" charset="0"/>
              </a:rPr>
            </a:br>
            <a:endParaRPr lang="fr-FR" b="1" i="1" u="sng"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457200" y="980728"/>
            <a:ext cx="8229600" cy="5145435"/>
          </a:xfrm>
        </p:spPr>
        <p:txBody>
          <a:bodyPr/>
          <a:lstStyle/>
          <a:p>
            <a:pPr marL="0" indent="0">
              <a:buNone/>
            </a:pPr>
            <a:r>
              <a:rPr lang="fr-FR" b="1" i="1" dirty="0">
                <a:solidFill>
                  <a:srgbClr val="002060"/>
                </a:solidFill>
                <a:latin typeface="Times New Roman" panose="02020603050405020304" pitchFamily="18" charset="0"/>
                <a:cs typeface="Times New Roman" panose="02020603050405020304" pitchFamily="18" charset="0"/>
              </a:rPr>
              <a:t>l’eau est également essentielle pour l’agriculture et son utilisation est également très importante dans les domaines de l’industrie et de l’énergie</a:t>
            </a:r>
            <a:endParaRPr lang="fr-FR"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1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147248" cy="382364"/>
          </a:xfrm>
        </p:spPr>
        <p:txBody>
          <a:bodyPr>
            <a:noAutofit/>
          </a:bodyPr>
          <a:lstStyle/>
          <a:p>
            <a:pPr algn="l"/>
            <a:r>
              <a:rPr lang="fr-FR" sz="2800" b="1" i="1" u="sng" dirty="0">
                <a:solidFill>
                  <a:srgbClr val="00B050"/>
                </a:solidFill>
                <a:latin typeface="Times New Roman" panose="02020603050405020304" pitchFamily="18" charset="0"/>
                <a:cs typeface="Times New Roman" panose="02020603050405020304" pitchFamily="18" charset="0"/>
              </a:rPr>
              <a:t>2)La pollution de l’eau et santé</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04248" y="836712"/>
            <a:ext cx="220600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texte 3"/>
          <p:cNvSpPr>
            <a:spLocks noGrp="1"/>
          </p:cNvSpPr>
          <p:nvPr>
            <p:ph type="body" sz="half" idx="2"/>
          </p:nvPr>
        </p:nvSpPr>
        <p:spPr>
          <a:xfrm>
            <a:off x="107504" y="548680"/>
            <a:ext cx="6696744" cy="6120680"/>
          </a:xfrm>
        </p:spPr>
        <p:txBody>
          <a:bodyPr>
            <a:noAutofit/>
          </a:bodyPr>
          <a:lstStyle/>
          <a:p>
            <a:r>
              <a:rPr lang="fr-FR" sz="2400" b="1" i="1" u="sng" dirty="0">
                <a:latin typeface="Times New Roman" panose="02020603050405020304" pitchFamily="18" charset="0"/>
                <a:cs typeface="Times New Roman" panose="02020603050405020304" pitchFamily="18" charset="0"/>
              </a:rPr>
              <a:t>a)Les causes de la pollutions</a:t>
            </a:r>
          </a:p>
          <a:p>
            <a:r>
              <a:rPr lang="fr-FR" sz="2800" b="1" i="1" dirty="0">
                <a:solidFill>
                  <a:srgbClr val="00B050"/>
                </a:solidFill>
                <a:latin typeface="Times New Roman" panose="02020603050405020304" pitchFamily="18" charset="0"/>
                <a:cs typeface="Times New Roman" panose="02020603050405020304" pitchFamily="18" charset="0"/>
              </a:rPr>
              <a:t>-</a:t>
            </a:r>
            <a:r>
              <a:rPr lang="fr-FR" sz="2800" b="1" i="1" u="sng" dirty="0">
                <a:solidFill>
                  <a:srgbClr val="00B050"/>
                </a:solidFill>
                <a:latin typeface="Times New Roman" panose="02020603050405020304" pitchFamily="18" charset="0"/>
                <a:cs typeface="Times New Roman" panose="02020603050405020304" pitchFamily="18" charset="0"/>
              </a:rPr>
              <a:t>les rejets agricoles: </a:t>
            </a:r>
            <a:r>
              <a:rPr lang="fr-FR" sz="2800" b="1" i="1" dirty="0">
                <a:solidFill>
                  <a:srgbClr val="002060"/>
                </a:solidFill>
                <a:latin typeface="Times New Roman" panose="02020603050405020304" pitchFamily="18" charset="0"/>
                <a:cs typeface="Times New Roman" panose="02020603050405020304" pitchFamily="18" charset="0"/>
              </a:rPr>
              <a:t>de type intensif: l'utilisation en masse d'engrais pour une production toujours plus grande  et aussi l'utilisation de pesticides(produits nocifs pour la santé). </a:t>
            </a:r>
          </a:p>
          <a:p>
            <a:r>
              <a:rPr lang="fr-FR" sz="2800" b="1" i="1" dirty="0">
                <a:solidFill>
                  <a:srgbClr val="00B050"/>
                </a:solidFill>
                <a:latin typeface="Times New Roman" panose="02020603050405020304" pitchFamily="18" charset="0"/>
                <a:cs typeface="Times New Roman" panose="02020603050405020304" pitchFamily="18" charset="0"/>
              </a:rPr>
              <a:t>-</a:t>
            </a:r>
            <a:r>
              <a:rPr lang="fr-FR" sz="2800" b="1" i="1" u="sng" dirty="0">
                <a:solidFill>
                  <a:srgbClr val="00B050"/>
                </a:solidFill>
                <a:latin typeface="Times New Roman" panose="02020603050405020304" pitchFamily="18" charset="0"/>
                <a:cs typeface="Times New Roman" panose="02020603050405020304" pitchFamily="18" charset="0"/>
              </a:rPr>
              <a:t>les rejets domestiques:</a:t>
            </a:r>
            <a:r>
              <a:rPr lang="fr-FR" sz="2800" b="1" i="1" dirty="0">
                <a:solidFill>
                  <a:srgbClr val="002060"/>
                </a:solidFill>
                <a:latin typeface="Times New Roman" panose="02020603050405020304" pitchFamily="18" charset="0"/>
                <a:cs typeface="Times New Roman" panose="02020603050405020304" pitchFamily="18" charset="0"/>
              </a:rPr>
              <a:t> l'évacuation des produits phytosanitaires(savons, shampooing, nettoyants...), médicaments (antibiotiques, hormones) ,et  produits cosmétiques</a:t>
            </a:r>
          </a:p>
          <a:p>
            <a:r>
              <a:rPr lang="fr-FR" sz="2800" b="1" i="1" dirty="0">
                <a:solidFill>
                  <a:srgbClr val="002060"/>
                </a:solidFill>
                <a:latin typeface="Times New Roman" panose="02020603050405020304" pitchFamily="18" charset="0"/>
                <a:cs typeface="Times New Roman" panose="02020603050405020304" pitchFamily="18" charset="0"/>
              </a:rPr>
              <a:t>-</a:t>
            </a:r>
            <a:r>
              <a:rPr lang="fr-FR" sz="2800" b="1" i="1" u="sng" dirty="0">
                <a:solidFill>
                  <a:srgbClr val="00B050"/>
                </a:solidFill>
                <a:latin typeface="Times New Roman" panose="02020603050405020304" pitchFamily="18" charset="0"/>
                <a:cs typeface="Times New Roman" panose="02020603050405020304" pitchFamily="18" charset="0"/>
              </a:rPr>
              <a:t>les rejets industriels: </a:t>
            </a:r>
            <a:r>
              <a:rPr lang="fr-FR" sz="2800" b="1" i="1" dirty="0">
                <a:solidFill>
                  <a:srgbClr val="002060"/>
                </a:solidFill>
                <a:latin typeface="Times New Roman" panose="02020603050405020304" pitchFamily="18" charset="0"/>
                <a:cs typeface="Times New Roman" panose="02020603050405020304" pitchFamily="18" charset="0"/>
              </a:rPr>
              <a:t>émission des micropolluants industriels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0968"/>
            <a:ext cx="2160240" cy="238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40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14312"/>
            <a:ext cx="8229600" cy="796950"/>
          </a:xfrm>
        </p:spPr>
        <p:txBody>
          <a:bodyPr>
            <a:normAutofit/>
          </a:bodyPr>
          <a:lstStyle/>
          <a:p>
            <a:pPr algn="l"/>
            <a:r>
              <a:rPr lang="fr-FR" sz="3600" b="1" i="1" u="sng" dirty="0">
                <a:solidFill>
                  <a:srgbClr val="00B050"/>
                </a:solidFill>
                <a:latin typeface="Times New Roman" panose="02020603050405020304" pitchFamily="18" charset="0"/>
                <a:cs typeface="Times New Roman" panose="02020603050405020304" pitchFamily="18" charset="0"/>
              </a:rPr>
              <a:t>2)Les conséquences:</a:t>
            </a:r>
          </a:p>
        </p:txBody>
      </p:sp>
      <p:sp>
        <p:nvSpPr>
          <p:cNvPr id="6" name="Espace réservé du contenu 5"/>
          <p:cNvSpPr>
            <a:spLocks noGrp="1"/>
          </p:cNvSpPr>
          <p:nvPr>
            <p:ph idx="1"/>
          </p:nvPr>
        </p:nvSpPr>
        <p:spPr>
          <a:xfrm>
            <a:off x="457200" y="764704"/>
            <a:ext cx="8229600" cy="5361459"/>
          </a:xfrm>
        </p:spPr>
        <p:txBody>
          <a:bodyPr>
            <a:normAutofit/>
          </a:bodyPr>
          <a:lstStyle/>
          <a:p>
            <a:pPr marL="0" indent="0">
              <a:buNone/>
            </a:pPr>
            <a:r>
              <a:rPr lang="fr-FR" b="1" i="1" dirty="0">
                <a:solidFill>
                  <a:srgbClr val="002060"/>
                </a:solidFill>
                <a:latin typeface="Times New Roman" panose="02020603050405020304" pitchFamily="18" charset="0"/>
                <a:cs typeface="Times New Roman" panose="02020603050405020304" pitchFamily="18" charset="0"/>
              </a:rPr>
              <a:t>La pollutions de l‘eau peut provoquer :</a:t>
            </a:r>
            <a:br>
              <a:rPr lang="fr-FR" b="1" i="1" dirty="0">
                <a:solidFill>
                  <a:srgbClr val="002060"/>
                </a:solidFill>
                <a:latin typeface="Times New Roman" panose="02020603050405020304" pitchFamily="18" charset="0"/>
                <a:cs typeface="Times New Roman" panose="02020603050405020304" pitchFamily="18" charset="0"/>
              </a:rPr>
            </a:br>
            <a:r>
              <a:rPr lang="fr-FR" b="1" i="1" dirty="0">
                <a:solidFill>
                  <a:srgbClr val="002060"/>
                </a:solidFill>
                <a:latin typeface="Times New Roman" panose="02020603050405020304" pitchFamily="18" charset="0"/>
                <a:cs typeface="Times New Roman" panose="02020603050405020304" pitchFamily="18" charset="0"/>
              </a:rPr>
              <a:t>- </a:t>
            </a:r>
            <a:r>
              <a:rPr lang="fr-FR" b="1" i="1" u="sng" dirty="0">
                <a:solidFill>
                  <a:srgbClr val="002060"/>
                </a:solidFill>
                <a:latin typeface="Times New Roman" panose="02020603050405020304" pitchFamily="18" charset="0"/>
                <a:cs typeface="Times New Roman" panose="02020603050405020304" pitchFamily="18" charset="0"/>
              </a:rPr>
              <a:t>des irritations des muqueuses</a:t>
            </a:r>
            <a:r>
              <a:rPr lang="fr-FR" b="1" i="1" dirty="0">
                <a:solidFill>
                  <a:srgbClr val="002060"/>
                </a:solidFill>
                <a:latin typeface="Times New Roman" panose="02020603050405020304" pitchFamily="18" charset="0"/>
                <a:cs typeface="Times New Roman" panose="02020603050405020304" pitchFamily="18" charset="0"/>
              </a:rPr>
              <a:t> : du nez, de la bouche et des poumons, provoquant toux, allergies</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a:t>
            </a:r>
            <a:r>
              <a:rPr lang="fr-FR" b="1" i="1" u="sng" dirty="0">
                <a:solidFill>
                  <a:srgbClr val="002060"/>
                </a:solidFill>
                <a:latin typeface="Times New Roman" panose="02020603050405020304" pitchFamily="18" charset="0"/>
                <a:cs typeface="Times New Roman" panose="02020603050405020304" pitchFamily="18" charset="0"/>
              </a:rPr>
              <a:t>l'apparition de problèmes respiratoires</a:t>
            </a:r>
            <a:r>
              <a:rPr lang="fr-FR" b="1" i="1" dirty="0">
                <a:solidFill>
                  <a:srgbClr val="002060"/>
                </a:solidFill>
                <a:latin typeface="Times New Roman" panose="02020603050405020304" pitchFamily="18" charset="0"/>
                <a:cs typeface="Times New Roman" panose="02020603050405020304" pitchFamily="18" charset="0"/>
              </a:rPr>
              <a:t> : allergies (30 % des personnes en France), crises d'asthme et insuffisances respiratoires.</a:t>
            </a:r>
            <a:br>
              <a:rPr lang="fr-FR" b="1" i="1" dirty="0">
                <a:solidFill>
                  <a:srgbClr val="002060"/>
                </a:solidFill>
                <a:latin typeface="Times New Roman" panose="02020603050405020304" pitchFamily="18" charset="0"/>
                <a:cs typeface="Times New Roman" panose="02020603050405020304" pitchFamily="18" charset="0"/>
              </a:rPr>
            </a:br>
            <a:r>
              <a:rPr lang="fr-FR" b="1" i="1" dirty="0">
                <a:solidFill>
                  <a:srgbClr val="002060"/>
                </a:solidFill>
                <a:latin typeface="Times New Roman" panose="02020603050405020304" pitchFamily="18" charset="0"/>
                <a:cs typeface="Times New Roman" panose="02020603050405020304" pitchFamily="18" charset="0"/>
              </a:rPr>
              <a:t>-</a:t>
            </a:r>
            <a:r>
              <a:rPr lang="fr-FR" b="1" i="1" u="sng" dirty="0">
                <a:solidFill>
                  <a:srgbClr val="002060"/>
                </a:solidFill>
                <a:latin typeface="Times New Roman" panose="02020603050405020304" pitchFamily="18" charset="0"/>
                <a:cs typeface="Times New Roman" panose="02020603050405020304" pitchFamily="18" charset="0"/>
              </a:rPr>
              <a:t>des maladies intestinales</a:t>
            </a:r>
            <a:r>
              <a:rPr lang="fr-FR" b="1" i="1" dirty="0">
                <a:solidFill>
                  <a:srgbClr val="002060"/>
                </a:solidFill>
                <a:latin typeface="Times New Roman" panose="02020603050405020304" pitchFamily="18" charset="0"/>
                <a:cs typeface="Times New Roman" panose="02020603050405020304" pitchFamily="18" charset="0"/>
              </a:rPr>
              <a:t> </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 -</a:t>
            </a:r>
            <a:r>
              <a:rPr lang="fr-FR" b="1" i="1" u="sng" dirty="0">
                <a:solidFill>
                  <a:srgbClr val="002060"/>
                </a:solidFill>
                <a:latin typeface="Times New Roman" panose="02020603050405020304" pitchFamily="18" charset="0"/>
                <a:cs typeface="Times New Roman" panose="02020603050405020304" pitchFamily="18" charset="0"/>
              </a:rPr>
              <a:t>des intoxications</a:t>
            </a:r>
            <a:r>
              <a:rPr lang="fr-FR" b="1" i="1" dirty="0">
                <a:solidFill>
                  <a:srgbClr val="002060"/>
                </a:solidFill>
                <a:latin typeface="Times New Roman" panose="02020603050405020304" pitchFamily="18" charset="0"/>
                <a:cs typeface="Times New Roman" panose="02020603050405020304" pitchFamily="18" charset="0"/>
              </a:rPr>
              <a:t> </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a:t>
            </a:r>
            <a:r>
              <a:rPr lang="fr-FR" b="1" i="1" u="sng" dirty="0">
                <a:solidFill>
                  <a:srgbClr val="002060"/>
                </a:solidFill>
                <a:latin typeface="Times New Roman" panose="02020603050405020304" pitchFamily="18" charset="0"/>
                <a:cs typeface="Times New Roman" panose="02020603050405020304" pitchFamily="18" charset="0"/>
              </a:rPr>
              <a:t>des résistances aux antibiotiques</a:t>
            </a:r>
          </a:p>
        </p:txBody>
      </p:sp>
    </p:spTree>
    <p:extLst>
      <p:ext uri="{BB962C8B-B14F-4D97-AF65-F5344CB8AC3E}">
        <p14:creationId xmlns:p14="http://schemas.microsoft.com/office/powerpoint/2010/main" val="117275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504" y="188640"/>
            <a:ext cx="8229600" cy="566936"/>
          </a:xfrm>
        </p:spPr>
        <p:txBody>
          <a:bodyPr>
            <a:normAutofit fontScale="90000"/>
          </a:bodyPr>
          <a:lstStyle/>
          <a:p>
            <a:pPr algn="l"/>
            <a:r>
              <a:rPr lang="fr-FR" b="1" i="1" u="sng" dirty="0">
                <a:solidFill>
                  <a:srgbClr val="FF0000"/>
                </a:solidFill>
                <a:latin typeface="Times New Roman" panose="02020603050405020304" pitchFamily="18" charset="0"/>
                <a:cs typeface="Times New Roman" panose="02020603050405020304" pitchFamily="18" charset="0"/>
              </a:rPr>
              <a:t>III)Le traitement des eaux</a:t>
            </a:r>
          </a:p>
        </p:txBody>
      </p:sp>
      <p:sp>
        <p:nvSpPr>
          <p:cNvPr id="5" name="Espace réservé du contenu 4"/>
          <p:cNvSpPr>
            <a:spLocks noGrp="1"/>
          </p:cNvSpPr>
          <p:nvPr>
            <p:ph idx="1"/>
          </p:nvPr>
        </p:nvSpPr>
        <p:spPr>
          <a:xfrm>
            <a:off x="179512" y="1052736"/>
            <a:ext cx="8507288" cy="5073427"/>
          </a:xfrm>
        </p:spPr>
        <p:txBody>
          <a:bodyPr/>
          <a:lstStyle/>
          <a:p>
            <a:pPr marL="0" indent="0">
              <a:buNone/>
            </a:pPr>
            <a:r>
              <a:rPr lang="fr-FR" dirty="0">
                <a:solidFill>
                  <a:srgbClr val="00B050"/>
                </a:solidFill>
                <a:latin typeface="Times New Roman" panose="02020603050405020304" pitchFamily="18" charset="0"/>
                <a:cs typeface="Times New Roman" panose="02020603050405020304" pitchFamily="18" charset="0"/>
              </a:rPr>
              <a:t>1)Epuration de l’eau</a:t>
            </a:r>
          </a:p>
          <a:p>
            <a:pPr marL="0" indent="0">
              <a:buNone/>
            </a:pPr>
            <a:r>
              <a:rPr lang="fr-FR" b="1" dirty="0">
                <a:solidFill>
                  <a:srgbClr val="002060"/>
                </a:solidFill>
                <a:latin typeface="Times New Roman" panose="02020603050405020304" pitchFamily="18" charset="0"/>
                <a:cs typeface="Times New Roman" panose="02020603050405020304" pitchFamily="18" charset="0"/>
              </a:rPr>
              <a:t>La construction des stations d’épuration constitue un moyen  efficace pour récupérer l’eau usée ,la traiter et la réutiliser dans d’autres domaines ,ce qui favorise la protection des eaux et réduit la pollution </a:t>
            </a:r>
          </a:p>
        </p:txBody>
      </p:sp>
    </p:spTree>
    <p:extLst>
      <p:ext uri="{BB962C8B-B14F-4D97-AF65-F5344CB8AC3E}">
        <p14:creationId xmlns:p14="http://schemas.microsoft.com/office/powerpoint/2010/main" val="112879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620688"/>
            <a:ext cx="8229600" cy="648072"/>
          </a:xfrm>
        </p:spPr>
        <p:txBody>
          <a:bodyPr>
            <a:noAutofit/>
          </a:bodyPr>
          <a:lstStyle/>
          <a:p>
            <a:pPr algn="l"/>
            <a:r>
              <a:rPr lang="fr-FR" sz="3600" b="1" i="1" u="sng" dirty="0">
                <a:solidFill>
                  <a:srgbClr val="FF0000"/>
                </a:solidFill>
                <a:latin typeface="Times New Roman" panose="02020603050405020304" pitchFamily="18" charset="0"/>
                <a:cs typeface="Times New Roman" panose="02020603050405020304" pitchFamily="18" charset="0"/>
              </a:rPr>
              <a:t> I) les différentes formes d’eau dans la nature</a:t>
            </a:r>
            <a:br>
              <a:rPr lang="fr-FR" sz="3600" b="1" i="1" u="sng" dirty="0">
                <a:solidFill>
                  <a:srgbClr val="FF0000"/>
                </a:solidFill>
                <a:latin typeface="Times New Roman" panose="02020603050405020304" pitchFamily="18" charset="0"/>
                <a:cs typeface="Times New Roman" panose="02020603050405020304" pitchFamily="18" charset="0"/>
              </a:rPr>
            </a:br>
            <a:endParaRPr lang="fr-FR" sz="3600"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107504" y="1268760"/>
            <a:ext cx="8579296" cy="4857403"/>
          </a:xfrm>
        </p:spPr>
        <p:txBody>
          <a:bodyPr/>
          <a:lstStyle/>
          <a:p>
            <a:pPr marL="0" indent="0">
              <a:buNone/>
            </a:pPr>
            <a:r>
              <a:rPr lang="fr-FR" b="1" i="1" u="sng" dirty="0">
                <a:solidFill>
                  <a:srgbClr val="00B050"/>
                </a:solidFill>
                <a:latin typeface="Times New Roman" panose="02020603050405020304" pitchFamily="18" charset="0"/>
                <a:cs typeface="Times New Roman" panose="02020603050405020304" pitchFamily="18" charset="0"/>
              </a:rPr>
              <a:t>1)l’eau dans la nature</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Dans la nature l’eau est présente sous trois état:</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       -Liquide: rivière, océan ,lac... </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       -Solide: la glace </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       -Gazeux: la vapeur d’eau</a:t>
            </a:r>
          </a:p>
          <a:p>
            <a:pPr marL="0" indent="0">
              <a:buNone/>
            </a:pPr>
            <a:endParaRPr lang="fr-FR" b="1" i="1" dirty="0">
              <a:solidFill>
                <a:srgbClr val="002060"/>
              </a:solidFill>
              <a:latin typeface="Times New Roman" panose="02020603050405020304" pitchFamily="18" charset="0"/>
              <a:cs typeface="Times New Roman" panose="02020603050405020304" pitchFamily="18" charset="0"/>
            </a:endParaRPr>
          </a:p>
          <a:p>
            <a:pPr marL="0" indent="0">
              <a:buNone/>
            </a:pPr>
            <a:r>
              <a:rPr lang="fr-FR" b="1" i="1" dirty="0">
                <a:solidFill>
                  <a:srgbClr val="002060"/>
                </a:solidFill>
                <a:latin typeface="Times New Roman" panose="02020603050405020304" pitchFamily="18" charset="0"/>
                <a:cs typeface="Times New Roman" panose="02020603050405020304" pitchFamily="18" charset="0"/>
              </a:rPr>
              <a:t>Le passage d’une état à l’autre est</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 possible</a:t>
            </a:r>
          </a:p>
          <a:p>
            <a:pPr marL="0" indent="0">
              <a:buNone/>
            </a:pPr>
            <a:endParaRPr lang="fr-FR" i="1" dirty="0">
              <a:solidFill>
                <a:srgbClr val="00206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420888"/>
            <a:ext cx="1990551" cy="11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619" y="3665772"/>
            <a:ext cx="2016224" cy="97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619" y="4869160"/>
            <a:ext cx="201622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74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2087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98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13690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74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42493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639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49694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25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568951"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31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outien67.free.fr/svt/terre/eau/images/etat_eau_01.png"/>
          <p:cNvPicPr/>
          <p:nvPr/>
        </p:nvPicPr>
        <p:blipFill>
          <a:blip r:embed="rId2">
            <a:extLst>
              <a:ext uri="{28A0092B-C50C-407E-A947-70E740481C1C}">
                <a14:useLocalDpi xmlns:a14="http://schemas.microsoft.com/office/drawing/2010/main" val="0"/>
              </a:ext>
            </a:extLst>
          </a:blip>
          <a:srcRect/>
          <a:stretch>
            <a:fillRect/>
          </a:stretch>
        </p:blipFill>
        <p:spPr bwMode="auto">
          <a:xfrm>
            <a:off x="1495425" y="685800"/>
            <a:ext cx="6153150" cy="5486400"/>
          </a:xfrm>
          <a:prstGeom prst="rect">
            <a:avLst/>
          </a:prstGeom>
          <a:noFill/>
          <a:ln>
            <a:noFill/>
          </a:ln>
        </p:spPr>
      </p:pic>
    </p:spTree>
    <p:extLst>
      <p:ext uri="{BB962C8B-B14F-4D97-AF65-F5344CB8AC3E}">
        <p14:creationId xmlns:p14="http://schemas.microsoft.com/office/powerpoint/2010/main" val="133136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692696"/>
            <a:ext cx="8229600" cy="5433467"/>
          </a:xfrm>
        </p:spPr>
        <p:txBody>
          <a:bodyPr>
            <a:normAutofit/>
          </a:bodyPr>
          <a:lstStyle/>
          <a:p>
            <a:pPr marL="0" indent="0">
              <a:buNone/>
            </a:pPr>
            <a:r>
              <a:rPr lang="fr-FR" b="1" i="1" dirty="0">
                <a:solidFill>
                  <a:srgbClr val="002060"/>
                </a:solidFill>
                <a:latin typeface="Times New Roman" panose="02020603050405020304" pitchFamily="18" charset="0"/>
                <a:cs typeface="Times New Roman" panose="02020603050405020304" pitchFamily="18" charset="0"/>
              </a:rPr>
              <a:t>C’est l’eau liquide qui occupe la plus grande part puisqu’elle constitue les océans, les mers, les lacs et les cours d’eau</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On distingue l’eau salé( non potable) et l’eau douce (potable), l’eau salé est présente dans les océans  et les mers et l’eau douce est présente dans les lacs et les cours d’eau </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Sur la terre,97% de l’eau est salée! Et donc non potable</a:t>
            </a:r>
          </a:p>
        </p:txBody>
      </p:sp>
    </p:spTree>
    <p:extLst>
      <p:ext uri="{BB962C8B-B14F-4D97-AF65-F5344CB8AC3E}">
        <p14:creationId xmlns:p14="http://schemas.microsoft.com/office/powerpoint/2010/main" val="424206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1266"/>
            <a:ext cx="8229600" cy="1143000"/>
          </a:xfrm>
        </p:spPr>
        <p:txBody>
          <a:bodyPr/>
          <a:lstStyle/>
          <a:p>
            <a:pPr algn="l"/>
            <a:r>
              <a:rPr lang="fr-FR" b="1" i="1" u="sng" dirty="0">
                <a:solidFill>
                  <a:srgbClr val="00B050"/>
                </a:solidFill>
                <a:latin typeface="Times New Roman" panose="02020603050405020304" pitchFamily="18" charset="0"/>
                <a:cs typeface="Times New Roman" panose="02020603050405020304" pitchFamily="18" charset="0"/>
              </a:rPr>
              <a:t>2)Le cycle de l’eau</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64096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99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83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lnSpcReduction="10000"/>
          </a:bodyPr>
          <a:lstStyle/>
          <a:p>
            <a:pPr marL="0" indent="0">
              <a:buNone/>
            </a:pPr>
            <a:r>
              <a:rPr lang="fr-FR" b="1" i="1" dirty="0">
                <a:solidFill>
                  <a:srgbClr val="002060"/>
                </a:solidFill>
                <a:latin typeface="Times New Roman" panose="02020603050405020304" pitchFamily="18" charset="0"/>
                <a:cs typeface="Times New Roman" panose="02020603050405020304" pitchFamily="18" charset="0"/>
              </a:rPr>
              <a:t>Le soleil réchauffe l’eau des océans, celle-ci s’évaporent dans l’air et se condensent en nuages, les particules de nuages se heurtent et retombent en tant que précipitations</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Certains précipitations retombent sous forme de neige qui s’écoulent en surface</a:t>
            </a:r>
          </a:p>
          <a:p>
            <a:pPr marL="0" indent="0">
              <a:buNone/>
            </a:pPr>
            <a:r>
              <a:rPr lang="fr-FR" b="1" i="1" dirty="0">
                <a:solidFill>
                  <a:srgbClr val="002060"/>
                </a:solidFill>
                <a:latin typeface="Times New Roman" panose="02020603050405020304" pitchFamily="18" charset="0"/>
                <a:cs typeface="Times New Roman" panose="02020603050405020304" pitchFamily="18" charset="0"/>
              </a:rPr>
              <a:t>Certains écoulements retournent vers les océans et une autre partie s’infiltre dans le sol et constituent des sources d’eau douces</a:t>
            </a:r>
          </a:p>
        </p:txBody>
      </p:sp>
    </p:spTree>
    <p:extLst>
      <p:ext uri="{BB962C8B-B14F-4D97-AF65-F5344CB8AC3E}">
        <p14:creationId xmlns:p14="http://schemas.microsoft.com/office/powerpoint/2010/main" val="10347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l"/>
            <a:r>
              <a:rPr lang="fr-FR" sz="3600" b="1" i="1" u="sng" dirty="0">
                <a:solidFill>
                  <a:srgbClr val="00B050"/>
                </a:solidFill>
                <a:latin typeface="Times New Roman" panose="02020603050405020304" pitchFamily="18" charset="0"/>
                <a:cs typeface="Times New Roman" panose="02020603050405020304" pitchFamily="18" charset="0"/>
              </a:rPr>
              <a:t>3)La répartition de l’eau de la terre</a:t>
            </a:r>
            <a:br>
              <a:rPr lang="fr-FR" sz="3600" b="1" i="1" u="sng" dirty="0">
                <a:solidFill>
                  <a:srgbClr val="00B050"/>
                </a:solidFill>
                <a:latin typeface="Times New Roman" panose="02020603050405020304" pitchFamily="18" charset="0"/>
                <a:cs typeface="Times New Roman" panose="02020603050405020304" pitchFamily="18" charset="0"/>
              </a:rPr>
            </a:br>
            <a:r>
              <a:rPr lang="fr-FR" sz="3600" b="1" i="1" u="sng" dirty="0">
                <a:latin typeface="Times New Roman" panose="02020603050405020304" pitchFamily="18" charset="0"/>
                <a:cs typeface="Times New Roman" panose="02020603050405020304" pitchFamily="18" charset="0"/>
              </a:rPr>
              <a:t>Activité</a:t>
            </a:r>
            <a:r>
              <a:rPr lang="fr-FR" sz="3600" b="1" i="1" dirty="0">
                <a:latin typeface="Times New Roman" panose="02020603050405020304" pitchFamily="18" charset="0"/>
                <a:cs typeface="Times New Roman" panose="02020603050405020304" pitchFamily="18" charset="0"/>
              </a:rPr>
              <a:t>: </a:t>
            </a:r>
            <a:r>
              <a:rPr lang="fr-FR" sz="2400" b="1" i="1" dirty="0">
                <a:solidFill>
                  <a:srgbClr val="002060"/>
                </a:solidFill>
                <a:latin typeface="Times New Roman" panose="02020603050405020304" pitchFamily="18" charset="0"/>
                <a:cs typeface="Times New Roman" panose="02020603050405020304" pitchFamily="18" charset="0"/>
              </a:rPr>
              <a:t>ce document présente le volume des réservoirs hydriques sur la planète</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344969322"/>
              </p:ext>
            </p:extLst>
          </p:nvPr>
        </p:nvGraphicFramePr>
        <p:xfrm>
          <a:off x="467544" y="1844824"/>
          <a:ext cx="6840759" cy="3577208"/>
        </p:xfrm>
        <a:graphic>
          <a:graphicData uri="http://schemas.openxmlformats.org/drawingml/2006/table">
            <a:tbl>
              <a:tblPr>
                <a:tableStyleId>{5C22544A-7EE6-4342-B048-85BDC9FD1C3A}</a:tableStyleId>
              </a:tblPr>
              <a:tblGrid>
                <a:gridCol w="2118819">
                  <a:extLst>
                    <a:ext uri="{9D8B030D-6E8A-4147-A177-3AD203B41FA5}">
                      <a16:colId xmlns:a16="http://schemas.microsoft.com/office/drawing/2014/main" val="20000"/>
                    </a:ext>
                  </a:extLst>
                </a:gridCol>
                <a:gridCol w="2224760">
                  <a:extLst>
                    <a:ext uri="{9D8B030D-6E8A-4147-A177-3AD203B41FA5}">
                      <a16:colId xmlns:a16="http://schemas.microsoft.com/office/drawing/2014/main" val="20001"/>
                    </a:ext>
                  </a:extLst>
                </a:gridCol>
                <a:gridCol w="2497180">
                  <a:extLst>
                    <a:ext uri="{9D8B030D-6E8A-4147-A177-3AD203B41FA5}">
                      <a16:colId xmlns:a16="http://schemas.microsoft.com/office/drawing/2014/main" val="20002"/>
                    </a:ext>
                  </a:extLst>
                </a:gridCol>
              </a:tblGrid>
              <a:tr h="784515">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les principaux réservoirs d eau</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 volume en km3</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 pourcentage %</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0"/>
                  </a:ext>
                </a:extLst>
              </a:tr>
              <a:tr h="503600">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les mers et les océans</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1350</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97%</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1"/>
                  </a:ext>
                </a:extLst>
              </a:tr>
              <a:tr h="448662">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la glace</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33</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2,40%</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2"/>
                  </a:ext>
                </a:extLst>
              </a:tr>
              <a:tr h="494444">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les eaux souterraines</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8</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0,60%</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3"/>
                  </a:ext>
                </a:extLst>
              </a:tr>
              <a:tr h="485288">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les lacs et les rivières</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0,1</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0,10%</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4"/>
                  </a:ext>
                </a:extLst>
              </a:tr>
              <a:tr h="421193">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la vapeur d'eau </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0,013</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0,01%</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5"/>
                  </a:ext>
                </a:extLst>
              </a:tr>
              <a:tr h="439506">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l'eau de sol</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0,001</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tc>
                  <a:txBody>
                    <a:bodyPr/>
                    <a:lstStyle/>
                    <a:p>
                      <a:pPr algn="l" fontAlgn="b"/>
                      <a:r>
                        <a:rPr lang="fr-FR" sz="1600" b="1" u="none" strike="noStrike" dirty="0">
                          <a:effectLst/>
                          <a:latin typeface="Times New Roman" panose="02020603050405020304" pitchFamily="18" charset="0"/>
                          <a:cs typeface="Times New Roman" panose="02020603050405020304" pitchFamily="18" charset="0"/>
                        </a:rPr>
                        <a:t>0,001%</a:t>
                      </a:r>
                      <a:endParaRPr lang="fr-FR" sz="16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93667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722</Words>
  <Application>Microsoft Office PowerPoint</Application>
  <PresentationFormat>Affichage à l'écran (4:3)</PresentationFormat>
  <Paragraphs>73</Paragraphs>
  <Slides>23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Times New Roman</vt:lpstr>
      <vt:lpstr>Thème Office</vt:lpstr>
      <vt:lpstr>LES  RESSOURCES  HYDRIQUES</vt:lpstr>
      <vt:lpstr> I) les différentes formes d’eau dans la nature </vt:lpstr>
      <vt:lpstr>Présentation PowerPoint</vt:lpstr>
      <vt:lpstr>Présentation PowerPoint</vt:lpstr>
      <vt:lpstr>Présentation PowerPoint</vt:lpstr>
      <vt:lpstr>2)Le cycle de l’eau</vt:lpstr>
      <vt:lpstr>Présentation PowerPoint</vt:lpstr>
      <vt:lpstr>Présentation PowerPoint</vt:lpstr>
      <vt:lpstr>3)La répartition de l’eau de la terre Activité: ce document présente le volume des réservoirs hydriques sur la planète</vt:lpstr>
      <vt:lpstr>1)Classer les réservoirs hydriques mentionnées en  eau douce et eau salé</vt:lpstr>
      <vt:lpstr>II)Les ressources hydrologiques</vt:lpstr>
      <vt:lpstr>2)Les eaux souterraines</vt:lpstr>
      <vt:lpstr>Présentation PowerPoint</vt:lpstr>
      <vt:lpstr>Présentation PowerPoint</vt:lpstr>
      <vt:lpstr>III)Les dangers qui menacent les ressources hydriques</vt:lpstr>
      <vt:lpstr>b) Les usages industriels et agricoles </vt:lpstr>
      <vt:lpstr>2)La pollution de l’eau et santé</vt:lpstr>
      <vt:lpstr>2)Les conséquences:</vt:lpstr>
      <vt:lpstr>III)Le traitement des eaux</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RESSOURCES  HYDRIQUES</dc:title>
  <dc:creator>HP1</dc:creator>
  <cp:lastModifiedBy>hp</cp:lastModifiedBy>
  <cp:revision>58</cp:revision>
  <dcterms:created xsi:type="dcterms:W3CDTF">2019-05-12T21:35:23Z</dcterms:created>
  <dcterms:modified xsi:type="dcterms:W3CDTF">2020-04-22T20:10:24Z</dcterms:modified>
</cp:coreProperties>
</file>