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pos="394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>
        <p:guide pos="3840"/>
        <p:guide pos="39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67EB-585E-4881-B5A0-F80A5AC7150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C24A-03E9-4627-8C42-DC1D46802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725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67EB-585E-4881-B5A0-F80A5AC7150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C24A-03E9-4627-8C42-DC1D46802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8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67EB-585E-4881-B5A0-F80A5AC7150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C24A-03E9-4627-8C42-DC1D46802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60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67EB-585E-4881-B5A0-F80A5AC7150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C24A-03E9-4627-8C42-DC1D46802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92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67EB-585E-4881-B5A0-F80A5AC7150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C24A-03E9-4627-8C42-DC1D46802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97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67EB-585E-4881-B5A0-F80A5AC7150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C24A-03E9-4627-8C42-DC1D46802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5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67EB-585E-4881-B5A0-F80A5AC7150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C24A-03E9-4627-8C42-DC1D46802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6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67EB-585E-4881-B5A0-F80A5AC7150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C24A-03E9-4627-8C42-DC1D46802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1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67EB-585E-4881-B5A0-F80A5AC7150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C24A-03E9-4627-8C42-DC1D46802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923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67EB-585E-4881-B5A0-F80A5AC7150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C24A-03E9-4627-8C42-DC1D46802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15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67EB-585E-4881-B5A0-F80A5AC7150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C24A-03E9-4627-8C42-DC1D46802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1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067EB-585E-4881-B5A0-F80A5AC7150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8C24A-03E9-4627-8C42-DC1D46802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25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0.png"/><Relationship Id="rId4" Type="http://schemas.openxmlformats.org/officeDocument/2006/relationships/image" Target="../media/image4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3000"/>
            <a:lum/>
          </a:blip>
          <a:srcRect/>
          <a:stretch>
            <a:fillRect l="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95252" y="535381"/>
            <a:ext cx="9001497" cy="78377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sz="3600" dirty="0">
                <a:solidFill>
                  <a:schemeClr val="tx1"/>
                </a:solidFill>
                <a:latin typeface="Algerian" panose="04020705040A02060702" pitchFamily="82" charset="0"/>
                <a:cs typeface="Sakkal Majalla" panose="02000000000000000000" pitchFamily="2" charset="-78"/>
              </a:rPr>
              <a:t>Le </a:t>
            </a:r>
            <a:r>
              <a:rPr lang="en-US" sz="3600" dirty="0" err="1">
                <a:solidFill>
                  <a:schemeClr val="tx1"/>
                </a:solidFill>
                <a:latin typeface="Algerian" panose="04020705040A02060702" pitchFamily="82" charset="0"/>
                <a:cs typeface="Sakkal Majalla" panose="02000000000000000000" pitchFamily="2" charset="-78"/>
              </a:rPr>
              <a:t>Barycentre</a:t>
            </a:r>
            <a:r>
              <a:rPr lang="en-US" sz="3600" dirty="0">
                <a:solidFill>
                  <a:schemeClr val="tx1"/>
                </a:solidFill>
                <a:latin typeface="Algerian" panose="04020705040A02060702" pitchFamily="82" charset="0"/>
                <a:cs typeface="Sakkal Majalla" panose="02000000000000000000" pitchFamily="2" charset="-78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lgerian" panose="04020705040A02060702" pitchFamily="82" charset="0"/>
                <a:cs typeface="Sakkal Majalla" panose="02000000000000000000" pitchFamily="2" charset="-78"/>
              </a:rPr>
              <a:t>Dans</a:t>
            </a:r>
            <a:r>
              <a:rPr lang="en-US" sz="3600" dirty="0">
                <a:solidFill>
                  <a:schemeClr val="tx1"/>
                </a:solidFill>
                <a:latin typeface="Algerian" panose="04020705040A02060702" pitchFamily="82" charset="0"/>
                <a:cs typeface="Sakkal Majalla" panose="02000000000000000000" pitchFamily="2" charset="-78"/>
              </a:rPr>
              <a:t> Le Plan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7" t="2297" r="4795" b="4521"/>
          <a:stretch/>
        </p:blipFill>
        <p:spPr>
          <a:xfrm>
            <a:off x="712519" y="2128652"/>
            <a:ext cx="3408218" cy="34082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3078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826235" y="5339297"/>
            <a:ext cx="10697407" cy="1084210"/>
          </a:xfrm>
          <a:prstGeom prst="roundRect">
            <a:avLst>
              <a:gd name="adj" fmla="val 2961"/>
            </a:avLst>
          </a:prstGeom>
          <a:ln w="19050"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92480" y="1336585"/>
            <a:ext cx="10697407" cy="1508104"/>
          </a:xfrm>
          <a:prstGeom prst="roundRect">
            <a:avLst>
              <a:gd name="adj" fmla="val 2961"/>
            </a:avLst>
          </a:prstGeom>
          <a:ln w="19050"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92480" y="210179"/>
            <a:ext cx="10709130" cy="457200"/>
          </a:xfrm>
          <a:prstGeom prst="roundRect">
            <a:avLst>
              <a:gd name="adj" fmla="val 7665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       </a:t>
            </a:r>
            <a:r>
              <a:rPr lang="en-US" sz="2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Barycentre</a:t>
            </a:r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De </a:t>
            </a:r>
            <a:r>
              <a:rPr lang="en-US" sz="2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Quatre</a:t>
            </a:r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Points </a:t>
            </a:r>
            <a:r>
              <a:rPr lang="en-US" sz="2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Pondérés</a:t>
            </a:r>
            <a:endParaRPr lang="en-US" sz="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8-Point Star 2"/>
          <p:cNvSpPr/>
          <p:nvPr/>
        </p:nvSpPr>
        <p:spPr>
          <a:xfrm>
            <a:off x="815089" y="233039"/>
            <a:ext cx="457200" cy="411480"/>
          </a:xfrm>
          <a:prstGeom prst="star8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lgerian" panose="04020705040A02060702" pitchFamily="82" charset="0"/>
              </a:rPr>
              <a:t>III</a:t>
            </a:r>
          </a:p>
        </p:txBody>
      </p:sp>
      <p:sp>
        <p:nvSpPr>
          <p:cNvPr id="4" name="Rectangle 3"/>
          <p:cNvSpPr/>
          <p:nvPr/>
        </p:nvSpPr>
        <p:spPr>
          <a:xfrm>
            <a:off x="803496" y="810598"/>
            <a:ext cx="10607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1</a:t>
            </a:r>
            <a:r>
              <a:rPr lang="en-US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 </a:t>
            </a:r>
            <a:r>
              <a:rPr lang="fr-FR" sz="2800" dirty="0" err="1">
                <a:solidFill>
                  <a:srgbClr val="00B05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Propiéte</a:t>
            </a:r>
            <a:r>
              <a:rPr lang="fr-FR" sz="2800" dirty="0">
                <a:solidFill>
                  <a:srgbClr val="00B05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 et Définition: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03849" y="1336583"/>
                <a:ext cx="10698114" cy="1508105"/>
              </a:xfrm>
              <a:prstGeom prst="rect">
                <a:avLst/>
              </a:prstGeom>
              <a:noFill/>
              <a:ln>
                <a:noFill/>
                <a:prstDash val="lgDash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Soit 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𝛽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𝐶</m:t>
                    </m:r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𝛾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𝐷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𝛿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36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quatre points pondérés du plan, tel que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𝛽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𝛾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𝛿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≠0</m:t>
                    </m:r>
                  </m:oMath>
                </a14:m>
                <a:r>
                  <a:rPr lang="fr-FR" sz="20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.</a:t>
                </a:r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b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</a:br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Il existe un point unique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du</a:t>
                </a:r>
                <a:r>
                  <a:rPr lang="fr-FR" sz="20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plan tel que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  <m:acc>
                      <m:accPr>
                        <m:chr m:val="⃗"/>
                        <m:ctrlPr>
                          <a:rPr lang="fr-FR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𝐺</m:t>
                        </m:r>
                        <m:r>
                          <a:rPr lang="fr-FR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𝐴</m:t>
                        </m:r>
                      </m:e>
                    </m:acc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𝛽</m:t>
                    </m:r>
                    <m:acc>
                      <m:accPr>
                        <m:chr m:val="⃗"/>
                        <m:ctrlPr>
                          <a:rPr lang="fr-FR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𝐺</m:t>
                        </m:r>
                        <m:r>
                          <a:rPr lang="fr-FR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𝐵</m:t>
                        </m:r>
                      </m:e>
                    </m:acc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 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𝛾</m:t>
                    </m:r>
                    <m:acc>
                      <m:accPr>
                        <m:chr m:val="⃗"/>
                        <m:ctrlP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𝐺𝐶</m:t>
                        </m:r>
                      </m:e>
                    </m:acc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𝛿</m:t>
                    </m:r>
                    <m:acc>
                      <m:accPr>
                        <m:chr m:val="⃗"/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𝐺𝐷</m:t>
                        </m:r>
                      </m:e>
                    </m:acc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=0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qui s’appelle le barycentre des points pondérés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𝛽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0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et</a:t>
                </a:r>
                <a:r>
                  <a:rPr lang="fr-FR" sz="20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𝐶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𝛾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𝐷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𝛿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849" y="1336583"/>
                <a:ext cx="10698114" cy="1508105"/>
              </a:xfrm>
              <a:prstGeom prst="rect">
                <a:avLst/>
              </a:prstGeom>
              <a:blipFill rotWithShape="0">
                <a:blip r:embed="rId2"/>
                <a:stretch>
                  <a:fillRect l="-1197" b="-10081"/>
                </a:stretch>
              </a:blipFill>
              <a:ln>
                <a:noFill/>
                <a:prstDash val="lg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92480" y="2982315"/>
                <a:ext cx="10607040" cy="1815882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2800" u="sng" dirty="0">
                    <a:solidFill>
                      <a:srgbClr val="FF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Exemple: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Soit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𝐴𝐵𝐶𝐷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un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parallélogramme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de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centre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𝑂</m:t>
                    </m:r>
                  </m:oMath>
                </a14:m>
                <a:endParaRPr lang="en-US" sz="28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Et on 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𝑂𝐴</m:t>
                        </m:r>
                      </m:e>
                    </m:acc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𝑂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𝐵</m:t>
                        </m:r>
                      </m:e>
                    </m:acc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𝑂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𝐶</m:t>
                        </m:r>
                      </m:e>
                    </m:acc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𝑂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𝐷</m:t>
                        </m:r>
                      </m:e>
                    </m:acc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0</m:t>
                        </m:r>
                      </m:e>
                    </m:acc>
                  </m:oMath>
                </a14:m>
                <a:endParaRPr lang="en-US" sz="28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•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Donc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𝑂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est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 barycenter des points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pondéré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;1)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;1)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𝐶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;1)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𝐷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;1)</m:t>
                    </m:r>
                  </m:oMath>
                </a14:m>
                <a:endParaRPr lang="en-US" sz="20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•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Aussi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 point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𝑂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s’appelle le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centre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de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gravité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du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parallélogramme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𝐴𝐵𝐶𝐷</m:t>
                    </m:r>
                  </m:oMath>
                </a14:m>
                <a:endParaRPr lang="en-US" sz="20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" y="2982315"/>
                <a:ext cx="10607040" cy="1815882"/>
              </a:xfrm>
              <a:prstGeom prst="rect">
                <a:avLst/>
              </a:prstGeom>
              <a:blipFill rotWithShape="0">
                <a:blip r:embed="rId3"/>
                <a:stretch>
                  <a:fillRect l="-1149" t="-3356" b="-8389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803496" y="4798197"/>
            <a:ext cx="10607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r>
              <a:rPr lang="en-US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 </a:t>
            </a:r>
            <a:r>
              <a:rPr lang="fr-FR" sz="2800" dirty="0" err="1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P</a:t>
            </a:r>
            <a:r>
              <a:rPr lang="fr-FR" sz="2800" dirty="0" err="1">
                <a:solidFill>
                  <a:srgbClr val="00B05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roptiéte</a:t>
            </a:r>
            <a:r>
              <a:rPr lang="fr-FR" sz="2800" dirty="0">
                <a:solidFill>
                  <a:srgbClr val="00B05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26234" y="5339296"/>
                <a:ext cx="10961813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u="sng" dirty="0">
                    <a:solidFill>
                      <a:srgbClr val="FF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A- homogénéité :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Si </a:t>
                </a:r>
                <a14:m>
                  <m:oMath xmlns:m="http://schemas.openxmlformats.org/officeDocument/2006/math"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est le barycentre deux points pondérés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dPr>
                      <m:e>
                        <m:r>
                          <a:rPr lang="fr-FR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𝐴</m:t>
                        </m:r>
                        <m:r>
                          <a:rPr lang="fr-FR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,</m:t>
                        </m:r>
                        <m:r>
                          <a:rPr lang="fr-FR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𝛼</m:t>
                        </m:r>
                      </m:e>
                    </m:d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𝛽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𝐶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𝛾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en-US" sz="36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et</a:t>
                </a:r>
                <a:r>
                  <a:rPr lang="en-US" sz="36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𝐷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𝛿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en-US" sz="36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donc pour tout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𝑘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sSupPr>
                      <m:e>
                        <m:r>
                          <a:rPr lang="fr-F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ℝ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∗</m:t>
                        </m:r>
                      </m:sup>
                    </m:sSup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est aussi le barycentre de system pondéré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dPr>
                          <m:e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𝐴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,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𝑘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𝑎</m:t>
                            </m: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;</m:t>
                        </m:r>
                        <m:d>
                          <m:dPr>
                            <m:ctrlP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dPr>
                          <m:e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𝐵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,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𝑘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𝛽</m:t>
                            </m:r>
                          </m:e>
                        </m:d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;</m:t>
                        </m:r>
                        <m:d>
                          <m:dPr>
                            <m:ctrlP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𝐶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,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𝑘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𝛾</m:t>
                            </m:r>
                          </m:e>
                        </m:d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;(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𝐷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,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𝑘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𝛿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)</m:t>
                        </m:r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234" y="5339296"/>
                <a:ext cx="10961813" cy="1077218"/>
              </a:xfrm>
              <a:prstGeom prst="rect">
                <a:avLst/>
              </a:prstGeom>
              <a:blipFill rotWithShape="0">
                <a:blip r:embed="rId4"/>
                <a:stretch>
                  <a:fillRect l="-1168" b="-146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461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  <p:bldP spid="2" grpId="0" animBg="1"/>
      <p:bldP spid="3" grpId="0" animBg="1"/>
      <p:bldP spid="4" grpId="0"/>
      <p:bldP spid="4" grpId="1"/>
      <p:bldP spid="5" grpId="0"/>
      <p:bldP spid="7" grpId="0"/>
      <p:bldP spid="8" grpId="0"/>
      <p:bldP spid="8" grpId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92480" y="933878"/>
            <a:ext cx="10697407" cy="2062103"/>
          </a:xfrm>
          <a:prstGeom prst="roundRect">
            <a:avLst>
              <a:gd name="adj" fmla="val 2961"/>
            </a:avLst>
          </a:prstGeom>
          <a:ln w="19050"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91773" y="933878"/>
                <a:ext cx="10698114" cy="20621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u="sng" dirty="0">
                    <a:solidFill>
                      <a:srgbClr val="FF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B- la propriété caractéristique: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Soient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𝛽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𝐶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𝛾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𝐷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𝛿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en-US" sz="4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trois points pondérés du plan </a:t>
                </a:r>
                <a:r>
                  <a:rPr lang="fr-FR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t.q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𝛽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𝛾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r>
                      <a:rPr lang="fr-FR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𝛿</m:t>
                    </m:r>
                    <m:r>
                      <a:rPr lang="fr-FR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≠</m:t>
                    </m:r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0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un point du plan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.</a:t>
                </a:r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b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</a:b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est le barycentre du system pondéré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dPr>
                          <m:e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𝐴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,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𝑎</m:t>
                            </m: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;</m:t>
                        </m:r>
                        <m:d>
                          <m:dPr>
                            <m:ctrlP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dPr>
                          <m:e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𝐵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,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𝛽</m:t>
                            </m:r>
                          </m:e>
                        </m:d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;</m:t>
                        </m:r>
                        <m:d>
                          <m:dPr>
                            <m:ctrlP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𝐶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,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𝛾</m:t>
                            </m:r>
                          </m:e>
                        </m:d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;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(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𝐷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,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𝛿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si</a:t>
                </a:r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:r>
                  <a:rPr lang="en-US" sz="2800" dirty="0" err="1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seulement</a:t>
                </a:r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si</a:t>
                </a:r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pour </a:t>
                </a:r>
                <a:r>
                  <a:rPr lang="en-US" sz="2800" dirty="0" err="1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chaque</a:t>
                </a:r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point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𝑀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du plan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  <m:acc>
                      <m:accPr>
                        <m:chr m:val="⃗"/>
                        <m:ctrlPr>
                          <a:rPr lang="en-US" sz="2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𝑀𝐴</m:t>
                        </m:r>
                      </m:e>
                    </m:acc>
                    <m:r>
                      <a:rPr lang="en-US" sz="2000" i="1" dirty="0" err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𝛽</m:t>
                    </m:r>
                    <m:acc>
                      <m:accPr>
                        <m:chr m:val="⃗"/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𝑀𝐵</m:t>
                        </m:r>
                      </m:e>
                    </m:acc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𝛾</m:t>
                    </m:r>
                    <m:acc>
                      <m:accPr>
                        <m:chr m:val="⃗"/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𝑀𝐶</m:t>
                        </m:r>
                      </m:e>
                    </m:acc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r>
                      <a:rPr lang="fr-FR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𝛿</m:t>
                    </m:r>
                    <m:acc>
                      <m:accPr>
                        <m:chr m:val="⃗"/>
                        <m:ctrlPr>
                          <a:rPr lang="fr-FR" sz="2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𝑀𝐷</m:t>
                        </m:r>
                      </m:e>
                    </m:acc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=(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𝛽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𝛾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r>
                      <a:rPr lang="fr-FR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𝛿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  <m:acc>
                      <m:accPr>
                        <m:chr m:val="⃗"/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𝑀𝐺</m:t>
                        </m:r>
                        <m:r>
                          <m:rPr>
                            <m:nor/>
                          </m:rPr>
                          <a:rPr lang="en-US" sz="1600" dirty="0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rPr>
                          <m:t> </m:t>
                        </m:r>
                      </m:e>
                    </m:acc>
                  </m:oMath>
                </a14:m>
                <a:endParaRPr lang="en-US" sz="1600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773" y="933878"/>
                <a:ext cx="10698114" cy="2062103"/>
              </a:xfrm>
              <a:prstGeom prst="rect">
                <a:avLst/>
              </a:prstGeom>
              <a:blipFill rotWithShape="0">
                <a:blip r:embed="rId2"/>
                <a:stretch>
                  <a:fillRect l="-1197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le 5"/>
          <p:cNvSpPr/>
          <p:nvPr/>
        </p:nvSpPr>
        <p:spPr>
          <a:xfrm>
            <a:off x="792480" y="210179"/>
            <a:ext cx="10709130" cy="457200"/>
          </a:xfrm>
          <a:prstGeom prst="roundRect">
            <a:avLst>
              <a:gd name="adj" fmla="val 7665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       Le </a:t>
            </a:r>
            <a:r>
              <a:rPr lang="en-US" sz="2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Barycentre</a:t>
            </a:r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de </a:t>
            </a:r>
            <a:r>
              <a:rPr lang="en-US" sz="2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quatre</a:t>
            </a:r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points </a:t>
            </a:r>
            <a:r>
              <a:rPr lang="en-US" sz="2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pondéré</a:t>
            </a:r>
            <a:endParaRPr lang="en-US" sz="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32097" y="3262480"/>
            <a:ext cx="2046663" cy="407624"/>
          </a:xfrm>
          <a:prstGeom prst="roundRect">
            <a:avLst>
              <a:gd name="adj" fmla="val 50000"/>
            </a:avLst>
          </a:prstGeom>
          <a:ln w="190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Application 1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91774" y="3466292"/>
            <a:ext cx="10897940" cy="2396421"/>
            <a:chOff x="803497" y="4602464"/>
            <a:chExt cx="10686390" cy="1499756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804203" y="4602464"/>
              <a:ext cx="0" cy="1499756"/>
            </a:xfrm>
            <a:prstGeom prst="line">
              <a:avLst/>
            </a:prstGeom>
            <a:ln w="28575" cap="rnd">
              <a:solidFill>
                <a:schemeClr val="accent6">
                  <a:lumMod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3338111" y="4602464"/>
              <a:ext cx="8151776" cy="0"/>
            </a:xfrm>
            <a:prstGeom prst="line">
              <a:avLst/>
            </a:prstGeom>
            <a:ln w="28575" cap="rnd">
              <a:solidFill>
                <a:schemeClr val="accent6">
                  <a:lumMod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803497" y="6102220"/>
              <a:ext cx="10680192" cy="0"/>
            </a:xfrm>
            <a:prstGeom prst="line">
              <a:avLst/>
            </a:prstGeom>
            <a:ln w="28575" cap="rnd">
              <a:solidFill>
                <a:schemeClr val="accent6">
                  <a:lumMod val="5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11489227" y="4602464"/>
              <a:ext cx="0" cy="1499756"/>
            </a:xfrm>
            <a:prstGeom prst="line">
              <a:avLst/>
            </a:prstGeom>
            <a:ln w="28575" cap="rnd">
              <a:solidFill>
                <a:schemeClr val="accent6">
                  <a:lumMod val="5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791773" y="3677499"/>
                <a:ext cx="11039455" cy="21852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Soient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en-US" sz="2000" b="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𝐵𝐶𝐷</m:t>
                    </m:r>
                  </m:oMath>
                </a14:m>
                <a: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un </a:t>
                </a:r>
                <a:r>
                  <a:rPr lang="fr-FR" sz="2800" dirty="0" err="1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quadrelat</a:t>
                </a:r>
                <a:r>
                  <a:rPr lang="ar-MA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è</a:t>
                </a:r>
                <a: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r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</a:t>
                </a:r>
                <a: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Soit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𝐾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 barycentre de </a:t>
                </a:r>
                <a14:m>
                  <m:oMath xmlns:m="http://schemas.openxmlformats.org/officeDocument/2006/math">
                    <m:r>
                      <a:rPr lang="en-US" sz="2000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;−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2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36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et</a:t>
                </a:r>
                <a:r>
                  <a:rPr lang="fr-FR" sz="36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𝐵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;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3</m:t>
                        </m:r>
                      </m:e>
                    </m:d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, et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𝐻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 barycentre de </a:t>
                </a:r>
                <a14:m>
                  <m:oMath xmlns:m="http://schemas.openxmlformats.org/officeDocument/2006/math">
                    <m:r>
                      <a:rPr lang="en-US" sz="2000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;−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2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en-US" sz="2000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𝐶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3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𝐼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 milieu de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[</m:t>
                    </m:r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𝐵𝐶</m:t>
                    </m:r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]</m:t>
                    </m:r>
                  </m:oMath>
                </a14:m>
                <a:endParaRPr lang="fr-FR" sz="28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fr-FR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M.q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les points pondérés </a:t>
                </a:r>
                <a14:m>
                  <m:oMath xmlns:m="http://schemas.openxmlformats.org/officeDocument/2006/math">
                    <m:r>
                      <a:rPr lang="en-US" sz="2000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;−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1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4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et</a:t>
                </a:r>
                <a:r>
                  <a:rPr lang="fr-FR" sz="4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𝐵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;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3</m:t>
                        </m:r>
                      </m:e>
                    </m:d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en-US" sz="2000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𝐶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1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36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et</a:t>
                </a:r>
                <a:r>
                  <a:rPr lang="fr-FR" sz="36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𝐷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;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1</m:t>
                        </m:r>
                      </m:e>
                    </m:d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admettent un barycentre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Construire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 point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en-US" sz="20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.</a:t>
                </a: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773" y="3677499"/>
                <a:ext cx="11039455" cy="2185214"/>
              </a:xfrm>
              <a:prstGeom prst="rect">
                <a:avLst/>
              </a:prstGeom>
              <a:blipFill rotWithShape="0">
                <a:blip r:embed="rId3"/>
                <a:stretch>
                  <a:fillRect l="-1436" b="-947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8-Point Star 16"/>
          <p:cNvSpPr/>
          <p:nvPr/>
        </p:nvSpPr>
        <p:spPr>
          <a:xfrm>
            <a:off x="815089" y="233039"/>
            <a:ext cx="457200" cy="411480"/>
          </a:xfrm>
          <a:prstGeom prst="star8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lgerian" panose="04020705040A02060702" pitchFamily="82" charset="0"/>
              </a:rPr>
              <a:t>III</a:t>
            </a:r>
          </a:p>
        </p:txBody>
      </p:sp>
    </p:spTree>
    <p:extLst>
      <p:ext uri="{BB962C8B-B14F-4D97-AF65-F5344CB8AC3E}">
        <p14:creationId xmlns:p14="http://schemas.microsoft.com/office/powerpoint/2010/main" val="356818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 animBg="1"/>
      <p:bldP spid="10" grpId="0" animBg="1"/>
      <p:bldP spid="16" grpId="0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92480" y="210179"/>
            <a:ext cx="10709130" cy="457200"/>
          </a:xfrm>
          <a:prstGeom prst="roundRect">
            <a:avLst>
              <a:gd name="adj" fmla="val 7665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       Le </a:t>
            </a:r>
            <a:r>
              <a:rPr lang="en-US" sz="2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Barycentre</a:t>
            </a:r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de </a:t>
            </a:r>
            <a:r>
              <a:rPr lang="en-US" sz="2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quatre</a:t>
            </a:r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points </a:t>
            </a:r>
            <a:r>
              <a:rPr lang="en-US" sz="2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pondéré</a:t>
            </a:r>
            <a:endParaRPr lang="en-US" sz="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8-Point Star 2"/>
          <p:cNvSpPr/>
          <p:nvPr/>
        </p:nvSpPr>
        <p:spPr>
          <a:xfrm>
            <a:off x="815089" y="233039"/>
            <a:ext cx="457200" cy="411480"/>
          </a:xfrm>
          <a:prstGeom prst="star8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Algerian" panose="04020705040A02060702" pitchFamily="82" charset="0"/>
              </a:rPr>
              <a:t>IV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99684" y="781801"/>
                <a:ext cx="11265481" cy="5232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fr-FR" sz="2800" u="sng" dirty="0">
                    <a:solidFill>
                      <a:srgbClr val="FF0000"/>
                    </a:solidFill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N.B:</a:t>
                </a:r>
                <a: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 plan 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attribué a </a:t>
                </a:r>
                <a: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un repère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 err="1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𝑂</m:t>
                    </m:r>
                    <m:r>
                      <a:rPr lang="fr-FR" sz="2000" i="1" dirty="0" err="1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acc>
                      <m:accPr>
                        <m:chr m:val="⃗"/>
                        <m:ctrlPr>
                          <a:rPr lang="fr-FR" sz="2000" i="1" dirty="0" smtClean="0">
                            <a:effectLst/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𝑖</m:t>
                        </m:r>
                      </m:e>
                    </m:acc>
                    <m:r>
                      <a:rPr lang="fr-FR" sz="2000" i="1" dirty="0" err="1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acc>
                      <m:accPr>
                        <m:chr m:val="⃗"/>
                        <m:ctrlPr>
                          <a:rPr lang="fr-FR" sz="2000" i="1" dirty="0" smtClean="0">
                            <a:effectLst/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𝑗</m:t>
                        </m:r>
                      </m:e>
                    </m:acc>
                    <m:r>
                      <a:rPr lang="fr-FR" sz="200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. Soient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 err="1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fr-FR" sz="2000" i="1" dirty="0" err="1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  <m:r>
                      <a:rPr lang="fr-FR" sz="200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 err="1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</m:t>
                    </m:r>
                    <m:r>
                      <a:rPr lang="fr-FR" sz="2000" i="1" dirty="0" err="1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𝛽</m:t>
                    </m:r>
                    <m:r>
                      <a:rPr lang="fr-FR" sz="200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 err="1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𝐶</m:t>
                    </m:r>
                    <m:r>
                      <a:rPr lang="fr-FR" sz="2000" i="1" dirty="0" err="1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𝛾</m:t>
                    </m:r>
                    <m:r>
                      <a:rPr lang="fr-FR" sz="200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 err="1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𝐷</m:t>
                    </m:r>
                    <m:r>
                      <a:rPr lang="fr-FR" sz="2000" i="1" dirty="0" err="1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𝛿</m:t>
                    </m:r>
                    <m:r>
                      <a:rPr lang="fr-FR" sz="200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des points pondérés.</a:t>
                </a:r>
                <a:endParaRPr lang="en-US" sz="28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84" y="781801"/>
                <a:ext cx="11265481" cy="523220"/>
              </a:xfrm>
              <a:prstGeom prst="rect">
                <a:avLst/>
              </a:prstGeom>
              <a:blipFill rotWithShape="0">
                <a:blip r:embed="rId2"/>
                <a:stretch>
                  <a:fillRect l="-1082" t="-11628" b="-3139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ounded Rectangle 4"/>
          <p:cNvSpPr/>
          <p:nvPr/>
        </p:nvSpPr>
        <p:spPr>
          <a:xfrm>
            <a:off x="792480" y="1831007"/>
            <a:ext cx="10697407" cy="1576413"/>
          </a:xfrm>
          <a:prstGeom prst="roundRect">
            <a:avLst>
              <a:gd name="adj" fmla="val 2961"/>
            </a:avLst>
          </a:prstGeom>
          <a:ln w="19050"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3496" y="1305021"/>
            <a:ext cx="10607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r>
              <a:rPr lang="en-US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 </a:t>
            </a:r>
            <a:r>
              <a:rPr lang="fr-FR" sz="2800" dirty="0" err="1">
                <a:solidFill>
                  <a:srgbClr val="00B05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Propiéte</a:t>
            </a:r>
            <a:r>
              <a:rPr lang="fr-FR" sz="2800" dirty="0">
                <a:solidFill>
                  <a:srgbClr val="00B05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 et Définition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043689" y="1837760"/>
                <a:ext cx="5847675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2000" i="1" dirty="0">
                  <a:latin typeface="Cambria Math" panose="02040503050406030204" pitchFamily="18" charset="0"/>
                  <a:cs typeface="Sakkal Majalla" panose="02000000000000000000" pitchFamily="2" charset="-78"/>
                </a:endParaRPr>
              </a:p>
              <a:p>
                <a14:m>
                  <m:oMath xmlns:m="http://schemas.openxmlformats.org/officeDocument/2006/math"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 barycentre des points pondérés </a:t>
                </a:r>
                <a14:m>
                  <m:oMath xmlns:m="http://schemas.openxmlformats.org/officeDocument/2006/math"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dPr>
                      <m:e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𝐵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,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𝛽</m:t>
                        </m:r>
                      </m:e>
                    </m:d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, </a:t>
                </a:r>
                <a:b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</a:br>
                <a:r>
                  <a:rPr lang="en-US" sz="2800" dirty="0" err="1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donc</a:t>
                </a:r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les </a:t>
                </a:r>
                <a:r>
                  <a:rPr lang="en-US" sz="2800" dirty="0" err="1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coordonnées</a:t>
                </a:r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de G </a:t>
                </a:r>
                <a:r>
                  <a:rPr lang="en-US" sz="2800" dirty="0" err="1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sont</a:t>
                </a:r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:</a:t>
                </a:r>
              </a:p>
              <a:p>
                <a:endParaRPr lang="en-US" sz="2000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89" y="1837760"/>
                <a:ext cx="5847675" cy="1569660"/>
              </a:xfrm>
              <a:prstGeom prst="rect">
                <a:avLst/>
              </a:prstGeom>
              <a:blipFill rotWithShape="0">
                <a:blip r:embed="rId3"/>
                <a:stretch>
                  <a:fillRect l="-2086" r="-16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580817" y="1876435"/>
                <a:ext cx="2199641" cy="1488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000" i="1" smtClean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cs typeface="Sakkal Majalla" panose="02000000000000000000" pitchFamily="2" charset="-78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𝐺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Sakkal Majalla" panose="02000000000000000000" pitchFamily="2" charset="-78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𝛼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  <m:t>𝐴</m:t>
                                      </m:r>
                                    </m:sub>
                                  </m:s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𝛽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  <m:t>𝐵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𝛼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𝛽</m:t>
                                  </m:r>
                                </m:den>
                              </m:f>
                            </m:e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𝐺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Sakkal Majalla" panose="02000000000000000000" pitchFamily="2" charset="-78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𝛼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  <m:t>𝐴</m:t>
                                      </m:r>
                                    </m:sub>
                                  </m:s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𝛽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  <m:t>𝐵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𝛼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𝛽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0817" y="1876435"/>
                <a:ext cx="2199641" cy="148886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ounded Rectangle 12"/>
          <p:cNvSpPr/>
          <p:nvPr/>
        </p:nvSpPr>
        <p:spPr>
          <a:xfrm>
            <a:off x="792480" y="5096721"/>
            <a:ext cx="10697407" cy="1576413"/>
          </a:xfrm>
          <a:prstGeom prst="roundRect">
            <a:avLst>
              <a:gd name="adj" fmla="val 2961"/>
            </a:avLst>
          </a:prstGeom>
          <a:ln w="19050"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03496" y="4570735"/>
            <a:ext cx="10607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r>
              <a:rPr lang="en-US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 </a:t>
            </a:r>
            <a:r>
              <a:rPr lang="fr-FR" sz="2800" dirty="0" err="1">
                <a:solidFill>
                  <a:srgbClr val="00B05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Propiéte</a:t>
            </a:r>
            <a:r>
              <a:rPr lang="fr-FR" sz="2800" dirty="0">
                <a:solidFill>
                  <a:srgbClr val="00B05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 et Définition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043689" y="5103474"/>
                <a:ext cx="5847675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2000" i="1" dirty="0">
                  <a:latin typeface="Cambria Math" panose="02040503050406030204" pitchFamily="18" charset="0"/>
                  <a:cs typeface="Sakkal Majalla" panose="02000000000000000000" pitchFamily="2" charset="-78"/>
                </a:endParaRPr>
              </a:p>
              <a:p>
                <a14:m>
                  <m:oMath xmlns:m="http://schemas.openxmlformats.org/officeDocument/2006/math"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 barycentre des points pondérés </a:t>
                </a:r>
                <a14:m>
                  <m:oMath xmlns:m="http://schemas.openxmlformats.org/officeDocument/2006/math"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dPr>
                      <m:e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𝐵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,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𝛽</m:t>
                        </m:r>
                      </m:e>
                    </m:d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, </a:t>
                </a:r>
                <a:b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</a:br>
                <a:r>
                  <a:rPr lang="en-US" sz="2800" dirty="0" err="1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donc</a:t>
                </a:r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les </a:t>
                </a:r>
                <a:r>
                  <a:rPr lang="en-US" sz="2800" dirty="0" err="1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coordonnées</a:t>
                </a:r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de G </a:t>
                </a:r>
                <a:r>
                  <a:rPr lang="en-US" sz="2800" dirty="0" err="1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sont</a:t>
                </a:r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:</a:t>
                </a:r>
              </a:p>
              <a:p>
                <a:endParaRPr lang="en-US" sz="2000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89" y="5103474"/>
                <a:ext cx="5847675" cy="1569660"/>
              </a:xfrm>
              <a:prstGeom prst="rect">
                <a:avLst/>
              </a:prstGeom>
              <a:blipFill rotWithShape="0">
                <a:blip r:embed="rId5"/>
                <a:stretch>
                  <a:fillRect l="-2086" r="-16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7580817" y="5142149"/>
                <a:ext cx="2199641" cy="1488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000" i="1" smtClean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cs typeface="Sakkal Majalla" panose="02000000000000000000" pitchFamily="2" charset="-78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𝐺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Sakkal Majalla" panose="02000000000000000000" pitchFamily="2" charset="-78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𝛼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  <m:t>𝐴</m:t>
                                      </m:r>
                                    </m:sub>
                                  </m:s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𝛽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  <m:t>𝐵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𝛼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𝛽</m:t>
                                  </m:r>
                                </m:den>
                              </m:f>
                            </m:e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𝐺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Sakkal Majalla" panose="02000000000000000000" pitchFamily="2" charset="-78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𝛼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  <m:t>𝐴</m:t>
                                      </m:r>
                                    </m:sub>
                                  </m:s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𝛽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  <m:t>𝐵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𝛼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𝛽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0817" y="5142149"/>
                <a:ext cx="2199641" cy="148886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792479" y="3480078"/>
                <a:ext cx="10901925" cy="999825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2800" u="sng" dirty="0">
                    <a:solidFill>
                      <a:srgbClr val="FF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Exemple: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Soionent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(2;3)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(−1;5)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. Less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coordonneés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 barycenter de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;4)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;−3)</m:t>
                    </m:r>
                  </m:oMath>
                </a14:m>
                <a:b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𝐺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4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𝐴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−3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𝐵</m:t>
                            </m:r>
                          </m:sub>
                        </m:sSub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4+(−3)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=11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𝐺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4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𝐴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−3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𝐵</m:t>
                            </m:r>
                          </m:sub>
                        </m:sSub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4+(−3)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=−3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c.à.d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(11;−3)</m:t>
                    </m:r>
                  </m:oMath>
                </a14:m>
                <a:endParaRPr lang="en-US" sz="28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79" y="3480078"/>
                <a:ext cx="10901925" cy="999825"/>
              </a:xfrm>
              <a:prstGeom prst="rect">
                <a:avLst/>
              </a:prstGeom>
              <a:blipFill rotWithShape="0">
                <a:blip r:embed="rId7"/>
                <a:stretch>
                  <a:fillRect l="-1119" t="-6707" b="-15244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092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6" grpId="1"/>
      <p:bldP spid="7" grpId="0"/>
      <p:bldP spid="8" grpId="0"/>
      <p:bldP spid="13" grpId="0" animBg="1"/>
      <p:bldP spid="14" grpId="0"/>
      <p:bldP spid="14" grpId="1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92480" y="210179"/>
            <a:ext cx="10709130" cy="457200"/>
          </a:xfrm>
          <a:prstGeom prst="roundRect">
            <a:avLst>
              <a:gd name="adj" fmla="val 7665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       Le </a:t>
            </a:r>
            <a:r>
              <a:rPr lang="en-US" sz="2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Barycentre</a:t>
            </a:r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de </a:t>
            </a:r>
            <a:r>
              <a:rPr lang="en-US" sz="2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quatre</a:t>
            </a:r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points </a:t>
            </a:r>
            <a:r>
              <a:rPr lang="en-US" sz="2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pondéré</a:t>
            </a:r>
            <a:endParaRPr lang="en-US" sz="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92481" y="2747558"/>
            <a:ext cx="10697407" cy="1576413"/>
          </a:xfrm>
          <a:prstGeom prst="roundRect">
            <a:avLst>
              <a:gd name="adj" fmla="val 2961"/>
            </a:avLst>
          </a:prstGeom>
          <a:ln w="19050"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3497" y="2221572"/>
            <a:ext cx="10607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r>
              <a:rPr lang="en-US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 </a:t>
            </a:r>
            <a:r>
              <a:rPr lang="fr-FR" sz="2800" dirty="0" err="1">
                <a:solidFill>
                  <a:srgbClr val="00B05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Propiéte</a:t>
            </a:r>
            <a:r>
              <a:rPr lang="fr-FR" sz="2800" dirty="0">
                <a:solidFill>
                  <a:srgbClr val="00B05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 et Définition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12701" y="2754311"/>
                <a:ext cx="6668117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2000" i="1" dirty="0">
                  <a:latin typeface="Cambria Math" panose="02040503050406030204" pitchFamily="18" charset="0"/>
                  <a:cs typeface="Sakkal Majalla" panose="02000000000000000000" pitchFamily="2" charset="-78"/>
                </a:endParaRPr>
              </a:p>
              <a:p>
                <a14:m>
                  <m:oMath xmlns:m="http://schemas.openxmlformats.org/officeDocument/2006/math"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 barycentre des points pondérés </a:t>
                </a:r>
                <a14:m>
                  <m:oMath xmlns:m="http://schemas.openxmlformats.org/officeDocument/2006/math"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dPr>
                      <m:e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𝐵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,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𝛽</m:t>
                        </m:r>
                      </m:e>
                    </m:d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b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</a:br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𝐶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,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𝛾</m:t>
                        </m:r>
                      </m:e>
                    </m:d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𝐷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,</m:t>
                        </m:r>
                        <m:r>
                          <a:rPr lang="fr-FR" sz="2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𝛿</m:t>
                        </m:r>
                      </m:e>
                    </m:d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donc les </a:t>
                </a:r>
                <a:r>
                  <a:rPr lang="en-US" sz="2800" dirty="0" err="1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coordonnées</a:t>
                </a:r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sont</a:t>
                </a:r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: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701" y="2754311"/>
                <a:ext cx="6668117" cy="1261884"/>
              </a:xfrm>
              <a:prstGeom prst="rect">
                <a:avLst/>
              </a:prstGeom>
              <a:blipFill rotWithShape="0">
                <a:blip r:embed="rId2"/>
                <a:stretch>
                  <a:fillRect l="-1920" b="-12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580818" y="2748918"/>
                <a:ext cx="3756413" cy="15097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000" i="1" smtClean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cs typeface="Sakkal Majalla" panose="02000000000000000000" pitchFamily="2" charset="-78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𝐺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Sakkal Majalla" panose="02000000000000000000" pitchFamily="2" charset="-78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𝛼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  <m:t>𝐴</m:t>
                                      </m:r>
                                    </m:sub>
                                  </m:s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𝛽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+</m:t>
                                  </m:r>
                                  <m:r>
                                    <a:rPr lang="fr-FR" sz="20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𝛾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  <m:t>𝐶</m:t>
                                      </m:r>
                                    </m:sub>
                                  </m:s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+</m:t>
                                  </m:r>
                                  <m:r>
                                    <a:rPr lang="fr-FR" sz="200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𝛿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  <m:t>𝐷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𝛼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𝛽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+</m:t>
                                  </m:r>
                                  <m:r>
                                    <a:rPr lang="fr-FR" sz="20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𝛾</m:t>
                                  </m:r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+</m:t>
                                  </m:r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𝛿</m:t>
                                  </m:r>
                                </m:den>
                              </m:f>
                            </m:e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𝐺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Sakkal Majalla" panose="02000000000000000000" pitchFamily="2" charset="-78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𝛼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  <m:t>𝐴</m:t>
                                      </m:r>
                                    </m:sub>
                                  </m:s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𝛽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+</m:t>
                                  </m:r>
                                  <m:r>
                                    <a:rPr lang="fr-FR" sz="20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𝛾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  <m:t>𝐶</m:t>
                                      </m:r>
                                    </m:sub>
                                  </m:s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+</m:t>
                                  </m:r>
                                  <m:r>
                                    <a:rPr lang="fr-FR" sz="20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𝛿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cs typeface="Sakkal Majalla" panose="02000000000000000000" pitchFamily="2" charset="-78"/>
                                        </a:rPr>
                                        <m:t>𝐷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𝛼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𝛽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+</m:t>
                                  </m:r>
                                  <m:r>
                                    <a:rPr lang="fr-FR" sz="20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𝛾</m:t>
                                  </m:r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+</m:t>
                                  </m:r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Sakkal Majalla" panose="02000000000000000000" pitchFamily="2" charset="-78"/>
                                    </a:rPr>
                                    <m:t>𝛿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0818" y="2748918"/>
                <a:ext cx="3756413" cy="150977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792480" y="690239"/>
                <a:ext cx="10901925" cy="1514389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2800" u="sng" dirty="0">
                    <a:solidFill>
                      <a:srgbClr val="FF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Exemple: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Soient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(1;1)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(2;5)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𝐶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(−1;0)</m:t>
                    </m:r>
                  </m:oMath>
                </a14:m>
                <a:r>
                  <a:rPr lang="en-US" sz="36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. 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Less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coordonneés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de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barycentre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de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;2)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;−1)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𝐶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;−1)</m:t>
                    </m:r>
                  </m:oMath>
                </a14:m>
                <a:b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𝐺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2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𝐴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𝐵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+4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𝐶</m:t>
                            </m:r>
                          </m:sub>
                        </m:sSub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2−1+4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−4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𝐺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2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𝐴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𝐵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+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4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𝐶</m:t>
                            </m:r>
                          </m:sub>
                        </m:sSub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2−1+4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−3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 c.à.d </a:t>
                </a:r>
                <a14:m>
                  <m:oMath xmlns:m="http://schemas.openxmlformats.org/officeDocument/2006/math">
                    <m:r>
                      <a:rPr lang="en-US" sz="2000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 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−4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5</m:t>
                        </m:r>
                      </m:den>
                    </m:f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−3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5</m:t>
                        </m:r>
                      </m:den>
                    </m:f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endParaRPr lang="en-US" sz="28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" y="690239"/>
                <a:ext cx="10901925" cy="1514389"/>
              </a:xfrm>
              <a:prstGeom prst="rect">
                <a:avLst/>
              </a:prstGeom>
              <a:blipFill>
                <a:blip r:embed="rId4"/>
                <a:stretch>
                  <a:fillRect l="-1119" t="-6024" b="-10843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fr-M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15089" y="4396808"/>
                <a:ext cx="10901925" cy="1664751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2800" u="sng" dirty="0">
                    <a:solidFill>
                      <a:srgbClr val="FF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Exemple: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Soionent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(−2;1)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(0;−3)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𝐶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(1;−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1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𝐷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−3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−2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en-US" sz="4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. 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Less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coordonneés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 barycenter de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;0.5)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d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𝐵</m:t>
                        </m:r>
                        <m:r>
                          <a:rPr lang="en-US" sz="200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;2</m:t>
                        </m:r>
                      </m:e>
                    </m:d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𝐶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1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𝐷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;−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1.5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b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𝐺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0.5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𝐴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+2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𝐵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+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𝐶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1.5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𝐷</m:t>
                            </m:r>
                          </m:sub>
                        </m:sSub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0.5+2+1−1.5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9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𝐺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0.5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𝐴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+2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𝐵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+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𝐶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1.5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𝐷</m:t>
                            </m:r>
                          </m:sub>
                        </m:sSub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0.5+2+1−1.5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−7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 c.à.d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9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4</m:t>
                        </m:r>
                      </m:den>
                    </m:f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−7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4</m:t>
                        </m:r>
                      </m:den>
                    </m:f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endParaRPr lang="en-US" sz="28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089" y="4396808"/>
                <a:ext cx="10901925" cy="1664751"/>
              </a:xfrm>
              <a:prstGeom prst="rect">
                <a:avLst/>
              </a:prstGeom>
              <a:blipFill rotWithShape="0">
                <a:blip r:embed="rId5"/>
                <a:stretch>
                  <a:fillRect l="-1174" t="-7326" b="-8791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8-Point Star 9"/>
          <p:cNvSpPr/>
          <p:nvPr/>
        </p:nvSpPr>
        <p:spPr>
          <a:xfrm>
            <a:off x="815089" y="233039"/>
            <a:ext cx="457200" cy="411480"/>
          </a:xfrm>
          <a:prstGeom prst="star8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  <a:latin typeface="Algerian" panose="04020705040A02060702" pitchFamily="82" charset="0"/>
              </a:rPr>
              <a:t>IV</a:t>
            </a:r>
          </a:p>
        </p:txBody>
      </p:sp>
    </p:spTree>
    <p:extLst>
      <p:ext uri="{BB962C8B-B14F-4D97-AF65-F5344CB8AC3E}">
        <p14:creationId xmlns:p14="http://schemas.microsoft.com/office/powerpoint/2010/main" val="178371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  <p:bldP spid="5" grpId="1"/>
      <p:bldP spid="6" grpId="0"/>
      <p:bldP spid="7" grpId="0"/>
      <p:bldP spid="8" grpId="0"/>
      <p:bldP spid="9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3310331" y="558257"/>
            <a:ext cx="5486400" cy="87086"/>
            <a:chOff x="3004456" y="1698171"/>
            <a:chExt cx="5486400" cy="87086"/>
          </a:xfrm>
        </p:grpSpPr>
        <p:grpSp>
          <p:nvGrpSpPr>
            <p:cNvPr id="5" name="Group 4"/>
            <p:cNvGrpSpPr/>
            <p:nvPr/>
          </p:nvGrpSpPr>
          <p:grpSpPr>
            <a:xfrm>
              <a:off x="3918856" y="1698171"/>
              <a:ext cx="914400" cy="87086"/>
              <a:chOff x="3918856" y="1698171"/>
              <a:chExt cx="914400" cy="87086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3918856" y="1698171"/>
                <a:ext cx="457200" cy="87086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4376056" y="1698171"/>
                <a:ext cx="457200" cy="87086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7576456" y="1698171"/>
              <a:ext cx="914400" cy="87086"/>
              <a:chOff x="3918856" y="1698171"/>
              <a:chExt cx="914400" cy="87086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918856" y="1698171"/>
                <a:ext cx="457200" cy="87086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376056" y="1698171"/>
                <a:ext cx="457200" cy="87086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747656" y="1698171"/>
              <a:ext cx="914400" cy="87086"/>
              <a:chOff x="3918856" y="1698171"/>
              <a:chExt cx="914400" cy="8708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3918856" y="1698171"/>
                <a:ext cx="457200" cy="87086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376056" y="1698171"/>
                <a:ext cx="457200" cy="87086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833256" y="1698171"/>
              <a:ext cx="914400" cy="87086"/>
              <a:chOff x="3918856" y="1698171"/>
              <a:chExt cx="914400" cy="87086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3918856" y="1698171"/>
                <a:ext cx="457200" cy="87086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376056" y="1698171"/>
                <a:ext cx="457200" cy="87086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662056" y="1698171"/>
              <a:ext cx="914400" cy="87086"/>
              <a:chOff x="3918856" y="1698171"/>
              <a:chExt cx="914400" cy="87086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3918856" y="1698171"/>
                <a:ext cx="457200" cy="87086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376056" y="1698171"/>
                <a:ext cx="457200" cy="87086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3004456" y="1698171"/>
              <a:ext cx="914400" cy="87086"/>
              <a:chOff x="3918856" y="1698171"/>
              <a:chExt cx="914400" cy="87086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3918856" y="1698171"/>
                <a:ext cx="457200" cy="87086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376056" y="1698171"/>
                <a:ext cx="457200" cy="87086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3491754" y="472004"/>
            <a:ext cx="548640" cy="947981"/>
            <a:chOff x="3185879" y="1611918"/>
            <a:chExt cx="548640" cy="947981"/>
          </a:xfrm>
        </p:grpSpPr>
        <p:sp>
          <p:nvSpPr>
            <p:cNvPr id="34" name="Freeform 33"/>
            <p:cNvSpPr/>
            <p:nvPr/>
          </p:nvSpPr>
          <p:spPr>
            <a:xfrm rot="16200000">
              <a:off x="3243648" y="1759888"/>
              <a:ext cx="433102" cy="137161"/>
            </a:xfrm>
            <a:custGeom>
              <a:avLst/>
              <a:gdLst>
                <a:gd name="connsiteX0" fmla="*/ 433102 w 433102"/>
                <a:gd name="connsiteY0" fmla="*/ 67124 h 137161"/>
                <a:gd name="connsiteX1" fmla="*/ 388970 w 433102"/>
                <a:gd name="connsiteY1" fmla="*/ 89983 h 137161"/>
                <a:gd name="connsiteX2" fmla="*/ 202915 w 433102"/>
                <a:gd name="connsiteY2" fmla="*/ 89983 h 137161"/>
                <a:gd name="connsiteX3" fmla="*/ 175927 w 433102"/>
                <a:gd name="connsiteY3" fmla="*/ 84193 h 137161"/>
                <a:gd name="connsiteX4" fmla="*/ 165043 w 433102"/>
                <a:gd name="connsiteY4" fmla="*/ 109279 h 137161"/>
                <a:gd name="connsiteX5" fmla="*/ 117940 w 433102"/>
                <a:gd name="connsiteY5" fmla="*/ 134219 h 137161"/>
                <a:gd name="connsiteX6" fmla="*/ 34988 w 433102"/>
                <a:gd name="connsiteY6" fmla="*/ 122528 h 137161"/>
                <a:gd name="connsiteX7" fmla="*/ 13384 w 433102"/>
                <a:gd name="connsiteY7" fmla="*/ 32864 h 137161"/>
                <a:gd name="connsiteX8" fmla="*/ 94880 w 433102"/>
                <a:gd name="connsiteY8" fmla="*/ 48 h 137161"/>
                <a:gd name="connsiteX9" fmla="*/ 94087 w 433102"/>
                <a:gd name="connsiteY9" fmla="*/ 15839 h 137161"/>
                <a:gd name="connsiteX10" fmla="*/ 28195 w 433102"/>
                <a:gd name="connsiteY10" fmla="*/ 39642 h 137161"/>
                <a:gd name="connsiteX11" fmla="*/ 46841 w 433102"/>
                <a:gd name="connsiteY11" fmla="*/ 111202 h 137161"/>
                <a:gd name="connsiteX12" fmla="*/ 111949 w 433102"/>
                <a:gd name="connsiteY12" fmla="*/ 119379 h 137161"/>
                <a:gd name="connsiteX13" fmla="*/ 151893 w 433102"/>
                <a:gd name="connsiteY13" fmla="*/ 100301 h 137161"/>
                <a:gd name="connsiteX14" fmla="*/ 164322 w 433102"/>
                <a:gd name="connsiteY14" fmla="*/ 74051 h 137161"/>
                <a:gd name="connsiteX15" fmla="*/ 158782 w 433102"/>
                <a:gd name="connsiteY15" fmla="*/ 67124 h 137161"/>
                <a:gd name="connsiteX16" fmla="*/ 202915 w 433102"/>
                <a:gd name="connsiteY16" fmla="*/ 44264 h 137161"/>
                <a:gd name="connsiteX17" fmla="*/ 388970 w 433102"/>
                <a:gd name="connsiteY17" fmla="*/ 44264 h 137161"/>
                <a:gd name="connsiteX18" fmla="*/ 433102 w 433102"/>
                <a:gd name="connsiteY18" fmla="*/ 67124 h 137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3102" h="137161">
                  <a:moveTo>
                    <a:pt x="433102" y="67124"/>
                  </a:moveTo>
                  <a:cubicBezTo>
                    <a:pt x="433102" y="79749"/>
                    <a:pt x="413341" y="89983"/>
                    <a:pt x="388970" y="89983"/>
                  </a:cubicBezTo>
                  <a:lnTo>
                    <a:pt x="202915" y="89983"/>
                  </a:lnTo>
                  <a:lnTo>
                    <a:pt x="175927" y="84193"/>
                  </a:lnTo>
                  <a:lnTo>
                    <a:pt x="165043" y="109279"/>
                  </a:lnTo>
                  <a:cubicBezTo>
                    <a:pt x="153622" y="120897"/>
                    <a:pt x="137324" y="129818"/>
                    <a:pt x="117940" y="134219"/>
                  </a:cubicBezTo>
                  <a:cubicBezTo>
                    <a:pt x="89402" y="140698"/>
                    <a:pt x="58443" y="136335"/>
                    <a:pt x="34988" y="122528"/>
                  </a:cubicBezTo>
                  <a:cubicBezTo>
                    <a:pt x="-1470" y="101066"/>
                    <a:pt x="-10753" y="62540"/>
                    <a:pt x="13384" y="32864"/>
                  </a:cubicBezTo>
                  <a:cubicBezTo>
                    <a:pt x="30625" y="11667"/>
                    <a:pt x="61797" y="-885"/>
                    <a:pt x="94880" y="48"/>
                  </a:cubicBezTo>
                  <a:lnTo>
                    <a:pt x="94087" y="15839"/>
                  </a:lnTo>
                  <a:cubicBezTo>
                    <a:pt x="67671" y="15194"/>
                    <a:pt x="42689" y="24219"/>
                    <a:pt x="28195" y="39642"/>
                  </a:cubicBezTo>
                  <a:cubicBezTo>
                    <a:pt x="6101" y="63154"/>
                    <a:pt x="14300" y="94622"/>
                    <a:pt x="46841" y="111202"/>
                  </a:cubicBezTo>
                  <a:cubicBezTo>
                    <a:pt x="65594" y="120757"/>
                    <a:pt x="89598" y="123771"/>
                    <a:pt x="111949" y="119379"/>
                  </a:cubicBezTo>
                  <a:cubicBezTo>
                    <a:pt x="128342" y="116157"/>
                    <a:pt x="142181" y="109312"/>
                    <a:pt x="151893" y="100301"/>
                  </a:cubicBezTo>
                  <a:lnTo>
                    <a:pt x="164322" y="74051"/>
                  </a:lnTo>
                  <a:lnTo>
                    <a:pt x="158782" y="67124"/>
                  </a:lnTo>
                  <a:cubicBezTo>
                    <a:pt x="158782" y="54498"/>
                    <a:pt x="178543" y="44264"/>
                    <a:pt x="202915" y="44264"/>
                  </a:cubicBezTo>
                  <a:lnTo>
                    <a:pt x="388970" y="44264"/>
                  </a:lnTo>
                  <a:cubicBezTo>
                    <a:pt x="413341" y="44264"/>
                    <a:pt x="433102" y="54498"/>
                    <a:pt x="433102" y="6712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3185879" y="2007711"/>
              <a:ext cx="548640" cy="552188"/>
              <a:chOff x="3185879" y="2007711"/>
              <a:chExt cx="548640" cy="552188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3185879" y="2102699"/>
                <a:ext cx="548640" cy="4572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M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461656" y="2007711"/>
                <a:ext cx="0" cy="91440"/>
              </a:xfrm>
              <a:prstGeom prst="rect">
                <a:avLst/>
              </a:prstGeom>
              <a:ln w="28575"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4519189" y="472003"/>
            <a:ext cx="325484" cy="719380"/>
            <a:chOff x="7870914" y="1611919"/>
            <a:chExt cx="325484" cy="719380"/>
          </a:xfrm>
        </p:grpSpPr>
        <p:sp>
          <p:nvSpPr>
            <p:cNvPr id="33" name="Freeform 32"/>
            <p:cNvSpPr/>
            <p:nvPr/>
          </p:nvSpPr>
          <p:spPr>
            <a:xfrm rot="16200000">
              <a:off x="7818562" y="1759889"/>
              <a:ext cx="433102" cy="137161"/>
            </a:xfrm>
            <a:custGeom>
              <a:avLst/>
              <a:gdLst>
                <a:gd name="connsiteX0" fmla="*/ 433102 w 433102"/>
                <a:gd name="connsiteY0" fmla="*/ 67124 h 137161"/>
                <a:gd name="connsiteX1" fmla="*/ 388970 w 433102"/>
                <a:gd name="connsiteY1" fmla="*/ 89983 h 137161"/>
                <a:gd name="connsiteX2" fmla="*/ 202915 w 433102"/>
                <a:gd name="connsiteY2" fmla="*/ 89983 h 137161"/>
                <a:gd name="connsiteX3" fmla="*/ 175927 w 433102"/>
                <a:gd name="connsiteY3" fmla="*/ 84193 h 137161"/>
                <a:gd name="connsiteX4" fmla="*/ 165043 w 433102"/>
                <a:gd name="connsiteY4" fmla="*/ 109279 h 137161"/>
                <a:gd name="connsiteX5" fmla="*/ 117940 w 433102"/>
                <a:gd name="connsiteY5" fmla="*/ 134219 h 137161"/>
                <a:gd name="connsiteX6" fmla="*/ 34988 w 433102"/>
                <a:gd name="connsiteY6" fmla="*/ 122528 h 137161"/>
                <a:gd name="connsiteX7" fmla="*/ 13384 w 433102"/>
                <a:gd name="connsiteY7" fmla="*/ 32864 h 137161"/>
                <a:gd name="connsiteX8" fmla="*/ 94880 w 433102"/>
                <a:gd name="connsiteY8" fmla="*/ 48 h 137161"/>
                <a:gd name="connsiteX9" fmla="*/ 94087 w 433102"/>
                <a:gd name="connsiteY9" fmla="*/ 15839 h 137161"/>
                <a:gd name="connsiteX10" fmla="*/ 28195 w 433102"/>
                <a:gd name="connsiteY10" fmla="*/ 39642 h 137161"/>
                <a:gd name="connsiteX11" fmla="*/ 46841 w 433102"/>
                <a:gd name="connsiteY11" fmla="*/ 111202 h 137161"/>
                <a:gd name="connsiteX12" fmla="*/ 111949 w 433102"/>
                <a:gd name="connsiteY12" fmla="*/ 119379 h 137161"/>
                <a:gd name="connsiteX13" fmla="*/ 151893 w 433102"/>
                <a:gd name="connsiteY13" fmla="*/ 100301 h 137161"/>
                <a:gd name="connsiteX14" fmla="*/ 164322 w 433102"/>
                <a:gd name="connsiteY14" fmla="*/ 74051 h 137161"/>
                <a:gd name="connsiteX15" fmla="*/ 158782 w 433102"/>
                <a:gd name="connsiteY15" fmla="*/ 67124 h 137161"/>
                <a:gd name="connsiteX16" fmla="*/ 202915 w 433102"/>
                <a:gd name="connsiteY16" fmla="*/ 44264 h 137161"/>
                <a:gd name="connsiteX17" fmla="*/ 388970 w 433102"/>
                <a:gd name="connsiteY17" fmla="*/ 44264 h 137161"/>
                <a:gd name="connsiteX18" fmla="*/ 433102 w 433102"/>
                <a:gd name="connsiteY18" fmla="*/ 67124 h 137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3102" h="137161">
                  <a:moveTo>
                    <a:pt x="433102" y="67124"/>
                  </a:moveTo>
                  <a:cubicBezTo>
                    <a:pt x="433102" y="79749"/>
                    <a:pt x="413341" y="89983"/>
                    <a:pt x="388970" y="89983"/>
                  </a:cubicBezTo>
                  <a:lnTo>
                    <a:pt x="202915" y="89983"/>
                  </a:lnTo>
                  <a:lnTo>
                    <a:pt x="175927" y="84193"/>
                  </a:lnTo>
                  <a:lnTo>
                    <a:pt x="165043" y="109279"/>
                  </a:lnTo>
                  <a:cubicBezTo>
                    <a:pt x="153622" y="120897"/>
                    <a:pt x="137324" y="129818"/>
                    <a:pt x="117940" y="134219"/>
                  </a:cubicBezTo>
                  <a:cubicBezTo>
                    <a:pt x="89402" y="140698"/>
                    <a:pt x="58443" y="136335"/>
                    <a:pt x="34988" y="122528"/>
                  </a:cubicBezTo>
                  <a:cubicBezTo>
                    <a:pt x="-1470" y="101066"/>
                    <a:pt x="-10753" y="62540"/>
                    <a:pt x="13384" y="32864"/>
                  </a:cubicBezTo>
                  <a:cubicBezTo>
                    <a:pt x="30625" y="11667"/>
                    <a:pt x="61797" y="-885"/>
                    <a:pt x="94880" y="48"/>
                  </a:cubicBezTo>
                  <a:lnTo>
                    <a:pt x="94087" y="15839"/>
                  </a:lnTo>
                  <a:cubicBezTo>
                    <a:pt x="67671" y="15194"/>
                    <a:pt x="42689" y="24219"/>
                    <a:pt x="28195" y="39642"/>
                  </a:cubicBezTo>
                  <a:cubicBezTo>
                    <a:pt x="6101" y="63154"/>
                    <a:pt x="14300" y="94622"/>
                    <a:pt x="46841" y="111202"/>
                  </a:cubicBezTo>
                  <a:cubicBezTo>
                    <a:pt x="65594" y="120757"/>
                    <a:pt x="89598" y="123771"/>
                    <a:pt x="111949" y="119379"/>
                  </a:cubicBezTo>
                  <a:cubicBezTo>
                    <a:pt x="128342" y="116157"/>
                    <a:pt x="142181" y="109312"/>
                    <a:pt x="151893" y="100301"/>
                  </a:cubicBezTo>
                  <a:lnTo>
                    <a:pt x="164322" y="74051"/>
                  </a:lnTo>
                  <a:lnTo>
                    <a:pt x="158782" y="67124"/>
                  </a:lnTo>
                  <a:cubicBezTo>
                    <a:pt x="158782" y="54498"/>
                    <a:pt x="178543" y="44264"/>
                    <a:pt x="202915" y="44264"/>
                  </a:cubicBezTo>
                  <a:lnTo>
                    <a:pt x="388970" y="44264"/>
                  </a:lnTo>
                  <a:cubicBezTo>
                    <a:pt x="413341" y="44264"/>
                    <a:pt x="433102" y="54498"/>
                    <a:pt x="433102" y="6712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7870914" y="2011259"/>
              <a:ext cx="325484" cy="320040"/>
              <a:chOff x="7942216" y="2239859"/>
              <a:chExt cx="325484" cy="32004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7942216" y="2331299"/>
                <a:ext cx="325484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m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8107775" y="2239859"/>
                <a:ext cx="0" cy="91440"/>
              </a:xfrm>
              <a:prstGeom prst="rect">
                <a:avLst/>
              </a:prstGeom>
              <a:ln w="19050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470174" y="2337596"/>
                <a:ext cx="10998485" cy="138499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fr-FR" sz="2800" dirty="0">
                    <a:solidFill>
                      <a:schemeClr val="tx1"/>
                    </a:solidFill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Pour déterminer la valeur d’une masse inconnue </a:t>
                </a:r>
                <a14:m>
                  <m:oMath xmlns:m="http://schemas.openxmlformats.org/officeDocument/2006/math">
                    <m:r>
                      <a:rPr lang="fr-FR" sz="2000" b="1" i="1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𝑴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a l’aide de « La balance </a:t>
                </a:r>
                <a:r>
                  <a:rPr lang="fr-FR" sz="2800" dirty="0" err="1">
                    <a:solidFill>
                      <a:schemeClr val="tx1"/>
                    </a:solidFill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Romanine</a:t>
                </a:r>
                <a:r>
                  <a:rPr lang="fr-FR" sz="2800" dirty="0">
                    <a:solidFill>
                      <a:schemeClr val="tx1"/>
                    </a:solidFill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 », on accroche en le point A la masse à déterminer </a:t>
                </a:r>
                <a14:m>
                  <m:oMath xmlns:m="http://schemas.openxmlformats.org/officeDocument/2006/math">
                    <m:r>
                      <a:rPr lang="fr-FR" sz="2000" b="1" i="1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𝑴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. </a:t>
                </a:r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à l’aide d’un crochet mobile on glisse la masse </a:t>
                </a:r>
                <a14:m>
                  <m:oMath xmlns:m="http://schemas.openxmlformats.org/officeDocument/2006/math">
                    <m:r>
                      <a:rPr lang="fr-FR" sz="20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𝒎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b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</a:br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qui est connue (par exemple </a:t>
                </a:r>
                <a14:m>
                  <m:oMath xmlns:m="http://schemas.openxmlformats.org/officeDocument/2006/math">
                    <m:r>
                      <a:rPr lang="fr-FR" sz="20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𝟏</m:t>
                    </m:r>
                    <m:r>
                      <a:rPr lang="fr-FR" sz="20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 </m:t>
                    </m:r>
                    <m:r>
                      <a:rPr lang="fr-FR" sz="20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𝒌𝒈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) jusqu’on </a:t>
                </a:r>
                <a:r>
                  <a:rPr lang="fr-FR" sz="2800" dirty="0" err="1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obtien</a:t>
                </a:r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l’</a:t>
                </a:r>
                <a:r>
                  <a:rPr lang="fr-FR" sz="2800" dirty="0" err="1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equilibre</a:t>
                </a:r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l’ensemble est fixée en point </a:t>
                </a:r>
                <a14:m>
                  <m:oMath xmlns:m="http://schemas.openxmlformats.org/officeDocument/2006/math">
                    <m:r>
                      <a:rPr lang="fr-FR" sz="20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𝑶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.</a:t>
                </a: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174" y="2337596"/>
                <a:ext cx="10998485" cy="1384995"/>
              </a:xfrm>
              <a:prstGeom prst="rect">
                <a:avLst/>
              </a:prstGeom>
              <a:blipFill rotWithShape="0">
                <a:blip r:embed="rId2"/>
                <a:stretch>
                  <a:fillRect l="-1109" t="-4386" b="-1096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ounded Rectangle 49"/>
          <p:cNvSpPr/>
          <p:nvPr/>
        </p:nvSpPr>
        <p:spPr>
          <a:xfrm>
            <a:off x="535073" y="1929972"/>
            <a:ext cx="2046663" cy="407624"/>
          </a:xfrm>
          <a:prstGeom prst="roundRect">
            <a:avLst>
              <a:gd name="adj" fmla="val 50000"/>
            </a:avLst>
          </a:prstGeom>
          <a:ln w="190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Activité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1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291450" y="2119603"/>
            <a:ext cx="11624048" cy="4216300"/>
            <a:chOff x="804203" y="4602464"/>
            <a:chExt cx="11624048" cy="1499756"/>
          </a:xfrm>
        </p:grpSpPr>
        <p:cxnSp>
          <p:nvCxnSpPr>
            <p:cNvPr id="52" name="Straight Connector 51"/>
            <p:cNvCxnSpPr/>
            <p:nvPr/>
          </p:nvCxnSpPr>
          <p:spPr>
            <a:xfrm flipV="1">
              <a:off x="804203" y="4602464"/>
              <a:ext cx="0" cy="1499756"/>
            </a:xfrm>
            <a:prstGeom prst="line">
              <a:avLst/>
            </a:prstGeom>
            <a:ln w="28575" cap="rnd">
              <a:solidFill>
                <a:schemeClr val="accent6">
                  <a:lumMod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3338111" y="4602464"/>
              <a:ext cx="9070848" cy="0"/>
            </a:xfrm>
            <a:prstGeom prst="line">
              <a:avLst/>
            </a:prstGeom>
            <a:ln w="28575" cap="rnd">
              <a:solidFill>
                <a:schemeClr val="accent6">
                  <a:lumMod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815371" y="6102220"/>
              <a:ext cx="11612880" cy="0"/>
            </a:xfrm>
            <a:prstGeom prst="line">
              <a:avLst/>
            </a:prstGeom>
            <a:ln w="28575" cap="rnd">
              <a:solidFill>
                <a:schemeClr val="accent6">
                  <a:lumMod val="5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12421635" y="4602464"/>
              <a:ext cx="0" cy="1499756"/>
            </a:xfrm>
            <a:prstGeom prst="line">
              <a:avLst/>
            </a:prstGeom>
            <a:ln w="28575" cap="rnd">
              <a:solidFill>
                <a:schemeClr val="accent6">
                  <a:lumMod val="5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481341" y="3675091"/>
                <a:ext cx="10998485" cy="267765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À l’équilibre en utilisant l’égalité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00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OB</m:t>
                    </m:r>
                    <m:r>
                      <a:rPr lang="fr-FR" sz="200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=6</m:t>
                    </m:r>
                    <m:r>
                      <m:rPr>
                        <m:sty m:val="p"/>
                      </m:rPr>
                      <a:rPr lang="fr-FR" sz="200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OA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on </a:t>
                </a:r>
                <a:r>
                  <a:rPr lang="fr-FR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obtien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comme résultat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00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M</m:t>
                    </m:r>
                    <m:r>
                      <a:rPr lang="fr-FR" sz="200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=6</m:t>
                    </m:r>
                    <m:r>
                      <m:rPr>
                        <m:sty m:val="p"/>
                      </m:rPr>
                      <a:rPr lang="fr-FR" sz="200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m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, la </a:t>
                </a:r>
                <a:r>
                  <a:rPr lang="fr-FR" sz="2800" b="1" u="sng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B.R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utilise le principe d’</a:t>
                </a:r>
                <a:r>
                  <a:rPr lang="fr-FR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Archimide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par </a:t>
                </a:r>
                <a:r>
                  <a:rPr lang="fr-FR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lequele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a l’équilibre la relation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00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M</m:t>
                    </m:r>
                    <m:r>
                      <a:rPr lang="fr-FR" sz="200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.</m:t>
                    </m:r>
                    <m:r>
                      <m:rPr>
                        <m:sty m:val="p"/>
                      </m:rPr>
                      <a:rPr lang="fr-FR" sz="200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OM</m:t>
                    </m:r>
                    <m:r>
                      <a:rPr lang="fr-FR" sz="200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=</m:t>
                    </m:r>
                    <m:r>
                      <m:rPr>
                        <m:sty m:val="p"/>
                      </m:rPr>
                      <a:rPr lang="fr-FR" sz="2000" i="0" dirty="0" err="1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m</m:t>
                    </m:r>
                    <m:r>
                      <a:rPr lang="fr-FR" sz="2000" i="0" dirty="0" err="1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.</m:t>
                    </m:r>
                    <m:r>
                      <m:rPr>
                        <m:sty m:val="p"/>
                      </m:rPr>
                      <a:rPr lang="fr-FR" sz="2000" i="0" dirty="0" err="1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OB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est vérifiée</a:t>
                </a:r>
              </a:p>
              <a:p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1- a) </a:t>
                </a:r>
                <a:r>
                  <a:rPr lang="fr-FR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M.q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à l’équilibre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00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M</m:t>
                    </m:r>
                    <m:acc>
                      <m:accPr>
                        <m:chr m:val="⃗"/>
                        <m:ctrlPr>
                          <a:rPr lang="fr-FR" sz="200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fr-FR" sz="2000" i="0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OA</m:t>
                        </m:r>
                      </m:e>
                    </m:acc>
                    <m:r>
                      <a:rPr lang="fr-FR" sz="200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r>
                      <m:rPr>
                        <m:sty m:val="p"/>
                      </m:rPr>
                      <a:rPr lang="fr-FR" sz="200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m</m:t>
                    </m:r>
                    <m:acc>
                      <m:accPr>
                        <m:chr m:val="⃗"/>
                        <m:ctrlPr>
                          <a:rPr lang="fr-FR" sz="200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fr-FR" sz="2000" i="0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OB</m:t>
                        </m:r>
                      </m:e>
                    </m:acc>
                    <m:r>
                      <a:rPr lang="fr-FR" sz="2000" i="0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=0</m:t>
                    </m:r>
                  </m:oMath>
                </a14:m>
                <a:endParaRPr lang="fr-FR" sz="20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    b) Déterminer la position du point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00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O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pour que le</a:t>
                </a:r>
                <a:b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</a:b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    system </a:t>
                </a:r>
                <a14:m>
                  <m:oMath xmlns:m="http://schemas.openxmlformats.org/officeDocument/2006/math">
                    <m:r>
                      <a:rPr lang="fr-FR" sz="200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m:rPr>
                        <m:sty m:val="p"/>
                      </m:rPr>
                      <a:rPr lang="fr-FR" sz="2000" i="0" dirty="0" err="1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A</m:t>
                    </m:r>
                    <m:r>
                      <a:rPr lang="fr-FR" sz="2000" i="0" dirty="0" err="1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</m:t>
                    </m:r>
                    <m:r>
                      <m:rPr>
                        <m:sty m:val="p"/>
                      </m:rPr>
                      <a:rPr lang="fr-FR" sz="2000" i="0" dirty="0" err="1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m</m:t>
                    </m:r>
                    <m:r>
                      <a:rPr lang="fr-FR" sz="200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m:rPr>
                        <m:sty m:val="p"/>
                      </m:rPr>
                      <a:rPr lang="fr-FR" sz="2000" i="0" dirty="0" err="1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B</m:t>
                    </m:r>
                    <m:r>
                      <a:rPr lang="fr-FR" sz="2000" i="0" dirty="0" err="1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</m:t>
                    </m:r>
                    <m:r>
                      <m:rPr>
                        <m:sty m:val="p"/>
                      </m:rPr>
                      <a:rPr lang="fr-FR" sz="2000" i="0" dirty="0" err="1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m</m:t>
                    </m:r>
                    <m:r>
                      <a:rPr lang="fr-FR" sz="2000" i="0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être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en équilibre </a:t>
                </a:r>
                <a14:m>
                  <m:oMath xmlns:m="http://schemas.openxmlformats.org/officeDocument/2006/math">
                    <m:r>
                      <a:rPr lang="fr-FR" sz="200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m:rPr>
                        <m:sty m:val="p"/>
                      </m:rPr>
                      <a:rPr lang="fr-FR" sz="200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M</m:t>
                    </m:r>
                    <m:r>
                      <a:rPr lang="fr-FR" sz="200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=</m:t>
                    </m:r>
                    <m:r>
                      <m:rPr>
                        <m:sty m:val="p"/>
                      </m:rPr>
                      <a:rPr lang="fr-FR" sz="200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m</m:t>
                    </m:r>
                    <m:r>
                      <a:rPr lang="fr-FR" sz="200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endParaRPr lang="fr-FR" sz="20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2- Si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00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m</m:t>
                    </m:r>
                    <m:r>
                      <a:rPr lang="fr-FR" sz="200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=300</m:t>
                    </m:r>
                    <m:r>
                      <m:rPr>
                        <m:sty m:val="p"/>
                      </m:rPr>
                      <a:rPr lang="fr-FR" sz="200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g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00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OB</m:t>
                    </m:r>
                    <m:r>
                      <a:rPr lang="fr-FR" sz="200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=−3</m:t>
                    </m:r>
                    <m:r>
                      <m:rPr>
                        <m:sty m:val="p"/>
                      </m:rPr>
                      <a:rPr lang="fr-FR" sz="200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OA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, quelle est la valeur de la masse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00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M</m:t>
                    </m:r>
                  </m:oMath>
                </a14:m>
                <a:endParaRPr lang="fr-FR" sz="54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341" y="3675091"/>
                <a:ext cx="10998485" cy="2677656"/>
              </a:xfrm>
              <a:prstGeom prst="rect">
                <a:avLst/>
              </a:prstGeom>
              <a:blipFill rotWithShape="0">
                <a:blip r:embed="rId3"/>
                <a:stretch>
                  <a:fillRect l="-1164" t="-2506" b="-54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117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8148E-6 L 0.00026 0.0263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1319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4.81481E-6 L 0.00013 0.0185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01852 L 0.18763 0.00533 " pathEditMode="relative" rAng="0" ptsTypes="AA">
                                      <p:cBhvr>
                                        <p:cTn id="40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75" y="-671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0.02639 L -4.16667E-6 -1.48148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1319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0" grpId="0" animBg="1"/>
      <p:bldP spid="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92480" y="1354546"/>
                <a:ext cx="10607040" cy="95410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fr-FR" sz="2800" u="sng" dirty="0">
                    <a:solidFill>
                      <a:srgbClr val="FF0000"/>
                    </a:solidFill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Définition:</a:t>
                </a:r>
                <a: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Soit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</m:oMath>
                </a14:m>
                <a: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un point du plan et a un nombre réel.</a:t>
                </a:r>
                <a:b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</a:br>
                <a: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Un point pondéré est un couple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 </m:t>
                    </m:r>
                    <m:r>
                      <a:rPr lang="fr-FR" sz="200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fr-FR" sz="200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 , </m:t>
                    </m:r>
                    <m:r>
                      <a:rPr lang="fr-FR" sz="200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𝑎</m:t>
                    </m:r>
                    <m:r>
                      <a:rPr lang="fr-FR" sz="200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 )</m:t>
                    </m:r>
                  </m:oMath>
                </a14:m>
                <a: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formé d’un point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</m:oMath>
                </a14:m>
                <a: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d’un 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coefficient </a:t>
                </a:r>
                <a: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réel a</a:t>
                </a:r>
                <a:endParaRPr lang="en-US" sz="28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" y="1354546"/>
                <a:ext cx="10607040" cy="954107"/>
              </a:xfrm>
              <a:prstGeom prst="rect">
                <a:avLst/>
              </a:prstGeom>
              <a:blipFill rotWithShape="0">
                <a:blip r:embed="rId2"/>
                <a:stretch>
                  <a:fillRect l="-1149" t="-6369" b="-1656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792480" y="902047"/>
            <a:ext cx="10607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MA" sz="2800" dirty="0">
                <a:solidFill>
                  <a:srgbClr val="00B05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1</a:t>
            </a:r>
            <a:r>
              <a:rPr lang="en-US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 </a:t>
            </a:r>
            <a:r>
              <a:rPr lang="fr-FR" sz="2800" dirty="0">
                <a:solidFill>
                  <a:srgbClr val="00B05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Un point Pondéré 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92480" y="2922269"/>
            <a:ext cx="10697407" cy="1440073"/>
          </a:xfrm>
          <a:prstGeom prst="roundRect">
            <a:avLst>
              <a:gd name="adj" fmla="val 2961"/>
            </a:avLst>
          </a:prstGeom>
          <a:ln w="19050"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3496" y="2396283"/>
            <a:ext cx="10607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r>
              <a:rPr lang="en-US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 </a:t>
            </a:r>
            <a:r>
              <a:rPr lang="fr-FR" sz="2800" dirty="0">
                <a:solidFill>
                  <a:srgbClr val="00B05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Propriété et Définition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803496" y="2929022"/>
                <a:ext cx="10698114" cy="14400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Soit 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𝛽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deux points pondérés du plan, tel que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𝛽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≠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0</m:t>
                    </m:r>
                  </m:oMath>
                </a14:m>
                <a:r>
                  <a:rPr lang="fr-FR" sz="20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.</a:t>
                </a:r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b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</a:br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Il existe un point unique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du</a:t>
                </a:r>
                <a:r>
                  <a:rPr lang="fr-FR" sz="20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plan tel que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  <m:acc>
                      <m:accPr>
                        <m:chr m:val="⃗"/>
                        <m:ctrlPr>
                          <a:rPr lang="fr-FR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fr-FR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𝐴𝐺</m:t>
                        </m:r>
                      </m:e>
                    </m:acc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𝛽</m:t>
                    </m:r>
                    <m:acc>
                      <m:accPr>
                        <m:chr m:val="⃗"/>
                        <m:ctrlPr>
                          <a:rPr lang="fr-FR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fr-FR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𝐵𝐺</m:t>
                        </m:r>
                      </m:e>
                    </m:acc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=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0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qui s’appelle le barycentre des points pondérés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𝛽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0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endParaRPr lang="en-US" sz="2000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496" y="2929022"/>
                <a:ext cx="10698114" cy="1440074"/>
              </a:xfrm>
              <a:prstGeom prst="rect">
                <a:avLst/>
              </a:prstGeom>
              <a:blipFill rotWithShape="0">
                <a:blip r:embed="rId3"/>
                <a:stretch>
                  <a:fillRect l="-1197" t="-4219" r="-399" b="-6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792480" y="4630321"/>
                <a:ext cx="10607040" cy="5232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fr-FR" sz="2800" u="sng" dirty="0">
                    <a:solidFill>
                      <a:srgbClr val="FF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Remarque: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 point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</m:oMath>
                </a14:m>
                <a: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s’appelle aussi le barycentre du system pondéré</a:t>
                </a:r>
                <a: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fr-FR" sz="2000" i="1" dirty="0" smtClean="0">
                            <a:effectLst/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dPr>
                          <m:e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𝐴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,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𝑎</m:t>
                            </m:r>
                          </m:e>
                        </m:d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;</m:t>
                        </m:r>
                        <m:r>
                          <a:rPr lang="fr-FR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(</m:t>
                        </m:r>
                        <m:r>
                          <a:rPr lang="fr-FR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𝐵</m:t>
                        </m:r>
                        <m:r>
                          <a:rPr lang="fr-FR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,</m:t>
                        </m:r>
                        <m:r>
                          <a:rPr lang="fr-FR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𝛽</m:t>
                        </m:r>
                        <m:r>
                          <a:rPr lang="fr-FR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)</m:t>
                        </m:r>
                      </m:e>
                    </m:d>
                  </m:oMath>
                </a14:m>
                <a:endParaRPr lang="en-US" sz="28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" y="4630321"/>
                <a:ext cx="10607040" cy="523220"/>
              </a:xfrm>
              <a:prstGeom prst="rect">
                <a:avLst/>
              </a:prstGeom>
              <a:blipFill rotWithShape="0">
                <a:blip r:embed="rId4"/>
                <a:stretch>
                  <a:fillRect l="-1149" t="-12941" b="-329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792480" y="5153541"/>
                <a:ext cx="10607040" cy="954107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2800" u="sng" dirty="0" err="1">
                    <a:solidFill>
                      <a:srgbClr val="FF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Exemple</a:t>
                </a:r>
                <a:r>
                  <a:rPr lang="en-US" sz="2800" u="sng" dirty="0">
                    <a:solidFill>
                      <a:srgbClr val="FF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: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Si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𝐼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est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 milieu du segment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[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𝐴𝐵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]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donc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c.à.d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que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𝐼𝐴</m:t>
                        </m:r>
                      </m:e>
                    </m:acc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𝐼𝐵</m:t>
                        </m:r>
                      </m:e>
                    </m:acc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=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0</m:t>
                    </m:r>
                  </m:oMath>
                </a14:m>
                <a:endParaRPr lang="en-US" sz="20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Par suite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𝐼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barycentre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des point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1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1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endParaRPr lang="en-US" sz="28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" y="5153541"/>
                <a:ext cx="10607040" cy="954107"/>
              </a:xfrm>
              <a:prstGeom prst="rect">
                <a:avLst/>
              </a:prstGeom>
              <a:blipFill rotWithShape="0">
                <a:blip r:embed="rId5"/>
                <a:stretch>
                  <a:fillRect l="-1149" t="-5732" b="-16561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ounded Rectangle 11"/>
          <p:cNvSpPr/>
          <p:nvPr/>
        </p:nvSpPr>
        <p:spPr>
          <a:xfrm>
            <a:off x="792480" y="210179"/>
            <a:ext cx="10709130" cy="457200"/>
          </a:xfrm>
          <a:prstGeom prst="roundRect">
            <a:avLst>
              <a:gd name="adj" fmla="val 7665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       </a:t>
            </a:r>
            <a:r>
              <a:rPr lang="fr-FR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Barycentre De Deux Points Pondérés</a:t>
            </a:r>
            <a:endParaRPr lang="en-US" sz="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3" name="8-Point Star 12"/>
          <p:cNvSpPr/>
          <p:nvPr/>
        </p:nvSpPr>
        <p:spPr>
          <a:xfrm>
            <a:off x="815089" y="233039"/>
            <a:ext cx="457200" cy="411480"/>
          </a:xfrm>
          <a:prstGeom prst="star8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lgerian" panose="04020705040A02060702" pitchFamily="82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89762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6" grpId="1"/>
      <p:bldP spid="10" grpId="0" animBg="1"/>
      <p:bldP spid="11" grpId="0"/>
      <p:bldP spid="11" grpId="1"/>
      <p:bldP spid="22" grpId="0"/>
      <p:bldP spid="16" grpId="0"/>
      <p:bldP spid="17" grpId="0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032803" y="794268"/>
            <a:ext cx="2046663" cy="407624"/>
          </a:xfrm>
          <a:prstGeom prst="roundRect">
            <a:avLst>
              <a:gd name="adj" fmla="val 50000"/>
            </a:avLst>
          </a:prstGeom>
          <a:ln w="190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Application 1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92480" y="998080"/>
            <a:ext cx="10686390" cy="2019694"/>
            <a:chOff x="803497" y="4602464"/>
            <a:chExt cx="10686390" cy="1499756"/>
          </a:xfrm>
        </p:grpSpPr>
        <p:cxnSp>
          <p:nvCxnSpPr>
            <p:cNvPr id="13" name="Straight Connector 12"/>
            <p:cNvCxnSpPr/>
            <p:nvPr/>
          </p:nvCxnSpPr>
          <p:spPr>
            <a:xfrm flipV="1">
              <a:off x="804203" y="4602464"/>
              <a:ext cx="0" cy="1499756"/>
            </a:xfrm>
            <a:prstGeom prst="line">
              <a:avLst/>
            </a:prstGeom>
            <a:ln w="28575" cap="rnd">
              <a:solidFill>
                <a:schemeClr val="accent6">
                  <a:lumMod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3338111" y="4602464"/>
              <a:ext cx="8151776" cy="0"/>
            </a:xfrm>
            <a:prstGeom prst="line">
              <a:avLst/>
            </a:prstGeom>
            <a:ln w="28575" cap="rnd">
              <a:solidFill>
                <a:schemeClr val="accent6">
                  <a:lumMod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803497" y="6102220"/>
              <a:ext cx="10680192" cy="0"/>
            </a:xfrm>
            <a:prstGeom prst="line">
              <a:avLst/>
            </a:prstGeom>
            <a:ln w="28575" cap="rnd">
              <a:solidFill>
                <a:schemeClr val="accent6">
                  <a:lumMod val="5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11489227" y="4602464"/>
              <a:ext cx="0" cy="1499756"/>
            </a:xfrm>
            <a:prstGeom prst="line">
              <a:avLst/>
            </a:prstGeom>
            <a:ln w="28575" cap="rnd">
              <a:solidFill>
                <a:schemeClr val="accent6">
                  <a:lumMod val="5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929650" y="1201892"/>
                <a:ext cx="10362640" cy="181588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Soient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en-US" sz="2000" b="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 </m:t>
                    </m:r>
                    <m:r>
                      <a:rPr lang="en-US" sz="2000" b="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𝑒𝑡</m:t>
                    </m:r>
                    <m:r>
                      <a:rPr lang="en-US" sz="2000" b="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 </m:t>
                    </m:r>
                    <m:r>
                      <a:rPr lang="en-US" sz="2000" b="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</m:t>
                    </m:r>
                  </m:oMath>
                </a14:m>
                <a: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deux</a:t>
                </a:r>
                <a: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points et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𝑚</m:t>
                    </m:r>
                  </m:oMath>
                </a14:m>
                <a: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un nombre réel.</a:t>
                </a:r>
                <a:endParaRPr lang="fr-FR" sz="28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Déterminer les valeurs de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𝑚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pour que les deux points pondéré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𝑚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𝑚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−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1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i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admettent un barycentre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, et puis écrire la relation vectoriel qui lie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𝐺𝐴</m:t>
                        </m:r>
                      </m:e>
                    </m:acc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𝐺𝐵</m:t>
                        </m:r>
                      </m:e>
                    </m:acc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dans ce cas.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Construire le point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pour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𝑚</m:t>
                    </m:r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=</m:t>
                    </m:r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2</m:t>
                    </m:r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 </m:t>
                    </m:r>
                  </m:oMath>
                </a14:m>
                <a:endParaRPr lang="en-US" sz="20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650" y="1201892"/>
                <a:ext cx="10362640" cy="1815882"/>
              </a:xfrm>
              <a:prstGeom prst="rect">
                <a:avLst/>
              </a:prstGeom>
              <a:blipFill rotWithShape="0">
                <a:blip r:embed="rId2"/>
                <a:stretch>
                  <a:fillRect l="-1530" t="-3356" r="-883" b="-1174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792480" y="3045313"/>
            <a:ext cx="10607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r>
              <a:rPr lang="en-US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 Les </a:t>
            </a:r>
            <a:r>
              <a:rPr lang="fr-FR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p</a:t>
            </a:r>
            <a:r>
              <a:rPr lang="fr-FR" sz="2800" dirty="0">
                <a:solidFill>
                  <a:srgbClr val="00B05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ropriétés de barycentre de deux points: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04203" y="3568534"/>
            <a:ext cx="10697407" cy="1391988"/>
          </a:xfrm>
          <a:prstGeom prst="roundRect">
            <a:avLst>
              <a:gd name="adj" fmla="val 2961"/>
            </a:avLst>
          </a:prstGeom>
          <a:ln w="19050"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815219" y="3575527"/>
                <a:ext cx="10698114" cy="1384995"/>
              </a:xfrm>
              <a:prstGeom prst="rect">
                <a:avLst/>
              </a:prstGeom>
              <a:noFill/>
              <a:ln w="19050">
                <a:noFill/>
                <a:prstDash val="lgDash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fr-FR" sz="2800" dirty="0">
                    <a:solidFill>
                      <a:srgbClr val="FF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A- homogénéité: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 Barycentre de deux points pondéré ne change pas si on multiple ses coefficients par un nombre réel: Si </a:t>
                </a:r>
                <a14:m>
                  <m:oMath xmlns:m="http://schemas.openxmlformats.org/officeDocument/2006/math"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est le barycentre deux points pondérés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𝛽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donc pour tout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𝑘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sSupPr>
                      <m:e>
                        <m:r>
                          <a:rPr lang="fr-F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ℝ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∗</m:t>
                        </m:r>
                      </m:sup>
                    </m:sSup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est aussi le barycentre de system pondéré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dPr>
                          <m:e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𝐴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,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𝑘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𝑎</m:t>
                            </m: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;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(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𝐵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,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𝑘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𝛽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)</m:t>
                        </m:r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219" y="3575527"/>
                <a:ext cx="10698114" cy="1384995"/>
              </a:xfrm>
              <a:prstGeom prst="rect">
                <a:avLst/>
              </a:prstGeom>
              <a:blipFill rotWithShape="0">
                <a:blip r:embed="rId3"/>
                <a:stretch>
                  <a:fillRect l="-1197" t="-4846" r="-684" b="-11454"/>
                </a:stretch>
              </a:blipFill>
              <a:ln w="19050">
                <a:noFill/>
                <a:prstDash val="lg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ounded Rectangle 21"/>
          <p:cNvSpPr/>
          <p:nvPr/>
        </p:nvSpPr>
        <p:spPr>
          <a:xfrm>
            <a:off x="815219" y="5219439"/>
            <a:ext cx="10697407" cy="1391988"/>
          </a:xfrm>
          <a:prstGeom prst="roundRect">
            <a:avLst>
              <a:gd name="adj" fmla="val 2961"/>
            </a:avLst>
          </a:prstGeom>
          <a:ln w="19050"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811579" y="5222538"/>
                <a:ext cx="10698114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solidFill>
                      <a:srgbClr val="FF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B- la propriété caractéristique: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Soient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𝛽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deux points pondérés du plan </a:t>
                </a:r>
                <a:r>
                  <a:rPr lang="fr-FR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t.q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𝑎</m:t>
                    </m:r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𝑏</m:t>
                    </m:r>
                    <m:r>
                      <a:rPr lang="fr-FR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≠</m:t>
                    </m:r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0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un point du plan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.</a:t>
                </a:r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est le barycentre du system pondéré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dPr>
                          <m:e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𝐴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,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𝑘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𝑎</m:t>
                            </m: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;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(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𝐵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,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𝑘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𝛽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si</a:t>
                </a:r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:r>
                  <a:rPr lang="en-US" sz="2800" dirty="0" err="1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seulement</a:t>
                </a:r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si</a:t>
                </a:r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pour </a:t>
                </a:r>
                <a:r>
                  <a:rPr lang="en-US" sz="2800" dirty="0" err="1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chaque</a:t>
                </a:r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point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𝑀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du plan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  <m:acc>
                      <m:accPr>
                        <m:chr m:val="⃗"/>
                        <m:ctrlPr>
                          <a:rPr lang="en-US" sz="2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𝑀𝐴</m:t>
                        </m:r>
                      </m:e>
                    </m:acc>
                    <m:r>
                      <a:rPr lang="en-US" sz="2000" i="1" dirty="0" err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𝛽</m:t>
                    </m:r>
                    <m:acc>
                      <m:accPr>
                        <m:chr m:val="⃗"/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𝑀𝐵</m:t>
                        </m:r>
                      </m:e>
                    </m:acc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=(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  <m:r>
                      <a:rPr lang="en-US" sz="2000" i="1" dirty="0" err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𝛽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  <m:acc>
                      <m:accPr>
                        <m:chr m:val="⃗"/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𝑀𝐺</m:t>
                        </m:r>
                        <m:r>
                          <m:rPr>
                            <m:nor/>
                          </m:rPr>
                          <a:rPr lang="en-US" sz="1600" dirty="0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rPr>
                          <m:t> </m:t>
                        </m:r>
                      </m:e>
                    </m:acc>
                  </m:oMath>
                </a14:m>
                <a:endParaRPr lang="en-US" sz="1600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579" y="5222538"/>
                <a:ext cx="10698114" cy="1384995"/>
              </a:xfrm>
              <a:prstGeom prst="rect">
                <a:avLst/>
              </a:prstGeom>
              <a:blipFill rotWithShape="0">
                <a:blip r:embed="rId4"/>
                <a:stretch>
                  <a:fillRect l="-1140" t="-4846" b="-1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ounded Rectangle 24"/>
          <p:cNvSpPr/>
          <p:nvPr/>
        </p:nvSpPr>
        <p:spPr>
          <a:xfrm>
            <a:off x="792480" y="210179"/>
            <a:ext cx="10709130" cy="457200"/>
          </a:xfrm>
          <a:prstGeom prst="roundRect">
            <a:avLst>
              <a:gd name="adj" fmla="val 7665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       </a:t>
            </a:r>
            <a:r>
              <a:rPr lang="fr-FR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Barycentre De Deux Points Pondérés</a:t>
            </a:r>
            <a:endParaRPr lang="en-US" sz="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6" name="8-Point Star 25"/>
          <p:cNvSpPr/>
          <p:nvPr/>
        </p:nvSpPr>
        <p:spPr>
          <a:xfrm>
            <a:off x="815089" y="233039"/>
            <a:ext cx="457200" cy="411480"/>
          </a:xfrm>
          <a:prstGeom prst="star8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lgerian" panose="04020705040A02060702" pitchFamily="82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7904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/>
      <p:bldP spid="19" grpId="0"/>
      <p:bldP spid="19" grpId="1"/>
      <p:bldP spid="21" grpId="0" animBg="1"/>
      <p:bldP spid="20" grpId="0"/>
      <p:bldP spid="22" grpId="0" animBg="1"/>
      <p:bldP spid="23" grpId="0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5345480" y="2557463"/>
            <a:ext cx="1139286" cy="16287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6047778" y="4056794"/>
            <a:ext cx="1097280" cy="109728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514725" y="2557463"/>
            <a:ext cx="1139286" cy="16287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2778798" y="4056794"/>
            <a:ext cx="1097280" cy="109728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227551" y="1361325"/>
            <a:ext cx="1463040" cy="1463040"/>
          </a:xfrm>
          <a:prstGeom prst="ellipse">
            <a:avLst/>
          </a:prstGeom>
          <a:gradFill flip="none" rotWithShape="1">
            <a:gsLst>
              <a:gs pos="0">
                <a:srgbClr val="F12D2D">
                  <a:shade val="30000"/>
                  <a:satMod val="115000"/>
                </a:srgbClr>
              </a:gs>
              <a:gs pos="50000">
                <a:srgbClr val="F12D2D">
                  <a:shade val="67500"/>
                  <a:satMod val="115000"/>
                </a:srgbClr>
              </a:gs>
              <a:gs pos="100000">
                <a:srgbClr val="F12D2D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3327438" y="4605434"/>
            <a:ext cx="326898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3738918" y="3097531"/>
            <a:ext cx="704625" cy="617368"/>
          </a:xfrm>
          <a:custGeom>
            <a:avLst/>
            <a:gdLst>
              <a:gd name="connsiteX0" fmla="*/ 567465 w 704625"/>
              <a:gd name="connsiteY0" fmla="*/ 343048 h 617368"/>
              <a:gd name="connsiteX1" fmla="*/ 704625 w 704625"/>
              <a:gd name="connsiteY1" fmla="*/ 480208 h 617368"/>
              <a:gd name="connsiteX2" fmla="*/ 567465 w 704625"/>
              <a:gd name="connsiteY2" fmla="*/ 617368 h 617368"/>
              <a:gd name="connsiteX3" fmla="*/ 430305 w 704625"/>
              <a:gd name="connsiteY3" fmla="*/ 480208 h 617368"/>
              <a:gd name="connsiteX4" fmla="*/ 567465 w 704625"/>
              <a:gd name="connsiteY4" fmla="*/ 343048 h 617368"/>
              <a:gd name="connsiteX5" fmla="*/ 137160 w 704625"/>
              <a:gd name="connsiteY5" fmla="*/ 0 h 617368"/>
              <a:gd name="connsiteX6" fmla="*/ 274320 w 704625"/>
              <a:gd name="connsiteY6" fmla="*/ 137160 h 617368"/>
              <a:gd name="connsiteX7" fmla="*/ 137160 w 704625"/>
              <a:gd name="connsiteY7" fmla="*/ 274320 h 617368"/>
              <a:gd name="connsiteX8" fmla="*/ 0 w 704625"/>
              <a:gd name="connsiteY8" fmla="*/ 137160 h 617368"/>
              <a:gd name="connsiteX9" fmla="*/ 137160 w 704625"/>
              <a:gd name="connsiteY9" fmla="*/ 0 h 61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4625" h="617368">
                <a:moveTo>
                  <a:pt x="567465" y="343048"/>
                </a:moveTo>
                <a:cubicBezTo>
                  <a:pt x="643216" y="343048"/>
                  <a:pt x="704625" y="404457"/>
                  <a:pt x="704625" y="480208"/>
                </a:cubicBezTo>
                <a:cubicBezTo>
                  <a:pt x="704625" y="555959"/>
                  <a:pt x="643216" y="617368"/>
                  <a:pt x="567465" y="617368"/>
                </a:cubicBezTo>
                <a:cubicBezTo>
                  <a:pt x="491714" y="617368"/>
                  <a:pt x="430305" y="555959"/>
                  <a:pt x="430305" y="480208"/>
                </a:cubicBezTo>
                <a:cubicBezTo>
                  <a:pt x="430305" y="404457"/>
                  <a:pt x="491714" y="343048"/>
                  <a:pt x="567465" y="343048"/>
                </a:cubicBezTo>
                <a:close/>
                <a:moveTo>
                  <a:pt x="137160" y="0"/>
                </a:moveTo>
                <a:cubicBezTo>
                  <a:pt x="212911" y="0"/>
                  <a:pt x="274320" y="61409"/>
                  <a:pt x="274320" y="137160"/>
                </a:cubicBezTo>
                <a:cubicBezTo>
                  <a:pt x="274320" y="212911"/>
                  <a:pt x="212911" y="274320"/>
                  <a:pt x="137160" y="274320"/>
                </a:cubicBezTo>
                <a:cubicBezTo>
                  <a:pt x="61409" y="274320"/>
                  <a:pt x="0" y="212911"/>
                  <a:pt x="0" y="137160"/>
                </a:cubicBezTo>
                <a:cubicBezTo>
                  <a:pt x="0" y="61409"/>
                  <a:pt x="61409" y="0"/>
                  <a:pt x="137160" y="0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flipV="1">
            <a:off x="5562810" y="3097531"/>
            <a:ext cx="704625" cy="617368"/>
          </a:xfrm>
          <a:custGeom>
            <a:avLst/>
            <a:gdLst>
              <a:gd name="connsiteX0" fmla="*/ 567465 w 704625"/>
              <a:gd name="connsiteY0" fmla="*/ 343048 h 617368"/>
              <a:gd name="connsiteX1" fmla="*/ 704625 w 704625"/>
              <a:gd name="connsiteY1" fmla="*/ 480208 h 617368"/>
              <a:gd name="connsiteX2" fmla="*/ 567465 w 704625"/>
              <a:gd name="connsiteY2" fmla="*/ 617368 h 617368"/>
              <a:gd name="connsiteX3" fmla="*/ 430305 w 704625"/>
              <a:gd name="connsiteY3" fmla="*/ 480208 h 617368"/>
              <a:gd name="connsiteX4" fmla="*/ 567465 w 704625"/>
              <a:gd name="connsiteY4" fmla="*/ 343048 h 617368"/>
              <a:gd name="connsiteX5" fmla="*/ 137160 w 704625"/>
              <a:gd name="connsiteY5" fmla="*/ 0 h 617368"/>
              <a:gd name="connsiteX6" fmla="*/ 274320 w 704625"/>
              <a:gd name="connsiteY6" fmla="*/ 137160 h 617368"/>
              <a:gd name="connsiteX7" fmla="*/ 137160 w 704625"/>
              <a:gd name="connsiteY7" fmla="*/ 274320 h 617368"/>
              <a:gd name="connsiteX8" fmla="*/ 0 w 704625"/>
              <a:gd name="connsiteY8" fmla="*/ 137160 h 617368"/>
              <a:gd name="connsiteX9" fmla="*/ 137160 w 704625"/>
              <a:gd name="connsiteY9" fmla="*/ 0 h 61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4625" h="617368">
                <a:moveTo>
                  <a:pt x="567465" y="343048"/>
                </a:moveTo>
                <a:cubicBezTo>
                  <a:pt x="643216" y="343048"/>
                  <a:pt x="704625" y="404457"/>
                  <a:pt x="704625" y="480208"/>
                </a:cubicBezTo>
                <a:cubicBezTo>
                  <a:pt x="704625" y="555959"/>
                  <a:pt x="643216" y="617368"/>
                  <a:pt x="567465" y="617368"/>
                </a:cubicBezTo>
                <a:cubicBezTo>
                  <a:pt x="491714" y="617368"/>
                  <a:pt x="430305" y="555959"/>
                  <a:pt x="430305" y="480208"/>
                </a:cubicBezTo>
                <a:cubicBezTo>
                  <a:pt x="430305" y="404457"/>
                  <a:pt x="491714" y="343048"/>
                  <a:pt x="567465" y="343048"/>
                </a:cubicBezTo>
                <a:close/>
                <a:moveTo>
                  <a:pt x="137160" y="0"/>
                </a:moveTo>
                <a:cubicBezTo>
                  <a:pt x="212911" y="0"/>
                  <a:pt x="274320" y="61409"/>
                  <a:pt x="274320" y="137160"/>
                </a:cubicBezTo>
                <a:cubicBezTo>
                  <a:pt x="274320" y="212911"/>
                  <a:pt x="212911" y="274320"/>
                  <a:pt x="137160" y="274320"/>
                </a:cubicBezTo>
                <a:cubicBezTo>
                  <a:pt x="61409" y="274320"/>
                  <a:pt x="0" y="212911"/>
                  <a:pt x="0" y="137160"/>
                </a:cubicBezTo>
                <a:cubicBezTo>
                  <a:pt x="0" y="61409"/>
                  <a:pt x="61409" y="0"/>
                  <a:pt x="137160" y="0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54964" y="2035411"/>
                <a:ext cx="64222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m:rPr>
                              <m:nor/>
                            </m:rPr>
                            <a:rPr lang="en-US" sz="3200" dirty="0"/>
                            <m:t> 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4964" y="2035411"/>
                <a:ext cx="642227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739833" y="2035441"/>
                <a:ext cx="64222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m:rPr>
                              <m:nor/>
                            </m:rPr>
                            <a:rPr lang="en-US" sz="3200" dirty="0"/>
                            <m:t> 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9833" y="2035441"/>
                <a:ext cx="642227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823256" y="3564351"/>
                <a:ext cx="64222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m:rPr>
                              <m:nor/>
                            </m:rPr>
                            <a:rPr lang="en-US" sz="3200" dirty="0"/>
                            <m:t> 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3256" y="3564351"/>
                <a:ext cx="642227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842955" y="3705851"/>
                <a:ext cx="64222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m:rPr>
                              <m:nor/>
                            </m:rPr>
                            <a:rPr lang="en-US" sz="3200" dirty="0"/>
                            <m:t> 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2955" y="3705851"/>
                <a:ext cx="642227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860367" y="817602"/>
                <a:ext cx="38029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367" y="817602"/>
                <a:ext cx="380296" cy="4924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75669" y="5249747"/>
                <a:ext cx="40318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5669" y="5249747"/>
                <a:ext cx="403187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363897" y="5213231"/>
                <a:ext cx="40318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897" y="5213231"/>
                <a:ext cx="403187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/>
          <p:cNvSpPr/>
          <p:nvPr/>
        </p:nvSpPr>
        <p:spPr>
          <a:xfrm>
            <a:off x="4889464" y="2024265"/>
            <a:ext cx="137160" cy="1371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889464" y="4536854"/>
            <a:ext cx="137160" cy="1371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01219" y="1817186"/>
                <a:ext cx="3442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1219" y="1817186"/>
                <a:ext cx="344261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15789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578376" y="4259855"/>
                <a:ext cx="3442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8376" y="4259855"/>
                <a:ext cx="344261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15789" r="-5263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339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2.22222E-6 L -0.02891 -0.0847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5" y="-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2.22222E-6 L 0.0289 -0.07732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5" y="-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3" grpId="0" animBg="1"/>
      <p:bldP spid="16" grpId="0" animBg="1"/>
      <p:bldP spid="16" grpId="1" animBg="1"/>
      <p:bldP spid="17" grpId="0" animBg="1"/>
      <p:bldP spid="17" grpId="1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 animBg="1"/>
      <p:bldP spid="28" grpId="0" animBg="1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92480" y="1044045"/>
            <a:ext cx="10697407" cy="1590435"/>
          </a:xfrm>
          <a:prstGeom prst="roundRect">
            <a:avLst>
              <a:gd name="adj" fmla="val 2961"/>
            </a:avLst>
          </a:prstGeom>
          <a:noFill/>
          <a:ln w="19050">
            <a:solidFill>
              <a:schemeClr val="accent5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04203" y="1044046"/>
                <a:ext cx="10685684" cy="1590435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:r>
                  <a:rPr lang="en-US" sz="2800" u="sng" dirty="0">
                    <a:solidFill>
                      <a:srgbClr val="FF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Conclusion</a:t>
                </a:r>
                <a:r>
                  <a:rPr lang="en-US" sz="2800" dirty="0">
                    <a:solidFill>
                      <a:srgbClr val="FF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: </a:t>
                </a:r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En </a:t>
                </a:r>
                <a:r>
                  <a:rPr lang="en-US" sz="2800" dirty="0" err="1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mettant</a:t>
                </a:r>
                <a:r>
                  <a:rPr lang="en-US" sz="2800" dirty="0">
                    <a:solidFill>
                      <a:srgbClr val="FF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=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𝑀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(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ou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bien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=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𝑀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)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dans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la relation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caractéristique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on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obtient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: </a:t>
                </a:r>
                <a:b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000" i="1" smtClean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𝐴𝐺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  <a:cs typeface="Sakkal Majalla" panose="02000000000000000000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𝛽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+</m:t>
                          </m:r>
                          <m: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𝛽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</m:ctrlPr>
                        </m:acc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𝐴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𝐵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  <a:cs typeface="Sakkal Majalla" panose="02000000000000000000" pitchFamily="2" charset="-78"/>
                        </a:rPr>
                        <m:t>       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Sakkal Majalla" panose="02000000000000000000" pitchFamily="2" charset="-78"/>
                        </a:rPr>
                        <m:t>𝑜𝑢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Sakkal Majalla" panose="02000000000000000000" pitchFamily="2" charset="-78"/>
                        </a:rPr>
                        <m:t>  </m:t>
                      </m:r>
                      <m:acc>
                        <m:accPr>
                          <m:chr m:val="⃗"/>
                          <m:ctrlPr>
                            <a:rPr lang="en-US" sz="2000" i="1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𝐵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𝐺</m:t>
                          </m:r>
                        </m:e>
                      </m:acc>
                      <m:r>
                        <a:rPr lang="en-US" sz="2000" i="1">
                          <a:latin typeface="Cambria Math" panose="02040503050406030204" pitchFamily="18" charset="0"/>
                          <a:cs typeface="Sakkal Majalla" panose="02000000000000000000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𝛼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𝑎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𝛽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en-US" sz="2000" i="1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</m:ctrlPr>
                        </m:acc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𝐵𝐴</m:t>
                          </m:r>
                        </m:e>
                      </m:acc>
                      <m:r>
                        <a:rPr lang="en-US" sz="2000" b="0" i="0" smtClean="0">
                          <a:latin typeface="Cambria Math" panose="02040503050406030204" pitchFamily="18" charset="0"/>
                          <a:cs typeface="Sakkal Majalla" panose="02000000000000000000" pitchFamily="2" charset="-78"/>
                        </a:rPr>
                        <m:t>)</m:t>
                      </m:r>
                    </m:oMath>
                  </m:oMathPara>
                </a14:m>
                <a:b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</a:b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Cela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indique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bien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que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(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dans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cas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 ∈ 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𝐴𝐵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donc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les point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</m:oMath>
                </a14:m>
                <a:r>
                  <a:rPr lang="en-US" sz="2800" dirty="0">
                    <a:solidFill>
                      <a:srgbClr val="C0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</m:t>
                    </m:r>
                  </m:oMath>
                </a14:m>
                <a:r>
                  <a:rPr lang="en-US" sz="2800" dirty="0">
                    <a:solidFill>
                      <a:srgbClr val="C0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en-US" sz="2800" dirty="0">
                    <a:solidFill>
                      <a:srgbClr val="C0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solidFill>
                      <a:srgbClr val="C0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sont</a:t>
                </a:r>
                <a:r>
                  <a:rPr lang="en-US" sz="2800" dirty="0">
                    <a:solidFill>
                      <a:srgbClr val="C0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solidFill>
                      <a:srgbClr val="C0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alignés</a:t>
                </a:r>
                <a:endParaRPr lang="en-US" sz="28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203" y="1044046"/>
                <a:ext cx="10685684" cy="1590435"/>
              </a:xfrm>
              <a:prstGeom prst="rect">
                <a:avLst/>
              </a:prstGeom>
              <a:blipFill rotWithShape="0">
                <a:blip r:embed="rId2"/>
                <a:stretch>
                  <a:fillRect l="-1198" t="-3831" b="-9962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le 5"/>
          <p:cNvSpPr/>
          <p:nvPr/>
        </p:nvSpPr>
        <p:spPr>
          <a:xfrm>
            <a:off x="1055543" y="2898489"/>
            <a:ext cx="2046663" cy="407624"/>
          </a:xfrm>
          <a:prstGeom prst="roundRect">
            <a:avLst>
              <a:gd name="adj" fmla="val 50000"/>
            </a:avLst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Application 1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15220" y="3102301"/>
            <a:ext cx="10686390" cy="2019694"/>
            <a:chOff x="803497" y="4602464"/>
            <a:chExt cx="10686390" cy="1499756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804203" y="4602464"/>
              <a:ext cx="0" cy="1499756"/>
            </a:xfrm>
            <a:prstGeom prst="line">
              <a:avLst/>
            </a:prstGeom>
            <a:ln w="28575" cap="rnd">
              <a:solidFill>
                <a:schemeClr val="accent6">
                  <a:lumMod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3338111" y="4602464"/>
              <a:ext cx="8151776" cy="0"/>
            </a:xfrm>
            <a:prstGeom prst="line">
              <a:avLst/>
            </a:prstGeom>
            <a:ln w="28575" cap="rnd">
              <a:solidFill>
                <a:schemeClr val="accent6">
                  <a:lumMod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803497" y="6102220"/>
              <a:ext cx="10680192" cy="0"/>
            </a:xfrm>
            <a:prstGeom prst="line">
              <a:avLst/>
            </a:prstGeom>
            <a:ln w="28575" cap="rnd">
              <a:solidFill>
                <a:schemeClr val="accent6">
                  <a:lumMod val="5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11489227" y="4602464"/>
              <a:ext cx="0" cy="1499756"/>
            </a:xfrm>
            <a:prstGeom prst="line">
              <a:avLst/>
            </a:prstGeom>
            <a:ln w="28575" cap="rnd">
              <a:solidFill>
                <a:schemeClr val="accent6">
                  <a:lumMod val="5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952390" y="3306113"/>
                <a:ext cx="10362640" cy="181588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Soient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en-US" sz="2000" b="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 </m:t>
                    </m:r>
                    <m:r>
                      <a:rPr lang="en-US" sz="2000" b="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𝑒𝑡</m:t>
                    </m:r>
                    <m:r>
                      <a:rPr lang="en-US" sz="2000" b="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 </m:t>
                    </m:r>
                    <m:r>
                      <a:rPr lang="en-US" sz="2000" b="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</m:t>
                    </m:r>
                  </m:oMath>
                </a14:m>
                <a: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deux</a:t>
                </a:r>
                <a: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points et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𝑚</m:t>
                    </m:r>
                  </m:oMath>
                </a14:m>
                <a: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un nombre réel.</a:t>
                </a:r>
                <a:endParaRPr lang="fr-FR" sz="28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Déterminer les valeurs de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𝑚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pour que les deux points pondéré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𝑚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𝑚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−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1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i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admettent un barycentre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, et puis </a:t>
                </a:r>
                <a:r>
                  <a:rPr lang="fr-FR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ecrire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la relation vectoriel qui lié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𝐺𝐴</m:t>
                        </m:r>
                      </m:e>
                    </m:acc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𝐺𝐵</m:t>
                        </m:r>
                      </m:e>
                    </m:acc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dans ce cas.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Construire le point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si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𝑚</m:t>
                    </m:r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=</m:t>
                    </m:r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2</m:t>
                    </m:r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 </m:t>
                    </m:r>
                  </m:oMath>
                </a14:m>
                <a:endParaRPr lang="en-US" sz="20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390" y="3306113"/>
                <a:ext cx="10362640" cy="1815882"/>
              </a:xfrm>
              <a:prstGeom prst="rect">
                <a:avLst/>
              </a:prstGeom>
              <a:blipFill rotWithShape="0">
                <a:blip r:embed="rId3"/>
                <a:stretch>
                  <a:fillRect l="-1529" t="-3356" r="-882" b="-1174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ounded Rectangle 14"/>
          <p:cNvSpPr/>
          <p:nvPr/>
        </p:nvSpPr>
        <p:spPr>
          <a:xfrm>
            <a:off x="792480" y="210179"/>
            <a:ext cx="10709130" cy="457200"/>
          </a:xfrm>
          <a:prstGeom prst="roundRect">
            <a:avLst>
              <a:gd name="adj" fmla="val 7665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       </a:t>
            </a:r>
            <a:r>
              <a:rPr lang="fr-FR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Barycentre De Deux Points Pondérés</a:t>
            </a:r>
            <a:endParaRPr lang="en-US" sz="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6" name="8-Point Star 15"/>
          <p:cNvSpPr/>
          <p:nvPr/>
        </p:nvSpPr>
        <p:spPr>
          <a:xfrm>
            <a:off x="815089" y="233039"/>
            <a:ext cx="457200" cy="411480"/>
          </a:xfrm>
          <a:prstGeom prst="star8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lgerian" panose="04020705040A02060702" pitchFamily="82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78958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 animBg="1"/>
      <p:bldP spid="12" grpId="0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92480" y="1336584"/>
            <a:ext cx="10697407" cy="1440073"/>
          </a:xfrm>
          <a:prstGeom prst="roundRect">
            <a:avLst>
              <a:gd name="adj" fmla="val 2961"/>
            </a:avLst>
          </a:prstGeom>
          <a:ln w="19050"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3496" y="810598"/>
            <a:ext cx="10607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1</a:t>
            </a:r>
            <a:r>
              <a:rPr lang="en-US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 </a:t>
            </a:r>
            <a:r>
              <a:rPr lang="fr-FR" sz="2800" dirty="0" err="1">
                <a:solidFill>
                  <a:srgbClr val="00B05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Propiéte</a:t>
            </a:r>
            <a:r>
              <a:rPr lang="fr-FR" sz="2800" dirty="0">
                <a:solidFill>
                  <a:srgbClr val="00B05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 et Définition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03849" y="1336583"/>
                <a:ext cx="10698114" cy="1440074"/>
              </a:xfrm>
              <a:prstGeom prst="rect">
                <a:avLst/>
              </a:prstGeom>
              <a:noFill/>
              <a:ln>
                <a:noFill/>
                <a:prstDash val="lgDash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Soient 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𝛽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𝐶</m:t>
                    </m:r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𝛾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trois points pondérés du plan, tel que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𝛽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𝛾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≠0</m:t>
                    </m:r>
                  </m:oMath>
                </a14:m>
                <a:r>
                  <a:rPr lang="fr-FR" sz="20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.</a:t>
                </a:r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b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</a:br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Il existe un point unique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du</a:t>
                </a:r>
                <a:r>
                  <a:rPr lang="fr-FR" sz="20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plan tel que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  <m:acc>
                      <m:accPr>
                        <m:chr m:val="⃗"/>
                        <m:ctrlPr>
                          <a:rPr lang="fr-FR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𝐺</m:t>
                        </m:r>
                        <m:r>
                          <a:rPr lang="fr-FR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𝐴</m:t>
                        </m:r>
                      </m:e>
                    </m:acc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𝛽</m:t>
                    </m:r>
                    <m:acc>
                      <m:accPr>
                        <m:chr m:val="⃗"/>
                        <m:ctrlPr>
                          <a:rPr lang="fr-FR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𝐺</m:t>
                        </m:r>
                        <m:r>
                          <a:rPr lang="fr-FR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𝐵</m:t>
                        </m:r>
                      </m:e>
                    </m:acc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 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𝛾</m:t>
                    </m:r>
                    <m:acc>
                      <m:accPr>
                        <m:chr m:val="⃗"/>
                        <m:ctrlP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𝐺𝐶</m:t>
                        </m:r>
                      </m:e>
                    </m:acc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=0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qui s’appelle le barycentre des points pondérés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𝛽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0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et</a:t>
                </a:r>
                <a:r>
                  <a:rPr lang="fr-FR" sz="20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𝐶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𝛾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endParaRPr lang="en-US" sz="2000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849" y="1336583"/>
                <a:ext cx="10698114" cy="1440074"/>
              </a:xfrm>
              <a:prstGeom prst="rect">
                <a:avLst/>
              </a:prstGeom>
              <a:blipFill rotWithShape="0">
                <a:blip r:embed="rId2"/>
                <a:stretch>
                  <a:fillRect l="-1197" t="-4237" r="-1083" b="-7203"/>
                </a:stretch>
              </a:blipFill>
              <a:ln>
                <a:noFill/>
                <a:prstDash val="lg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92480" y="2982315"/>
                <a:ext cx="10607040" cy="2688108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2800" u="sng" dirty="0">
                    <a:solidFill>
                      <a:srgbClr val="FF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Exemple: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On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considére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les points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𝐶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𝐷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t.q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𝐴𝐷</m:t>
                        </m:r>
                      </m:e>
                    </m:acc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=</m:t>
                    </m:r>
                    <m:f>
                      <m:f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1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2</m:t>
                        </m:r>
                      </m:den>
                    </m:f>
                    <m:acc>
                      <m:accPr>
                        <m:chr m:val="⃗"/>
                        <m:ctrlP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𝐴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𝐵</m:t>
                        </m:r>
                      </m:e>
                    </m:acc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−</m:t>
                    </m:r>
                    <m:f>
                      <m:f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2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3</m:t>
                        </m:r>
                      </m:den>
                    </m:f>
                    <m:acc>
                      <m:accPr>
                        <m:chr m:val="⃗"/>
                        <m:ctrlP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𝐴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𝐶</m:t>
                        </m:r>
                      </m:e>
                    </m:acc>
                  </m:oMath>
                </a14:m>
                <a:endParaRPr lang="en-US" sz="28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•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Déterminer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fr-FR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𝛽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𝛾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du sort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que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𝐷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soit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 barycenter du system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dPr>
                          <m:e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𝐴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,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𝑎</m:t>
                            </m: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;</m:t>
                        </m:r>
                        <m:d>
                          <m:dPr>
                            <m:ctrlPr>
                              <a:rPr lang="fr-FR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dPr>
                          <m:e>
                            <m:r>
                              <a:rPr lang="fr-FR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𝐵</m:t>
                            </m:r>
                            <m:r>
                              <a:rPr lang="fr-FR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,</m:t>
                            </m:r>
                            <m:r>
                              <a:rPr lang="fr-FR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𝛽</m:t>
                            </m:r>
                          </m:e>
                        </m:d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;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(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𝐶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,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𝛾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)</m:t>
                        </m:r>
                      </m:e>
                    </m:d>
                  </m:oMath>
                </a14:m>
                <a:endParaRPr lang="en-US" sz="28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</m:ctrlPr>
                        </m:acc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𝐴𝐷</m:t>
                          </m:r>
                        </m:e>
                      </m:acc>
                      <m:r>
                        <a:rPr lang="en-US" sz="2000" i="1" dirty="0">
                          <a:latin typeface="Cambria Math" panose="02040503050406030204" pitchFamily="18" charset="0"/>
                          <a:cs typeface="Sakkal Majalla" panose="02000000000000000000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1</m:t>
                          </m:r>
                        </m:num>
                        <m:den>
                          <m:r>
                            <a:rPr lang="en-US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en-US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</m:ctrlPr>
                        </m:acc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𝐴𝐵</m:t>
                          </m:r>
                        </m:e>
                      </m:acc>
                      <m:r>
                        <a:rPr lang="en-US" sz="2000" i="1" dirty="0">
                          <a:latin typeface="Cambria Math" panose="02040503050406030204" pitchFamily="18" charset="0"/>
                          <a:cs typeface="Sakkal Majalla" panose="02000000000000000000" pitchFamily="2" charset="-78"/>
                        </a:rPr>
                        <m:t>−</m:t>
                      </m:r>
                      <m:f>
                        <m:fPr>
                          <m:ctrlPr>
                            <a:rPr lang="en-US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2</m:t>
                          </m:r>
                        </m:num>
                        <m:den>
                          <m:r>
                            <a:rPr lang="en-US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3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en-US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</m:ctrlPr>
                        </m:acc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𝐴𝐶</m:t>
                          </m:r>
                        </m:e>
                      </m:acc>
                      <m:r>
                        <a:rPr lang="en-US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Sakkal Majalla" panose="02000000000000000000" pitchFamily="2" charset="-78"/>
                        </a:rPr>
                        <m:t>⇔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Sakkal Majalla" panose="02000000000000000000" pitchFamily="2" charset="-78"/>
                        </a:rPr>
                        <m:t>6</m:t>
                      </m:r>
                      <m:acc>
                        <m:accPr>
                          <m:chr m:val="⃗"/>
                          <m:ctrlPr>
                            <a:rPr lang="en-US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</m:ctrlPr>
                        </m:acc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𝐴𝐷</m:t>
                          </m:r>
                        </m:e>
                      </m:acc>
                      <m:r>
                        <a:rPr lang="en-US" sz="2000" i="1" dirty="0">
                          <a:latin typeface="Cambria Math" panose="02040503050406030204" pitchFamily="18" charset="0"/>
                          <a:cs typeface="Sakkal Majalla" panose="02000000000000000000" pitchFamily="2" charset="-78"/>
                        </a:rPr>
                        <m:t>=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cs typeface="Sakkal Majalla" panose="02000000000000000000" pitchFamily="2" charset="-78"/>
                        </a:rPr>
                        <m:t>3</m:t>
                      </m:r>
                      <m:acc>
                        <m:accPr>
                          <m:chr m:val="⃗"/>
                          <m:ctrlPr>
                            <a:rPr lang="en-US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</m:ctrlPr>
                        </m:acc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𝐴𝐵</m:t>
                          </m:r>
                        </m:e>
                      </m:acc>
                      <m:r>
                        <a:rPr lang="en-US" sz="2000" i="1" dirty="0">
                          <a:latin typeface="Cambria Math" panose="02040503050406030204" pitchFamily="18" charset="0"/>
                          <a:cs typeface="Sakkal Majalla" panose="02000000000000000000" pitchFamily="2" charset="-78"/>
                        </a:rPr>
                        <m:t>−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cs typeface="Sakkal Majalla" panose="02000000000000000000" pitchFamily="2" charset="-78"/>
                        </a:rPr>
                        <m:t>4</m:t>
                      </m:r>
                      <m:acc>
                        <m:accPr>
                          <m:chr m:val="⃗"/>
                          <m:ctrlPr>
                            <a:rPr lang="en-US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</m:ctrlPr>
                        </m:acc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𝐴𝐶</m:t>
                          </m:r>
                        </m:e>
                      </m:acc>
                    </m:oMath>
                    <m:oMath xmlns:m="http://schemas.openxmlformats.org/officeDocument/2006/math">
                      <m:r>
                        <a:rPr 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Sakkal Majalla" panose="02000000000000000000" pitchFamily="2" charset="-78"/>
                        </a:rPr>
                        <m:t>                                     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Sakkal Majalla" panose="02000000000000000000" pitchFamily="2" charset="-78"/>
                        </a:rPr>
                        <m:t>⇔</m:t>
                      </m:r>
                      <m:acc>
                        <m:accPr>
                          <m:chr m:val="⃗"/>
                          <m:ctrlPr>
                            <a:rPr lang="en-US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</m:ctrlPr>
                        </m:acc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𝐴𝐷</m:t>
                          </m:r>
                        </m:e>
                      </m:acc>
                      <m:r>
                        <a:rPr lang="en-US" sz="2000" i="1" dirty="0">
                          <a:latin typeface="Cambria Math" panose="02040503050406030204" pitchFamily="18" charset="0"/>
                          <a:cs typeface="Sakkal Majalla" panose="02000000000000000000" pitchFamily="2" charset="-78"/>
                        </a:rPr>
                        <m:t>=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cs typeface="Sakkal Majalla" panose="02000000000000000000" pitchFamily="2" charset="-78"/>
                        </a:rPr>
                        <m:t>3</m:t>
                      </m:r>
                      <m:d>
                        <m:d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  <a:cs typeface="Sakkal Majalla" panose="02000000000000000000" pitchFamily="2" charset="-78"/>
                                </a:rPr>
                              </m:ctrlPr>
                            </m:accPr>
                            <m:e>
                              <m:r>
                                <a:rPr lang="en-US" sz="2000" i="1" dirty="0">
                                  <a:latin typeface="Cambria Math" panose="02040503050406030204" pitchFamily="18" charset="0"/>
                                  <a:cs typeface="Sakkal Majalla" panose="02000000000000000000" pitchFamily="2" charset="-78"/>
                                </a:rPr>
                                <m:t>𝐴</m:t>
                              </m:r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  <a:cs typeface="Sakkal Majalla" panose="02000000000000000000" pitchFamily="2" charset="-78"/>
                                </a:rPr>
                                <m:t>𝐷</m:t>
                              </m:r>
                            </m:e>
                          </m:acc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  <a:cs typeface="Sakkal Majalla" panose="02000000000000000000" pitchFamily="2" charset="-78"/>
                                </a:rPr>
                              </m:ctrlPr>
                            </m:accPr>
                            <m:e>
                              <m:r>
                                <a:rPr lang="en-US" sz="2000" i="1" dirty="0">
                                  <a:latin typeface="Cambria Math" panose="02040503050406030204" pitchFamily="18" charset="0"/>
                                  <a:cs typeface="Sakkal Majalla" panose="02000000000000000000" pitchFamily="2" charset="-78"/>
                                </a:rPr>
                                <m:t>𝐷</m:t>
                              </m:r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  <a:cs typeface="Sakkal Majalla" panose="02000000000000000000" pitchFamily="2" charset="-78"/>
                                </a:rPr>
                                <m:t>𝐵</m:t>
                              </m:r>
                            </m:e>
                          </m:acc>
                        </m:e>
                      </m:d>
                      <m:r>
                        <a:rPr lang="en-US" sz="2000" i="1" dirty="0">
                          <a:latin typeface="Cambria Math" panose="02040503050406030204" pitchFamily="18" charset="0"/>
                          <a:cs typeface="Sakkal Majalla" panose="02000000000000000000" pitchFamily="2" charset="-78"/>
                        </a:rPr>
                        <m:t>−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cs typeface="Sakkal Majalla" panose="02000000000000000000" pitchFamily="2" charset="-78"/>
                        </a:rPr>
                        <m:t>4</m:t>
                      </m:r>
                      <m:d>
                        <m:d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  <a:cs typeface="Sakkal Majalla" panose="02000000000000000000" pitchFamily="2" charset="-78"/>
                                </a:rPr>
                              </m:ctrlPr>
                            </m:accPr>
                            <m:e>
                              <m:r>
                                <a:rPr lang="en-US" sz="2000" i="1" dirty="0">
                                  <a:latin typeface="Cambria Math" panose="02040503050406030204" pitchFamily="18" charset="0"/>
                                  <a:cs typeface="Sakkal Majalla" panose="02000000000000000000" pitchFamily="2" charset="-78"/>
                                </a:rPr>
                                <m:t>𝐴𝐷</m:t>
                              </m:r>
                            </m:e>
                          </m:acc>
                          <m:r>
                            <a:rPr lang="en-US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  <a:cs typeface="Sakkal Majalla" panose="02000000000000000000" pitchFamily="2" charset="-78"/>
                                </a:rPr>
                              </m:ctrlPr>
                            </m:accPr>
                            <m:e>
                              <m:r>
                                <a:rPr lang="en-US" sz="2000" i="1" dirty="0">
                                  <a:latin typeface="Cambria Math" panose="02040503050406030204" pitchFamily="18" charset="0"/>
                                  <a:cs typeface="Sakkal Majalla" panose="02000000000000000000" pitchFamily="2" charset="-78"/>
                                </a:rPr>
                                <m:t>𝐷</m:t>
                              </m:r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  <a:cs typeface="Sakkal Majalla" panose="02000000000000000000" pitchFamily="2" charset="-78"/>
                                </a:rPr>
                                <m:t>𝐶</m:t>
                              </m:r>
                            </m:e>
                          </m:acc>
                        </m:e>
                      </m:d>
                    </m:oMath>
                    <m:oMath xmlns:m="http://schemas.openxmlformats.org/officeDocument/2006/math">
                      <m:r>
                        <a:rPr 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Sakkal Majalla" panose="02000000000000000000" pitchFamily="2" charset="-78"/>
                        </a:rPr>
                        <m:t>                                     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Sakkal Majalla" panose="02000000000000000000" pitchFamily="2" charset="-78"/>
                        </a:rPr>
                        <m:t>⇔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Sakkal Majalla" panose="02000000000000000000" pitchFamily="2" charset="-78"/>
                        </a:rPr>
                        <m:t>7</m:t>
                      </m:r>
                      <m:acc>
                        <m:accPr>
                          <m:chr m:val="⃗"/>
                          <m:ctrlPr>
                            <a:rPr lang="en-US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</m:ctrlPr>
                        </m:acc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𝐷𝐴</m:t>
                          </m:r>
                        </m:e>
                      </m:acc>
                      <m:r>
                        <a:rPr lang="en-US" sz="2000" i="1" dirty="0">
                          <a:latin typeface="Cambria Math" panose="02040503050406030204" pitchFamily="18" charset="0"/>
                          <a:cs typeface="Sakkal Majalla" panose="02000000000000000000" pitchFamily="2" charset="-78"/>
                        </a:rPr>
                        <m:t>+3</m:t>
                      </m:r>
                      <m:acc>
                        <m:accPr>
                          <m:chr m:val="⃗"/>
                          <m:ctrlPr>
                            <a:rPr lang="en-US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</m:ctrlPr>
                        </m:acc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𝐷𝐵</m:t>
                          </m:r>
                        </m:e>
                      </m:acc>
                      <m:r>
                        <a:rPr lang="en-US" sz="2000" i="1" dirty="0">
                          <a:latin typeface="Cambria Math" panose="02040503050406030204" pitchFamily="18" charset="0"/>
                          <a:cs typeface="Sakkal Majalla" panose="02000000000000000000" pitchFamily="2" charset="-78"/>
                        </a:rPr>
                        <m:t>−4</m:t>
                      </m:r>
                      <m:acc>
                        <m:accPr>
                          <m:chr m:val="⃗"/>
                          <m:ctrlPr>
                            <a:rPr lang="en-US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</m:ctrlPr>
                        </m:acc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𝐷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𝐶</m:t>
                          </m:r>
                        </m:e>
                      </m:acc>
                      <m:r>
                        <a:rPr lang="en-US" sz="2000" i="1" dirty="0">
                          <a:latin typeface="Cambria Math" panose="02040503050406030204" pitchFamily="18" charset="0"/>
                          <a:cs typeface="Sakkal Majalla" panose="02000000000000000000" pitchFamily="2" charset="-78"/>
                        </a:rPr>
                        <m:t>=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cs typeface="Sakkal Majalla" panose="02000000000000000000" pitchFamily="2" charset="-78"/>
                        </a:rPr>
                        <m:t>0</m:t>
                      </m:r>
                    </m:oMath>
                  </m:oMathPara>
                </a14:m>
                <a:endParaRPr lang="en-US" sz="20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Et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comme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7+3−4=0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donc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𝐷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est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barycentre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des points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pondéré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dPr>
                      <m:e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𝐴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,7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d>
                      <m:dPr>
                        <m:ctrlPr>
                          <a:rPr lang="fr-FR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dPr>
                      <m:e>
                        <m:r>
                          <a:rPr lang="fr-FR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𝐵</m:t>
                        </m:r>
                        <m:r>
                          <a:rPr lang="fr-FR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,3</m:t>
                        </m:r>
                      </m:e>
                    </m:d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𝑒𝑡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 (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𝐶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+4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endParaRPr lang="en-US" sz="28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" y="2982315"/>
                <a:ext cx="10607040" cy="2688108"/>
              </a:xfrm>
              <a:prstGeom prst="rect">
                <a:avLst/>
              </a:prstGeom>
              <a:blipFill rotWithShape="0">
                <a:blip r:embed="rId3"/>
                <a:stretch>
                  <a:fillRect l="-1149" t="-1587" b="-5442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ounded Rectangle 7"/>
          <p:cNvSpPr/>
          <p:nvPr/>
        </p:nvSpPr>
        <p:spPr>
          <a:xfrm>
            <a:off x="804203" y="5752035"/>
            <a:ext cx="10697407" cy="954108"/>
          </a:xfrm>
          <a:prstGeom prst="roundRect">
            <a:avLst>
              <a:gd name="adj" fmla="val 2961"/>
            </a:avLst>
          </a:prstGeom>
          <a:noFill/>
          <a:ln w="19050">
            <a:solidFill>
              <a:schemeClr val="accent5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04203" y="5752036"/>
                <a:ext cx="10685684" cy="954107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2800" u="sng" dirty="0">
                    <a:solidFill>
                      <a:srgbClr val="FF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Cas </a:t>
                </a:r>
                <a:r>
                  <a:rPr lang="en-US" sz="2800" u="sng" dirty="0" err="1">
                    <a:solidFill>
                      <a:srgbClr val="FF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particulier</a:t>
                </a:r>
                <a:r>
                  <a:rPr lang="en-US" sz="2800" u="sng" dirty="0">
                    <a:solidFill>
                      <a:srgbClr val="FF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: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fr-FR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=</m:t>
                    </m:r>
                    <m:r>
                      <a:rPr lang="fr-FR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𝛽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=</m:t>
                    </m:r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𝛾</m:t>
                    </m:r>
                    <m:r>
                      <a:rPr lang="fr-FR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 </m:t>
                    </m:r>
                  </m:oMath>
                </a14:m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Donc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barycentre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des points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pondéré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dPr>
                      <m:e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𝐴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,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𝑎</m:t>
                        </m:r>
                      </m:e>
                    </m:d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</m:t>
                    </m:r>
                    <m:d>
                      <m:dPr>
                        <m:ctrlPr>
                          <a:rPr lang="fr-FR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dPr>
                      <m:e>
                        <m:r>
                          <a:rPr lang="fr-FR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𝐵</m:t>
                        </m:r>
                        <m:r>
                          <a:rPr lang="fr-FR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,</m:t>
                        </m:r>
                        <m:r>
                          <a:rPr lang="fr-FR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𝛽</m:t>
                        </m:r>
                      </m:e>
                    </m:d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𝐶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𝛾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s’appelle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centre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de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gravité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du triangle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𝐴𝐵𝐶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. (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𝐶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sont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non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alignés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bien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sur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)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203" y="5752036"/>
                <a:ext cx="10685684" cy="954107"/>
              </a:xfrm>
              <a:prstGeom prst="rect">
                <a:avLst/>
              </a:prstGeom>
              <a:blipFill rotWithShape="0">
                <a:blip r:embed="rId4"/>
                <a:stretch>
                  <a:fillRect l="-1198" t="-7051" r="-1027" b="-17308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ounded Rectangle 9"/>
          <p:cNvSpPr/>
          <p:nvPr/>
        </p:nvSpPr>
        <p:spPr>
          <a:xfrm>
            <a:off x="792480" y="210179"/>
            <a:ext cx="10709130" cy="457200"/>
          </a:xfrm>
          <a:prstGeom prst="roundRect">
            <a:avLst>
              <a:gd name="adj" fmla="val 7665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       </a:t>
            </a:r>
            <a:r>
              <a:rPr lang="fr-FR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Barycentre De Trois Points Pondérés</a:t>
            </a:r>
            <a:endParaRPr lang="en-US" sz="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1" name="8-Point Star 10"/>
          <p:cNvSpPr/>
          <p:nvPr/>
        </p:nvSpPr>
        <p:spPr>
          <a:xfrm>
            <a:off x="815089" y="233039"/>
            <a:ext cx="457200" cy="411480"/>
          </a:xfrm>
          <a:prstGeom prst="star8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  <a:latin typeface="Algerian" panose="04020705040A02060702" pitchFamily="82" charset="0"/>
              </a:rPr>
              <a:t>II</a:t>
            </a:r>
          </a:p>
        </p:txBody>
      </p:sp>
    </p:spTree>
    <p:extLst>
      <p:ext uri="{BB962C8B-B14F-4D97-AF65-F5344CB8AC3E}">
        <p14:creationId xmlns:p14="http://schemas.microsoft.com/office/powerpoint/2010/main" val="259294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5" grpId="1"/>
      <p:bldP spid="6" grpId="0"/>
      <p:bldP spid="7" grpId="0"/>
      <p:bldP spid="8" grpId="0" animBg="1"/>
      <p:bldP spid="9" grpId="0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815926" y="1321093"/>
            <a:ext cx="10697407" cy="1084210"/>
          </a:xfrm>
          <a:prstGeom prst="roundRect">
            <a:avLst>
              <a:gd name="adj" fmla="val 2961"/>
            </a:avLst>
          </a:prstGeom>
          <a:ln w="19050"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26942" y="2564373"/>
            <a:ext cx="10697407" cy="1822875"/>
          </a:xfrm>
          <a:prstGeom prst="roundRect">
            <a:avLst>
              <a:gd name="adj" fmla="val 2961"/>
            </a:avLst>
          </a:prstGeom>
          <a:ln w="19050"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4203" y="797872"/>
            <a:ext cx="10607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r>
              <a:rPr lang="en-US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 Des </a:t>
            </a:r>
            <a:r>
              <a:rPr lang="fr-FR" sz="2800" dirty="0" err="1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p</a:t>
            </a:r>
            <a:r>
              <a:rPr lang="fr-FR" sz="2800" dirty="0" err="1">
                <a:solidFill>
                  <a:srgbClr val="00B05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ropriétes</a:t>
            </a:r>
            <a:r>
              <a:rPr lang="fr-FR" sz="2800" dirty="0">
                <a:solidFill>
                  <a:srgbClr val="00B05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26942" y="1328085"/>
                <a:ext cx="10698114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u="sng" dirty="0">
                    <a:solidFill>
                      <a:srgbClr val="FF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A- homogénéité: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Si </a:t>
                </a:r>
                <a14:m>
                  <m:oMath xmlns:m="http://schemas.openxmlformats.org/officeDocument/2006/math"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est le barycentre de trois points pondérés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dPr>
                      <m:e>
                        <m:r>
                          <a:rPr lang="fr-FR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𝐴</m:t>
                        </m:r>
                        <m:r>
                          <a:rPr lang="fr-FR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,</m:t>
                        </m:r>
                        <m:r>
                          <a:rPr lang="fr-FR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𝛼</m:t>
                        </m:r>
                      </m:e>
                    </m:d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𝛽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𝐶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𝛾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en-US" sz="36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donc pour tout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𝑘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sSupPr>
                      <m:e>
                        <m:r>
                          <a:rPr lang="fr-F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ℝ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∗</m:t>
                        </m:r>
                      </m:sup>
                    </m:sSup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est aussi le barycentre de system pondéré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dPr>
                          <m:e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𝐴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,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𝑘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𝑎</m:t>
                            </m: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;</m:t>
                        </m:r>
                        <m:d>
                          <m:dPr>
                            <m:ctrlP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dPr>
                          <m:e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𝐵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,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𝑘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𝛽</m:t>
                            </m:r>
                          </m:e>
                        </m:d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;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(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𝐶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,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𝛾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)</m:t>
                        </m:r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942" y="1328085"/>
                <a:ext cx="10698114" cy="1077218"/>
              </a:xfrm>
              <a:prstGeom prst="rect">
                <a:avLst/>
              </a:prstGeom>
              <a:blipFill rotWithShape="0">
                <a:blip r:embed="rId2"/>
                <a:stretch>
                  <a:fillRect l="-1197" b="-146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26235" y="2561159"/>
                <a:ext cx="10698114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u="sng" dirty="0">
                    <a:solidFill>
                      <a:srgbClr val="FF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B- la propriété caractéristique: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Soient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𝛽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𝐶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𝛾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trois points pondérés du plan </a:t>
                </a:r>
                <a:r>
                  <a:rPr lang="fr-FR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t.q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br>
                  <a:rPr lang="en-US" sz="2000" i="1" dirty="0">
                    <a:latin typeface="Cambria Math" panose="02040503050406030204" pitchFamily="18" charset="0"/>
                    <a:cs typeface="Sakkal Majalla" panose="02000000000000000000" pitchFamily="2" charset="-78"/>
                  </a:rPr>
                </a:br>
                <a14:m>
                  <m:oMath xmlns:m="http://schemas.openxmlformats.org/officeDocument/2006/math"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𝛽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𝛾</m:t>
                    </m:r>
                    <m:r>
                      <a:rPr lang="fr-FR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≠</m:t>
                    </m:r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0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un point du plan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.</a:t>
                </a:r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b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</a:b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est le barycentre du system pondéré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dPr>
                          <m:e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𝐴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,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𝑎</m:t>
                            </m: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;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(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𝐵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,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𝛽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)(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𝐶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,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𝛾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si</a:t>
                </a:r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:r>
                  <a:rPr lang="en-US" sz="2800" dirty="0" err="1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seulement</a:t>
                </a:r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si</a:t>
                </a:r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pour </a:t>
                </a:r>
                <a:r>
                  <a:rPr lang="en-US" sz="2800" dirty="0" err="1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chaque</a:t>
                </a:r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point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𝑀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du plan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  <m:acc>
                      <m:accPr>
                        <m:chr m:val="⃗"/>
                        <m:ctrlPr>
                          <a:rPr lang="en-US" sz="2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𝑀𝐴</m:t>
                        </m:r>
                      </m:e>
                    </m:acc>
                    <m:r>
                      <a:rPr lang="en-US" sz="2000" i="1" dirty="0" err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𝛽</m:t>
                    </m:r>
                    <m:acc>
                      <m:accPr>
                        <m:chr m:val="⃗"/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𝑀𝐵</m:t>
                        </m:r>
                      </m:e>
                    </m:acc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𝛾</m:t>
                    </m:r>
                    <m:acc>
                      <m:accPr>
                        <m:chr m:val="⃗"/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𝑀𝐶</m:t>
                        </m:r>
                      </m:e>
                    </m:acc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=(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𝛽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𝛾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  <m:acc>
                      <m:accPr>
                        <m:chr m:val="⃗"/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acc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𝑀𝐺</m:t>
                        </m:r>
                        <m:r>
                          <m:rPr>
                            <m:nor/>
                          </m:rPr>
                          <a:rPr lang="en-US" sz="1600" dirty="0">
                            <a:latin typeface="Sakkal Majalla" panose="02000000000000000000" pitchFamily="2" charset="-78"/>
                            <a:cs typeface="Sakkal Majalla" panose="02000000000000000000" pitchFamily="2" charset="-78"/>
                          </a:rPr>
                          <m:t> </m:t>
                        </m:r>
                      </m:e>
                    </m:acc>
                  </m:oMath>
                </a14:m>
                <a:endParaRPr lang="en-US" sz="1600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235" y="2561159"/>
                <a:ext cx="10698114" cy="1815882"/>
              </a:xfrm>
              <a:prstGeom prst="rect">
                <a:avLst/>
              </a:prstGeom>
              <a:blipFill rotWithShape="0">
                <a:blip r:embed="rId3"/>
                <a:stretch>
                  <a:fillRect l="-1197" t="-2013" b="-8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ounded Rectangle 8"/>
          <p:cNvSpPr/>
          <p:nvPr/>
        </p:nvSpPr>
        <p:spPr>
          <a:xfrm>
            <a:off x="826235" y="4553311"/>
            <a:ext cx="10697407" cy="1590435"/>
          </a:xfrm>
          <a:prstGeom prst="roundRect">
            <a:avLst>
              <a:gd name="adj" fmla="val 2961"/>
            </a:avLst>
          </a:prstGeom>
          <a:noFill/>
          <a:ln w="19050">
            <a:solidFill>
              <a:schemeClr val="accent5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37958" y="4553312"/>
                <a:ext cx="10685684" cy="1590435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:r>
                  <a:rPr lang="en-US" sz="2800" u="sng" dirty="0">
                    <a:solidFill>
                      <a:srgbClr val="FF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Conclusion: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En mettant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=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𝑀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dans la relation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caractéristique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on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obtient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: </a:t>
                </a:r>
                <a:b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000" i="1" smtClean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𝐴𝐺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  <a:cs typeface="Sakkal Majalla" panose="02000000000000000000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𝛽</m:t>
                          </m:r>
                        </m:num>
                        <m:den>
                          <m:r>
                            <a:rPr lang="fr-FR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𝛼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+</m:t>
                          </m:r>
                          <m:r>
                            <a:rPr lang="fr-FR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𝛽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+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𝛾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</m:ctrlPr>
                        </m:acc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𝐴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𝐵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  <a:cs typeface="Sakkal Majalla" panose="02000000000000000000" pitchFamily="2" charset="-78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𝛼</m:t>
                          </m:r>
                        </m:num>
                        <m:den>
                          <m:r>
                            <a:rPr lang="fr-FR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𝛼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+</m:t>
                          </m:r>
                          <m:r>
                            <a:rPr lang="fr-FR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𝛽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+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𝛾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en-US" sz="2000" i="1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𝐴𝐶</m:t>
                          </m:r>
                        </m:e>
                      </m:acc>
                    </m:oMath>
                  </m:oMathPara>
                </a14:m>
                <a:b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</a:b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Et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c’est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une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relation pour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construire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 point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endParaRPr lang="en-US" sz="28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958" y="4553312"/>
                <a:ext cx="10685684" cy="1590435"/>
              </a:xfrm>
              <a:prstGeom prst="rect">
                <a:avLst/>
              </a:prstGeom>
              <a:blipFill rotWithShape="0">
                <a:blip r:embed="rId4"/>
                <a:stretch>
                  <a:fillRect l="-1141" t="-4215" b="-9962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ounded Rectangle 12"/>
          <p:cNvSpPr/>
          <p:nvPr/>
        </p:nvSpPr>
        <p:spPr>
          <a:xfrm>
            <a:off x="792480" y="210179"/>
            <a:ext cx="10709130" cy="457200"/>
          </a:xfrm>
          <a:prstGeom prst="roundRect">
            <a:avLst>
              <a:gd name="adj" fmla="val 7665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       </a:t>
            </a:r>
            <a:r>
              <a:rPr lang="fr-FR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Barycentre De Trois Points Pondérés</a:t>
            </a:r>
            <a:endParaRPr lang="en-US" sz="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5" name="8-Point Star 14"/>
          <p:cNvSpPr/>
          <p:nvPr/>
        </p:nvSpPr>
        <p:spPr>
          <a:xfrm>
            <a:off x="815089" y="233039"/>
            <a:ext cx="457200" cy="411480"/>
          </a:xfrm>
          <a:prstGeom prst="star8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  <a:latin typeface="Algerian" panose="04020705040A02060702" pitchFamily="82" charset="0"/>
              </a:rPr>
              <a:t>II</a:t>
            </a:r>
          </a:p>
        </p:txBody>
      </p:sp>
    </p:spTree>
    <p:extLst>
      <p:ext uri="{BB962C8B-B14F-4D97-AF65-F5344CB8AC3E}">
        <p14:creationId xmlns:p14="http://schemas.microsoft.com/office/powerpoint/2010/main" val="402530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4" grpId="0"/>
      <p:bldP spid="4" grpId="1"/>
      <p:bldP spid="5" grpId="0"/>
      <p:bldP spid="6" grpId="0"/>
      <p:bldP spid="9" grpId="0" animBg="1"/>
      <p:bldP spid="10" grpId="0"/>
      <p:bldP spid="13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92480" y="933792"/>
            <a:ext cx="10697407" cy="1938992"/>
          </a:xfrm>
          <a:prstGeom prst="roundRect">
            <a:avLst>
              <a:gd name="adj" fmla="val 2961"/>
            </a:avLst>
          </a:prstGeom>
          <a:ln w="19050"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91773" y="933792"/>
                <a:ext cx="10698114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u="sng" dirty="0">
                    <a:solidFill>
                      <a:srgbClr val="FF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C- l’associativité du barycentre: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Soient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𝛽</m:t>
                    </m:r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𝐶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,</m:t>
                    </m:r>
                    <m:r>
                      <a:rPr lang="fr-FR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𝛾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trois points pondéré du plan </a:t>
                </a:r>
                <a:r>
                  <a:rPr lang="fr-FR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t.q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br>
                  <a:rPr lang="en-US" sz="2000" i="1" dirty="0">
                    <a:latin typeface="Cambria Math" panose="02040503050406030204" pitchFamily="18" charset="0"/>
                    <a:cs typeface="Sakkal Majalla" panose="02000000000000000000" pitchFamily="2" charset="-78"/>
                  </a:rPr>
                </a:br>
                <a14:m>
                  <m:oMath xmlns:m="http://schemas.openxmlformats.org/officeDocument/2006/math"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𝛽</m:t>
                    </m:r>
                    <m:r>
                      <a:rPr lang="fr-FR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≠</m:t>
                    </m:r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0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𝛼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𝛽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+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𝛾</m:t>
                    </m:r>
                    <m:r>
                      <a:rPr lang="fr-FR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akkal Majalla" panose="02000000000000000000" pitchFamily="2" charset="-78"/>
                      </a:rPr>
                      <m:t>≠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0</m:t>
                    </m:r>
                  </m:oMath>
                </a14:m>
                <a:r>
                  <a:rPr lang="fr-FR" sz="36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un point du plan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.</a:t>
                </a:r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b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</a:br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Si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est le barycentre du system pondéré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dPr>
                          <m:e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𝐴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,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𝑎</m:t>
                            </m: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;</m:t>
                        </m:r>
                        <m:d>
                          <m:dPr>
                            <m:ctrlP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dPr>
                          <m:e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𝐵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,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𝛽</m:t>
                            </m:r>
                          </m:e>
                        </m:d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;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(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𝐶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,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𝛾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𝐻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est</a:t>
                </a:r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 </a:t>
                </a:r>
                <a:r>
                  <a:rPr lang="en-US" sz="2800" dirty="0" err="1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barycenttre</a:t>
                </a:r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de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dPr>
                          <m:e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𝐴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,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𝑎</m:t>
                            </m: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;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(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𝐵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,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𝛽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donc</a:t>
                </a:r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est</a:t>
                </a:r>
                <a:r>
                  <a:rPr lang="en-US" sz="2800" dirty="0">
                    <a:solidFill>
                      <a:schemeClr val="tx1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 barycenter de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d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𝐻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,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𝑎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+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𝛽</m:t>
                            </m: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;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(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𝐶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,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𝛾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)</m:t>
                        </m:r>
                      </m:e>
                    </m:d>
                  </m:oMath>
                </a14:m>
                <a:endParaRPr lang="en-US" sz="1600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773" y="933792"/>
                <a:ext cx="10698114" cy="1938992"/>
              </a:xfrm>
              <a:prstGeom prst="rect">
                <a:avLst/>
              </a:prstGeom>
              <a:blipFill rotWithShape="0">
                <a:blip r:embed="rId2"/>
                <a:stretch>
                  <a:fillRect l="-1197" t="-1887" b="-78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ounded Rectangle 7"/>
          <p:cNvSpPr/>
          <p:nvPr/>
        </p:nvSpPr>
        <p:spPr>
          <a:xfrm>
            <a:off x="1032097" y="3267682"/>
            <a:ext cx="2046663" cy="407624"/>
          </a:xfrm>
          <a:prstGeom prst="roundRect">
            <a:avLst>
              <a:gd name="adj" fmla="val 50000"/>
            </a:avLst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Application 1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91774" y="3471494"/>
            <a:ext cx="10897940" cy="2704197"/>
            <a:chOff x="803497" y="4602464"/>
            <a:chExt cx="10686390" cy="1499756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804203" y="4602464"/>
              <a:ext cx="0" cy="1499756"/>
            </a:xfrm>
            <a:prstGeom prst="line">
              <a:avLst/>
            </a:prstGeom>
            <a:ln w="28575" cap="rnd">
              <a:solidFill>
                <a:schemeClr val="accent6">
                  <a:lumMod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3338111" y="4602464"/>
              <a:ext cx="8151776" cy="0"/>
            </a:xfrm>
            <a:prstGeom prst="line">
              <a:avLst/>
            </a:prstGeom>
            <a:ln w="28575" cap="rnd">
              <a:solidFill>
                <a:schemeClr val="accent6">
                  <a:lumMod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03497" y="6102220"/>
              <a:ext cx="10680192" cy="0"/>
            </a:xfrm>
            <a:prstGeom prst="line">
              <a:avLst/>
            </a:prstGeom>
            <a:ln w="28575" cap="rnd">
              <a:solidFill>
                <a:schemeClr val="accent6">
                  <a:lumMod val="5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11489227" y="4602464"/>
              <a:ext cx="0" cy="1499756"/>
            </a:xfrm>
            <a:prstGeom prst="line">
              <a:avLst/>
            </a:prstGeom>
            <a:ln w="28575" cap="rnd">
              <a:solidFill>
                <a:schemeClr val="accent6">
                  <a:lumMod val="5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791773" y="3682701"/>
                <a:ext cx="11039455" cy="249299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Soient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en-US" sz="2000" b="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𝐵𝐶</m:t>
                    </m:r>
                  </m:oMath>
                </a14:m>
                <a: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un triangle et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effectLst/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𝐺</m:t>
                    </m:r>
                  </m:oMath>
                </a14:m>
                <a: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 barycentre des points 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pondéré </a:t>
                </a:r>
                <a14:m>
                  <m:oMath xmlns:m="http://schemas.openxmlformats.org/officeDocument/2006/math">
                    <m:r>
                      <a:rPr lang="en-US" sz="2000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−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2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en-US" sz="2000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3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36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et</a:t>
                </a:r>
                <a:r>
                  <a:rPr lang="fr-FR" sz="36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𝐶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3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effectLst/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.</a:t>
                </a:r>
              </a:p>
              <a:p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Soit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𝐾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 barycentre de </a:t>
                </a:r>
                <a14:m>
                  <m:oMath xmlns:m="http://schemas.openxmlformats.org/officeDocument/2006/math">
                    <m:r>
                      <a:rPr lang="en-US" sz="2000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;−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2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36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et</a:t>
                </a:r>
                <a:r>
                  <a:rPr lang="fr-FR" sz="36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𝐵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;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3</m:t>
                        </m:r>
                      </m:e>
                    </m:d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, et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𝐻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 barycentre de </a:t>
                </a:r>
                <a14:m>
                  <m:oMath xmlns:m="http://schemas.openxmlformats.org/officeDocument/2006/math">
                    <m:r>
                      <a:rPr lang="en-US" sz="2000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fr-FR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;−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2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en-US" sz="2000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𝐶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;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3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𝐼</m:t>
                    </m:r>
                  </m:oMath>
                </a14:m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 milieu de [BC]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fr-FR" sz="2000" dirty="0">
                    <a:cs typeface="Sakkal Majalla" panose="02000000000000000000" pitchFamily="2" charset="-78"/>
                  </a:rPr>
                  <a:t>Construire la figure.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fr-FR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M.q</a:t>
                </a:r>
                <a:r>
                  <a:rPr lang="fr-FR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G est le barycentre de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d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𝐾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,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1</m:t>
                            </m: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;(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𝐶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,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3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20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et</a:t>
                </a:r>
                <a:r>
                  <a:rPr lang="en-US" sz="20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d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𝐵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,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3</m:t>
                            </m: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;(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𝐻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,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1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20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et</a:t>
                </a:r>
                <a:r>
                  <a:rPr lang="en-US" sz="20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</m:ctrlPr>
                          </m:d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𝐴</m:t>
                            </m:r>
                            <m:r>
                              <a:rPr lang="fr-FR" sz="2000" i="1" dirty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,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−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Sakkal Majalla" panose="02000000000000000000" pitchFamily="2" charset="-78"/>
                              </a:rPr>
                              <m:t>1</m:t>
                            </m: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;(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𝐼</m:t>
                        </m:r>
                        <m:r>
                          <a:rPr lang="fr-FR" sz="2000" i="1" dirty="0">
                            <a:latin typeface="Cambria Math" panose="02040503050406030204" pitchFamily="18" charset="0"/>
                            <a:cs typeface="Sakkal Majalla" panose="02000000000000000000" pitchFamily="2" charset="-78"/>
                          </a:rPr>
                          <m:t>,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3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akkal Majalla" panose="02000000000000000000" pitchFamily="2" charset="-78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Conclure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que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les </a:t>
                </a:r>
                <a:r>
                  <a:rPr lang="en-US" sz="2800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droites</a:t>
                </a:r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𝐶𝐾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𝐵𝐻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𝐴𝐼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cs typeface="Sakkal Majalla" panose="02000000000000000000" pitchFamily="2" charset="-78"/>
                      </a:rPr>
                      <m:t>)</m:t>
                    </m:r>
                  </m:oMath>
                </a14:m>
                <a:r>
                  <a:rPr lang="en-US" sz="28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concurrent en un point et determiner le.</a:t>
                </a:r>
                <a:endParaRPr lang="en-US" sz="20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773" y="3682701"/>
                <a:ext cx="11039455" cy="2492990"/>
              </a:xfrm>
              <a:prstGeom prst="rect">
                <a:avLst/>
              </a:prstGeom>
              <a:blipFill rotWithShape="0">
                <a:blip r:embed="rId3"/>
                <a:stretch>
                  <a:fillRect l="-1436" b="-831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ounded Rectangle 14"/>
          <p:cNvSpPr/>
          <p:nvPr/>
        </p:nvSpPr>
        <p:spPr>
          <a:xfrm>
            <a:off x="792480" y="210179"/>
            <a:ext cx="10709130" cy="457200"/>
          </a:xfrm>
          <a:prstGeom prst="roundRect">
            <a:avLst>
              <a:gd name="adj" fmla="val 7665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       </a:t>
            </a:r>
            <a:r>
              <a:rPr lang="fr-FR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Barycentre De Trois Points Pondérés</a:t>
            </a:r>
            <a:endParaRPr lang="en-US" sz="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7" name="8-Point Star 16"/>
          <p:cNvSpPr/>
          <p:nvPr/>
        </p:nvSpPr>
        <p:spPr>
          <a:xfrm>
            <a:off x="815089" y="233039"/>
            <a:ext cx="457200" cy="411480"/>
          </a:xfrm>
          <a:prstGeom prst="star8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  <a:latin typeface="Algerian" panose="04020705040A02060702" pitchFamily="82" charset="0"/>
              </a:rPr>
              <a:t>II</a:t>
            </a:r>
          </a:p>
        </p:txBody>
      </p:sp>
    </p:spTree>
    <p:extLst>
      <p:ext uri="{BB962C8B-B14F-4D97-AF65-F5344CB8AC3E}">
        <p14:creationId xmlns:p14="http://schemas.microsoft.com/office/powerpoint/2010/main" val="62584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  <p:bldP spid="8" grpId="0" animBg="1"/>
      <p:bldP spid="14" grpId="0"/>
      <p:bldP spid="15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1470</Words>
  <Application>Microsoft Office PowerPoint</Application>
  <PresentationFormat>Widescreen</PresentationFormat>
  <Paragraphs>104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Algerian</vt:lpstr>
      <vt:lpstr>Arial</vt:lpstr>
      <vt:lpstr>Calibri</vt:lpstr>
      <vt:lpstr>Calibri Light</vt:lpstr>
      <vt:lpstr>Cambria Math</vt:lpstr>
      <vt:lpstr>Sakkal Majalla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MOUAD</cp:lastModifiedBy>
  <cp:revision>1</cp:revision>
  <dcterms:modified xsi:type="dcterms:W3CDTF">2020-03-14T00:36:09Z</dcterms:modified>
</cp:coreProperties>
</file>